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5" r:id="rId3"/>
  </p:sldMasterIdLst>
  <p:notesMasterIdLst>
    <p:notesMasterId r:id="rId11"/>
  </p:notesMasterIdLst>
  <p:sldIdLst>
    <p:sldId id="292" r:id="rId4"/>
    <p:sldId id="276" r:id="rId5"/>
    <p:sldId id="273" r:id="rId6"/>
    <p:sldId id="329" r:id="rId7"/>
    <p:sldId id="323" r:id="rId8"/>
    <p:sldId id="324" r:id="rId9"/>
    <p:sldId id="325" r:id="rId1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118" autoAdjust="0"/>
    <p:restoredTop sz="94660"/>
  </p:normalViewPr>
  <p:slideViewPr>
    <p:cSldViewPr snapToGrid="0">
      <p:cViewPr varScale="1">
        <p:scale>
          <a:sx n="61" d="100"/>
          <a:sy n="61" d="100"/>
        </p:scale>
        <p:origin x="78" y="3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896B2B-7AFA-49FE-B8D0-A8E6F801839D}" type="datetimeFigureOut">
              <a:rPr lang="pt-BR" smtClean="0"/>
              <a:t>03/07/2019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941397-68DD-444E-917F-8902A55DC2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30591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t-BR" altLang="pt-BR" smtClean="0"/>
          </a:p>
        </p:txBody>
      </p:sp>
      <p:sp>
        <p:nvSpPr>
          <p:cNvPr id="6148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473D625-B5D2-4167-A7B0-1A80C0094842}" type="slidenum">
              <a:rPr lang="pt-BR" altLang="pt-BR" sz="1200" smtClean="0"/>
              <a:pPr/>
              <a:t>1</a:t>
            </a:fld>
            <a:endParaRPr lang="pt-BR" altLang="pt-BR" sz="1200" smtClean="0"/>
          </a:p>
        </p:txBody>
      </p:sp>
    </p:spTree>
    <p:extLst>
      <p:ext uri="{BB962C8B-B14F-4D97-AF65-F5344CB8AC3E}">
        <p14:creationId xmlns:p14="http://schemas.microsoft.com/office/powerpoint/2010/main" val="18710025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t-BR" altLang="pt-BR"/>
          </a:p>
        </p:txBody>
      </p:sp>
      <p:sp>
        <p:nvSpPr>
          <p:cNvPr id="8196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2B5AD83-C762-4246-BDCA-E8773B69FA07}" type="slidenum">
              <a:rPr lang="pt-BR" altLang="pt-BR" sz="1200" smtClean="0"/>
              <a:pPr/>
              <a:t>2</a:t>
            </a:fld>
            <a:endParaRPr lang="pt-BR" altLang="pt-BR" sz="1200"/>
          </a:p>
        </p:txBody>
      </p:sp>
    </p:spTree>
    <p:extLst>
      <p:ext uri="{BB962C8B-B14F-4D97-AF65-F5344CB8AC3E}">
        <p14:creationId xmlns:p14="http://schemas.microsoft.com/office/powerpoint/2010/main" val="27563975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t-BR" altLang="pt-BR"/>
          </a:p>
        </p:txBody>
      </p:sp>
      <p:sp>
        <p:nvSpPr>
          <p:cNvPr id="10244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A3A3EE5-C3B8-4517-9BB6-6B93C7FAF534}" type="slidenum">
              <a:rPr lang="pt-BR" altLang="pt-BR" sz="1200" smtClean="0"/>
              <a:pPr/>
              <a:t>3</a:t>
            </a:fld>
            <a:endParaRPr lang="pt-BR" altLang="pt-BR" sz="1200"/>
          </a:p>
        </p:txBody>
      </p:sp>
    </p:spTree>
    <p:extLst>
      <p:ext uri="{BB962C8B-B14F-4D97-AF65-F5344CB8AC3E}">
        <p14:creationId xmlns:p14="http://schemas.microsoft.com/office/powerpoint/2010/main" val="15741743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A01A7-A02B-4790-9748-8DEDCE2D2C1F}" type="datetimeFigureOut">
              <a:rPr lang="pt-BR" smtClean="0"/>
              <a:t>03/07/2019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8931A-70AF-4E75-B46F-6BEF78CE5A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1618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A01A7-A02B-4790-9748-8DEDCE2D2C1F}" type="datetimeFigureOut">
              <a:rPr lang="pt-BR" smtClean="0"/>
              <a:t>03/07/2019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8931A-70AF-4E75-B46F-6BEF78CE5A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084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A01A7-A02B-4790-9748-8DEDCE2D2C1F}" type="datetimeFigureOut">
              <a:rPr lang="pt-BR" smtClean="0"/>
              <a:t>03/07/2019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8931A-70AF-4E75-B46F-6BEF78CE5A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87585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BA01A7-A02B-4790-9748-8DEDCE2D2C1F}" type="datetimeFigureOut">
              <a:rPr lang="pt-BR" smtClean="0"/>
              <a:t>03/07/2019</a:t>
            </a:fld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78931A-70AF-4E75-B46F-6BEF78CE5A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33179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BA01A7-A02B-4790-9748-8DEDCE2D2C1F}" type="datetimeFigureOut">
              <a:rPr lang="pt-BR" smtClean="0"/>
              <a:t>03/07/2019</a:t>
            </a:fld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78931A-70AF-4E75-B46F-6BEF78CE5A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55600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BA01A7-A02B-4790-9748-8DEDCE2D2C1F}" type="datetimeFigureOut">
              <a:rPr lang="pt-BR" smtClean="0"/>
              <a:t>03/07/2019</a:t>
            </a:fld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78931A-70AF-4E75-B46F-6BEF78CE5A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51627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BA01A7-A02B-4790-9748-8DEDCE2D2C1F}" type="datetimeFigureOut">
              <a:rPr lang="pt-BR" smtClean="0"/>
              <a:t>03/07/2019</a:t>
            </a:fld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78931A-70AF-4E75-B46F-6BEF78CE5A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129173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BA01A7-A02B-4790-9748-8DEDCE2D2C1F}" type="datetimeFigureOut">
              <a:rPr lang="pt-BR" smtClean="0"/>
              <a:t>03/07/2019</a:t>
            </a:fld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78931A-70AF-4E75-B46F-6BEF78CE5A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688942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BA01A7-A02B-4790-9748-8DEDCE2D2C1F}" type="datetimeFigureOut">
              <a:rPr lang="pt-BR" smtClean="0"/>
              <a:t>03/07/2019</a:t>
            </a:fld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78931A-70AF-4E75-B46F-6BEF78CE5A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1952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BA01A7-A02B-4790-9748-8DEDCE2D2C1F}" type="datetimeFigureOut">
              <a:rPr lang="pt-BR" smtClean="0"/>
              <a:t>03/07/2019</a:t>
            </a:fld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78931A-70AF-4E75-B46F-6BEF78CE5A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21922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BA01A7-A02B-4790-9748-8DEDCE2D2C1F}" type="datetimeFigureOut">
              <a:rPr lang="pt-BR" smtClean="0"/>
              <a:t>03/07/2019</a:t>
            </a:fld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78931A-70AF-4E75-B46F-6BEF78CE5A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0591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A01A7-A02B-4790-9748-8DEDCE2D2C1F}" type="datetimeFigureOut">
              <a:rPr lang="pt-BR" smtClean="0"/>
              <a:t>03/07/2019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8931A-70AF-4E75-B46F-6BEF78CE5A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9406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BA01A7-A02B-4790-9748-8DEDCE2D2C1F}" type="datetimeFigureOut">
              <a:rPr lang="pt-BR" smtClean="0"/>
              <a:t>03/07/2019</a:t>
            </a:fld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78931A-70AF-4E75-B46F-6BEF78CE5A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91424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BA01A7-A02B-4790-9748-8DEDCE2D2C1F}" type="datetimeFigureOut">
              <a:rPr lang="pt-BR" smtClean="0"/>
              <a:t>03/07/2019</a:t>
            </a:fld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78931A-70AF-4E75-B46F-6BEF78CE5A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7693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BA01A7-A02B-4790-9748-8DEDCE2D2C1F}" type="datetimeFigureOut">
              <a:rPr lang="pt-BR" smtClean="0"/>
              <a:t>03/07/2019</a:t>
            </a:fld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78931A-70AF-4E75-B46F-6BEF78CE5A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07752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ítulo, texto e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Gráfico 3"/>
          <p:cNvSpPr>
            <a:spLocks noGrp="1"/>
          </p:cNvSpPr>
          <p:nvPr>
            <p:ph type="chart"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endParaRPr lang="pt-BR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BA01A7-A02B-4790-9748-8DEDCE2D2C1F}" type="datetimeFigureOut">
              <a:rPr lang="pt-BR" smtClean="0"/>
              <a:t>03/07/2019</a:t>
            </a:fld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78931A-70AF-4E75-B46F-6BEF78CE5A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72434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ítulo, texto e clip-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lip-art 3"/>
          <p:cNvSpPr>
            <a:spLocks noGrp="1"/>
          </p:cNvSpPr>
          <p:nvPr>
            <p:ph type="clipArt"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endParaRPr lang="pt-BR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BA01A7-A02B-4790-9748-8DEDCE2D2C1F}" type="datetimeFigureOut">
              <a:rPr lang="pt-BR" smtClean="0"/>
              <a:t>03/07/2019</a:t>
            </a:fld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78931A-70AF-4E75-B46F-6BEF78CE5A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7573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43472" y="2130426"/>
            <a:ext cx="10513168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43472" y="3886200"/>
            <a:ext cx="10513168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0F1FBC-0621-4FB3-8BEE-576A7BCAA897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472099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36276-27D9-4856-B267-5454C7A2FA1B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5679159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5360" y="332656"/>
            <a:ext cx="11521280" cy="648072"/>
          </a:xfrm>
        </p:spPr>
        <p:txBody>
          <a:bodyPr/>
          <a:lstStyle>
            <a:lvl1pPr>
              <a:defRPr sz="4000"/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35360" y="1313004"/>
            <a:ext cx="11521280" cy="4782996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34963" y="6248400"/>
            <a:ext cx="360045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975725" y="6248400"/>
            <a:ext cx="3119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7BE900-1C51-4B08-91BE-69FB43CF75E6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6090080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43472" y="4406901"/>
            <a:ext cx="10513168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343472" y="2906713"/>
            <a:ext cx="10513168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8411BB-7CB9-4588-81A9-987139C759C5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6794032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331597" y="1978781"/>
            <a:ext cx="5081078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776640" y="1955993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6D7BDE-01FA-43EE-845B-9689DEB67EF8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226995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A01A7-A02B-4790-9748-8DEDCE2D2C1F}" type="datetimeFigureOut">
              <a:rPr lang="pt-BR" smtClean="0"/>
              <a:t>03/07/2019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8931A-70AF-4E75-B46F-6BEF78CE5A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82223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43472" y="274638"/>
            <a:ext cx="1051316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343473" y="1535113"/>
            <a:ext cx="504056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343472" y="2196668"/>
            <a:ext cx="504056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600056" y="1535113"/>
            <a:ext cx="525658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600056" y="2174875"/>
            <a:ext cx="525658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FFA89F-109E-4D55-B73C-93B2C28AB100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9342090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568F8F-F0F3-44D2-BA9D-5634796B36BD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6781213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5360" y="332656"/>
            <a:ext cx="11521280" cy="648072"/>
          </a:xfrm>
        </p:spPr>
        <p:txBody>
          <a:bodyPr/>
          <a:lstStyle/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4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334963" y="6248400"/>
            <a:ext cx="360045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8953500" y="6248400"/>
            <a:ext cx="3119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D36AB0-05CA-4E6E-AFD4-BD60B71481A6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056259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grpSp>
        <p:nvGrpSpPr>
          <p:cNvPr id="3" name="Grupo 1"/>
          <p:cNvGrpSpPr>
            <a:grpSpLocks/>
          </p:cNvGrpSpPr>
          <p:nvPr userDrawn="1"/>
        </p:nvGrpSpPr>
        <p:grpSpPr bwMode="auto">
          <a:xfrm>
            <a:off x="10775950" y="5491163"/>
            <a:ext cx="1008063" cy="1295400"/>
            <a:chOff x="7667625" y="5491163"/>
            <a:chExt cx="1008063" cy="1295400"/>
          </a:xfrm>
        </p:grpSpPr>
        <p:pic>
          <p:nvPicPr>
            <p:cNvPr id="4" name="Imagem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7625" y="5778500"/>
              <a:ext cx="1008063" cy="1008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Imagem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7625" y="5491163"/>
              <a:ext cx="1008063" cy="314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34963" y="6248400"/>
            <a:ext cx="360045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256588" y="6248400"/>
            <a:ext cx="2160587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5610BB-D953-4EAE-A37A-43BB78B9323F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53187884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34963" y="6248400"/>
            <a:ext cx="360045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796A60-D669-4BBC-BF03-B2348423DBEF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5056226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488" y="-60325"/>
            <a:ext cx="12299951" cy="691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34963" y="6248400"/>
            <a:ext cx="360045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EC4B5B-0AB8-4B7A-98D2-880DB4DB1206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217290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pic>
        <p:nvPicPr>
          <p:cNvPr id="3" name="Imagem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34963" y="6248400"/>
            <a:ext cx="360045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82BC1B-61DC-4214-85B7-E17F31CB0D16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45202635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2E465D-303C-4C82-8D8B-81F2DAB7C4E5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4418711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5649DF-4E5A-4D68-A056-E4698C4A9ADA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52097710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11805" y="273051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59896" y="273051"/>
            <a:ext cx="6696744" cy="5853113"/>
          </a:xfrm>
        </p:spPr>
        <p:txBody>
          <a:bodyPr/>
          <a:lstStyle>
            <a:lvl1pPr>
              <a:defRPr sz="3200" b="1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311805" y="1435101"/>
            <a:ext cx="370407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F022C1-9868-461B-AEB0-1283BE858D13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134855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A01A7-A02B-4790-9748-8DEDCE2D2C1F}" type="datetimeFigureOut">
              <a:rPr lang="pt-BR" smtClean="0"/>
              <a:t>03/07/2019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8931A-70AF-4E75-B46F-6BEF78CE5A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747605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55640" y="4785107"/>
            <a:ext cx="756084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855640" y="609600"/>
            <a:ext cx="756084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855640" y="5351845"/>
            <a:ext cx="756084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91CCE1-CA46-46CB-9418-B3D3E4B10D46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80169508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925953-C91F-4BDE-95F1-58E4BB9438E3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64520147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265840" y="600583"/>
            <a:ext cx="2590800" cy="5486400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343472" y="609600"/>
            <a:ext cx="7632848" cy="548640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6C7522-8CF6-4F09-803D-794A1D6C5977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0658309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ítulo, texto e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43472" y="685800"/>
            <a:ext cx="10513168" cy="1143000"/>
          </a:xfrm>
        </p:spPr>
        <p:txBody>
          <a:bodyPr/>
          <a:lstStyle/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1343472" y="1981200"/>
            <a:ext cx="5080000" cy="4114800"/>
          </a:xfrm>
        </p:spPr>
        <p:txBody>
          <a:bodyPr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Gráfico 3"/>
          <p:cNvSpPr>
            <a:spLocks noGrp="1"/>
          </p:cNvSpPr>
          <p:nvPr>
            <p:ph type="chart" sz="half" idx="2"/>
          </p:nvPr>
        </p:nvSpPr>
        <p:spPr>
          <a:xfrm>
            <a:off x="6600056" y="1959551"/>
            <a:ext cx="5256584" cy="4114800"/>
          </a:xfrm>
        </p:spPr>
        <p:txBody>
          <a:bodyPr/>
          <a:lstStyle/>
          <a:p>
            <a:pPr lvl="0"/>
            <a:endParaRPr lang="pt-BR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FDAC31-1E04-47C8-8DF9-9650FCA657BB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8922639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ítulo, texto e clip-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43472" y="609600"/>
            <a:ext cx="10513168" cy="11430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1343472" y="1981200"/>
            <a:ext cx="5256584" cy="4114800"/>
          </a:xfrm>
        </p:spPr>
        <p:txBody>
          <a:bodyPr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Clip-art 3"/>
          <p:cNvSpPr>
            <a:spLocks noGrp="1"/>
          </p:cNvSpPr>
          <p:nvPr>
            <p:ph type="clipArt" sz="half" idx="2"/>
          </p:nvPr>
        </p:nvSpPr>
        <p:spPr>
          <a:xfrm>
            <a:off x="6765829" y="1981200"/>
            <a:ext cx="5080000" cy="4114800"/>
          </a:xfrm>
        </p:spPr>
        <p:txBody>
          <a:bodyPr/>
          <a:lstStyle/>
          <a:p>
            <a:pPr lvl="0"/>
            <a:endParaRPr lang="pt-BR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40E662-6521-461A-BD24-37B089F1CA8A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07233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A01A7-A02B-4790-9748-8DEDCE2D2C1F}" type="datetimeFigureOut">
              <a:rPr lang="pt-BR" smtClean="0"/>
              <a:t>03/07/2019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8931A-70AF-4E75-B46F-6BEF78CE5A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14593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A01A7-A02B-4790-9748-8DEDCE2D2C1F}" type="datetimeFigureOut">
              <a:rPr lang="pt-BR" smtClean="0"/>
              <a:t>03/07/2019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8931A-70AF-4E75-B46F-6BEF78CE5A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6329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A01A7-A02B-4790-9748-8DEDCE2D2C1F}" type="datetimeFigureOut">
              <a:rPr lang="pt-BR" smtClean="0"/>
              <a:t>03/07/2019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8931A-70AF-4E75-B46F-6BEF78CE5A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6348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A01A7-A02B-4790-9748-8DEDCE2D2C1F}" type="datetimeFigureOut">
              <a:rPr lang="pt-BR" smtClean="0"/>
              <a:t>03/07/2019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8931A-70AF-4E75-B46F-6BEF78CE5A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5700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A01A7-A02B-4790-9748-8DEDCE2D2C1F}" type="datetimeFigureOut">
              <a:rPr lang="pt-BR" smtClean="0"/>
              <a:t>03/07/2019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8931A-70AF-4E75-B46F-6BEF78CE5A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8158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27.xml"/><Relationship Id="rId21" Type="http://schemas.openxmlformats.org/officeDocument/2006/relationships/theme" Target="../theme/theme3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20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34.xml"/><Relationship Id="rId19" Type="http://schemas.openxmlformats.org/officeDocument/2006/relationships/slideLayout" Target="../slideLayouts/slideLayout43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Relationship Id="rId22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BA01A7-A02B-4790-9748-8DEDCE2D2C1F}" type="datetimeFigureOut">
              <a:rPr lang="pt-BR" smtClean="0"/>
              <a:t>03/07/2019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78931A-70AF-4E75-B46F-6BEF78CE5A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4405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fld id="{23BA01A7-A02B-4790-9748-8DEDCE2D2C1F}" type="datetimeFigureOut">
              <a:rPr lang="pt-BR" smtClean="0"/>
              <a:t>03/07/2019</a:t>
            </a:fld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7D78931A-70AF-4E75-B46F-6BEF78CE5A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2648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m 2"/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43025" y="333375"/>
            <a:ext cx="10514013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estilo do título mestre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43025" y="1312863"/>
            <a:ext cx="10514013" cy="4783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os estilos do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43025" y="6248400"/>
            <a:ext cx="25923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31194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EFF7BBA8-657F-416E-925A-FD0F6A66429A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44535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  <p:sldLayoutId id="2147483691" r:id="rId16"/>
    <p:sldLayoutId id="2147483692" r:id="rId17"/>
    <p:sldLayoutId id="2147483693" r:id="rId18"/>
    <p:sldLayoutId id="2147483694" r:id="rId19"/>
    <p:sldLayoutId id="2147483695" r:id="rId20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1278A"/>
          </a:solidFill>
          <a:latin typeface="Calibri" panose="020F0502020204030204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1278A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1278A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1278A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1278A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1278A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anose="020F050202020403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.png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upo 12"/>
          <p:cNvGrpSpPr>
            <a:grpSpLocks/>
          </p:cNvGrpSpPr>
          <p:nvPr/>
        </p:nvGrpSpPr>
        <p:grpSpPr bwMode="auto">
          <a:xfrm>
            <a:off x="-14560" y="0"/>
            <a:ext cx="10760901" cy="6858000"/>
            <a:chOff x="-401006" y="0"/>
            <a:chExt cx="10761203" cy="6858000"/>
          </a:xfrm>
        </p:grpSpPr>
        <p:grpSp>
          <p:nvGrpSpPr>
            <p:cNvPr id="5126" name="Grupo 9"/>
            <p:cNvGrpSpPr>
              <a:grpSpLocks/>
            </p:cNvGrpSpPr>
            <p:nvPr/>
          </p:nvGrpSpPr>
          <p:grpSpPr bwMode="auto">
            <a:xfrm>
              <a:off x="-401006" y="0"/>
              <a:ext cx="9151559" cy="6858000"/>
              <a:chOff x="-401006" y="0"/>
              <a:chExt cx="9151559" cy="6858000"/>
            </a:xfrm>
          </p:grpSpPr>
          <p:pic>
            <p:nvPicPr>
              <p:cNvPr id="5129" name="Imagem 1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401006" y="0"/>
                <a:ext cx="9137904" cy="6858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5130" name="Grupo 8"/>
              <p:cNvGrpSpPr>
                <a:grpSpLocks/>
              </p:cNvGrpSpPr>
              <p:nvPr/>
            </p:nvGrpSpPr>
            <p:grpSpPr bwMode="auto">
              <a:xfrm>
                <a:off x="6804248" y="6156615"/>
                <a:ext cx="1946305" cy="540991"/>
                <a:chOff x="6804248" y="6156615"/>
                <a:chExt cx="1946305" cy="540991"/>
              </a:xfrm>
            </p:grpSpPr>
            <p:pic>
              <p:nvPicPr>
                <p:cNvPr id="5131" name="Imagem 1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209562" y="6156615"/>
                  <a:ext cx="540991" cy="5409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5132" name="Imagem 3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804248" y="6242156"/>
                  <a:ext cx="1343395" cy="41888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pic>
          <p:nvPicPr>
            <p:cNvPr id="5127" name="Picture 11" descr="C:\Meus documentos\Figura1.tif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2113" y="143293"/>
              <a:ext cx="1311275" cy="1260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CaixaDeTexto 7"/>
            <p:cNvSpPr txBox="1">
              <a:spLocks noChangeArrowheads="1"/>
            </p:cNvSpPr>
            <p:nvPr/>
          </p:nvSpPr>
          <p:spPr bwMode="auto">
            <a:xfrm>
              <a:off x="1231808" y="1444625"/>
              <a:ext cx="9128389" cy="738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pt-BR" altLang="pt-BR" sz="1400" b="1" dirty="0">
                  <a:solidFill>
                    <a:schemeClr val="bg2">
                      <a:lumMod val="75000"/>
                    </a:schemeClr>
                  </a:solidFill>
                  <a:ea typeface="Calibri" panose="020F0502020204030204" pitchFamily="34" charset="0"/>
                  <a:cs typeface="Calibri" panose="020F0502020204030204" pitchFamily="34" charset="0"/>
                </a:rPr>
                <a:t>Presidência da República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pt-BR" altLang="pt-BR" sz="1400" b="1" dirty="0">
                  <a:solidFill>
                    <a:schemeClr val="bg2">
                      <a:lumMod val="75000"/>
                    </a:schemeClr>
                  </a:solidFill>
                  <a:ea typeface="Calibri" panose="020F0502020204030204" pitchFamily="34" charset="0"/>
                  <a:cs typeface="Calibri" panose="020F0502020204030204" pitchFamily="34" charset="0"/>
                </a:rPr>
                <a:t>Gabinete de Segurança Institucional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pt-BR" altLang="pt-BR" sz="1400" b="1" dirty="0">
                  <a:solidFill>
                    <a:schemeClr val="bg2">
                      <a:lumMod val="75000"/>
                    </a:schemeClr>
                  </a:solidFill>
                  <a:ea typeface="Calibri" panose="020F0502020204030204" pitchFamily="34" charset="0"/>
                  <a:cs typeface="Calibri" panose="020F0502020204030204" pitchFamily="34" charset="0"/>
                </a:rPr>
                <a:t>Agência Brasileira de Inteligência</a:t>
              </a:r>
            </a:p>
          </p:txBody>
        </p:sp>
      </p:grpSp>
      <p:sp>
        <p:nvSpPr>
          <p:cNvPr id="3" name="CaixaDeTexto 2"/>
          <p:cNvSpPr txBox="1"/>
          <p:nvPr/>
        </p:nvSpPr>
        <p:spPr>
          <a:xfrm>
            <a:off x="578235" y="2497529"/>
            <a:ext cx="1120807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Audiência Pública:</a:t>
            </a:r>
          </a:p>
          <a:p>
            <a:pPr algn="ctr">
              <a:defRPr/>
            </a:pPr>
            <a:endParaRPr lang="pt-BR" sz="10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defRPr/>
            </a:pPr>
            <a:r>
              <a:rPr lang="pt-BR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SEGURANÇA PÚBLICA NA ZONA </a:t>
            </a:r>
            <a:r>
              <a:rPr lang="pt-BR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 FRONTEIRA </a:t>
            </a:r>
            <a:r>
              <a:rPr lang="pt-BR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 BRASIL</a:t>
            </a:r>
            <a:endParaRPr lang="pt-BR" sz="4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7354775" y="5429252"/>
            <a:ext cx="3563938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b="1" i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Brasília, 3 jul. 2019</a:t>
            </a:r>
            <a:endParaRPr lang="pt-BR" b="1" i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6094025" y="4289574"/>
            <a:ext cx="41278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Visão da Inteligência de Estado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614760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6F747E28-3F8F-2A46-9D8E-C54BCFE2D4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tângulo 10"/>
          <p:cNvSpPr/>
          <p:nvPr/>
        </p:nvSpPr>
        <p:spPr>
          <a:xfrm>
            <a:off x="156857" y="3025510"/>
            <a:ext cx="6281011" cy="1200329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altLang="pt-BR" sz="3600" b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  <a:cs typeface="Tahoma" panose="020B0604030504040204" pitchFamily="34" charset="0"/>
              </a:rPr>
              <a:t>2. Articulação nacional</a:t>
            </a:r>
          </a:p>
          <a:p>
            <a:pPr>
              <a:defRPr/>
            </a:pPr>
            <a:r>
              <a:rPr lang="pt-BR" altLang="pt-BR" sz="3600" b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  <a:cs typeface="Tahoma" panose="020B0604030504040204" pitchFamily="34" charset="0"/>
              </a:rPr>
              <a:t>e atuação no sistema prisional</a:t>
            </a:r>
            <a:endParaRPr lang="pt-BR" sz="3600" b="1" dirty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Impact" panose="020B080603090205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156857" y="4379951"/>
            <a:ext cx="4500563" cy="64633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pt-BR" altLang="pt-BR" sz="3600" b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  <a:cs typeface="Tahoma" panose="020B0604030504040204" pitchFamily="34" charset="0"/>
              </a:rPr>
              <a:t>3.Transnacionalização</a:t>
            </a:r>
            <a:endParaRPr lang="pt-BR" sz="3600" b="1" dirty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Impact" panose="020B080603090205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156856" y="1671069"/>
            <a:ext cx="4500563" cy="1200329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  <p:txBody>
          <a:bodyPr wrap="square">
            <a:spAutoFit/>
          </a:bodyPr>
          <a:lstStyle/>
          <a:p>
            <a:r>
              <a:rPr lang="pt-BR" altLang="pt-BR" sz="3600" b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  <a:cs typeface="Tahoma" panose="020B0604030504040204" pitchFamily="34" charset="0"/>
              </a:rPr>
              <a:t>1. </a:t>
            </a:r>
            <a:r>
              <a:rPr lang="pt-BR" altLang="pt-BR" sz="36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  <a:cs typeface="Tahoma" panose="020B0604030504040204" pitchFamily="34" charset="0"/>
              </a:rPr>
              <a:t>Afronta </a:t>
            </a:r>
            <a:r>
              <a:rPr lang="pt-BR" altLang="pt-BR" sz="3600" b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  <a:cs typeface="Tahoma" panose="020B0604030504040204" pitchFamily="34" charset="0"/>
              </a:rPr>
              <a:t>à institucionalidade</a:t>
            </a:r>
            <a:endParaRPr lang="pt-BR" sz="3600" b="1" dirty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Impact" panose="020B080603090205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156856" y="5134563"/>
            <a:ext cx="5860883" cy="1200329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altLang="pt-BR" sz="3600" b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  <a:cs typeface="Tahoma" panose="020B0604030504040204" pitchFamily="34" charset="0"/>
              </a:rPr>
              <a:t>4. Escalada do poderio bélico e capacidade operacional</a:t>
            </a:r>
            <a:endParaRPr lang="pt-BR" sz="3600" b="1" dirty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Impact" panose="020B0806030902050204" pitchFamily="34" charset="0"/>
              <a:cs typeface="Tahoma" panose="020B060403050404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2746798" y="439852"/>
            <a:ext cx="6698403" cy="76944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  <p:txBody>
          <a:bodyPr wrap="square">
            <a:spAutoFit/>
          </a:bodyPr>
          <a:lstStyle/>
          <a:p>
            <a:r>
              <a:rPr lang="pt-BR" sz="4400" b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  <a:cs typeface="Tahoma" panose="020B0604030504040204" pitchFamily="34" charset="0"/>
              </a:rPr>
              <a:t>Dimensão da </a:t>
            </a:r>
            <a:r>
              <a:rPr lang="pt-BR" sz="44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  <a:cs typeface="Tahoma" panose="020B0604030504040204" pitchFamily="34" charset="0"/>
              </a:rPr>
              <a:t>Ameaça Global</a:t>
            </a:r>
            <a:endParaRPr lang="pt-BR" sz="4400" b="1" dirty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Impact" panose="020B080603090205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5713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7" grpId="0"/>
      <p:bldP spid="19" grpId="0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2"/>
          <p:cNvSpPr txBox="1">
            <a:spLocks noChangeArrowheads="1"/>
          </p:cNvSpPr>
          <p:nvPr/>
        </p:nvSpPr>
        <p:spPr bwMode="auto">
          <a:xfrm>
            <a:off x="471334" y="1741712"/>
            <a:ext cx="9775802" cy="209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pt-BR" altLang="pt-BR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cs typeface="Tahoma" panose="020B0604030504040204" pitchFamily="34" charset="0"/>
              </a:rPr>
              <a:t>PNI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pt-BR" altLang="pt-BR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cs typeface="Tahoma" panose="020B0604030504040204" pitchFamily="34" charset="0"/>
              </a:rPr>
              <a:t>ENINT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pt-BR" altLang="pt-BR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cs typeface="Tahoma" panose="020B0604030504040204" pitchFamily="34" charset="0"/>
              </a:rPr>
              <a:t>PPIF </a:t>
            </a:r>
            <a:r>
              <a:rPr lang="pt-BR" altLang="pt-BR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cs typeface="Tahoma" panose="020B0604030504040204" pitchFamily="34" charset="0"/>
              </a:rPr>
              <a:t>– Nov. 2016: integra a Atividade de Inteligência</a:t>
            </a:r>
          </a:p>
          <a:p>
            <a:pPr marL="457200" lvl="1" indent="0">
              <a:spcBef>
                <a:spcPts val="600"/>
              </a:spcBef>
              <a:buNone/>
              <a:defRPr/>
            </a:pPr>
            <a:r>
              <a:rPr lang="pt-BR" altLang="pt-BR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cs typeface="Tahoma" panose="020B0604030504040204" pitchFamily="34" charset="0"/>
              </a:rPr>
              <a:t>e novo paradigma: “</a:t>
            </a:r>
            <a:r>
              <a:rPr lang="pt-BR" altLang="pt-BR" sz="3200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cs typeface="Tahoma" panose="020B0604030504040204" pitchFamily="34" charset="0"/>
              </a:rPr>
              <a:t>fronteira expandida</a:t>
            </a:r>
            <a:r>
              <a:rPr lang="pt-BR" altLang="pt-BR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cs typeface="Tahoma" panose="020B0604030504040204" pitchFamily="34" charset="0"/>
              </a:rPr>
              <a:t>”</a:t>
            </a:r>
            <a:endParaRPr lang="pt-BR" altLang="pt-BR" sz="32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471334" y="949693"/>
            <a:ext cx="7430239" cy="707886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altLang="pt-BR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Ações </a:t>
            </a:r>
            <a:r>
              <a:rPr lang="pt-BR" altLang="pt-BR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Estruturantes – </a:t>
            </a:r>
            <a:r>
              <a:rPr lang="pt-BR" altLang="pt-BR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Inteligência</a:t>
            </a:r>
            <a:endParaRPr lang="pt-BR" sz="4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471334" y="4982078"/>
            <a:ext cx="1124699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altLang="pt-BR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cs typeface="Tahoma" panose="020B0604030504040204" pitchFamily="34" charset="0"/>
              </a:rPr>
              <a:t>- A ameaça é transversal: a resposta também precisa ser (efetividade)</a:t>
            </a:r>
          </a:p>
          <a:p>
            <a:r>
              <a:rPr lang="pt-BR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cs typeface="Tahoma" panose="020B0604030504040204" pitchFamily="34" charset="0"/>
              </a:rPr>
              <a:t>- Aprimoramento da gestão de recursos e da estrutura estatal (governança)</a:t>
            </a:r>
            <a:endParaRPr lang="pt-BR" sz="2800" dirty="0"/>
          </a:p>
        </p:txBody>
      </p:sp>
      <p:sp>
        <p:nvSpPr>
          <p:cNvPr id="5" name="Retângulo 4"/>
          <p:cNvSpPr/>
          <p:nvPr/>
        </p:nvSpPr>
        <p:spPr>
          <a:xfrm>
            <a:off x="471334" y="4397303"/>
            <a:ext cx="19752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altLang="pt-BR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cs typeface="Tahoma" panose="020B0604030504040204" pitchFamily="34" charset="0"/>
              </a:rPr>
              <a:t>Conceitos: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9502484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862163" y="3675032"/>
            <a:ext cx="15293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ts val="600"/>
              </a:spcBef>
              <a:defRPr/>
            </a:pPr>
            <a:r>
              <a:rPr lang="pt-BR" altLang="pt-BR" sz="2000" b="1" dirty="0" smtClean="0">
                <a:solidFill>
                  <a:srgbClr val="606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Fronteiras</a:t>
            </a:r>
            <a:endParaRPr lang="pt-BR" altLang="pt-BR" sz="2000" b="1" dirty="0">
              <a:solidFill>
                <a:srgbClr val="606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3215341" y="5072204"/>
            <a:ext cx="425668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ts val="600"/>
              </a:spcBef>
              <a:defRPr/>
            </a:pPr>
            <a:r>
              <a:rPr lang="pt-BR" altLang="pt-BR" sz="2000" b="1" dirty="0">
                <a:solidFill>
                  <a:srgbClr val="606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Sistema </a:t>
            </a:r>
            <a:r>
              <a:rPr lang="pt-BR" altLang="pt-BR" sz="2000" b="1" dirty="0" smtClean="0">
                <a:solidFill>
                  <a:srgbClr val="606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Prisional/organizações</a:t>
            </a:r>
            <a:endParaRPr lang="pt-BR" altLang="pt-BR" sz="2000" b="1" dirty="0">
              <a:solidFill>
                <a:srgbClr val="606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7472030" y="3675032"/>
            <a:ext cx="34675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defRPr/>
            </a:pPr>
            <a:r>
              <a:rPr lang="pt-BR" altLang="pt-BR" sz="2000" b="1" dirty="0" smtClean="0">
                <a:solidFill>
                  <a:srgbClr val="606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Desafio:</a:t>
            </a:r>
          </a:p>
          <a:p>
            <a:pPr marL="0" lvl="1" algn="ctr">
              <a:defRPr/>
            </a:pPr>
            <a:r>
              <a:rPr lang="pt-BR" altLang="pt-BR" sz="2000" b="1" dirty="0" smtClean="0">
                <a:solidFill>
                  <a:srgbClr val="606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Pacto Federativo; integração</a:t>
            </a:r>
            <a:endParaRPr lang="pt-BR" altLang="pt-BR" sz="2000" b="1" dirty="0">
              <a:solidFill>
                <a:srgbClr val="606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23" t="281" r="37088" b="35017"/>
          <a:stretch/>
        </p:blipFill>
        <p:spPr>
          <a:xfrm>
            <a:off x="634910" y="397565"/>
            <a:ext cx="1983875" cy="3231683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1" r="4171"/>
          <a:stretch/>
        </p:blipFill>
        <p:spPr>
          <a:xfrm>
            <a:off x="7852586" y="1106540"/>
            <a:ext cx="4110488" cy="2522590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3962" y="3643500"/>
            <a:ext cx="1112241" cy="1116411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5410" y="2193187"/>
            <a:ext cx="4210386" cy="2833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0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6" t="4598" r="32887"/>
          <a:stretch/>
        </p:blipFill>
        <p:spPr>
          <a:xfrm>
            <a:off x="1" y="94586"/>
            <a:ext cx="5912068" cy="6542690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3234267" y="238897"/>
            <a:ext cx="864862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ctr">
              <a:spcBef>
                <a:spcPts val="600"/>
              </a:spcBef>
              <a:defRPr/>
            </a:pPr>
            <a:r>
              <a:rPr lang="pt-BR" altLang="pt-BR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cs typeface="Tahoma" panose="020B0604030504040204" pitchFamily="34" charset="0"/>
              </a:rPr>
              <a:t>C</a:t>
            </a:r>
            <a:r>
              <a:rPr lang="pt-BR" altLang="pt-B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cs typeface="Tahoma" panose="020B0604030504040204" pitchFamily="34" charset="0"/>
              </a:rPr>
              <a:t>onfluência das 3 emergências – caso 1 </a:t>
            </a:r>
            <a:endParaRPr lang="pt-BR" altLang="pt-BR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  <a:cs typeface="Tahoma" panose="020B0604030504040204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5532686" y="1827408"/>
            <a:ext cx="29994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Bef>
                <a:spcPts val="600"/>
              </a:spcBef>
              <a:defRPr/>
            </a:pPr>
            <a:r>
              <a:rPr lang="pt-BR" alt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Fronteiras</a:t>
            </a:r>
            <a:endParaRPr lang="pt-BR" alt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5529160" y="3695038"/>
            <a:ext cx="60751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>
              <a:spcBef>
                <a:spcPts val="600"/>
              </a:spcBef>
              <a:defRPr/>
            </a:pPr>
            <a:r>
              <a:rPr lang="pt-BR" altLang="pt-BR" sz="2000" dirty="0" smtClean="0">
                <a:solidFill>
                  <a:srgbClr val="606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Ataques/emprego de granada contra o Estado </a:t>
            </a:r>
            <a:endParaRPr lang="pt-BR" altLang="pt-BR" sz="2000" dirty="0">
              <a:solidFill>
                <a:srgbClr val="606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5532686" y="4359376"/>
            <a:ext cx="55857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Bef>
                <a:spcPts val="600"/>
              </a:spcBef>
            </a:pPr>
            <a:r>
              <a:rPr lang="pt-BR" alt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Pacto </a:t>
            </a:r>
            <a:r>
              <a:rPr lang="pt-BR" alt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Federativo</a:t>
            </a:r>
          </a:p>
        </p:txBody>
      </p:sp>
      <p:sp>
        <p:nvSpPr>
          <p:cNvPr id="10" name="Retângulo 9"/>
          <p:cNvSpPr/>
          <p:nvPr/>
        </p:nvSpPr>
        <p:spPr>
          <a:xfrm>
            <a:off x="5532686" y="2272787"/>
            <a:ext cx="636645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Bef>
                <a:spcPts val="600"/>
              </a:spcBef>
              <a:defRPr/>
            </a:pPr>
            <a:r>
              <a:rPr lang="pt-BR" altLang="pt-BR" sz="2000" dirty="0" smtClean="0">
                <a:solidFill>
                  <a:srgbClr val="606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Internacionalização do crime org. – acesso a armamento e influência no exterior </a:t>
            </a:r>
            <a:endParaRPr lang="pt-BR" altLang="pt-BR" sz="2000" dirty="0">
              <a:solidFill>
                <a:srgbClr val="606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5529160" y="3244375"/>
            <a:ext cx="42353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Bef>
                <a:spcPts val="600"/>
              </a:spcBef>
              <a:defRPr/>
            </a:pPr>
            <a:r>
              <a:rPr lang="pt-BR" alt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Sistema Prisional</a:t>
            </a:r>
            <a:endParaRPr lang="pt-BR" alt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5529160" y="4811895"/>
            <a:ext cx="61994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Bef>
                <a:spcPts val="600"/>
              </a:spcBef>
              <a:defRPr/>
            </a:pPr>
            <a:r>
              <a:rPr lang="pt-BR" altLang="pt-BR" sz="2000" dirty="0" smtClean="0">
                <a:solidFill>
                  <a:srgbClr val="606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Déficit compartilhado de capacidade de repressão ao longo de 6.000 km</a:t>
            </a:r>
            <a:endParaRPr lang="pt-BR" altLang="pt-BR" sz="2000" dirty="0">
              <a:solidFill>
                <a:srgbClr val="606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3454991" y="5941277"/>
            <a:ext cx="87259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4763" algn="ctr">
              <a:spcBef>
                <a:spcPts val="600"/>
              </a:spcBef>
              <a:defRPr/>
            </a:pPr>
            <a:r>
              <a:rPr lang="pt-BR" altLang="pt-BR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”Os ataques em Fortaleza não se iniciam em Fortaleza”</a:t>
            </a:r>
            <a:endParaRPr lang="pt-BR" altLang="pt-BR" sz="24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1036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  <p:bldP spid="11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8" r="23692"/>
          <a:stretch/>
        </p:blipFill>
        <p:spPr>
          <a:xfrm>
            <a:off x="-94600" y="0"/>
            <a:ext cx="7015655" cy="6858000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3234267" y="238897"/>
            <a:ext cx="864862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ctr">
              <a:spcBef>
                <a:spcPts val="600"/>
              </a:spcBef>
              <a:defRPr/>
            </a:pPr>
            <a:r>
              <a:rPr lang="pt-BR" altLang="pt-BR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cs typeface="Tahoma" panose="020B0604030504040204" pitchFamily="34" charset="0"/>
              </a:rPr>
              <a:t>C</a:t>
            </a:r>
            <a:r>
              <a:rPr lang="pt-BR" altLang="pt-B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cs typeface="Tahoma" panose="020B0604030504040204" pitchFamily="34" charset="0"/>
              </a:rPr>
              <a:t>onfluência das 3 emergências – caso 2 </a:t>
            </a:r>
            <a:endParaRPr lang="pt-BR" altLang="pt-BR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  <a:cs typeface="Tahoma" panose="020B060403050404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6339226" y="1521810"/>
            <a:ext cx="29994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Bef>
                <a:spcPts val="600"/>
              </a:spcBef>
              <a:defRPr/>
            </a:pPr>
            <a:r>
              <a:rPr lang="pt-BR" alt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Fronteiras</a:t>
            </a:r>
            <a:endParaRPr lang="pt-BR" alt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6314868" y="3874842"/>
            <a:ext cx="54418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>
              <a:spcBef>
                <a:spcPts val="600"/>
              </a:spcBef>
              <a:defRPr/>
            </a:pPr>
            <a:r>
              <a:rPr lang="pt-BR" altLang="pt-BR" sz="2000" dirty="0" smtClean="0">
                <a:solidFill>
                  <a:srgbClr val="606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Coordenação de ações a partir do cárcere </a:t>
            </a:r>
            <a:endParaRPr lang="pt-BR" altLang="pt-BR" sz="2000" dirty="0">
              <a:solidFill>
                <a:srgbClr val="606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6314868" y="4519857"/>
            <a:ext cx="55857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Bef>
                <a:spcPts val="600"/>
              </a:spcBef>
            </a:pPr>
            <a:r>
              <a:rPr lang="pt-BR" alt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Pacto </a:t>
            </a:r>
            <a:r>
              <a:rPr lang="pt-BR" alt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Federativo</a:t>
            </a:r>
          </a:p>
        </p:txBody>
      </p:sp>
      <p:sp>
        <p:nvSpPr>
          <p:cNvPr id="6" name="Retângulo 5"/>
          <p:cNvSpPr/>
          <p:nvPr/>
        </p:nvSpPr>
        <p:spPr>
          <a:xfrm>
            <a:off x="6339226" y="2051398"/>
            <a:ext cx="526810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Bef>
                <a:spcPts val="600"/>
              </a:spcBef>
              <a:defRPr/>
            </a:pPr>
            <a:r>
              <a:rPr lang="pt-BR" altLang="pt-BR" sz="2000" dirty="0" smtClean="0">
                <a:solidFill>
                  <a:srgbClr val="606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Aquisição de drogas e armas</a:t>
            </a:r>
          </a:p>
          <a:p>
            <a:pPr lvl="1">
              <a:spcBef>
                <a:spcPts val="600"/>
              </a:spcBef>
              <a:defRPr/>
            </a:pPr>
            <a:r>
              <a:rPr lang="pt-BR" altLang="pt-BR" sz="2000" dirty="0" smtClean="0">
                <a:solidFill>
                  <a:srgbClr val="606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Contatos com organizações estrangeiras</a:t>
            </a:r>
          </a:p>
          <a:p>
            <a:pPr lvl="1">
              <a:spcBef>
                <a:spcPts val="600"/>
              </a:spcBef>
              <a:defRPr/>
            </a:pPr>
            <a:r>
              <a:rPr lang="pt-BR" altLang="pt-BR" sz="2000" dirty="0" smtClean="0">
                <a:solidFill>
                  <a:srgbClr val="606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Influência nos portos </a:t>
            </a:r>
            <a:endParaRPr lang="pt-BR" altLang="pt-BR" sz="2000" dirty="0">
              <a:solidFill>
                <a:srgbClr val="606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6314868" y="3368327"/>
            <a:ext cx="42353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Bef>
                <a:spcPts val="600"/>
              </a:spcBef>
              <a:defRPr/>
            </a:pPr>
            <a:r>
              <a:rPr lang="pt-BR" alt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Sistema Prisional</a:t>
            </a:r>
            <a:endParaRPr lang="pt-BR" alt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6314868" y="5043077"/>
            <a:ext cx="54418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Bef>
                <a:spcPts val="600"/>
              </a:spcBef>
              <a:defRPr/>
            </a:pPr>
            <a:r>
              <a:rPr lang="pt-BR" altLang="pt-BR" sz="2000" dirty="0" smtClean="0">
                <a:solidFill>
                  <a:srgbClr val="606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Desafio de integrar dados disponíveis junto a órgãos diversos</a:t>
            </a:r>
            <a:endParaRPr lang="pt-BR" altLang="pt-BR" sz="2000" dirty="0">
              <a:solidFill>
                <a:srgbClr val="606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4667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7122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Estrutura padrão">
  <a:themeElements>
    <a:clrScheme name="Estrutura padrã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trutura padrã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trutura padrã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padrã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Estrutura padrão">
  <a:themeElements>
    <a:clrScheme name="Estrutura padrã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trutura padrã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trutura padrã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padrã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Estrutura padrão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13765</TotalTime>
  <Words>220</Words>
  <PresentationFormat>Widescreen</PresentationFormat>
  <Paragraphs>46</Paragraphs>
  <Slides>7</Slides>
  <Notes>3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3</vt:i4>
      </vt:variant>
      <vt:variant>
        <vt:lpstr>Títulos de slides</vt:lpstr>
      </vt:variant>
      <vt:variant>
        <vt:i4>7</vt:i4>
      </vt:variant>
    </vt:vector>
  </HeadingPairs>
  <TitlesOfParts>
    <vt:vector size="17" baseType="lpstr">
      <vt:lpstr>Arial</vt:lpstr>
      <vt:lpstr>Calibri</vt:lpstr>
      <vt:lpstr>Calibri Light</vt:lpstr>
      <vt:lpstr>Impact</vt:lpstr>
      <vt:lpstr>Tahoma</vt:lpstr>
      <vt:lpstr>Times New Roman</vt:lpstr>
      <vt:lpstr>Wingdings</vt:lpstr>
      <vt:lpstr>Tema do Office</vt:lpstr>
      <vt:lpstr>Estrutura padrão</vt:lpstr>
      <vt:lpstr>1_Estrutura padrão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2018-12-10T17:57:10Z</dcterms:created>
  <dcterms:modified xsi:type="dcterms:W3CDTF">2019-07-03T14:47:41Z</dcterms:modified>
</cp:coreProperties>
</file>