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3" r:id="rId5"/>
    <p:sldId id="274" r:id="rId6"/>
    <p:sldId id="263" r:id="rId7"/>
    <p:sldId id="264" r:id="rId8"/>
    <p:sldId id="309" r:id="rId9"/>
    <p:sldId id="311" r:id="rId10"/>
    <p:sldId id="299" r:id="rId11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69696"/>
    <a:srgbClr val="A9D18E"/>
    <a:srgbClr val="989898"/>
    <a:srgbClr val="7C7C7C"/>
    <a:srgbClr val="8FAADC"/>
    <a:srgbClr val="FFFFFF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77" autoAdjust="0"/>
    <p:restoredTop sz="92804" autoAdjust="0"/>
  </p:normalViewPr>
  <p:slideViewPr>
    <p:cSldViewPr>
      <p:cViewPr varScale="1">
        <p:scale>
          <a:sx n="66" d="100"/>
          <a:sy n="66" d="100"/>
        </p:scale>
        <p:origin x="48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2860" indent="-10795">
              <a:lnSpc>
                <a:spcPts val="1080"/>
              </a:lnSpc>
            </a:pPr>
            <a:r>
              <a:rPr spc="75" dirty="0"/>
              <a:t>G</a:t>
            </a:r>
            <a:r>
              <a:rPr spc="45" dirty="0"/>
              <a:t>ov</a:t>
            </a:r>
            <a:r>
              <a:rPr spc="50" dirty="0"/>
              <a:t>e</a:t>
            </a:r>
            <a:r>
              <a:rPr spc="5" dirty="0"/>
              <a:t>r</a:t>
            </a:r>
            <a:r>
              <a:rPr spc="15" dirty="0"/>
              <a:t>n</a:t>
            </a:r>
            <a:r>
              <a:rPr spc="40" dirty="0"/>
              <a:t>o</a:t>
            </a:r>
          </a:p>
          <a:p>
            <a:pPr marL="22860">
              <a:lnSpc>
                <a:spcPct val="100000"/>
              </a:lnSpc>
              <a:spcBef>
                <a:spcPts val="15"/>
              </a:spcBef>
            </a:pPr>
            <a:r>
              <a:rPr b="1" dirty="0">
                <a:latin typeface="Trebuchet MS"/>
                <a:cs typeface="Trebuchet MS"/>
              </a:rPr>
              <a:t>Federal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1080"/>
              </a:lnSpc>
            </a:pPr>
            <a:r>
              <a:rPr spc="15" dirty="0"/>
              <a:t>Ministério</a:t>
            </a:r>
            <a:r>
              <a:rPr spc="-45" dirty="0"/>
              <a:t> </a:t>
            </a:r>
            <a:r>
              <a:rPr spc="60" dirty="0"/>
              <a:t>da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b="1" spc="30" dirty="0">
                <a:latin typeface="Trebuchet MS"/>
                <a:cs typeface="Trebuchet MS"/>
              </a:rPr>
              <a:t>Justiça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15" dirty="0">
                <a:latin typeface="Trebuchet MS"/>
                <a:cs typeface="Trebuchet MS"/>
              </a:rPr>
              <a:t>e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30" dirty="0">
                <a:latin typeface="Trebuchet MS"/>
                <a:cs typeface="Trebuchet MS"/>
              </a:rPr>
              <a:t>Cidadania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rgbClr val="051032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50" b="0" i="0">
                <a:solidFill>
                  <a:srgbClr val="05103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2860" indent="-10795">
              <a:lnSpc>
                <a:spcPts val="1080"/>
              </a:lnSpc>
            </a:pPr>
            <a:r>
              <a:rPr spc="75" dirty="0"/>
              <a:t>G</a:t>
            </a:r>
            <a:r>
              <a:rPr spc="45" dirty="0"/>
              <a:t>ov</a:t>
            </a:r>
            <a:r>
              <a:rPr spc="50" dirty="0"/>
              <a:t>e</a:t>
            </a:r>
            <a:r>
              <a:rPr spc="5" dirty="0"/>
              <a:t>r</a:t>
            </a:r>
            <a:r>
              <a:rPr spc="15" dirty="0"/>
              <a:t>n</a:t>
            </a:r>
            <a:r>
              <a:rPr spc="40" dirty="0"/>
              <a:t>o</a:t>
            </a:r>
          </a:p>
          <a:p>
            <a:pPr marL="22860">
              <a:lnSpc>
                <a:spcPct val="100000"/>
              </a:lnSpc>
              <a:spcBef>
                <a:spcPts val="15"/>
              </a:spcBef>
            </a:pPr>
            <a:r>
              <a:rPr b="1" dirty="0">
                <a:latin typeface="Trebuchet MS"/>
                <a:cs typeface="Trebuchet MS"/>
              </a:rPr>
              <a:t>Federal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1080"/>
              </a:lnSpc>
            </a:pPr>
            <a:r>
              <a:rPr spc="15" dirty="0"/>
              <a:t>Ministério</a:t>
            </a:r>
            <a:r>
              <a:rPr spc="-45" dirty="0"/>
              <a:t> </a:t>
            </a:r>
            <a:r>
              <a:rPr spc="60" dirty="0"/>
              <a:t>da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b="1" spc="30" dirty="0">
                <a:latin typeface="Trebuchet MS"/>
                <a:cs typeface="Trebuchet MS"/>
              </a:rPr>
              <a:t>Justiça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15" dirty="0">
                <a:latin typeface="Trebuchet MS"/>
                <a:cs typeface="Trebuchet MS"/>
              </a:rPr>
              <a:t>e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30" dirty="0">
                <a:latin typeface="Trebuchet MS"/>
                <a:cs typeface="Trebuchet MS"/>
              </a:rPr>
              <a:t>Cidadania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rgbClr val="051032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2860" indent="-10795">
              <a:lnSpc>
                <a:spcPts val="1080"/>
              </a:lnSpc>
            </a:pPr>
            <a:r>
              <a:rPr spc="75" dirty="0"/>
              <a:t>G</a:t>
            </a:r>
            <a:r>
              <a:rPr spc="45" dirty="0"/>
              <a:t>ov</a:t>
            </a:r>
            <a:r>
              <a:rPr spc="50" dirty="0"/>
              <a:t>e</a:t>
            </a:r>
            <a:r>
              <a:rPr spc="5" dirty="0"/>
              <a:t>r</a:t>
            </a:r>
            <a:r>
              <a:rPr spc="15" dirty="0"/>
              <a:t>n</a:t>
            </a:r>
            <a:r>
              <a:rPr spc="40" dirty="0"/>
              <a:t>o</a:t>
            </a:r>
          </a:p>
          <a:p>
            <a:pPr marL="22860">
              <a:lnSpc>
                <a:spcPct val="100000"/>
              </a:lnSpc>
              <a:spcBef>
                <a:spcPts val="15"/>
              </a:spcBef>
            </a:pPr>
            <a:r>
              <a:rPr b="1" dirty="0">
                <a:latin typeface="Trebuchet MS"/>
                <a:cs typeface="Trebuchet MS"/>
              </a:rPr>
              <a:t>Federal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1080"/>
              </a:lnSpc>
            </a:pPr>
            <a:r>
              <a:rPr spc="15" dirty="0"/>
              <a:t>Ministério</a:t>
            </a:r>
            <a:r>
              <a:rPr spc="-45" dirty="0"/>
              <a:t> </a:t>
            </a:r>
            <a:r>
              <a:rPr spc="60" dirty="0"/>
              <a:t>da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b="1" spc="30" dirty="0">
                <a:latin typeface="Trebuchet MS"/>
                <a:cs typeface="Trebuchet MS"/>
              </a:rPr>
              <a:t>Justiça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15" dirty="0">
                <a:latin typeface="Trebuchet MS"/>
                <a:cs typeface="Trebuchet MS"/>
              </a:rPr>
              <a:t>e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30" dirty="0">
                <a:latin typeface="Trebuchet MS"/>
                <a:cs typeface="Trebuchet MS"/>
              </a:rPr>
              <a:t>Cidadania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1" i="0">
                <a:solidFill>
                  <a:srgbClr val="051032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2860" indent="-10795">
              <a:lnSpc>
                <a:spcPts val="1080"/>
              </a:lnSpc>
            </a:pPr>
            <a:r>
              <a:rPr spc="75" dirty="0"/>
              <a:t>G</a:t>
            </a:r>
            <a:r>
              <a:rPr spc="45" dirty="0"/>
              <a:t>ov</a:t>
            </a:r>
            <a:r>
              <a:rPr spc="50" dirty="0"/>
              <a:t>e</a:t>
            </a:r>
            <a:r>
              <a:rPr spc="5" dirty="0"/>
              <a:t>r</a:t>
            </a:r>
            <a:r>
              <a:rPr spc="15" dirty="0"/>
              <a:t>n</a:t>
            </a:r>
            <a:r>
              <a:rPr spc="40" dirty="0"/>
              <a:t>o</a:t>
            </a:r>
          </a:p>
          <a:p>
            <a:pPr marL="22860">
              <a:lnSpc>
                <a:spcPct val="100000"/>
              </a:lnSpc>
              <a:spcBef>
                <a:spcPts val="15"/>
              </a:spcBef>
            </a:pPr>
            <a:r>
              <a:rPr b="1" dirty="0">
                <a:latin typeface="Trebuchet MS"/>
                <a:cs typeface="Trebuchet MS"/>
              </a:rPr>
              <a:t>Federal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1080"/>
              </a:lnSpc>
            </a:pPr>
            <a:r>
              <a:rPr spc="15" dirty="0"/>
              <a:t>Ministério</a:t>
            </a:r>
            <a:r>
              <a:rPr spc="-45" dirty="0"/>
              <a:t> </a:t>
            </a:r>
            <a:r>
              <a:rPr spc="60" dirty="0"/>
              <a:t>da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b="1" spc="30" dirty="0">
                <a:latin typeface="Trebuchet MS"/>
                <a:cs typeface="Trebuchet MS"/>
              </a:rPr>
              <a:t>Justiça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15" dirty="0">
                <a:latin typeface="Trebuchet MS"/>
                <a:cs typeface="Trebuchet MS"/>
              </a:rPr>
              <a:t>e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30" dirty="0">
                <a:latin typeface="Trebuchet MS"/>
                <a:cs typeface="Trebuchet MS"/>
              </a:rPr>
              <a:t>Cidadania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2860" indent="-10795">
              <a:lnSpc>
                <a:spcPts val="1080"/>
              </a:lnSpc>
            </a:pPr>
            <a:r>
              <a:rPr spc="75" dirty="0"/>
              <a:t>G</a:t>
            </a:r>
            <a:r>
              <a:rPr spc="45" dirty="0"/>
              <a:t>ov</a:t>
            </a:r>
            <a:r>
              <a:rPr spc="50" dirty="0"/>
              <a:t>e</a:t>
            </a:r>
            <a:r>
              <a:rPr spc="5" dirty="0"/>
              <a:t>r</a:t>
            </a:r>
            <a:r>
              <a:rPr spc="15" dirty="0"/>
              <a:t>n</a:t>
            </a:r>
            <a:r>
              <a:rPr spc="40" dirty="0"/>
              <a:t>o</a:t>
            </a:r>
          </a:p>
          <a:p>
            <a:pPr marL="22860">
              <a:lnSpc>
                <a:spcPct val="100000"/>
              </a:lnSpc>
              <a:spcBef>
                <a:spcPts val="15"/>
              </a:spcBef>
            </a:pPr>
            <a:r>
              <a:rPr b="1" dirty="0">
                <a:latin typeface="Trebuchet MS"/>
                <a:cs typeface="Trebuchet MS"/>
              </a:rPr>
              <a:t>Federal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1080"/>
              </a:lnSpc>
            </a:pPr>
            <a:r>
              <a:rPr spc="15" dirty="0"/>
              <a:t>Ministério</a:t>
            </a:r>
            <a:r>
              <a:rPr spc="-45" dirty="0"/>
              <a:t> </a:t>
            </a:r>
            <a:r>
              <a:rPr spc="60" dirty="0"/>
              <a:t>da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b="1" spc="30" dirty="0">
                <a:latin typeface="Trebuchet MS"/>
                <a:cs typeface="Trebuchet MS"/>
              </a:rPr>
              <a:t>Justiça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15" dirty="0">
                <a:latin typeface="Trebuchet MS"/>
                <a:cs typeface="Trebuchet MS"/>
              </a:rPr>
              <a:t>e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30" dirty="0">
                <a:latin typeface="Trebuchet MS"/>
                <a:cs typeface="Trebuchet MS"/>
              </a:rPr>
              <a:t>Cidadania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0682344"/>
            <a:ext cx="20104099" cy="6262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19888" y="10816424"/>
            <a:ext cx="1068030" cy="3632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251" y="323936"/>
            <a:ext cx="19375596" cy="1899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1" i="0">
                <a:solidFill>
                  <a:srgbClr val="051032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64251" y="3855865"/>
            <a:ext cx="19375596" cy="5205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 b="0" i="0">
                <a:solidFill>
                  <a:srgbClr val="05103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421262" y="10850064"/>
            <a:ext cx="487680" cy="297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2860" indent="-10795">
              <a:lnSpc>
                <a:spcPts val="1080"/>
              </a:lnSpc>
            </a:pPr>
            <a:r>
              <a:rPr spc="75" dirty="0"/>
              <a:t>G</a:t>
            </a:r>
            <a:r>
              <a:rPr spc="45" dirty="0"/>
              <a:t>ov</a:t>
            </a:r>
            <a:r>
              <a:rPr spc="50" dirty="0"/>
              <a:t>e</a:t>
            </a:r>
            <a:r>
              <a:rPr spc="5" dirty="0"/>
              <a:t>r</a:t>
            </a:r>
            <a:r>
              <a:rPr spc="15" dirty="0"/>
              <a:t>n</a:t>
            </a:r>
            <a:r>
              <a:rPr spc="40" dirty="0"/>
              <a:t>o</a:t>
            </a:r>
          </a:p>
          <a:p>
            <a:pPr marL="22860">
              <a:lnSpc>
                <a:spcPct val="100000"/>
              </a:lnSpc>
              <a:spcBef>
                <a:spcPts val="15"/>
              </a:spcBef>
            </a:pPr>
            <a:r>
              <a:rPr b="1" dirty="0">
                <a:latin typeface="Trebuchet MS"/>
                <a:cs typeface="Trebuchet MS"/>
              </a:rPr>
              <a:t>Federal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7923926" y="10850064"/>
            <a:ext cx="1169669" cy="2978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algn="ctr">
              <a:lnSpc>
                <a:spcPts val="1080"/>
              </a:lnSpc>
            </a:pPr>
            <a:r>
              <a:rPr spc="15" dirty="0"/>
              <a:t>Ministério</a:t>
            </a:r>
            <a:r>
              <a:rPr spc="-45" dirty="0"/>
              <a:t> </a:t>
            </a:r>
            <a:r>
              <a:rPr spc="60" dirty="0"/>
              <a:t>da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b="1" spc="30" dirty="0">
                <a:latin typeface="Trebuchet MS"/>
                <a:cs typeface="Trebuchet MS"/>
              </a:rPr>
              <a:t>Justiça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15" dirty="0">
                <a:latin typeface="Trebuchet MS"/>
                <a:cs typeface="Trebuchet MS"/>
              </a:rPr>
              <a:t>e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30" dirty="0">
                <a:latin typeface="Trebuchet MS"/>
                <a:cs typeface="Trebuchet MS"/>
              </a:rPr>
              <a:t>Cidadania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jpg"/><Relationship Id="rId7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image" Target="../media/image22.png"/><Relationship Id="rId10" Type="http://schemas.openxmlformats.org/officeDocument/2006/relationships/image" Target="../media/image1.png"/><Relationship Id="rId4" Type="http://schemas.openxmlformats.org/officeDocument/2006/relationships/hyperlink" Target="Mapa%20Fronteiras%20-%20Vers&#227;o%203.pdf" TargetMode="Externa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9141083" y="4785194"/>
            <a:ext cx="10219584" cy="816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20637" y="5622864"/>
            <a:ext cx="8460475" cy="8062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39402" y="4283857"/>
            <a:ext cx="10121265" cy="2500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6525"/>
              </a:lnSpc>
            </a:pPr>
            <a:r>
              <a:rPr lang="pt-BR" sz="5450" spc="150" dirty="0">
                <a:solidFill>
                  <a:srgbClr val="FFFFFF"/>
                </a:solidFill>
                <a:latin typeface="Trebuchet MS"/>
                <a:cs typeface="Trebuchet MS"/>
              </a:rPr>
              <a:t>Enfrentamento aos Crimes Transnacionais no âmbito de atuação da PRF</a:t>
            </a:r>
            <a:endParaRPr sz="545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056571" y="4429603"/>
            <a:ext cx="0" cy="2386965"/>
          </a:xfrm>
          <a:custGeom>
            <a:avLst/>
            <a:gdLst/>
            <a:ahLst/>
            <a:cxnLst/>
            <a:rect l="l" t="t" r="r" b="b"/>
            <a:pathLst>
              <a:path h="2386965">
                <a:moveTo>
                  <a:pt x="0" y="2386492"/>
                </a:moveTo>
                <a:lnTo>
                  <a:pt x="0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15362" y="4898709"/>
            <a:ext cx="3980632" cy="17414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06693" y="5046966"/>
            <a:ext cx="3392566" cy="11517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5014" y="4334234"/>
            <a:ext cx="2471128" cy="28704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83210" y="4481538"/>
            <a:ext cx="1884759" cy="22826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6235443" y="10244263"/>
            <a:ext cx="2546299" cy="9135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374539" y="10357127"/>
            <a:ext cx="227647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ctr">
              <a:lnSpc>
                <a:spcPct val="100000"/>
              </a:lnSpc>
            </a:pPr>
            <a:r>
              <a:rPr sz="2050" spc="45" dirty="0">
                <a:solidFill>
                  <a:srgbClr val="FFFFFF"/>
                </a:solidFill>
                <a:latin typeface="Calibri"/>
                <a:cs typeface="Calibri"/>
              </a:rPr>
              <a:t>Polícia</a:t>
            </a:r>
            <a:endParaRPr sz="20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2050" b="1" dirty="0">
                <a:solidFill>
                  <a:srgbClr val="FFFFFF"/>
                </a:solidFill>
                <a:latin typeface="Trebuchet MS"/>
                <a:cs typeface="Trebuchet MS"/>
              </a:rPr>
              <a:t>Rodoviária</a:t>
            </a:r>
            <a:r>
              <a:rPr sz="2050" b="1" spc="-23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50" b="1" spc="-30" dirty="0">
                <a:solidFill>
                  <a:srgbClr val="FFFFFF"/>
                </a:solidFill>
                <a:latin typeface="Trebuchet MS"/>
                <a:cs typeface="Trebuchet MS"/>
              </a:rPr>
              <a:t>Federal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315517" y="10244263"/>
            <a:ext cx="2679227" cy="913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452980" y="10357127"/>
            <a:ext cx="240855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" algn="ctr">
              <a:lnSpc>
                <a:spcPct val="100000"/>
              </a:lnSpc>
            </a:pPr>
            <a:r>
              <a:rPr sz="2050" spc="5" dirty="0">
                <a:solidFill>
                  <a:srgbClr val="FFFFFF"/>
                </a:solidFill>
                <a:latin typeface="Calibri"/>
                <a:cs typeface="Calibri"/>
              </a:rPr>
              <a:t>Ministério</a:t>
            </a:r>
            <a:r>
              <a:rPr sz="205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50" spc="9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endParaRPr sz="20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2050" b="1" spc="35" dirty="0">
                <a:solidFill>
                  <a:srgbClr val="FFFFFF"/>
                </a:solidFill>
                <a:latin typeface="Trebuchet MS"/>
                <a:cs typeface="Trebuchet MS"/>
              </a:rPr>
              <a:t>Justiça </a:t>
            </a:r>
            <a:r>
              <a:rPr sz="2050" b="1" spc="-10" dirty="0">
                <a:solidFill>
                  <a:srgbClr val="FFFFFF"/>
                </a:solidFill>
                <a:latin typeface="Trebuchet MS"/>
                <a:cs typeface="Trebuchet MS"/>
              </a:rPr>
              <a:t>e</a:t>
            </a:r>
            <a:r>
              <a:rPr sz="2050" b="1" spc="-434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050" b="1" spc="30" dirty="0">
                <a:solidFill>
                  <a:srgbClr val="FFFFFF"/>
                </a:solidFill>
                <a:latin typeface="Trebuchet MS"/>
                <a:cs typeface="Trebuchet MS"/>
              </a:rPr>
              <a:t>Cidadania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528518" y="10244263"/>
            <a:ext cx="1320263" cy="9135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698955" y="10357127"/>
            <a:ext cx="987425" cy="640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spc="114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050" spc="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050" spc="70" dirty="0">
                <a:solidFill>
                  <a:srgbClr val="FFFFFF"/>
                </a:solidFill>
                <a:latin typeface="Calibri"/>
                <a:cs typeface="Calibri"/>
              </a:rPr>
              <a:t>ve</a:t>
            </a:r>
            <a:r>
              <a:rPr sz="2050" spc="-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0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050" spc="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endParaRPr sz="2050">
              <a:latin typeface="Calibri"/>
              <a:cs typeface="Calibri"/>
            </a:endParaRPr>
          </a:p>
          <a:p>
            <a:pPr marL="33020">
              <a:lnSpc>
                <a:spcPct val="100000"/>
              </a:lnSpc>
              <a:spcBef>
                <a:spcPts val="10"/>
              </a:spcBef>
            </a:pPr>
            <a:r>
              <a:rPr sz="2050" b="1" spc="-30" dirty="0">
                <a:solidFill>
                  <a:srgbClr val="FFFFFF"/>
                </a:solidFill>
                <a:latin typeface="Trebuchet MS"/>
                <a:cs typeface="Trebuchet MS"/>
              </a:rPr>
              <a:t>Federal</a:t>
            </a:r>
            <a:endParaRPr sz="205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316973" y="4930143"/>
            <a:ext cx="3980632" cy="17414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612272" y="5078379"/>
            <a:ext cx="3392566" cy="11517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86620" y="4365668"/>
            <a:ext cx="2471128" cy="28704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078318" y="4512951"/>
            <a:ext cx="1884759" cy="22826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3230" y="294274"/>
            <a:ext cx="6419452" cy="1899285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pc="40" dirty="0">
                <a:solidFill>
                  <a:srgbClr val="FFFF00"/>
                </a:solidFill>
              </a:rPr>
              <a:t>FR</a:t>
            </a:r>
            <a:r>
              <a:rPr spc="-665" dirty="0">
                <a:solidFill>
                  <a:srgbClr val="FFFF00"/>
                </a:solidFill>
              </a:rPr>
              <a:t>ON</a:t>
            </a:r>
            <a:r>
              <a:rPr spc="-545" dirty="0">
                <a:solidFill>
                  <a:srgbClr val="FFFF00"/>
                </a:solidFill>
              </a:rPr>
              <a:t>T</a:t>
            </a:r>
            <a:r>
              <a:rPr spc="-160" dirty="0">
                <a:solidFill>
                  <a:srgbClr val="FFFF00"/>
                </a:solidFill>
              </a:rPr>
              <a:t>E</a:t>
            </a:r>
            <a:r>
              <a:rPr spc="-80" dirty="0">
                <a:solidFill>
                  <a:srgbClr val="FFFF00"/>
                </a:solidFill>
              </a:rPr>
              <a:t>I</a:t>
            </a:r>
            <a:r>
              <a:rPr spc="140" dirty="0">
                <a:solidFill>
                  <a:srgbClr val="FFFF00"/>
                </a:solidFill>
              </a:rPr>
              <a:t>R</a:t>
            </a:r>
            <a:r>
              <a:rPr spc="-405" dirty="0">
                <a:solidFill>
                  <a:srgbClr val="FFFF00"/>
                </a:solidFill>
              </a:rPr>
              <a:t>A</a:t>
            </a:r>
          </a:p>
          <a:p>
            <a:pPr marL="22860" algn="ctr">
              <a:lnSpc>
                <a:spcPct val="100000"/>
              </a:lnSpc>
              <a:spcBef>
                <a:spcPts val="20"/>
              </a:spcBef>
            </a:pPr>
            <a:r>
              <a:rPr sz="4100" b="0" spc="-90" dirty="0">
                <a:solidFill>
                  <a:srgbClr val="FFFF00"/>
                </a:solidFill>
                <a:latin typeface="Arial"/>
                <a:cs typeface="Arial"/>
              </a:rPr>
              <a:t>Controle </a:t>
            </a:r>
            <a:r>
              <a:rPr sz="4100" b="0" spc="-40" dirty="0">
                <a:solidFill>
                  <a:srgbClr val="FFFF00"/>
                </a:solidFill>
                <a:latin typeface="Arial"/>
                <a:cs typeface="Arial"/>
              </a:rPr>
              <a:t>de</a:t>
            </a:r>
            <a:r>
              <a:rPr sz="4100" b="0" spc="-434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4100" b="0" spc="-140" dirty="0">
                <a:solidFill>
                  <a:srgbClr val="FFFF00"/>
                </a:solidFill>
                <a:latin typeface="Arial"/>
                <a:cs typeface="Arial"/>
              </a:rPr>
              <a:t>Fronteira</a:t>
            </a:r>
            <a:endParaRPr sz="41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478944" y="4386872"/>
            <a:ext cx="1633220" cy="1983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0160">
              <a:lnSpc>
                <a:spcPct val="157500"/>
              </a:lnSpc>
            </a:pPr>
            <a:r>
              <a:rPr sz="4100" spc="-365" dirty="0">
                <a:latin typeface="Arial"/>
                <a:cs typeface="Arial"/>
              </a:rPr>
              <a:t>FAB  RFB</a:t>
            </a:r>
            <a:r>
              <a:rPr sz="4100" spc="-110" dirty="0">
                <a:latin typeface="Arial"/>
                <a:cs typeface="Arial"/>
              </a:rPr>
              <a:t>/</a:t>
            </a:r>
            <a:r>
              <a:rPr sz="4100" spc="-385" dirty="0">
                <a:latin typeface="Arial"/>
                <a:cs typeface="Arial"/>
              </a:rPr>
              <a:t>P</a:t>
            </a:r>
            <a:r>
              <a:rPr sz="4100" spc="-370" dirty="0">
                <a:latin typeface="Arial"/>
                <a:cs typeface="Arial"/>
              </a:rPr>
              <a:t>F</a:t>
            </a:r>
            <a:endParaRPr sz="41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04756" y="5130733"/>
            <a:ext cx="2777490" cy="1047115"/>
          </a:xfrm>
          <a:custGeom>
            <a:avLst/>
            <a:gdLst/>
            <a:ahLst/>
            <a:cxnLst/>
            <a:rect l="l" t="t" r="r" b="b"/>
            <a:pathLst>
              <a:path w="2777490" h="1047114">
                <a:moveTo>
                  <a:pt x="0" y="0"/>
                </a:moveTo>
                <a:lnTo>
                  <a:pt x="2777339" y="0"/>
                </a:lnTo>
                <a:lnTo>
                  <a:pt x="2777339" y="1047088"/>
                </a:lnTo>
                <a:lnTo>
                  <a:pt x="0" y="1047088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04756" y="5130733"/>
            <a:ext cx="2777490" cy="1047115"/>
          </a:xfrm>
          <a:custGeom>
            <a:avLst/>
            <a:gdLst/>
            <a:ahLst/>
            <a:cxnLst/>
            <a:rect l="l" t="t" r="r" b="b"/>
            <a:pathLst>
              <a:path w="2777490" h="1047114">
                <a:moveTo>
                  <a:pt x="0" y="0"/>
                </a:moveTo>
                <a:lnTo>
                  <a:pt x="2777349" y="0"/>
                </a:lnTo>
                <a:lnTo>
                  <a:pt x="2777349" y="1047088"/>
                </a:lnTo>
                <a:lnTo>
                  <a:pt x="0" y="1047088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0C1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40646" y="5458307"/>
            <a:ext cx="1701800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b="1" spc="-95" dirty="0">
                <a:solidFill>
                  <a:srgbClr val="0B1440"/>
                </a:solidFill>
                <a:latin typeface="Trebuchet MS"/>
                <a:cs typeface="Trebuchet MS"/>
              </a:rPr>
              <a:t>F</a:t>
            </a:r>
            <a:r>
              <a:rPr sz="2450" b="1" spc="55" dirty="0">
                <a:solidFill>
                  <a:srgbClr val="0B1440"/>
                </a:solidFill>
                <a:latin typeface="Trebuchet MS"/>
                <a:cs typeface="Trebuchet MS"/>
              </a:rPr>
              <a:t>R</a:t>
            </a:r>
            <a:r>
              <a:rPr sz="2450" b="1" spc="114" dirty="0">
                <a:solidFill>
                  <a:srgbClr val="0B1440"/>
                </a:solidFill>
                <a:latin typeface="Trebuchet MS"/>
                <a:cs typeface="Trebuchet MS"/>
              </a:rPr>
              <a:t>O</a:t>
            </a:r>
            <a:r>
              <a:rPr sz="2450" b="1" spc="50" dirty="0">
                <a:solidFill>
                  <a:srgbClr val="0B1440"/>
                </a:solidFill>
                <a:latin typeface="Trebuchet MS"/>
                <a:cs typeface="Trebuchet MS"/>
              </a:rPr>
              <a:t>NT</a:t>
            </a:r>
            <a:r>
              <a:rPr sz="2450" b="1" dirty="0">
                <a:solidFill>
                  <a:srgbClr val="0B1440"/>
                </a:solidFill>
                <a:latin typeface="Trebuchet MS"/>
                <a:cs typeface="Trebuchet MS"/>
              </a:rPr>
              <a:t>E</a:t>
            </a:r>
            <a:r>
              <a:rPr sz="2450" b="1" spc="-5" dirty="0">
                <a:solidFill>
                  <a:srgbClr val="0B1440"/>
                </a:solidFill>
                <a:latin typeface="Trebuchet MS"/>
                <a:cs typeface="Trebuchet MS"/>
              </a:rPr>
              <a:t>IR</a:t>
            </a:r>
            <a:r>
              <a:rPr sz="2450" b="1" spc="100" dirty="0">
                <a:solidFill>
                  <a:srgbClr val="0B1440"/>
                </a:solidFill>
                <a:latin typeface="Trebuchet MS"/>
                <a:cs typeface="Trebuchet MS"/>
              </a:rPr>
              <a:t>A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73355" y="2542299"/>
            <a:ext cx="2777490" cy="1047115"/>
          </a:xfrm>
          <a:custGeom>
            <a:avLst/>
            <a:gdLst/>
            <a:ahLst/>
            <a:cxnLst/>
            <a:rect l="l" t="t" r="r" b="b"/>
            <a:pathLst>
              <a:path w="2777490" h="1047114">
                <a:moveTo>
                  <a:pt x="0" y="0"/>
                </a:moveTo>
                <a:lnTo>
                  <a:pt x="2777339" y="0"/>
                </a:lnTo>
                <a:lnTo>
                  <a:pt x="2777339" y="1047088"/>
                </a:lnTo>
                <a:lnTo>
                  <a:pt x="0" y="1047088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073355" y="2542299"/>
            <a:ext cx="2777490" cy="1047115"/>
          </a:xfrm>
          <a:custGeom>
            <a:avLst/>
            <a:gdLst/>
            <a:ahLst/>
            <a:cxnLst/>
            <a:rect l="l" t="t" r="r" b="b"/>
            <a:pathLst>
              <a:path w="2777490" h="1047114">
                <a:moveTo>
                  <a:pt x="0" y="0"/>
                </a:moveTo>
                <a:lnTo>
                  <a:pt x="2777349" y="0"/>
                </a:lnTo>
                <a:lnTo>
                  <a:pt x="2777349" y="1047088"/>
                </a:lnTo>
                <a:lnTo>
                  <a:pt x="0" y="1047088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0C1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99633" y="2871999"/>
            <a:ext cx="1722120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b="1" spc="-5" dirty="0">
                <a:solidFill>
                  <a:srgbClr val="0B1440"/>
                </a:solidFill>
                <a:latin typeface="Trebuchet MS"/>
                <a:cs typeface="Trebuchet MS"/>
              </a:rPr>
              <a:t>TE</a:t>
            </a:r>
            <a:r>
              <a:rPr sz="2450" b="1" spc="55" dirty="0">
                <a:solidFill>
                  <a:srgbClr val="0B1440"/>
                </a:solidFill>
                <a:latin typeface="Trebuchet MS"/>
                <a:cs typeface="Trebuchet MS"/>
              </a:rPr>
              <a:t>RR</a:t>
            </a:r>
            <a:r>
              <a:rPr sz="2450" b="1" dirty="0">
                <a:solidFill>
                  <a:srgbClr val="0B1440"/>
                </a:solidFill>
                <a:latin typeface="Trebuchet MS"/>
                <a:cs typeface="Trebuchet MS"/>
              </a:rPr>
              <a:t>E</a:t>
            </a:r>
            <a:r>
              <a:rPr sz="2450" b="1" spc="95" dirty="0">
                <a:solidFill>
                  <a:srgbClr val="0B1440"/>
                </a:solidFill>
                <a:latin typeface="Trebuchet MS"/>
                <a:cs typeface="Trebuchet MS"/>
              </a:rPr>
              <a:t>ST</a:t>
            </a:r>
            <a:r>
              <a:rPr sz="2450" b="1" spc="110" dirty="0">
                <a:solidFill>
                  <a:srgbClr val="0B1440"/>
                </a:solidFill>
                <a:latin typeface="Trebuchet MS"/>
                <a:cs typeface="Trebuchet MS"/>
              </a:rPr>
              <a:t>R</a:t>
            </a:r>
            <a:r>
              <a:rPr sz="2450" b="1" dirty="0">
                <a:solidFill>
                  <a:srgbClr val="0B1440"/>
                </a:solidFill>
                <a:latin typeface="Trebuchet MS"/>
                <a:cs typeface="Trebuchet MS"/>
              </a:rPr>
              <a:t>E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073355" y="5106954"/>
            <a:ext cx="2777490" cy="1047115"/>
          </a:xfrm>
          <a:custGeom>
            <a:avLst/>
            <a:gdLst/>
            <a:ahLst/>
            <a:cxnLst/>
            <a:rect l="l" t="t" r="r" b="b"/>
            <a:pathLst>
              <a:path w="2777490" h="1047114">
                <a:moveTo>
                  <a:pt x="0" y="0"/>
                </a:moveTo>
                <a:lnTo>
                  <a:pt x="2777349" y="0"/>
                </a:lnTo>
                <a:lnTo>
                  <a:pt x="2777349" y="1047088"/>
                </a:lnTo>
                <a:lnTo>
                  <a:pt x="0" y="1047088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0C1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966114" y="5437366"/>
            <a:ext cx="998219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b="1" spc="50" dirty="0">
                <a:solidFill>
                  <a:srgbClr val="0B1440"/>
                </a:solidFill>
                <a:latin typeface="Trebuchet MS"/>
                <a:cs typeface="Trebuchet MS"/>
              </a:rPr>
              <a:t>AÉREA</a:t>
            </a:r>
            <a:endParaRPr sz="245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3390587" y="1415684"/>
            <a:ext cx="2777490" cy="807720"/>
          </a:xfrm>
          <a:custGeom>
            <a:avLst/>
            <a:gdLst/>
            <a:ahLst/>
            <a:cxnLst/>
            <a:rect l="l" t="t" r="r" b="b"/>
            <a:pathLst>
              <a:path w="2777490" h="807719">
                <a:moveTo>
                  <a:pt x="0" y="0"/>
                </a:moveTo>
                <a:lnTo>
                  <a:pt x="2777297" y="0"/>
                </a:lnTo>
                <a:lnTo>
                  <a:pt x="2777297" y="807556"/>
                </a:lnTo>
                <a:lnTo>
                  <a:pt x="0" y="807556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390587" y="1415684"/>
            <a:ext cx="2777490" cy="807720"/>
          </a:xfrm>
          <a:custGeom>
            <a:avLst/>
            <a:gdLst/>
            <a:ahLst/>
            <a:cxnLst/>
            <a:rect l="l" t="t" r="r" b="b"/>
            <a:pathLst>
              <a:path w="2777490" h="807719">
                <a:moveTo>
                  <a:pt x="0" y="0"/>
                </a:moveTo>
                <a:lnTo>
                  <a:pt x="2777349" y="0"/>
                </a:lnTo>
                <a:lnTo>
                  <a:pt x="2777349" y="807552"/>
                </a:lnTo>
                <a:lnTo>
                  <a:pt x="0" y="807552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0C1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473800" y="1615492"/>
            <a:ext cx="2619375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b="1" spc="25" dirty="0">
                <a:solidFill>
                  <a:srgbClr val="0B1440"/>
                </a:solidFill>
                <a:latin typeface="Trebuchet MS"/>
                <a:cs typeface="Trebuchet MS"/>
              </a:rPr>
              <a:t>Rodovias</a:t>
            </a:r>
            <a:r>
              <a:rPr sz="2450" b="1" spc="-260" dirty="0">
                <a:solidFill>
                  <a:srgbClr val="0B1440"/>
                </a:solidFill>
                <a:latin typeface="Trebuchet MS"/>
                <a:cs typeface="Trebuchet MS"/>
              </a:rPr>
              <a:t> </a:t>
            </a:r>
            <a:r>
              <a:rPr sz="2450" b="1" spc="-35" dirty="0">
                <a:solidFill>
                  <a:srgbClr val="0B1440"/>
                </a:solidFill>
                <a:latin typeface="Trebuchet MS"/>
                <a:cs typeface="Trebuchet MS"/>
              </a:rPr>
              <a:t>Federais</a:t>
            </a:r>
            <a:endParaRPr sz="2450">
              <a:latin typeface="Trebuchet MS"/>
              <a:cs typeface="Trebuchet M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390587" y="2423214"/>
            <a:ext cx="2777490" cy="807720"/>
          </a:xfrm>
          <a:custGeom>
            <a:avLst/>
            <a:gdLst/>
            <a:ahLst/>
            <a:cxnLst/>
            <a:rect l="l" t="t" r="r" b="b"/>
            <a:pathLst>
              <a:path w="2777490" h="807719">
                <a:moveTo>
                  <a:pt x="0" y="0"/>
                </a:moveTo>
                <a:lnTo>
                  <a:pt x="2777349" y="0"/>
                </a:lnTo>
                <a:lnTo>
                  <a:pt x="2777349" y="807552"/>
                </a:lnTo>
                <a:lnTo>
                  <a:pt x="0" y="807552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0C1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442387" y="2620698"/>
            <a:ext cx="2664460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100" dirty="0">
                <a:solidFill>
                  <a:srgbClr val="0B1440"/>
                </a:solidFill>
                <a:latin typeface="Calibri"/>
                <a:cs typeface="Calibri"/>
              </a:rPr>
              <a:t>Rodovias</a:t>
            </a:r>
            <a:r>
              <a:rPr sz="2450" spc="-15" dirty="0">
                <a:solidFill>
                  <a:srgbClr val="0B1440"/>
                </a:solidFill>
                <a:latin typeface="Calibri"/>
                <a:cs typeface="Calibri"/>
              </a:rPr>
              <a:t> </a:t>
            </a:r>
            <a:r>
              <a:rPr sz="2450" spc="100" dirty="0">
                <a:solidFill>
                  <a:srgbClr val="0B1440"/>
                </a:solidFill>
                <a:latin typeface="Calibri"/>
                <a:cs typeface="Calibri"/>
              </a:rPr>
              <a:t>Estaduais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3390587" y="4677428"/>
            <a:ext cx="2777490" cy="807720"/>
          </a:xfrm>
          <a:custGeom>
            <a:avLst/>
            <a:gdLst/>
            <a:ahLst/>
            <a:cxnLst/>
            <a:rect l="l" t="t" r="r" b="b"/>
            <a:pathLst>
              <a:path w="2777490" h="807720">
                <a:moveTo>
                  <a:pt x="0" y="0"/>
                </a:moveTo>
                <a:lnTo>
                  <a:pt x="2777349" y="0"/>
                </a:lnTo>
                <a:lnTo>
                  <a:pt x="2777349" y="807552"/>
                </a:lnTo>
                <a:lnTo>
                  <a:pt x="0" y="807552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0C1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3829810" y="4882409"/>
            <a:ext cx="1892935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150" dirty="0">
                <a:solidFill>
                  <a:srgbClr val="0B1440"/>
                </a:solidFill>
                <a:latin typeface="Calibri"/>
                <a:cs typeface="Calibri"/>
              </a:rPr>
              <a:t>Espaço</a:t>
            </a:r>
            <a:r>
              <a:rPr sz="2450" spc="-45" dirty="0">
                <a:solidFill>
                  <a:srgbClr val="0B1440"/>
                </a:solidFill>
                <a:latin typeface="Calibri"/>
                <a:cs typeface="Calibri"/>
              </a:rPr>
              <a:t> </a:t>
            </a:r>
            <a:r>
              <a:rPr sz="2450" spc="40" dirty="0">
                <a:solidFill>
                  <a:srgbClr val="0B1440"/>
                </a:solidFill>
                <a:latin typeface="Calibri"/>
                <a:cs typeface="Calibri"/>
              </a:rPr>
              <a:t>Aéreo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390587" y="5656822"/>
            <a:ext cx="2777490" cy="807720"/>
          </a:xfrm>
          <a:custGeom>
            <a:avLst/>
            <a:gdLst/>
            <a:ahLst/>
            <a:cxnLst/>
            <a:rect l="l" t="t" r="r" b="b"/>
            <a:pathLst>
              <a:path w="2777490" h="807720">
                <a:moveTo>
                  <a:pt x="0" y="0"/>
                </a:moveTo>
                <a:lnTo>
                  <a:pt x="2777349" y="0"/>
                </a:lnTo>
                <a:lnTo>
                  <a:pt x="2777349" y="807552"/>
                </a:lnTo>
                <a:lnTo>
                  <a:pt x="0" y="807552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0C1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4018286" y="5856201"/>
            <a:ext cx="1517650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40" dirty="0">
                <a:solidFill>
                  <a:srgbClr val="0B1440"/>
                </a:solidFill>
                <a:latin typeface="Calibri"/>
                <a:cs typeface="Calibri"/>
              </a:rPr>
              <a:t>Aeroportos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390587" y="7169143"/>
            <a:ext cx="2777490" cy="807720"/>
          </a:xfrm>
          <a:custGeom>
            <a:avLst/>
            <a:gdLst/>
            <a:ahLst/>
            <a:cxnLst/>
            <a:rect l="l" t="t" r="r" b="b"/>
            <a:pathLst>
              <a:path w="2777490" h="807720">
                <a:moveTo>
                  <a:pt x="0" y="0"/>
                </a:moveTo>
                <a:lnTo>
                  <a:pt x="2777349" y="0"/>
                </a:lnTo>
                <a:lnTo>
                  <a:pt x="2777349" y="807552"/>
                </a:lnTo>
                <a:lnTo>
                  <a:pt x="0" y="807552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0C1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3861223" y="7262685"/>
            <a:ext cx="1833245" cy="698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2120" marR="5080" indent="-440055">
              <a:lnSpc>
                <a:spcPts val="2720"/>
              </a:lnSpc>
            </a:pPr>
            <a:r>
              <a:rPr sz="2450" spc="90" dirty="0">
                <a:solidFill>
                  <a:srgbClr val="0B1440"/>
                </a:solidFill>
                <a:latin typeface="Calibri"/>
                <a:cs typeface="Calibri"/>
              </a:rPr>
              <a:t>Rios, </a:t>
            </a:r>
            <a:r>
              <a:rPr sz="2450" spc="180" dirty="0">
                <a:solidFill>
                  <a:srgbClr val="0B1440"/>
                </a:solidFill>
                <a:latin typeface="Calibri"/>
                <a:cs typeface="Calibri"/>
              </a:rPr>
              <a:t>Lagos</a:t>
            </a:r>
            <a:r>
              <a:rPr sz="2450" spc="-95" dirty="0">
                <a:solidFill>
                  <a:srgbClr val="0B1440"/>
                </a:solidFill>
                <a:latin typeface="Calibri"/>
                <a:cs typeface="Calibri"/>
              </a:rPr>
              <a:t> </a:t>
            </a:r>
            <a:r>
              <a:rPr sz="2450" spc="90" dirty="0">
                <a:solidFill>
                  <a:srgbClr val="0B1440"/>
                </a:solidFill>
                <a:latin typeface="Calibri"/>
                <a:cs typeface="Calibri"/>
              </a:rPr>
              <a:t>e  </a:t>
            </a:r>
            <a:r>
              <a:rPr sz="2450" spc="145" dirty="0">
                <a:solidFill>
                  <a:srgbClr val="0B1440"/>
                </a:solidFill>
                <a:latin typeface="Calibri"/>
                <a:cs typeface="Calibri"/>
              </a:rPr>
              <a:t>Canais</a:t>
            </a:r>
            <a:endParaRPr sz="2450" dirty="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3390587" y="9097126"/>
            <a:ext cx="2777490" cy="807720"/>
          </a:xfrm>
          <a:custGeom>
            <a:avLst/>
            <a:gdLst/>
            <a:ahLst/>
            <a:cxnLst/>
            <a:rect l="l" t="t" r="r" b="b"/>
            <a:pathLst>
              <a:path w="2777490" h="807720">
                <a:moveTo>
                  <a:pt x="0" y="0"/>
                </a:moveTo>
                <a:lnTo>
                  <a:pt x="2777349" y="0"/>
                </a:lnTo>
                <a:lnTo>
                  <a:pt x="2777349" y="807552"/>
                </a:lnTo>
                <a:lnTo>
                  <a:pt x="0" y="807552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0C1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332413" y="9301122"/>
            <a:ext cx="892175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65" dirty="0">
                <a:solidFill>
                  <a:srgbClr val="0B1440"/>
                </a:solidFill>
                <a:latin typeface="Calibri"/>
                <a:cs typeface="Calibri"/>
              </a:rPr>
              <a:t>P</a:t>
            </a:r>
            <a:r>
              <a:rPr sz="2450" spc="130" dirty="0">
                <a:solidFill>
                  <a:srgbClr val="0B1440"/>
                </a:solidFill>
                <a:latin typeface="Calibri"/>
                <a:cs typeface="Calibri"/>
              </a:rPr>
              <a:t>o</a:t>
            </a:r>
            <a:r>
              <a:rPr sz="2450" spc="-75" dirty="0">
                <a:solidFill>
                  <a:srgbClr val="0B1440"/>
                </a:solidFill>
                <a:latin typeface="Calibri"/>
                <a:cs typeface="Calibri"/>
              </a:rPr>
              <a:t>r</a:t>
            </a:r>
            <a:r>
              <a:rPr sz="2450" spc="-95" dirty="0">
                <a:solidFill>
                  <a:srgbClr val="0B1440"/>
                </a:solidFill>
                <a:latin typeface="Calibri"/>
                <a:cs typeface="Calibri"/>
              </a:rPr>
              <a:t>t</a:t>
            </a:r>
            <a:r>
              <a:rPr sz="2450" spc="65" dirty="0">
                <a:solidFill>
                  <a:srgbClr val="0B1440"/>
                </a:solidFill>
                <a:latin typeface="Calibri"/>
                <a:cs typeface="Calibri"/>
              </a:rPr>
              <a:t>o</a:t>
            </a:r>
            <a:r>
              <a:rPr sz="2450" spc="229" dirty="0">
                <a:solidFill>
                  <a:srgbClr val="0B1440"/>
                </a:solidFill>
                <a:latin typeface="Calibri"/>
                <a:cs typeface="Calibri"/>
              </a:rPr>
              <a:t>s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6478944" y="6920807"/>
            <a:ext cx="1633220" cy="2936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76935">
              <a:lnSpc>
                <a:spcPct val="150800"/>
              </a:lnSpc>
            </a:pPr>
            <a:r>
              <a:rPr sz="4100" spc="-375" dirty="0">
                <a:latin typeface="Arial"/>
                <a:cs typeface="Arial"/>
              </a:rPr>
              <a:t>PF  </a:t>
            </a:r>
            <a:r>
              <a:rPr sz="4100" spc="-185" dirty="0">
                <a:latin typeface="Arial"/>
                <a:cs typeface="Arial"/>
              </a:rPr>
              <a:t>MB</a:t>
            </a:r>
            <a:endParaRPr sz="4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40"/>
              </a:spcBef>
            </a:pPr>
            <a:r>
              <a:rPr sz="4100" spc="-365" dirty="0">
                <a:latin typeface="Arial"/>
                <a:cs typeface="Arial"/>
              </a:rPr>
              <a:t>RFB</a:t>
            </a:r>
            <a:r>
              <a:rPr sz="4100" spc="-110" dirty="0">
                <a:latin typeface="Arial"/>
                <a:cs typeface="Arial"/>
              </a:rPr>
              <a:t>/</a:t>
            </a:r>
            <a:r>
              <a:rPr sz="4100" spc="-385" dirty="0">
                <a:latin typeface="Arial"/>
                <a:cs typeface="Arial"/>
              </a:rPr>
              <a:t>P</a:t>
            </a:r>
            <a:r>
              <a:rPr sz="4100" spc="-370" dirty="0">
                <a:latin typeface="Arial"/>
                <a:cs typeface="Arial"/>
              </a:rPr>
              <a:t>F</a:t>
            </a:r>
            <a:endParaRPr sz="4100" dirty="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085675" y="2895608"/>
            <a:ext cx="3977640" cy="2225040"/>
          </a:xfrm>
          <a:custGeom>
            <a:avLst/>
            <a:gdLst/>
            <a:ahLst/>
            <a:cxnLst/>
            <a:rect l="l" t="t" r="r" b="b"/>
            <a:pathLst>
              <a:path w="3977640" h="2225040">
                <a:moveTo>
                  <a:pt x="0" y="2224654"/>
                </a:moveTo>
                <a:lnTo>
                  <a:pt x="36031" y="2179354"/>
                </a:lnTo>
                <a:lnTo>
                  <a:pt x="72177" y="2134520"/>
                </a:lnTo>
                <a:lnTo>
                  <a:pt x="108436" y="2090151"/>
                </a:lnTo>
                <a:lnTo>
                  <a:pt x="144808" y="2046248"/>
                </a:lnTo>
                <a:lnTo>
                  <a:pt x="181295" y="2002811"/>
                </a:lnTo>
                <a:lnTo>
                  <a:pt x="217894" y="1959840"/>
                </a:lnTo>
                <a:lnTo>
                  <a:pt x="254608" y="1917335"/>
                </a:lnTo>
                <a:lnTo>
                  <a:pt x="291435" y="1875295"/>
                </a:lnTo>
                <a:lnTo>
                  <a:pt x="328376" y="1833722"/>
                </a:lnTo>
                <a:lnTo>
                  <a:pt x="365430" y="1792614"/>
                </a:lnTo>
                <a:lnTo>
                  <a:pt x="402598" y="1751972"/>
                </a:lnTo>
                <a:lnTo>
                  <a:pt x="439879" y="1711796"/>
                </a:lnTo>
                <a:lnTo>
                  <a:pt x="477274" y="1672085"/>
                </a:lnTo>
                <a:lnTo>
                  <a:pt x="514783" y="1632841"/>
                </a:lnTo>
                <a:lnTo>
                  <a:pt x="552405" y="1594062"/>
                </a:lnTo>
                <a:lnTo>
                  <a:pt x="590141" y="1555749"/>
                </a:lnTo>
                <a:lnTo>
                  <a:pt x="627991" y="1517902"/>
                </a:lnTo>
                <a:lnTo>
                  <a:pt x="665954" y="1480521"/>
                </a:lnTo>
                <a:lnTo>
                  <a:pt x="704031" y="1443606"/>
                </a:lnTo>
                <a:lnTo>
                  <a:pt x="742221" y="1407156"/>
                </a:lnTo>
                <a:lnTo>
                  <a:pt x="780525" y="1371173"/>
                </a:lnTo>
                <a:lnTo>
                  <a:pt x="818943" y="1335655"/>
                </a:lnTo>
                <a:lnTo>
                  <a:pt x="857474" y="1300603"/>
                </a:lnTo>
                <a:lnTo>
                  <a:pt x="896118" y="1266016"/>
                </a:lnTo>
                <a:lnTo>
                  <a:pt x="934877" y="1231896"/>
                </a:lnTo>
                <a:lnTo>
                  <a:pt x="973749" y="1198241"/>
                </a:lnTo>
                <a:lnTo>
                  <a:pt x="1012734" y="1165053"/>
                </a:lnTo>
                <a:lnTo>
                  <a:pt x="1051834" y="1132330"/>
                </a:lnTo>
                <a:lnTo>
                  <a:pt x="1091046" y="1100073"/>
                </a:lnTo>
                <a:lnTo>
                  <a:pt x="1130373" y="1068281"/>
                </a:lnTo>
                <a:lnTo>
                  <a:pt x="1169813" y="1036956"/>
                </a:lnTo>
                <a:lnTo>
                  <a:pt x="1209367" y="1006096"/>
                </a:lnTo>
                <a:lnTo>
                  <a:pt x="1249034" y="975702"/>
                </a:lnTo>
                <a:lnTo>
                  <a:pt x="1288815" y="945774"/>
                </a:lnTo>
                <a:lnTo>
                  <a:pt x="1328709" y="916312"/>
                </a:lnTo>
                <a:lnTo>
                  <a:pt x="1368717" y="887316"/>
                </a:lnTo>
                <a:lnTo>
                  <a:pt x="1408839" y="858786"/>
                </a:lnTo>
                <a:lnTo>
                  <a:pt x="1449074" y="830721"/>
                </a:lnTo>
                <a:lnTo>
                  <a:pt x="1489423" y="803122"/>
                </a:lnTo>
                <a:lnTo>
                  <a:pt x="1529886" y="775989"/>
                </a:lnTo>
                <a:lnTo>
                  <a:pt x="1570462" y="749322"/>
                </a:lnTo>
                <a:lnTo>
                  <a:pt x="1611152" y="723120"/>
                </a:lnTo>
                <a:lnTo>
                  <a:pt x="1651955" y="697385"/>
                </a:lnTo>
                <a:lnTo>
                  <a:pt x="1692872" y="672115"/>
                </a:lnTo>
                <a:lnTo>
                  <a:pt x="1733903" y="647311"/>
                </a:lnTo>
                <a:lnTo>
                  <a:pt x="1775047" y="622973"/>
                </a:lnTo>
                <a:lnTo>
                  <a:pt x="1816305" y="599101"/>
                </a:lnTo>
                <a:lnTo>
                  <a:pt x="1857676" y="575695"/>
                </a:lnTo>
                <a:lnTo>
                  <a:pt x="1899161" y="552754"/>
                </a:lnTo>
                <a:lnTo>
                  <a:pt x="1940760" y="530279"/>
                </a:lnTo>
                <a:lnTo>
                  <a:pt x="1982472" y="508270"/>
                </a:lnTo>
                <a:lnTo>
                  <a:pt x="2024298" y="486727"/>
                </a:lnTo>
                <a:lnTo>
                  <a:pt x="2066237" y="465650"/>
                </a:lnTo>
                <a:lnTo>
                  <a:pt x="2108290" y="445039"/>
                </a:lnTo>
                <a:lnTo>
                  <a:pt x="2150457" y="424893"/>
                </a:lnTo>
                <a:lnTo>
                  <a:pt x="2192737" y="405213"/>
                </a:lnTo>
                <a:lnTo>
                  <a:pt x="2235131" y="385999"/>
                </a:lnTo>
                <a:lnTo>
                  <a:pt x="2277639" y="367251"/>
                </a:lnTo>
                <a:lnTo>
                  <a:pt x="2320260" y="348969"/>
                </a:lnTo>
                <a:lnTo>
                  <a:pt x="2362995" y="331152"/>
                </a:lnTo>
                <a:lnTo>
                  <a:pt x="2405843" y="313802"/>
                </a:lnTo>
                <a:lnTo>
                  <a:pt x="2448805" y="296917"/>
                </a:lnTo>
                <a:lnTo>
                  <a:pt x="2491881" y="280498"/>
                </a:lnTo>
                <a:lnTo>
                  <a:pt x="2535070" y="264545"/>
                </a:lnTo>
                <a:lnTo>
                  <a:pt x="2578373" y="249057"/>
                </a:lnTo>
                <a:lnTo>
                  <a:pt x="2621789" y="234036"/>
                </a:lnTo>
                <a:lnTo>
                  <a:pt x="2665319" y="219480"/>
                </a:lnTo>
                <a:lnTo>
                  <a:pt x="2708963" y="205390"/>
                </a:lnTo>
                <a:lnTo>
                  <a:pt x="2752720" y="191766"/>
                </a:lnTo>
                <a:lnTo>
                  <a:pt x="2796591" y="178608"/>
                </a:lnTo>
                <a:lnTo>
                  <a:pt x="2840576" y="165916"/>
                </a:lnTo>
                <a:lnTo>
                  <a:pt x="2884674" y="153689"/>
                </a:lnTo>
                <a:lnTo>
                  <a:pt x="2928886" y="141928"/>
                </a:lnTo>
                <a:lnTo>
                  <a:pt x="2973211" y="130633"/>
                </a:lnTo>
                <a:lnTo>
                  <a:pt x="3017650" y="119804"/>
                </a:lnTo>
                <a:lnTo>
                  <a:pt x="3062202" y="109441"/>
                </a:lnTo>
                <a:lnTo>
                  <a:pt x="3106869" y="99544"/>
                </a:lnTo>
                <a:lnTo>
                  <a:pt x="3151649" y="90112"/>
                </a:lnTo>
                <a:lnTo>
                  <a:pt x="3196542" y="81146"/>
                </a:lnTo>
                <a:lnTo>
                  <a:pt x="3241549" y="72646"/>
                </a:lnTo>
                <a:lnTo>
                  <a:pt x="3286670" y="64612"/>
                </a:lnTo>
                <a:lnTo>
                  <a:pt x="3331904" y="57044"/>
                </a:lnTo>
                <a:lnTo>
                  <a:pt x="3377252" y="49941"/>
                </a:lnTo>
                <a:lnTo>
                  <a:pt x="3422713" y="43305"/>
                </a:lnTo>
                <a:lnTo>
                  <a:pt x="3468289" y="37134"/>
                </a:lnTo>
                <a:lnTo>
                  <a:pt x="3513977" y="31429"/>
                </a:lnTo>
                <a:lnTo>
                  <a:pt x="3559780" y="26190"/>
                </a:lnTo>
                <a:lnTo>
                  <a:pt x="3605696" y="21416"/>
                </a:lnTo>
                <a:lnTo>
                  <a:pt x="3651725" y="17109"/>
                </a:lnTo>
                <a:lnTo>
                  <a:pt x="3697869" y="13267"/>
                </a:lnTo>
                <a:lnTo>
                  <a:pt x="3744125" y="9891"/>
                </a:lnTo>
                <a:lnTo>
                  <a:pt x="3790496" y="6981"/>
                </a:lnTo>
                <a:lnTo>
                  <a:pt x="3836980" y="4537"/>
                </a:lnTo>
                <a:lnTo>
                  <a:pt x="3883578" y="2559"/>
                </a:lnTo>
                <a:lnTo>
                  <a:pt x="3930289" y="1046"/>
                </a:lnTo>
                <a:lnTo>
                  <a:pt x="3977114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048661" y="6188293"/>
            <a:ext cx="4014470" cy="2517140"/>
          </a:xfrm>
          <a:custGeom>
            <a:avLst/>
            <a:gdLst/>
            <a:ahLst/>
            <a:cxnLst/>
            <a:rect l="l" t="t" r="r" b="b"/>
            <a:pathLst>
              <a:path w="4014470" h="2517140">
                <a:moveTo>
                  <a:pt x="0" y="0"/>
                </a:moveTo>
                <a:lnTo>
                  <a:pt x="34405" y="48052"/>
                </a:lnTo>
                <a:lnTo>
                  <a:pt x="68927" y="95642"/>
                </a:lnTo>
                <a:lnTo>
                  <a:pt x="103565" y="142770"/>
                </a:lnTo>
                <a:lnTo>
                  <a:pt x="138318" y="189435"/>
                </a:lnTo>
                <a:lnTo>
                  <a:pt x="173187" y="235639"/>
                </a:lnTo>
                <a:lnTo>
                  <a:pt x="208173" y="281380"/>
                </a:lnTo>
                <a:lnTo>
                  <a:pt x="243274" y="326659"/>
                </a:lnTo>
                <a:lnTo>
                  <a:pt x="278491" y="371475"/>
                </a:lnTo>
                <a:lnTo>
                  <a:pt x="313824" y="415830"/>
                </a:lnTo>
                <a:lnTo>
                  <a:pt x="349272" y="459722"/>
                </a:lnTo>
                <a:lnTo>
                  <a:pt x="384837" y="503152"/>
                </a:lnTo>
                <a:lnTo>
                  <a:pt x="420518" y="546119"/>
                </a:lnTo>
                <a:lnTo>
                  <a:pt x="456314" y="588625"/>
                </a:lnTo>
                <a:lnTo>
                  <a:pt x="492226" y="630668"/>
                </a:lnTo>
                <a:lnTo>
                  <a:pt x="528255" y="672249"/>
                </a:lnTo>
                <a:lnTo>
                  <a:pt x="564399" y="713368"/>
                </a:lnTo>
                <a:lnTo>
                  <a:pt x="600659" y="754024"/>
                </a:lnTo>
                <a:lnTo>
                  <a:pt x="637035" y="794218"/>
                </a:lnTo>
                <a:lnTo>
                  <a:pt x="673526" y="833950"/>
                </a:lnTo>
                <a:lnTo>
                  <a:pt x="710134" y="873220"/>
                </a:lnTo>
                <a:lnTo>
                  <a:pt x="746858" y="912027"/>
                </a:lnTo>
                <a:lnTo>
                  <a:pt x="783697" y="950373"/>
                </a:lnTo>
                <a:lnTo>
                  <a:pt x="820652" y="988256"/>
                </a:lnTo>
                <a:lnTo>
                  <a:pt x="857724" y="1025676"/>
                </a:lnTo>
                <a:lnTo>
                  <a:pt x="894911" y="1062635"/>
                </a:lnTo>
                <a:lnTo>
                  <a:pt x="932214" y="1099131"/>
                </a:lnTo>
                <a:lnTo>
                  <a:pt x="969633" y="1135165"/>
                </a:lnTo>
                <a:lnTo>
                  <a:pt x="1007167" y="1170737"/>
                </a:lnTo>
                <a:lnTo>
                  <a:pt x="1044818" y="1205846"/>
                </a:lnTo>
                <a:lnTo>
                  <a:pt x="1082585" y="1240494"/>
                </a:lnTo>
                <a:lnTo>
                  <a:pt x="1120467" y="1274679"/>
                </a:lnTo>
                <a:lnTo>
                  <a:pt x="1158465" y="1308402"/>
                </a:lnTo>
                <a:lnTo>
                  <a:pt x="1196579" y="1341662"/>
                </a:lnTo>
                <a:lnTo>
                  <a:pt x="1234810" y="1374461"/>
                </a:lnTo>
                <a:lnTo>
                  <a:pt x="1273156" y="1406797"/>
                </a:lnTo>
                <a:lnTo>
                  <a:pt x="1311617" y="1438670"/>
                </a:lnTo>
                <a:lnTo>
                  <a:pt x="1350195" y="1470082"/>
                </a:lnTo>
                <a:lnTo>
                  <a:pt x="1388889" y="1501031"/>
                </a:lnTo>
                <a:lnTo>
                  <a:pt x="1427698" y="1531519"/>
                </a:lnTo>
                <a:lnTo>
                  <a:pt x="1466624" y="1561543"/>
                </a:lnTo>
                <a:lnTo>
                  <a:pt x="1505665" y="1591106"/>
                </a:lnTo>
                <a:lnTo>
                  <a:pt x="1544822" y="1620206"/>
                </a:lnTo>
                <a:lnTo>
                  <a:pt x="1584095" y="1648845"/>
                </a:lnTo>
                <a:lnTo>
                  <a:pt x="1623484" y="1677021"/>
                </a:lnTo>
                <a:lnTo>
                  <a:pt x="1662989" y="1704734"/>
                </a:lnTo>
                <a:lnTo>
                  <a:pt x="1702610" y="1731986"/>
                </a:lnTo>
                <a:lnTo>
                  <a:pt x="1742346" y="1758775"/>
                </a:lnTo>
                <a:lnTo>
                  <a:pt x="1782199" y="1785102"/>
                </a:lnTo>
                <a:lnTo>
                  <a:pt x="1822167" y="1810967"/>
                </a:lnTo>
                <a:lnTo>
                  <a:pt x="1862252" y="1836369"/>
                </a:lnTo>
                <a:lnTo>
                  <a:pt x="1902452" y="1861309"/>
                </a:lnTo>
                <a:lnTo>
                  <a:pt x="1942768" y="1885787"/>
                </a:lnTo>
                <a:lnTo>
                  <a:pt x="1983200" y="1909803"/>
                </a:lnTo>
                <a:lnTo>
                  <a:pt x="2023748" y="1933356"/>
                </a:lnTo>
                <a:lnTo>
                  <a:pt x="2064411" y="1956448"/>
                </a:lnTo>
                <a:lnTo>
                  <a:pt x="2105191" y="1979077"/>
                </a:lnTo>
                <a:lnTo>
                  <a:pt x="2146087" y="2001244"/>
                </a:lnTo>
                <a:lnTo>
                  <a:pt x="2187098" y="2022948"/>
                </a:lnTo>
                <a:lnTo>
                  <a:pt x="2228225" y="2044190"/>
                </a:lnTo>
                <a:lnTo>
                  <a:pt x="2269468" y="2064971"/>
                </a:lnTo>
                <a:lnTo>
                  <a:pt x="2310827" y="2085288"/>
                </a:lnTo>
                <a:lnTo>
                  <a:pt x="2352302" y="2105144"/>
                </a:lnTo>
                <a:lnTo>
                  <a:pt x="2393893" y="2124537"/>
                </a:lnTo>
                <a:lnTo>
                  <a:pt x="2435600" y="2143468"/>
                </a:lnTo>
                <a:lnTo>
                  <a:pt x="2477423" y="2161937"/>
                </a:lnTo>
                <a:lnTo>
                  <a:pt x="2519361" y="2179944"/>
                </a:lnTo>
                <a:lnTo>
                  <a:pt x="2561415" y="2197488"/>
                </a:lnTo>
                <a:lnTo>
                  <a:pt x="2603586" y="2214570"/>
                </a:lnTo>
                <a:lnTo>
                  <a:pt x="2645872" y="2231190"/>
                </a:lnTo>
                <a:lnTo>
                  <a:pt x="2688274" y="2247348"/>
                </a:lnTo>
                <a:lnTo>
                  <a:pt x="2730792" y="2263044"/>
                </a:lnTo>
                <a:lnTo>
                  <a:pt x="2773426" y="2278277"/>
                </a:lnTo>
                <a:lnTo>
                  <a:pt x="2816175" y="2293048"/>
                </a:lnTo>
                <a:lnTo>
                  <a:pt x="2859041" y="2307356"/>
                </a:lnTo>
                <a:lnTo>
                  <a:pt x="2902022" y="2321203"/>
                </a:lnTo>
                <a:lnTo>
                  <a:pt x="2945120" y="2334587"/>
                </a:lnTo>
                <a:lnTo>
                  <a:pt x="2988333" y="2347509"/>
                </a:lnTo>
                <a:lnTo>
                  <a:pt x="3031662" y="2359969"/>
                </a:lnTo>
                <a:lnTo>
                  <a:pt x="3075107" y="2371966"/>
                </a:lnTo>
                <a:lnTo>
                  <a:pt x="3118668" y="2383502"/>
                </a:lnTo>
                <a:lnTo>
                  <a:pt x="3162345" y="2394575"/>
                </a:lnTo>
                <a:lnTo>
                  <a:pt x="3206138" y="2405186"/>
                </a:lnTo>
                <a:lnTo>
                  <a:pt x="3250046" y="2415334"/>
                </a:lnTo>
                <a:lnTo>
                  <a:pt x="3294071" y="2425020"/>
                </a:lnTo>
                <a:lnTo>
                  <a:pt x="3338211" y="2434245"/>
                </a:lnTo>
                <a:lnTo>
                  <a:pt x="3382467" y="2443006"/>
                </a:lnTo>
                <a:lnTo>
                  <a:pt x="3426839" y="2451306"/>
                </a:lnTo>
                <a:lnTo>
                  <a:pt x="3471327" y="2459143"/>
                </a:lnTo>
                <a:lnTo>
                  <a:pt x="3515931" y="2466519"/>
                </a:lnTo>
                <a:lnTo>
                  <a:pt x="3560651" y="2473432"/>
                </a:lnTo>
                <a:lnTo>
                  <a:pt x="3605487" y="2479882"/>
                </a:lnTo>
                <a:lnTo>
                  <a:pt x="3650438" y="2485871"/>
                </a:lnTo>
                <a:lnTo>
                  <a:pt x="3695506" y="2491397"/>
                </a:lnTo>
                <a:lnTo>
                  <a:pt x="3740689" y="2496461"/>
                </a:lnTo>
                <a:lnTo>
                  <a:pt x="3785988" y="2501062"/>
                </a:lnTo>
                <a:lnTo>
                  <a:pt x="3831403" y="2505202"/>
                </a:lnTo>
                <a:lnTo>
                  <a:pt x="3876934" y="2508879"/>
                </a:lnTo>
                <a:lnTo>
                  <a:pt x="3922581" y="2512094"/>
                </a:lnTo>
                <a:lnTo>
                  <a:pt x="3968344" y="2514847"/>
                </a:lnTo>
                <a:lnTo>
                  <a:pt x="4014223" y="2517138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861228" y="1934757"/>
            <a:ext cx="3519170" cy="699770"/>
          </a:xfrm>
          <a:custGeom>
            <a:avLst/>
            <a:gdLst/>
            <a:ahLst/>
            <a:cxnLst/>
            <a:rect l="l" t="t" r="r" b="b"/>
            <a:pathLst>
              <a:path w="3519169" h="699769">
                <a:moveTo>
                  <a:pt x="0" y="699313"/>
                </a:moveTo>
                <a:lnTo>
                  <a:pt x="50341" y="685359"/>
                </a:lnTo>
                <a:lnTo>
                  <a:pt x="100660" y="671522"/>
                </a:lnTo>
                <a:lnTo>
                  <a:pt x="150956" y="657802"/>
                </a:lnTo>
                <a:lnTo>
                  <a:pt x="201231" y="644199"/>
                </a:lnTo>
                <a:lnTo>
                  <a:pt x="251483" y="630714"/>
                </a:lnTo>
                <a:lnTo>
                  <a:pt x="301712" y="617346"/>
                </a:lnTo>
                <a:lnTo>
                  <a:pt x="351920" y="604095"/>
                </a:lnTo>
                <a:lnTo>
                  <a:pt x="402105" y="590962"/>
                </a:lnTo>
                <a:lnTo>
                  <a:pt x="452268" y="577945"/>
                </a:lnTo>
                <a:lnTo>
                  <a:pt x="502409" y="565047"/>
                </a:lnTo>
                <a:lnTo>
                  <a:pt x="552528" y="552265"/>
                </a:lnTo>
                <a:lnTo>
                  <a:pt x="602624" y="539601"/>
                </a:lnTo>
                <a:lnTo>
                  <a:pt x="652698" y="527054"/>
                </a:lnTo>
                <a:lnTo>
                  <a:pt x="702750" y="514624"/>
                </a:lnTo>
                <a:lnTo>
                  <a:pt x="752779" y="502311"/>
                </a:lnTo>
                <a:lnTo>
                  <a:pt x="802787" y="490116"/>
                </a:lnTo>
                <a:lnTo>
                  <a:pt x="852772" y="478038"/>
                </a:lnTo>
                <a:lnTo>
                  <a:pt x="902734" y="466078"/>
                </a:lnTo>
                <a:lnTo>
                  <a:pt x="952675" y="454234"/>
                </a:lnTo>
                <a:lnTo>
                  <a:pt x="1002593" y="442508"/>
                </a:lnTo>
                <a:lnTo>
                  <a:pt x="1052489" y="430899"/>
                </a:lnTo>
                <a:lnTo>
                  <a:pt x="1102362" y="419408"/>
                </a:lnTo>
                <a:lnTo>
                  <a:pt x="1152214" y="408034"/>
                </a:lnTo>
                <a:lnTo>
                  <a:pt x="1202043" y="396777"/>
                </a:lnTo>
                <a:lnTo>
                  <a:pt x="1251850" y="385637"/>
                </a:lnTo>
                <a:lnTo>
                  <a:pt x="1301634" y="374615"/>
                </a:lnTo>
                <a:lnTo>
                  <a:pt x="1351396" y="363710"/>
                </a:lnTo>
                <a:lnTo>
                  <a:pt x="1401137" y="352922"/>
                </a:lnTo>
                <a:lnTo>
                  <a:pt x="1450854" y="342252"/>
                </a:lnTo>
                <a:lnTo>
                  <a:pt x="1500550" y="331698"/>
                </a:lnTo>
                <a:lnTo>
                  <a:pt x="1550223" y="321262"/>
                </a:lnTo>
                <a:lnTo>
                  <a:pt x="1599874" y="310944"/>
                </a:lnTo>
                <a:lnTo>
                  <a:pt x="1649503" y="300742"/>
                </a:lnTo>
                <a:lnTo>
                  <a:pt x="1699109" y="290658"/>
                </a:lnTo>
                <a:lnTo>
                  <a:pt x="1748693" y="280692"/>
                </a:lnTo>
                <a:lnTo>
                  <a:pt x="1798255" y="270842"/>
                </a:lnTo>
                <a:lnTo>
                  <a:pt x="1847795" y="261110"/>
                </a:lnTo>
                <a:lnTo>
                  <a:pt x="1897312" y="251495"/>
                </a:lnTo>
                <a:lnTo>
                  <a:pt x="1946807" y="241997"/>
                </a:lnTo>
                <a:lnTo>
                  <a:pt x="1996280" y="232617"/>
                </a:lnTo>
                <a:lnTo>
                  <a:pt x="2045730" y="223354"/>
                </a:lnTo>
                <a:lnTo>
                  <a:pt x="2095159" y="214208"/>
                </a:lnTo>
                <a:lnTo>
                  <a:pt x="2144565" y="205180"/>
                </a:lnTo>
                <a:lnTo>
                  <a:pt x="2193948" y="196268"/>
                </a:lnTo>
                <a:lnTo>
                  <a:pt x="2243310" y="187475"/>
                </a:lnTo>
                <a:lnTo>
                  <a:pt x="2292649" y="178798"/>
                </a:lnTo>
                <a:lnTo>
                  <a:pt x="2341966" y="170239"/>
                </a:lnTo>
                <a:lnTo>
                  <a:pt x="2391260" y="161796"/>
                </a:lnTo>
                <a:lnTo>
                  <a:pt x="2440533" y="153472"/>
                </a:lnTo>
                <a:lnTo>
                  <a:pt x="2489783" y="145264"/>
                </a:lnTo>
                <a:lnTo>
                  <a:pt x="2539010" y="137174"/>
                </a:lnTo>
                <a:lnTo>
                  <a:pt x="2588216" y="129201"/>
                </a:lnTo>
                <a:lnTo>
                  <a:pt x="2637399" y="121345"/>
                </a:lnTo>
                <a:lnTo>
                  <a:pt x="2686560" y="113607"/>
                </a:lnTo>
                <a:lnTo>
                  <a:pt x="2735699" y="105986"/>
                </a:lnTo>
                <a:lnTo>
                  <a:pt x="2784815" y="98482"/>
                </a:lnTo>
                <a:lnTo>
                  <a:pt x="2833909" y="91096"/>
                </a:lnTo>
                <a:lnTo>
                  <a:pt x="2882981" y="83826"/>
                </a:lnTo>
                <a:lnTo>
                  <a:pt x="2932031" y="76674"/>
                </a:lnTo>
                <a:lnTo>
                  <a:pt x="2981058" y="69640"/>
                </a:lnTo>
                <a:lnTo>
                  <a:pt x="3030063" y="62722"/>
                </a:lnTo>
                <a:lnTo>
                  <a:pt x="3079045" y="55922"/>
                </a:lnTo>
                <a:lnTo>
                  <a:pt x="3128006" y="49240"/>
                </a:lnTo>
                <a:lnTo>
                  <a:pt x="3176944" y="42674"/>
                </a:lnTo>
                <a:lnTo>
                  <a:pt x="3225860" y="36226"/>
                </a:lnTo>
                <a:lnTo>
                  <a:pt x="3274753" y="29895"/>
                </a:lnTo>
                <a:lnTo>
                  <a:pt x="3323625" y="23681"/>
                </a:lnTo>
                <a:lnTo>
                  <a:pt x="3372474" y="17585"/>
                </a:lnTo>
                <a:lnTo>
                  <a:pt x="3421301" y="11606"/>
                </a:lnTo>
                <a:lnTo>
                  <a:pt x="3470105" y="5744"/>
                </a:lnTo>
                <a:lnTo>
                  <a:pt x="3518887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092629" y="5636268"/>
            <a:ext cx="2970530" cy="12700"/>
          </a:xfrm>
          <a:custGeom>
            <a:avLst/>
            <a:gdLst/>
            <a:ahLst/>
            <a:cxnLst/>
            <a:rect l="l" t="t" r="r" b="b"/>
            <a:pathLst>
              <a:path w="2970529" h="12700">
                <a:moveTo>
                  <a:pt x="0" y="6122"/>
                </a:moveTo>
                <a:lnTo>
                  <a:pt x="2970255" y="6122"/>
                </a:lnTo>
              </a:path>
            </a:pathLst>
          </a:custGeom>
          <a:ln w="122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861228" y="2879891"/>
            <a:ext cx="3519170" cy="133350"/>
          </a:xfrm>
          <a:custGeom>
            <a:avLst/>
            <a:gdLst/>
            <a:ahLst/>
            <a:cxnLst/>
            <a:rect l="l" t="t" r="r" b="b"/>
            <a:pathLst>
              <a:path w="3519169" h="133350">
                <a:moveTo>
                  <a:pt x="0" y="133044"/>
                </a:moveTo>
                <a:lnTo>
                  <a:pt x="50998" y="131115"/>
                </a:lnTo>
                <a:lnTo>
                  <a:pt x="101996" y="129187"/>
                </a:lnTo>
                <a:lnTo>
                  <a:pt x="152994" y="127259"/>
                </a:lnTo>
                <a:lnTo>
                  <a:pt x="203992" y="125331"/>
                </a:lnTo>
                <a:lnTo>
                  <a:pt x="254991" y="123403"/>
                </a:lnTo>
                <a:lnTo>
                  <a:pt x="305989" y="121475"/>
                </a:lnTo>
                <a:lnTo>
                  <a:pt x="356987" y="119546"/>
                </a:lnTo>
                <a:lnTo>
                  <a:pt x="407986" y="117618"/>
                </a:lnTo>
                <a:lnTo>
                  <a:pt x="458984" y="115690"/>
                </a:lnTo>
                <a:lnTo>
                  <a:pt x="509982" y="113762"/>
                </a:lnTo>
                <a:lnTo>
                  <a:pt x="560981" y="111834"/>
                </a:lnTo>
                <a:lnTo>
                  <a:pt x="611979" y="109906"/>
                </a:lnTo>
                <a:lnTo>
                  <a:pt x="662977" y="107977"/>
                </a:lnTo>
                <a:lnTo>
                  <a:pt x="713976" y="106049"/>
                </a:lnTo>
                <a:lnTo>
                  <a:pt x="764974" y="104121"/>
                </a:lnTo>
                <a:lnTo>
                  <a:pt x="815972" y="102193"/>
                </a:lnTo>
                <a:lnTo>
                  <a:pt x="866971" y="100265"/>
                </a:lnTo>
                <a:lnTo>
                  <a:pt x="917969" y="98337"/>
                </a:lnTo>
                <a:lnTo>
                  <a:pt x="968968" y="96408"/>
                </a:lnTo>
                <a:lnTo>
                  <a:pt x="1019966" y="94480"/>
                </a:lnTo>
                <a:lnTo>
                  <a:pt x="1070964" y="92552"/>
                </a:lnTo>
                <a:lnTo>
                  <a:pt x="1121963" y="90624"/>
                </a:lnTo>
                <a:lnTo>
                  <a:pt x="1172961" y="88696"/>
                </a:lnTo>
                <a:lnTo>
                  <a:pt x="1223960" y="86768"/>
                </a:lnTo>
                <a:lnTo>
                  <a:pt x="1274958" y="84839"/>
                </a:lnTo>
                <a:lnTo>
                  <a:pt x="1325957" y="82911"/>
                </a:lnTo>
                <a:lnTo>
                  <a:pt x="1376955" y="80983"/>
                </a:lnTo>
                <a:lnTo>
                  <a:pt x="1427953" y="79055"/>
                </a:lnTo>
                <a:lnTo>
                  <a:pt x="1478952" y="77127"/>
                </a:lnTo>
                <a:lnTo>
                  <a:pt x="1529950" y="75199"/>
                </a:lnTo>
                <a:lnTo>
                  <a:pt x="1580949" y="73270"/>
                </a:lnTo>
                <a:lnTo>
                  <a:pt x="1631947" y="71342"/>
                </a:lnTo>
                <a:lnTo>
                  <a:pt x="1682946" y="69414"/>
                </a:lnTo>
                <a:lnTo>
                  <a:pt x="1733944" y="67486"/>
                </a:lnTo>
                <a:lnTo>
                  <a:pt x="1784943" y="65558"/>
                </a:lnTo>
                <a:lnTo>
                  <a:pt x="1835941" y="63629"/>
                </a:lnTo>
                <a:lnTo>
                  <a:pt x="1886939" y="61701"/>
                </a:lnTo>
                <a:lnTo>
                  <a:pt x="1937938" y="59773"/>
                </a:lnTo>
                <a:lnTo>
                  <a:pt x="1988936" y="57845"/>
                </a:lnTo>
                <a:lnTo>
                  <a:pt x="2039935" y="55917"/>
                </a:lnTo>
                <a:lnTo>
                  <a:pt x="2090933" y="53989"/>
                </a:lnTo>
                <a:lnTo>
                  <a:pt x="2141932" y="52060"/>
                </a:lnTo>
                <a:lnTo>
                  <a:pt x="2192930" y="50132"/>
                </a:lnTo>
                <a:lnTo>
                  <a:pt x="2243929" y="48204"/>
                </a:lnTo>
                <a:lnTo>
                  <a:pt x="2294927" y="46276"/>
                </a:lnTo>
                <a:lnTo>
                  <a:pt x="2345925" y="44348"/>
                </a:lnTo>
                <a:lnTo>
                  <a:pt x="2396924" y="42419"/>
                </a:lnTo>
                <a:lnTo>
                  <a:pt x="2447922" y="40491"/>
                </a:lnTo>
                <a:lnTo>
                  <a:pt x="2498921" y="38563"/>
                </a:lnTo>
                <a:lnTo>
                  <a:pt x="2549919" y="36635"/>
                </a:lnTo>
                <a:lnTo>
                  <a:pt x="2600917" y="34707"/>
                </a:lnTo>
                <a:lnTo>
                  <a:pt x="2651916" y="32779"/>
                </a:lnTo>
                <a:lnTo>
                  <a:pt x="2702914" y="30850"/>
                </a:lnTo>
                <a:lnTo>
                  <a:pt x="2753913" y="28922"/>
                </a:lnTo>
                <a:lnTo>
                  <a:pt x="2804911" y="26994"/>
                </a:lnTo>
                <a:lnTo>
                  <a:pt x="2855909" y="25066"/>
                </a:lnTo>
                <a:lnTo>
                  <a:pt x="2906908" y="23138"/>
                </a:lnTo>
                <a:lnTo>
                  <a:pt x="2957906" y="21209"/>
                </a:lnTo>
                <a:lnTo>
                  <a:pt x="3008904" y="19281"/>
                </a:lnTo>
                <a:lnTo>
                  <a:pt x="3059903" y="17353"/>
                </a:lnTo>
                <a:lnTo>
                  <a:pt x="3110901" y="15425"/>
                </a:lnTo>
                <a:lnTo>
                  <a:pt x="3161899" y="13497"/>
                </a:lnTo>
                <a:lnTo>
                  <a:pt x="3212898" y="11569"/>
                </a:lnTo>
                <a:lnTo>
                  <a:pt x="3263896" y="9640"/>
                </a:lnTo>
                <a:lnTo>
                  <a:pt x="3314894" y="7712"/>
                </a:lnTo>
                <a:lnTo>
                  <a:pt x="3365892" y="5784"/>
                </a:lnTo>
                <a:lnTo>
                  <a:pt x="3416891" y="3856"/>
                </a:lnTo>
                <a:lnTo>
                  <a:pt x="3467889" y="1928"/>
                </a:lnTo>
                <a:lnTo>
                  <a:pt x="3518887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71967" y="8972901"/>
            <a:ext cx="3208472" cy="640857"/>
          </a:xfrm>
          <a:custGeom>
            <a:avLst/>
            <a:gdLst/>
            <a:ahLst/>
            <a:cxnLst/>
            <a:rect l="l" t="t" r="r" b="b"/>
            <a:pathLst>
              <a:path w="3519169" h="571500">
                <a:moveTo>
                  <a:pt x="0" y="0"/>
                </a:moveTo>
                <a:lnTo>
                  <a:pt x="53726" y="15860"/>
                </a:lnTo>
                <a:lnTo>
                  <a:pt x="107334" y="31497"/>
                </a:lnTo>
                <a:lnTo>
                  <a:pt x="160823" y="46910"/>
                </a:lnTo>
                <a:lnTo>
                  <a:pt x="214193" y="62101"/>
                </a:lnTo>
                <a:lnTo>
                  <a:pt x="267444" y="77067"/>
                </a:lnTo>
                <a:lnTo>
                  <a:pt x="320576" y="91811"/>
                </a:lnTo>
                <a:lnTo>
                  <a:pt x="373589" y="106331"/>
                </a:lnTo>
                <a:lnTo>
                  <a:pt x="426482" y="120628"/>
                </a:lnTo>
                <a:lnTo>
                  <a:pt x="479257" y="134701"/>
                </a:lnTo>
                <a:lnTo>
                  <a:pt x="531913" y="148551"/>
                </a:lnTo>
                <a:lnTo>
                  <a:pt x="584449" y="162177"/>
                </a:lnTo>
                <a:lnTo>
                  <a:pt x="636867" y="175581"/>
                </a:lnTo>
                <a:lnTo>
                  <a:pt x="689166" y="188760"/>
                </a:lnTo>
                <a:lnTo>
                  <a:pt x="741345" y="201717"/>
                </a:lnTo>
                <a:lnTo>
                  <a:pt x="793406" y="214450"/>
                </a:lnTo>
                <a:lnTo>
                  <a:pt x="845348" y="226960"/>
                </a:lnTo>
                <a:lnTo>
                  <a:pt x="897170" y="239246"/>
                </a:lnTo>
                <a:lnTo>
                  <a:pt x="948874" y="251309"/>
                </a:lnTo>
                <a:lnTo>
                  <a:pt x="1000458" y="263149"/>
                </a:lnTo>
                <a:lnTo>
                  <a:pt x="1051924" y="274765"/>
                </a:lnTo>
                <a:lnTo>
                  <a:pt x="1103270" y="286158"/>
                </a:lnTo>
                <a:lnTo>
                  <a:pt x="1154498" y="297327"/>
                </a:lnTo>
                <a:lnTo>
                  <a:pt x="1205606" y="308273"/>
                </a:lnTo>
                <a:lnTo>
                  <a:pt x="1256596" y="318996"/>
                </a:lnTo>
                <a:lnTo>
                  <a:pt x="1307466" y="329495"/>
                </a:lnTo>
                <a:lnTo>
                  <a:pt x="1358217" y="339771"/>
                </a:lnTo>
                <a:lnTo>
                  <a:pt x="1408850" y="349824"/>
                </a:lnTo>
                <a:lnTo>
                  <a:pt x="1459363" y="359653"/>
                </a:lnTo>
                <a:lnTo>
                  <a:pt x="1509757" y="369259"/>
                </a:lnTo>
                <a:lnTo>
                  <a:pt x="1560032" y="378641"/>
                </a:lnTo>
                <a:lnTo>
                  <a:pt x="1610189" y="387800"/>
                </a:lnTo>
                <a:lnTo>
                  <a:pt x="1660226" y="396736"/>
                </a:lnTo>
                <a:lnTo>
                  <a:pt x="1710144" y="405448"/>
                </a:lnTo>
                <a:lnTo>
                  <a:pt x="1759943" y="413937"/>
                </a:lnTo>
                <a:lnTo>
                  <a:pt x="1809623" y="422203"/>
                </a:lnTo>
                <a:lnTo>
                  <a:pt x="1859184" y="430245"/>
                </a:lnTo>
                <a:lnTo>
                  <a:pt x="1908627" y="438064"/>
                </a:lnTo>
                <a:lnTo>
                  <a:pt x="1957950" y="445660"/>
                </a:lnTo>
                <a:lnTo>
                  <a:pt x="2007154" y="453032"/>
                </a:lnTo>
                <a:lnTo>
                  <a:pt x="2056239" y="460180"/>
                </a:lnTo>
                <a:lnTo>
                  <a:pt x="2105205" y="467106"/>
                </a:lnTo>
                <a:lnTo>
                  <a:pt x="2154051" y="473808"/>
                </a:lnTo>
                <a:lnTo>
                  <a:pt x="2202779" y="480286"/>
                </a:lnTo>
                <a:lnTo>
                  <a:pt x="2251388" y="486542"/>
                </a:lnTo>
                <a:lnTo>
                  <a:pt x="2299878" y="492574"/>
                </a:lnTo>
                <a:lnTo>
                  <a:pt x="2348249" y="498382"/>
                </a:lnTo>
                <a:lnTo>
                  <a:pt x="2396501" y="503967"/>
                </a:lnTo>
                <a:lnTo>
                  <a:pt x="2444633" y="509329"/>
                </a:lnTo>
                <a:lnTo>
                  <a:pt x="2492647" y="514467"/>
                </a:lnTo>
                <a:lnTo>
                  <a:pt x="2540542" y="519382"/>
                </a:lnTo>
                <a:lnTo>
                  <a:pt x="2588318" y="524074"/>
                </a:lnTo>
                <a:lnTo>
                  <a:pt x="2635974" y="528542"/>
                </a:lnTo>
                <a:lnTo>
                  <a:pt x="2683512" y="532787"/>
                </a:lnTo>
                <a:lnTo>
                  <a:pt x="2730930" y="536808"/>
                </a:lnTo>
                <a:lnTo>
                  <a:pt x="2778230" y="540607"/>
                </a:lnTo>
                <a:lnTo>
                  <a:pt x="2825411" y="544181"/>
                </a:lnTo>
                <a:lnTo>
                  <a:pt x="2872472" y="547533"/>
                </a:lnTo>
                <a:lnTo>
                  <a:pt x="2919415" y="550661"/>
                </a:lnTo>
                <a:lnTo>
                  <a:pt x="2966238" y="553565"/>
                </a:lnTo>
                <a:lnTo>
                  <a:pt x="3012942" y="556247"/>
                </a:lnTo>
                <a:lnTo>
                  <a:pt x="3059528" y="558704"/>
                </a:lnTo>
                <a:lnTo>
                  <a:pt x="3105994" y="560939"/>
                </a:lnTo>
                <a:lnTo>
                  <a:pt x="3152341" y="562950"/>
                </a:lnTo>
                <a:lnTo>
                  <a:pt x="3198570" y="564738"/>
                </a:lnTo>
                <a:lnTo>
                  <a:pt x="3244679" y="566302"/>
                </a:lnTo>
                <a:lnTo>
                  <a:pt x="3290669" y="567643"/>
                </a:lnTo>
                <a:lnTo>
                  <a:pt x="3336540" y="568761"/>
                </a:lnTo>
                <a:lnTo>
                  <a:pt x="3382292" y="569655"/>
                </a:lnTo>
                <a:lnTo>
                  <a:pt x="3427926" y="570326"/>
                </a:lnTo>
                <a:lnTo>
                  <a:pt x="3473440" y="570774"/>
                </a:lnTo>
                <a:lnTo>
                  <a:pt x="3518835" y="570998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861228" y="5948415"/>
            <a:ext cx="3519170" cy="278130"/>
          </a:xfrm>
          <a:custGeom>
            <a:avLst/>
            <a:gdLst/>
            <a:ahLst/>
            <a:cxnLst/>
            <a:rect l="l" t="t" r="r" b="b"/>
            <a:pathLst>
              <a:path w="3519169" h="278129">
                <a:moveTo>
                  <a:pt x="0" y="0"/>
                </a:moveTo>
                <a:lnTo>
                  <a:pt x="52554" y="9767"/>
                </a:lnTo>
                <a:lnTo>
                  <a:pt x="105043" y="19360"/>
                </a:lnTo>
                <a:lnTo>
                  <a:pt x="157465" y="28778"/>
                </a:lnTo>
                <a:lnTo>
                  <a:pt x="209821" y="38021"/>
                </a:lnTo>
                <a:lnTo>
                  <a:pt x="262111" y="47089"/>
                </a:lnTo>
                <a:lnTo>
                  <a:pt x="314335" y="55982"/>
                </a:lnTo>
                <a:lnTo>
                  <a:pt x="366493" y="64700"/>
                </a:lnTo>
                <a:lnTo>
                  <a:pt x="418584" y="73243"/>
                </a:lnTo>
                <a:lnTo>
                  <a:pt x="470609" y="81611"/>
                </a:lnTo>
                <a:lnTo>
                  <a:pt x="522568" y="89804"/>
                </a:lnTo>
                <a:lnTo>
                  <a:pt x="574460" y="97822"/>
                </a:lnTo>
                <a:lnTo>
                  <a:pt x="626286" y="105665"/>
                </a:lnTo>
                <a:lnTo>
                  <a:pt x="678047" y="113333"/>
                </a:lnTo>
                <a:lnTo>
                  <a:pt x="729740" y="120826"/>
                </a:lnTo>
                <a:lnTo>
                  <a:pt x="781368" y="128144"/>
                </a:lnTo>
                <a:lnTo>
                  <a:pt x="832930" y="135287"/>
                </a:lnTo>
                <a:lnTo>
                  <a:pt x="884425" y="142255"/>
                </a:lnTo>
                <a:lnTo>
                  <a:pt x="935854" y="149048"/>
                </a:lnTo>
                <a:lnTo>
                  <a:pt x="987216" y="155666"/>
                </a:lnTo>
                <a:lnTo>
                  <a:pt x="1038513" y="162109"/>
                </a:lnTo>
                <a:lnTo>
                  <a:pt x="1089743" y="168377"/>
                </a:lnTo>
                <a:lnTo>
                  <a:pt x="1140907" y="174470"/>
                </a:lnTo>
                <a:lnTo>
                  <a:pt x="1192005" y="180388"/>
                </a:lnTo>
                <a:lnTo>
                  <a:pt x="1243037" y="186131"/>
                </a:lnTo>
                <a:lnTo>
                  <a:pt x="1294002" y="191700"/>
                </a:lnTo>
                <a:lnTo>
                  <a:pt x="1344901" y="197093"/>
                </a:lnTo>
                <a:lnTo>
                  <a:pt x="1395734" y="202311"/>
                </a:lnTo>
                <a:lnTo>
                  <a:pt x="1446501" y="207354"/>
                </a:lnTo>
                <a:lnTo>
                  <a:pt x="1497201" y="212222"/>
                </a:lnTo>
                <a:lnTo>
                  <a:pt x="1547835" y="216915"/>
                </a:lnTo>
                <a:lnTo>
                  <a:pt x="1598403" y="221434"/>
                </a:lnTo>
                <a:lnTo>
                  <a:pt x="1648905" y="225777"/>
                </a:lnTo>
                <a:lnTo>
                  <a:pt x="1699340" y="229945"/>
                </a:lnTo>
                <a:lnTo>
                  <a:pt x="1749710" y="233938"/>
                </a:lnTo>
                <a:lnTo>
                  <a:pt x="1800013" y="237757"/>
                </a:lnTo>
                <a:lnTo>
                  <a:pt x="1850250" y="241400"/>
                </a:lnTo>
                <a:lnTo>
                  <a:pt x="1900420" y="244868"/>
                </a:lnTo>
                <a:lnTo>
                  <a:pt x="1950524" y="248161"/>
                </a:lnTo>
                <a:lnTo>
                  <a:pt x="2000562" y="251280"/>
                </a:lnTo>
                <a:lnTo>
                  <a:pt x="2050534" y="254223"/>
                </a:lnTo>
                <a:lnTo>
                  <a:pt x="2100440" y="256991"/>
                </a:lnTo>
                <a:lnTo>
                  <a:pt x="2150279" y="259585"/>
                </a:lnTo>
                <a:lnTo>
                  <a:pt x="2200052" y="262003"/>
                </a:lnTo>
                <a:lnTo>
                  <a:pt x="2249759" y="264246"/>
                </a:lnTo>
                <a:lnTo>
                  <a:pt x="2299400" y="266315"/>
                </a:lnTo>
                <a:lnTo>
                  <a:pt x="2348974" y="268208"/>
                </a:lnTo>
                <a:lnTo>
                  <a:pt x="2398482" y="269926"/>
                </a:lnTo>
                <a:lnTo>
                  <a:pt x="2447924" y="271470"/>
                </a:lnTo>
                <a:lnTo>
                  <a:pt x="2497300" y="272838"/>
                </a:lnTo>
                <a:lnTo>
                  <a:pt x="2546609" y="274032"/>
                </a:lnTo>
                <a:lnTo>
                  <a:pt x="2595853" y="275050"/>
                </a:lnTo>
                <a:lnTo>
                  <a:pt x="2645030" y="275894"/>
                </a:lnTo>
                <a:lnTo>
                  <a:pt x="2694140" y="276562"/>
                </a:lnTo>
                <a:lnTo>
                  <a:pt x="2743185" y="277056"/>
                </a:lnTo>
                <a:lnTo>
                  <a:pt x="2792163" y="277374"/>
                </a:lnTo>
                <a:lnTo>
                  <a:pt x="2841075" y="277518"/>
                </a:lnTo>
                <a:lnTo>
                  <a:pt x="2889921" y="277486"/>
                </a:lnTo>
                <a:lnTo>
                  <a:pt x="2938700" y="277280"/>
                </a:lnTo>
                <a:lnTo>
                  <a:pt x="2987414" y="276898"/>
                </a:lnTo>
                <a:lnTo>
                  <a:pt x="3036061" y="276342"/>
                </a:lnTo>
                <a:lnTo>
                  <a:pt x="3084641" y="275610"/>
                </a:lnTo>
                <a:lnTo>
                  <a:pt x="3133156" y="274704"/>
                </a:lnTo>
                <a:lnTo>
                  <a:pt x="3181604" y="273622"/>
                </a:lnTo>
                <a:lnTo>
                  <a:pt x="3229986" y="272366"/>
                </a:lnTo>
                <a:lnTo>
                  <a:pt x="3278302" y="270935"/>
                </a:lnTo>
                <a:lnTo>
                  <a:pt x="3326551" y="269328"/>
                </a:lnTo>
                <a:lnTo>
                  <a:pt x="3374735" y="267547"/>
                </a:lnTo>
                <a:lnTo>
                  <a:pt x="3422852" y="265590"/>
                </a:lnTo>
                <a:lnTo>
                  <a:pt x="3470903" y="263459"/>
                </a:lnTo>
                <a:lnTo>
                  <a:pt x="3518887" y="261153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161635" y="7490287"/>
            <a:ext cx="3218620" cy="902636"/>
          </a:xfrm>
          <a:custGeom>
            <a:avLst/>
            <a:gdLst/>
            <a:ahLst/>
            <a:cxnLst/>
            <a:rect l="l" t="t" r="r" b="b"/>
            <a:pathLst>
              <a:path w="3531234" h="542290">
                <a:moveTo>
                  <a:pt x="0" y="542225"/>
                </a:moveTo>
                <a:lnTo>
                  <a:pt x="48537" y="526981"/>
                </a:lnTo>
                <a:lnTo>
                  <a:pt x="97108" y="511954"/>
                </a:lnTo>
                <a:lnTo>
                  <a:pt x="145714" y="497145"/>
                </a:lnTo>
                <a:lnTo>
                  <a:pt x="194354" y="482553"/>
                </a:lnTo>
                <a:lnTo>
                  <a:pt x="243027" y="468178"/>
                </a:lnTo>
                <a:lnTo>
                  <a:pt x="291736" y="454021"/>
                </a:lnTo>
                <a:lnTo>
                  <a:pt x="340478" y="440081"/>
                </a:lnTo>
                <a:lnTo>
                  <a:pt x="389254" y="426358"/>
                </a:lnTo>
                <a:lnTo>
                  <a:pt x="438065" y="412853"/>
                </a:lnTo>
                <a:lnTo>
                  <a:pt x="486910" y="399565"/>
                </a:lnTo>
                <a:lnTo>
                  <a:pt x="535789" y="386494"/>
                </a:lnTo>
                <a:lnTo>
                  <a:pt x="584702" y="373641"/>
                </a:lnTo>
                <a:lnTo>
                  <a:pt x="633649" y="361005"/>
                </a:lnTo>
                <a:lnTo>
                  <a:pt x="682631" y="348586"/>
                </a:lnTo>
                <a:lnTo>
                  <a:pt x="731647" y="336385"/>
                </a:lnTo>
                <a:lnTo>
                  <a:pt x="780697" y="324401"/>
                </a:lnTo>
                <a:lnTo>
                  <a:pt x="829781" y="312635"/>
                </a:lnTo>
                <a:lnTo>
                  <a:pt x="878899" y="301085"/>
                </a:lnTo>
                <a:lnTo>
                  <a:pt x="928051" y="289753"/>
                </a:lnTo>
                <a:lnTo>
                  <a:pt x="977238" y="278639"/>
                </a:lnTo>
                <a:lnTo>
                  <a:pt x="1026459" y="267742"/>
                </a:lnTo>
                <a:lnTo>
                  <a:pt x="1075714" y="257062"/>
                </a:lnTo>
                <a:lnTo>
                  <a:pt x="1125003" y="246599"/>
                </a:lnTo>
                <a:lnTo>
                  <a:pt x="1174326" y="236354"/>
                </a:lnTo>
                <a:lnTo>
                  <a:pt x="1223684" y="226326"/>
                </a:lnTo>
                <a:lnTo>
                  <a:pt x="1273075" y="216516"/>
                </a:lnTo>
                <a:lnTo>
                  <a:pt x="1322501" y="206923"/>
                </a:lnTo>
                <a:lnTo>
                  <a:pt x="1371961" y="197547"/>
                </a:lnTo>
                <a:lnTo>
                  <a:pt x="1421456" y="188389"/>
                </a:lnTo>
                <a:lnTo>
                  <a:pt x="1470984" y="179448"/>
                </a:lnTo>
                <a:lnTo>
                  <a:pt x="1520547" y="170724"/>
                </a:lnTo>
                <a:lnTo>
                  <a:pt x="1570143" y="162218"/>
                </a:lnTo>
                <a:lnTo>
                  <a:pt x="1619774" y="153929"/>
                </a:lnTo>
                <a:lnTo>
                  <a:pt x="1669440" y="145857"/>
                </a:lnTo>
                <a:lnTo>
                  <a:pt x="1719139" y="138003"/>
                </a:lnTo>
                <a:lnTo>
                  <a:pt x="1768872" y="130366"/>
                </a:lnTo>
                <a:lnTo>
                  <a:pt x="1818640" y="122946"/>
                </a:lnTo>
                <a:lnTo>
                  <a:pt x="1868442" y="115744"/>
                </a:lnTo>
                <a:lnTo>
                  <a:pt x="1918278" y="108759"/>
                </a:lnTo>
                <a:lnTo>
                  <a:pt x="1968148" y="101991"/>
                </a:lnTo>
                <a:lnTo>
                  <a:pt x="2018053" y="95441"/>
                </a:lnTo>
                <a:lnTo>
                  <a:pt x="2067992" y="89108"/>
                </a:lnTo>
                <a:lnTo>
                  <a:pt x="2117964" y="82992"/>
                </a:lnTo>
                <a:lnTo>
                  <a:pt x="2167971" y="77094"/>
                </a:lnTo>
                <a:lnTo>
                  <a:pt x="2218013" y="71413"/>
                </a:lnTo>
                <a:lnTo>
                  <a:pt x="2268088" y="65950"/>
                </a:lnTo>
                <a:lnTo>
                  <a:pt x="2318198" y="60704"/>
                </a:lnTo>
                <a:lnTo>
                  <a:pt x="2368341" y="55675"/>
                </a:lnTo>
                <a:lnTo>
                  <a:pt x="2418519" y="50863"/>
                </a:lnTo>
                <a:lnTo>
                  <a:pt x="2468732" y="46269"/>
                </a:lnTo>
                <a:lnTo>
                  <a:pt x="2518978" y="41892"/>
                </a:lnTo>
                <a:lnTo>
                  <a:pt x="2569258" y="37733"/>
                </a:lnTo>
                <a:lnTo>
                  <a:pt x="2619573" y="33791"/>
                </a:lnTo>
                <a:lnTo>
                  <a:pt x="2669922" y="30066"/>
                </a:lnTo>
                <a:lnTo>
                  <a:pt x="2720305" y="26559"/>
                </a:lnTo>
                <a:lnTo>
                  <a:pt x="2770723" y="23269"/>
                </a:lnTo>
                <a:lnTo>
                  <a:pt x="2821174" y="20196"/>
                </a:lnTo>
                <a:lnTo>
                  <a:pt x="2871660" y="17341"/>
                </a:lnTo>
                <a:lnTo>
                  <a:pt x="2922180" y="14703"/>
                </a:lnTo>
                <a:lnTo>
                  <a:pt x="2972734" y="12282"/>
                </a:lnTo>
                <a:lnTo>
                  <a:pt x="3023322" y="10079"/>
                </a:lnTo>
                <a:lnTo>
                  <a:pt x="3073945" y="8093"/>
                </a:lnTo>
                <a:lnTo>
                  <a:pt x="3124601" y="6324"/>
                </a:lnTo>
                <a:lnTo>
                  <a:pt x="3175292" y="4773"/>
                </a:lnTo>
                <a:lnTo>
                  <a:pt x="3226017" y="3439"/>
                </a:lnTo>
                <a:lnTo>
                  <a:pt x="3276776" y="2322"/>
                </a:lnTo>
                <a:lnTo>
                  <a:pt x="3327570" y="1423"/>
                </a:lnTo>
                <a:lnTo>
                  <a:pt x="3378398" y="741"/>
                </a:lnTo>
                <a:lnTo>
                  <a:pt x="3429259" y="277"/>
                </a:lnTo>
                <a:lnTo>
                  <a:pt x="3480155" y="29"/>
                </a:lnTo>
                <a:lnTo>
                  <a:pt x="3531086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861228" y="4960349"/>
            <a:ext cx="3519170" cy="306705"/>
          </a:xfrm>
          <a:custGeom>
            <a:avLst/>
            <a:gdLst/>
            <a:ahLst/>
            <a:cxnLst/>
            <a:rect l="l" t="t" r="r" b="b"/>
            <a:pathLst>
              <a:path w="3519169" h="306704">
                <a:moveTo>
                  <a:pt x="0" y="306696"/>
                </a:moveTo>
                <a:lnTo>
                  <a:pt x="49393" y="296506"/>
                </a:lnTo>
                <a:lnTo>
                  <a:pt x="98813" y="286488"/>
                </a:lnTo>
                <a:lnTo>
                  <a:pt x="148257" y="276643"/>
                </a:lnTo>
                <a:lnTo>
                  <a:pt x="197727" y="266969"/>
                </a:lnTo>
                <a:lnTo>
                  <a:pt x="247223" y="257468"/>
                </a:lnTo>
                <a:lnTo>
                  <a:pt x="296743" y="248138"/>
                </a:lnTo>
                <a:lnTo>
                  <a:pt x="346289" y="238981"/>
                </a:lnTo>
                <a:lnTo>
                  <a:pt x="395861" y="229996"/>
                </a:lnTo>
                <a:lnTo>
                  <a:pt x="445458" y="221183"/>
                </a:lnTo>
                <a:lnTo>
                  <a:pt x="495080" y="212543"/>
                </a:lnTo>
                <a:lnTo>
                  <a:pt x="544728" y="204074"/>
                </a:lnTo>
                <a:lnTo>
                  <a:pt x="594401" y="195778"/>
                </a:lnTo>
                <a:lnTo>
                  <a:pt x="644100" y="187654"/>
                </a:lnTo>
                <a:lnTo>
                  <a:pt x="693823" y="179702"/>
                </a:lnTo>
                <a:lnTo>
                  <a:pt x="743573" y="171922"/>
                </a:lnTo>
                <a:lnTo>
                  <a:pt x="793347" y="164314"/>
                </a:lnTo>
                <a:lnTo>
                  <a:pt x="843147" y="156878"/>
                </a:lnTo>
                <a:lnTo>
                  <a:pt x="892973" y="149615"/>
                </a:lnTo>
                <a:lnTo>
                  <a:pt x="942824" y="142523"/>
                </a:lnTo>
                <a:lnTo>
                  <a:pt x="992700" y="135604"/>
                </a:lnTo>
                <a:lnTo>
                  <a:pt x="1042602" y="128857"/>
                </a:lnTo>
                <a:lnTo>
                  <a:pt x="1092529" y="122282"/>
                </a:lnTo>
                <a:lnTo>
                  <a:pt x="1142481" y="115880"/>
                </a:lnTo>
                <a:lnTo>
                  <a:pt x="1192459" y="109649"/>
                </a:lnTo>
                <a:lnTo>
                  <a:pt x="1242462" y="103591"/>
                </a:lnTo>
                <a:lnTo>
                  <a:pt x="1292490" y="97704"/>
                </a:lnTo>
                <a:lnTo>
                  <a:pt x="1342544" y="91990"/>
                </a:lnTo>
                <a:lnTo>
                  <a:pt x="1392624" y="86448"/>
                </a:lnTo>
                <a:lnTo>
                  <a:pt x="1442728" y="81078"/>
                </a:lnTo>
                <a:lnTo>
                  <a:pt x="1492859" y="75881"/>
                </a:lnTo>
                <a:lnTo>
                  <a:pt x="1543014" y="70855"/>
                </a:lnTo>
                <a:lnTo>
                  <a:pt x="1593195" y="66002"/>
                </a:lnTo>
                <a:lnTo>
                  <a:pt x="1643401" y="61320"/>
                </a:lnTo>
                <a:lnTo>
                  <a:pt x="1693633" y="56811"/>
                </a:lnTo>
                <a:lnTo>
                  <a:pt x="1743890" y="52474"/>
                </a:lnTo>
                <a:lnTo>
                  <a:pt x="1794173" y="48310"/>
                </a:lnTo>
                <a:lnTo>
                  <a:pt x="1844480" y="44317"/>
                </a:lnTo>
                <a:lnTo>
                  <a:pt x="1894814" y="40497"/>
                </a:lnTo>
                <a:lnTo>
                  <a:pt x="1945172" y="36848"/>
                </a:lnTo>
                <a:lnTo>
                  <a:pt x="1995556" y="33372"/>
                </a:lnTo>
                <a:lnTo>
                  <a:pt x="2045966" y="30068"/>
                </a:lnTo>
                <a:lnTo>
                  <a:pt x="2096401" y="26936"/>
                </a:lnTo>
                <a:lnTo>
                  <a:pt x="2146861" y="23976"/>
                </a:lnTo>
                <a:lnTo>
                  <a:pt x="2197347" y="21189"/>
                </a:lnTo>
                <a:lnTo>
                  <a:pt x="2247858" y="18573"/>
                </a:lnTo>
                <a:lnTo>
                  <a:pt x="2298394" y="16130"/>
                </a:lnTo>
                <a:lnTo>
                  <a:pt x="2348956" y="13859"/>
                </a:lnTo>
                <a:lnTo>
                  <a:pt x="2399543" y="11760"/>
                </a:lnTo>
                <a:lnTo>
                  <a:pt x="2450156" y="9833"/>
                </a:lnTo>
                <a:lnTo>
                  <a:pt x="2500794" y="8078"/>
                </a:lnTo>
                <a:lnTo>
                  <a:pt x="2551457" y="6496"/>
                </a:lnTo>
                <a:lnTo>
                  <a:pt x="2602146" y="5085"/>
                </a:lnTo>
                <a:lnTo>
                  <a:pt x="2652860" y="3847"/>
                </a:lnTo>
                <a:lnTo>
                  <a:pt x="2703600" y="2781"/>
                </a:lnTo>
                <a:lnTo>
                  <a:pt x="2754365" y="1887"/>
                </a:lnTo>
                <a:lnTo>
                  <a:pt x="2805155" y="1165"/>
                </a:lnTo>
                <a:lnTo>
                  <a:pt x="2855971" y="616"/>
                </a:lnTo>
                <a:lnTo>
                  <a:pt x="2906812" y="238"/>
                </a:lnTo>
                <a:lnTo>
                  <a:pt x="2957679" y="33"/>
                </a:lnTo>
                <a:lnTo>
                  <a:pt x="3008571" y="0"/>
                </a:lnTo>
                <a:lnTo>
                  <a:pt x="3059488" y="138"/>
                </a:lnTo>
                <a:lnTo>
                  <a:pt x="3110431" y="450"/>
                </a:lnTo>
                <a:lnTo>
                  <a:pt x="3161399" y="933"/>
                </a:lnTo>
                <a:lnTo>
                  <a:pt x="3212392" y="1588"/>
                </a:lnTo>
                <a:lnTo>
                  <a:pt x="3263411" y="2416"/>
                </a:lnTo>
                <a:lnTo>
                  <a:pt x="3314456" y="3415"/>
                </a:lnTo>
                <a:lnTo>
                  <a:pt x="3365525" y="4587"/>
                </a:lnTo>
                <a:lnTo>
                  <a:pt x="3416621" y="5931"/>
                </a:lnTo>
                <a:lnTo>
                  <a:pt x="3467741" y="7447"/>
                </a:lnTo>
                <a:lnTo>
                  <a:pt x="3518887" y="9136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3390587" y="3430743"/>
            <a:ext cx="2777490" cy="807720"/>
          </a:xfrm>
          <a:prstGeom prst="rect">
            <a:avLst/>
          </a:prstGeom>
          <a:ln w="20941">
            <a:solidFill>
              <a:srgbClr val="0C1240"/>
            </a:solidFill>
          </a:ln>
        </p:spPr>
        <p:txBody>
          <a:bodyPr vert="horz" wrap="square" lIns="0" tIns="184785" rIns="0" bIns="0" rtlCol="0">
            <a:spAutoFit/>
          </a:bodyPr>
          <a:lstStyle/>
          <a:p>
            <a:pPr marL="765810">
              <a:lnSpc>
                <a:spcPct val="100000"/>
              </a:lnSpc>
              <a:spcBef>
                <a:spcPts val="1455"/>
              </a:spcBef>
            </a:pPr>
            <a:r>
              <a:rPr sz="2450" spc="50" dirty="0">
                <a:solidFill>
                  <a:srgbClr val="0B1440"/>
                </a:solidFill>
                <a:latin typeface="Calibri"/>
                <a:cs typeface="Calibri"/>
              </a:rPr>
              <a:t>Ferrovias</a:t>
            </a:r>
            <a:endParaRPr sz="245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861249" y="3499778"/>
            <a:ext cx="3519170" cy="466725"/>
          </a:xfrm>
          <a:custGeom>
            <a:avLst/>
            <a:gdLst/>
            <a:ahLst/>
            <a:cxnLst/>
            <a:rect l="l" t="t" r="r" b="b"/>
            <a:pathLst>
              <a:path w="3519169" h="466725">
                <a:moveTo>
                  <a:pt x="0" y="0"/>
                </a:moveTo>
                <a:lnTo>
                  <a:pt x="53424" y="14075"/>
                </a:lnTo>
                <a:lnTo>
                  <a:pt x="106756" y="27934"/>
                </a:lnTo>
                <a:lnTo>
                  <a:pt x="159997" y="41578"/>
                </a:lnTo>
                <a:lnTo>
                  <a:pt x="213147" y="55006"/>
                </a:lnTo>
                <a:lnTo>
                  <a:pt x="266205" y="68218"/>
                </a:lnTo>
                <a:lnTo>
                  <a:pt x="319172" y="81214"/>
                </a:lnTo>
                <a:lnTo>
                  <a:pt x="372048" y="93995"/>
                </a:lnTo>
                <a:lnTo>
                  <a:pt x="424832" y="106560"/>
                </a:lnTo>
                <a:lnTo>
                  <a:pt x="477525" y="118909"/>
                </a:lnTo>
                <a:lnTo>
                  <a:pt x="530126" y="131042"/>
                </a:lnTo>
                <a:lnTo>
                  <a:pt x="582636" y="142960"/>
                </a:lnTo>
                <a:lnTo>
                  <a:pt x="635054" y="154662"/>
                </a:lnTo>
                <a:lnTo>
                  <a:pt x="687381" y="166148"/>
                </a:lnTo>
                <a:lnTo>
                  <a:pt x="739617" y="177418"/>
                </a:lnTo>
                <a:lnTo>
                  <a:pt x="791761" y="188473"/>
                </a:lnTo>
                <a:lnTo>
                  <a:pt x="843814" y="199311"/>
                </a:lnTo>
                <a:lnTo>
                  <a:pt x="895775" y="209934"/>
                </a:lnTo>
                <a:lnTo>
                  <a:pt x="947645" y="220342"/>
                </a:lnTo>
                <a:lnTo>
                  <a:pt x="999423" y="230533"/>
                </a:lnTo>
                <a:lnTo>
                  <a:pt x="1051110" y="240509"/>
                </a:lnTo>
                <a:lnTo>
                  <a:pt x="1102706" y="250269"/>
                </a:lnTo>
                <a:lnTo>
                  <a:pt x="1154210" y="259813"/>
                </a:lnTo>
                <a:lnTo>
                  <a:pt x="1205623" y="269141"/>
                </a:lnTo>
                <a:lnTo>
                  <a:pt x="1256944" y="278254"/>
                </a:lnTo>
                <a:lnTo>
                  <a:pt x="1308174" y="287151"/>
                </a:lnTo>
                <a:lnTo>
                  <a:pt x="1359313" y="295832"/>
                </a:lnTo>
                <a:lnTo>
                  <a:pt x="1410360" y="304297"/>
                </a:lnTo>
                <a:lnTo>
                  <a:pt x="1461316" y="312547"/>
                </a:lnTo>
                <a:lnTo>
                  <a:pt x="1512180" y="320580"/>
                </a:lnTo>
                <a:lnTo>
                  <a:pt x="1562953" y="328398"/>
                </a:lnTo>
                <a:lnTo>
                  <a:pt x="1613634" y="336001"/>
                </a:lnTo>
                <a:lnTo>
                  <a:pt x="1664224" y="343387"/>
                </a:lnTo>
                <a:lnTo>
                  <a:pt x="1714723" y="350558"/>
                </a:lnTo>
                <a:lnTo>
                  <a:pt x="1765130" y="357513"/>
                </a:lnTo>
                <a:lnTo>
                  <a:pt x="1815446" y="364252"/>
                </a:lnTo>
                <a:lnTo>
                  <a:pt x="1865670" y="370775"/>
                </a:lnTo>
                <a:lnTo>
                  <a:pt x="1915803" y="377083"/>
                </a:lnTo>
                <a:lnTo>
                  <a:pt x="1965844" y="383175"/>
                </a:lnTo>
                <a:lnTo>
                  <a:pt x="2015794" y="389051"/>
                </a:lnTo>
                <a:lnTo>
                  <a:pt x="2065653" y="394711"/>
                </a:lnTo>
                <a:lnTo>
                  <a:pt x="2115420" y="400156"/>
                </a:lnTo>
                <a:lnTo>
                  <a:pt x="2165096" y="405385"/>
                </a:lnTo>
                <a:lnTo>
                  <a:pt x="2214680" y="410398"/>
                </a:lnTo>
                <a:lnTo>
                  <a:pt x="2264173" y="415195"/>
                </a:lnTo>
                <a:lnTo>
                  <a:pt x="2313574" y="419777"/>
                </a:lnTo>
                <a:lnTo>
                  <a:pt x="2362884" y="424142"/>
                </a:lnTo>
                <a:lnTo>
                  <a:pt x="2412103" y="428292"/>
                </a:lnTo>
                <a:lnTo>
                  <a:pt x="2461230" y="432227"/>
                </a:lnTo>
                <a:lnTo>
                  <a:pt x="2510266" y="435945"/>
                </a:lnTo>
                <a:lnTo>
                  <a:pt x="2559210" y="439448"/>
                </a:lnTo>
                <a:lnTo>
                  <a:pt x="2608063" y="442735"/>
                </a:lnTo>
                <a:lnTo>
                  <a:pt x="2656825" y="445806"/>
                </a:lnTo>
                <a:lnTo>
                  <a:pt x="2705495" y="448661"/>
                </a:lnTo>
                <a:lnTo>
                  <a:pt x="2754074" y="451301"/>
                </a:lnTo>
                <a:lnTo>
                  <a:pt x="2802561" y="453725"/>
                </a:lnTo>
                <a:lnTo>
                  <a:pt x="2850957" y="455933"/>
                </a:lnTo>
                <a:lnTo>
                  <a:pt x="2899261" y="457925"/>
                </a:lnTo>
                <a:lnTo>
                  <a:pt x="2947474" y="459702"/>
                </a:lnTo>
                <a:lnTo>
                  <a:pt x="2995595" y="461263"/>
                </a:lnTo>
                <a:lnTo>
                  <a:pt x="3043625" y="462608"/>
                </a:lnTo>
                <a:lnTo>
                  <a:pt x="3091564" y="463737"/>
                </a:lnTo>
                <a:lnTo>
                  <a:pt x="3139411" y="464650"/>
                </a:lnTo>
                <a:lnTo>
                  <a:pt x="3187167" y="465348"/>
                </a:lnTo>
                <a:lnTo>
                  <a:pt x="3234831" y="465830"/>
                </a:lnTo>
                <a:lnTo>
                  <a:pt x="3282404" y="466096"/>
                </a:lnTo>
                <a:lnTo>
                  <a:pt x="3329886" y="466147"/>
                </a:lnTo>
                <a:lnTo>
                  <a:pt x="3377276" y="465981"/>
                </a:lnTo>
                <a:lnTo>
                  <a:pt x="3424575" y="465600"/>
                </a:lnTo>
                <a:lnTo>
                  <a:pt x="3471782" y="465003"/>
                </a:lnTo>
                <a:lnTo>
                  <a:pt x="3518898" y="464191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6478944" y="1109182"/>
            <a:ext cx="1116330" cy="3030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0900"/>
              </a:lnSpc>
            </a:pPr>
            <a:r>
              <a:rPr sz="4100" spc="-434" dirty="0">
                <a:latin typeface="Arial"/>
                <a:cs typeface="Arial"/>
              </a:rPr>
              <a:t>PRF  </a:t>
            </a:r>
            <a:r>
              <a:rPr sz="4100" spc="-229" dirty="0">
                <a:latin typeface="Arial"/>
                <a:cs typeface="Arial"/>
              </a:rPr>
              <a:t>PM  </a:t>
            </a:r>
            <a:r>
              <a:rPr sz="4100" spc="-360" dirty="0">
                <a:latin typeface="Arial"/>
                <a:cs typeface="Arial"/>
              </a:rPr>
              <a:t>PFF?</a:t>
            </a:r>
            <a:endParaRPr sz="4100">
              <a:latin typeface="Arial"/>
              <a:cs typeface="Arial"/>
            </a:endParaRPr>
          </a:p>
        </p:txBody>
      </p:sp>
      <p:sp>
        <p:nvSpPr>
          <p:cNvPr id="42" name="object 10"/>
          <p:cNvSpPr/>
          <p:nvPr/>
        </p:nvSpPr>
        <p:spPr>
          <a:xfrm>
            <a:off x="7063131" y="8188960"/>
            <a:ext cx="3098504" cy="1047115"/>
          </a:xfrm>
          <a:custGeom>
            <a:avLst/>
            <a:gdLst/>
            <a:ahLst/>
            <a:cxnLst/>
            <a:rect l="l" t="t" r="r" b="b"/>
            <a:pathLst>
              <a:path w="2777490" h="1047114">
                <a:moveTo>
                  <a:pt x="0" y="0"/>
                </a:moveTo>
                <a:lnTo>
                  <a:pt x="2777349" y="0"/>
                </a:lnTo>
                <a:lnTo>
                  <a:pt x="2777349" y="1047088"/>
                </a:lnTo>
                <a:lnTo>
                  <a:pt x="0" y="1047088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0C1240"/>
            </a:solidFill>
          </a:ln>
        </p:spPr>
        <p:txBody>
          <a:bodyPr wrap="square" lIns="0" tIns="0" rIns="0" bIns="0" rtlCol="0" anchor="ctr"/>
          <a:lstStyle/>
          <a:p>
            <a:pPr algn="ctr"/>
            <a:r>
              <a:rPr lang="pt-BR" sz="2450" b="1" spc="50" dirty="0">
                <a:solidFill>
                  <a:srgbClr val="0B1440"/>
                </a:solidFill>
                <a:latin typeface="Trebuchet MS"/>
                <a:cs typeface="Trebuchet MS"/>
              </a:rPr>
              <a:t>MARÍTIMA/FLUVIAL</a:t>
            </a:r>
            <a:endParaRPr sz="2450" b="1" spc="50" dirty="0">
              <a:solidFill>
                <a:srgbClr val="0B1440"/>
              </a:solidFill>
              <a:latin typeface="Trebuchet MS"/>
              <a:cs typeface="Trebuchet MS"/>
            </a:endParaRPr>
          </a:p>
        </p:txBody>
      </p:sp>
      <p:sp>
        <p:nvSpPr>
          <p:cNvPr id="43" name="object 21"/>
          <p:cNvSpPr/>
          <p:nvPr/>
        </p:nvSpPr>
        <p:spPr>
          <a:xfrm>
            <a:off x="13390587" y="8165181"/>
            <a:ext cx="2777490" cy="807720"/>
          </a:xfrm>
          <a:custGeom>
            <a:avLst/>
            <a:gdLst/>
            <a:ahLst/>
            <a:cxnLst/>
            <a:rect l="l" t="t" r="r" b="b"/>
            <a:pathLst>
              <a:path w="2777490" h="807720">
                <a:moveTo>
                  <a:pt x="0" y="0"/>
                </a:moveTo>
                <a:lnTo>
                  <a:pt x="2777349" y="0"/>
                </a:lnTo>
                <a:lnTo>
                  <a:pt x="2777349" y="807552"/>
                </a:lnTo>
                <a:lnTo>
                  <a:pt x="0" y="807552"/>
                </a:lnTo>
                <a:lnTo>
                  <a:pt x="0" y="0"/>
                </a:lnTo>
                <a:close/>
              </a:path>
            </a:pathLst>
          </a:custGeom>
          <a:ln w="20941">
            <a:solidFill>
              <a:srgbClr val="0C12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22"/>
          <p:cNvSpPr txBox="1"/>
          <p:nvPr/>
        </p:nvSpPr>
        <p:spPr>
          <a:xfrm>
            <a:off x="13829810" y="8392923"/>
            <a:ext cx="1833245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2120" marR="5080" indent="-440055" algn="ctr">
              <a:lnSpc>
                <a:spcPts val="2720"/>
              </a:lnSpc>
            </a:pPr>
            <a:r>
              <a:rPr lang="pt-BR" sz="2450" spc="90" dirty="0">
                <a:solidFill>
                  <a:srgbClr val="0B1440"/>
                </a:solidFill>
                <a:latin typeface="Calibri"/>
                <a:cs typeface="Calibri"/>
              </a:rPr>
              <a:t>Mar</a:t>
            </a:r>
            <a:endParaRPr sz="2450" dirty="0">
              <a:latin typeface="Calibri"/>
              <a:cs typeface="Calibri"/>
            </a:endParaRPr>
          </a:p>
        </p:txBody>
      </p:sp>
      <p:sp>
        <p:nvSpPr>
          <p:cNvPr id="45" name="object 33"/>
          <p:cNvSpPr/>
          <p:nvPr/>
        </p:nvSpPr>
        <p:spPr>
          <a:xfrm>
            <a:off x="10171783" y="8602928"/>
            <a:ext cx="3208472" cy="136244"/>
          </a:xfrm>
          <a:custGeom>
            <a:avLst/>
            <a:gdLst/>
            <a:ahLst/>
            <a:cxnLst/>
            <a:rect l="l" t="t" r="r" b="b"/>
            <a:pathLst>
              <a:path w="3531234" h="542290">
                <a:moveTo>
                  <a:pt x="0" y="542225"/>
                </a:moveTo>
                <a:lnTo>
                  <a:pt x="48537" y="526981"/>
                </a:lnTo>
                <a:lnTo>
                  <a:pt x="97108" y="511954"/>
                </a:lnTo>
                <a:lnTo>
                  <a:pt x="145714" y="497145"/>
                </a:lnTo>
                <a:lnTo>
                  <a:pt x="194354" y="482553"/>
                </a:lnTo>
                <a:lnTo>
                  <a:pt x="243027" y="468178"/>
                </a:lnTo>
                <a:lnTo>
                  <a:pt x="291736" y="454021"/>
                </a:lnTo>
                <a:lnTo>
                  <a:pt x="340478" y="440081"/>
                </a:lnTo>
                <a:lnTo>
                  <a:pt x="389254" y="426358"/>
                </a:lnTo>
                <a:lnTo>
                  <a:pt x="438065" y="412853"/>
                </a:lnTo>
                <a:lnTo>
                  <a:pt x="486910" y="399565"/>
                </a:lnTo>
                <a:lnTo>
                  <a:pt x="535789" y="386494"/>
                </a:lnTo>
                <a:lnTo>
                  <a:pt x="584702" y="373641"/>
                </a:lnTo>
                <a:lnTo>
                  <a:pt x="633649" y="361005"/>
                </a:lnTo>
                <a:lnTo>
                  <a:pt x="682631" y="348586"/>
                </a:lnTo>
                <a:lnTo>
                  <a:pt x="731647" y="336385"/>
                </a:lnTo>
                <a:lnTo>
                  <a:pt x="780697" y="324401"/>
                </a:lnTo>
                <a:lnTo>
                  <a:pt x="829781" y="312635"/>
                </a:lnTo>
                <a:lnTo>
                  <a:pt x="878899" y="301085"/>
                </a:lnTo>
                <a:lnTo>
                  <a:pt x="928051" y="289753"/>
                </a:lnTo>
                <a:lnTo>
                  <a:pt x="977238" y="278639"/>
                </a:lnTo>
                <a:lnTo>
                  <a:pt x="1026459" y="267742"/>
                </a:lnTo>
                <a:lnTo>
                  <a:pt x="1075714" y="257062"/>
                </a:lnTo>
                <a:lnTo>
                  <a:pt x="1125003" y="246599"/>
                </a:lnTo>
                <a:lnTo>
                  <a:pt x="1174326" y="236354"/>
                </a:lnTo>
                <a:lnTo>
                  <a:pt x="1223684" y="226326"/>
                </a:lnTo>
                <a:lnTo>
                  <a:pt x="1273075" y="216516"/>
                </a:lnTo>
                <a:lnTo>
                  <a:pt x="1322501" y="206923"/>
                </a:lnTo>
                <a:lnTo>
                  <a:pt x="1371961" y="197547"/>
                </a:lnTo>
                <a:lnTo>
                  <a:pt x="1421456" y="188389"/>
                </a:lnTo>
                <a:lnTo>
                  <a:pt x="1470984" y="179448"/>
                </a:lnTo>
                <a:lnTo>
                  <a:pt x="1520547" y="170724"/>
                </a:lnTo>
                <a:lnTo>
                  <a:pt x="1570143" y="162218"/>
                </a:lnTo>
                <a:lnTo>
                  <a:pt x="1619774" y="153929"/>
                </a:lnTo>
                <a:lnTo>
                  <a:pt x="1669440" y="145857"/>
                </a:lnTo>
                <a:lnTo>
                  <a:pt x="1719139" y="138003"/>
                </a:lnTo>
                <a:lnTo>
                  <a:pt x="1768872" y="130366"/>
                </a:lnTo>
                <a:lnTo>
                  <a:pt x="1818640" y="122946"/>
                </a:lnTo>
                <a:lnTo>
                  <a:pt x="1868442" y="115744"/>
                </a:lnTo>
                <a:lnTo>
                  <a:pt x="1918278" y="108759"/>
                </a:lnTo>
                <a:lnTo>
                  <a:pt x="1968148" y="101991"/>
                </a:lnTo>
                <a:lnTo>
                  <a:pt x="2018053" y="95441"/>
                </a:lnTo>
                <a:lnTo>
                  <a:pt x="2067992" y="89108"/>
                </a:lnTo>
                <a:lnTo>
                  <a:pt x="2117964" y="82992"/>
                </a:lnTo>
                <a:lnTo>
                  <a:pt x="2167971" y="77094"/>
                </a:lnTo>
                <a:lnTo>
                  <a:pt x="2218013" y="71413"/>
                </a:lnTo>
                <a:lnTo>
                  <a:pt x="2268088" y="65950"/>
                </a:lnTo>
                <a:lnTo>
                  <a:pt x="2318198" y="60704"/>
                </a:lnTo>
                <a:lnTo>
                  <a:pt x="2368341" y="55675"/>
                </a:lnTo>
                <a:lnTo>
                  <a:pt x="2418519" y="50863"/>
                </a:lnTo>
                <a:lnTo>
                  <a:pt x="2468732" y="46269"/>
                </a:lnTo>
                <a:lnTo>
                  <a:pt x="2518978" y="41892"/>
                </a:lnTo>
                <a:lnTo>
                  <a:pt x="2569258" y="37733"/>
                </a:lnTo>
                <a:lnTo>
                  <a:pt x="2619573" y="33791"/>
                </a:lnTo>
                <a:lnTo>
                  <a:pt x="2669922" y="30066"/>
                </a:lnTo>
                <a:lnTo>
                  <a:pt x="2720305" y="26559"/>
                </a:lnTo>
                <a:lnTo>
                  <a:pt x="2770723" y="23269"/>
                </a:lnTo>
                <a:lnTo>
                  <a:pt x="2821174" y="20196"/>
                </a:lnTo>
                <a:lnTo>
                  <a:pt x="2871660" y="17341"/>
                </a:lnTo>
                <a:lnTo>
                  <a:pt x="2922180" y="14703"/>
                </a:lnTo>
                <a:lnTo>
                  <a:pt x="2972734" y="12282"/>
                </a:lnTo>
                <a:lnTo>
                  <a:pt x="3023322" y="10079"/>
                </a:lnTo>
                <a:lnTo>
                  <a:pt x="3073945" y="8093"/>
                </a:lnTo>
                <a:lnTo>
                  <a:pt x="3124601" y="6324"/>
                </a:lnTo>
                <a:lnTo>
                  <a:pt x="3175292" y="4773"/>
                </a:lnTo>
                <a:lnTo>
                  <a:pt x="3226017" y="3439"/>
                </a:lnTo>
                <a:lnTo>
                  <a:pt x="3276776" y="2322"/>
                </a:lnTo>
                <a:lnTo>
                  <a:pt x="3327570" y="1423"/>
                </a:lnTo>
                <a:lnTo>
                  <a:pt x="3378398" y="741"/>
                </a:lnTo>
                <a:lnTo>
                  <a:pt x="3429259" y="277"/>
                </a:lnTo>
                <a:lnTo>
                  <a:pt x="3480155" y="29"/>
                </a:lnTo>
                <a:lnTo>
                  <a:pt x="3531086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3595370" cy="11259820"/>
          </a:xfrm>
          <a:custGeom>
            <a:avLst/>
            <a:gdLst/>
            <a:ahLst/>
            <a:cxnLst/>
            <a:rect l="l" t="t" r="r" b="b"/>
            <a:pathLst>
              <a:path w="3595370" h="11259820">
                <a:moveTo>
                  <a:pt x="0" y="11259283"/>
                </a:moveTo>
                <a:lnTo>
                  <a:pt x="0" y="0"/>
                </a:lnTo>
                <a:lnTo>
                  <a:pt x="3595356" y="0"/>
                </a:lnTo>
                <a:lnTo>
                  <a:pt x="3595356" y="11259283"/>
                </a:lnTo>
                <a:lnTo>
                  <a:pt x="0" y="11259283"/>
                </a:lnTo>
                <a:close/>
              </a:path>
            </a:pathLst>
          </a:custGeom>
          <a:solidFill>
            <a:srgbClr val="D4E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07746" y="0"/>
            <a:ext cx="16596353" cy="107221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40" dirty="0"/>
              <a:t>FR</a:t>
            </a:r>
            <a:r>
              <a:rPr spc="-665" dirty="0"/>
              <a:t>ON</a:t>
            </a:r>
            <a:r>
              <a:rPr spc="-545" dirty="0"/>
              <a:t>T</a:t>
            </a:r>
            <a:r>
              <a:rPr spc="-160" dirty="0"/>
              <a:t>E</a:t>
            </a:r>
            <a:r>
              <a:rPr spc="-80" dirty="0"/>
              <a:t>I</a:t>
            </a:r>
            <a:r>
              <a:rPr spc="140" dirty="0"/>
              <a:t>R</a:t>
            </a:r>
            <a:r>
              <a:rPr spc="-405" dirty="0"/>
              <a:t>A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10682344"/>
            <a:ext cx="20104099" cy="6262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9888" y="10816424"/>
            <a:ext cx="1068030" cy="3632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400" spc="305" dirty="0">
                <a:latin typeface="Arial" panose="020B0604020202020204" pitchFamily="34" charset="0"/>
                <a:cs typeface="Arial" panose="020B0604020202020204" pitchFamily="34" charset="0"/>
              </a:rPr>
              <a:t>27% </a:t>
            </a:r>
            <a:r>
              <a:rPr sz="7400" spc="-15" dirty="0"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  <a:r>
              <a:rPr sz="7400" spc="-8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400" spc="-145" dirty="0">
                <a:latin typeface="Arial" panose="020B0604020202020204" pitchFamily="34" charset="0"/>
                <a:cs typeface="Arial" panose="020B0604020202020204" pitchFamily="34" charset="0"/>
              </a:rPr>
              <a:t>território</a:t>
            </a:r>
            <a:endParaRPr sz="7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755"/>
              </a:spcBef>
            </a:pPr>
            <a:r>
              <a:rPr sz="7400" spc="655" dirty="0">
                <a:latin typeface="Arial" panose="020B0604020202020204" pitchFamily="34" charset="0"/>
                <a:cs typeface="Arial" panose="020B0604020202020204" pitchFamily="34" charset="0"/>
              </a:rPr>
              <a:t>588</a:t>
            </a:r>
            <a:r>
              <a:rPr sz="7400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400" spc="-165" dirty="0">
                <a:latin typeface="Arial" panose="020B0604020202020204" pitchFamily="34" charset="0"/>
                <a:cs typeface="Arial" panose="020B0604020202020204" pitchFamily="34" charset="0"/>
              </a:rPr>
              <a:t>Municípios</a:t>
            </a:r>
            <a:endParaRPr sz="7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835"/>
              </a:spcBef>
            </a:pPr>
            <a:r>
              <a:rPr sz="7400" spc="140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sz="7400" spc="-160" dirty="0">
                <a:latin typeface="Arial" panose="020B0604020202020204" pitchFamily="34" charset="0"/>
                <a:cs typeface="Arial" panose="020B0604020202020204" pitchFamily="34" charset="0"/>
              </a:rPr>
              <a:t>milhões</a:t>
            </a:r>
            <a:r>
              <a:rPr sz="7400" spc="-6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400" spc="-220" dirty="0">
                <a:latin typeface="Arial" panose="020B0604020202020204" pitchFamily="34" charset="0"/>
                <a:cs typeface="Arial" panose="020B0604020202020204" pitchFamily="34" charset="0"/>
              </a:rPr>
              <a:t>brasileiros</a:t>
            </a:r>
            <a:endParaRPr sz="7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1755"/>
              </a:spcBef>
            </a:pPr>
            <a:r>
              <a:rPr sz="7400" spc="14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sz="7400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400" spc="-275" dirty="0"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  <a:endParaRPr sz="7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81851" y="10867107"/>
            <a:ext cx="6123305" cy="287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55"/>
              </a:lnSpc>
            </a:pPr>
            <a:r>
              <a:rPr sz="2050" spc="-70" dirty="0">
                <a:solidFill>
                  <a:srgbClr val="FFFFFF"/>
                </a:solidFill>
                <a:latin typeface="Arial"/>
                <a:cs typeface="Arial"/>
              </a:rPr>
              <a:t>Fonte: 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Relatório </a:t>
            </a:r>
            <a:r>
              <a:rPr sz="2050" spc="-20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2050" spc="-50" dirty="0">
                <a:solidFill>
                  <a:srgbClr val="FFFFFF"/>
                </a:solidFill>
                <a:latin typeface="Arial"/>
                <a:cs typeface="Arial"/>
              </a:rPr>
              <a:t>Auditoria </a:t>
            </a:r>
            <a:r>
              <a:rPr sz="2050" spc="-120" dirty="0">
                <a:solidFill>
                  <a:srgbClr val="FFFFFF"/>
                </a:solidFill>
                <a:latin typeface="Arial"/>
                <a:cs typeface="Arial"/>
              </a:rPr>
              <a:t>TCU </a:t>
            </a:r>
            <a:r>
              <a:rPr sz="2050" spc="19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050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35" dirty="0">
                <a:solidFill>
                  <a:srgbClr val="FFFFFF"/>
                </a:solidFill>
                <a:latin typeface="Arial"/>
                <a:cs typeface="Arial"/>
              </a:rPr>
              <a:t>TC </a:t>
            </a:r>
            <a:r>
              <a:rPr sz="2050" spc="20" dirty="0">
                <a:solidFill>
                  <a:srgbClr val="FFFFFF"/>
                </a:solidFill>
                <a:latin typeface="Arial"/>
                <a:cs typeface="Arial"/>
              </a:rPr>
              <a:t>020.053/2015-0</a:t>
            </a:r>
            <a:endParaRPr sz="2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4722" y="1632856"/>
            <a:ext cx="7155815" cy="554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50" spc="-204" dirty="0">
                <a:solidFill>
                  <a:srgbClr val="051032"/>
                </a:solidFill>
                <a:latin typeface="Arial"/>
                <a:cs typeface="Arial"/>
              </a:rPr>
              <a:t>Faixa </a:t>
            </a:r>
            <a:r>
              <a:rPr sz="3550" spc="-45" dirty="0">
                <a:solidFill>
                  <a:srgbClr val="051032"/>
                </a:solidFill>
                <a:latin typeface="Arial"/>
                <a:cs typeface="Arial"/>
              </a:rPr>
              <a:t>de</a:t>
            </a:r>
            <a:r>
              <a:rPr sz="3550" spc="-204" dirty="0">
                <a:solidFill>
                  <a:srgbClr val="051032"/>
                </a:solidFill>
                <a:latin typeface="Arial"/>
                <a:cs typeface="Arial"/>
              </a:rPr>
              <a:t> </a:t>
            </a:r>
            <a:r>
              <a:rPr sz="3550" spc="-135" dirty="0">
                <a:solidFill>
                  <a:srgbClr val="051032"/>
                </a:solidFill>
                <a:latin typeface="Arial"/>
                <a:cs typeface="Arial"/>
              </a:rPr>
              <a:t>Fronteira</a:t>
            </a:r>
            <a:r>
              <a:rPr sz="3550" spc="-204" dirty="0">
                <a:solidFill>
                  <a:srgbClr val="051032"/>
                </a:solidFill>
                <a:latin typeface="Arial"/>
                <a:cs typeface="Arial"/>
              </a:rPr>
              <a:t> </a:t>
            </a:r>
            <a:r>
              <a:rPr sz="3550" spc="330" dirty="0">
                <a:solidFill>
                  <a:srgbClr val="051032"/>
                </a:solidFill>
                <a:latin typeface="Arial"/>
                <a:cs typeface="Arial"/>
              </a:rPr>
              <a:t>-</a:t>
            </a:r>
            <a:r>
              <a:rPr sz="3550" spc="-204" dirty="0">
                <a:solidFill>
                  <a:srgbClr val="051032"/>
                </a:solidFill>
                <a:latin typeface="Arial"/>
                <a:cs typeface="Arial"/>
              </a:rPr>
              <a:t> </a:t>
            </a:r>
            <a:r>
              <a:rPr sz="3550" spc="-160" dirty="0">
                <a:solidFill>
                  <a:srgbClr val="051032"/>
                </a:solidFill>
                <a:latin typeface="Arial"/>
                <a:cs typeface="Arial"/>
              </a:rPr>
              <a:t>Lei</a:t>
            </a:r>
            <a:r>
              <a:rPr sz="3550" spc="-204" dirty="0">
                <a:solidFill>
                  <a:srgbClr val="051032"/>
                </a:solidFill>
                <a:latin typeface="Arial"/>
                <a:cs typeface="Arial"/>
              </a:rPr>
              <a:t> </a:t>
            </a:r>
            <a:r>
              <a:rPr sz="3550" spc="150" dirty="0">
                <a:solidFill>
                  <a:srgbClr val="051032"/>
                </a:solidFill>
                <a:latin typeface="Arial"/>
                <a:cs typeface="Arial"/>
              </a:rPr>
              <a:t>nº</a:t>
            </a:r>
            <a:r>
              <a:rPr sz="3550" spc="-204" dirty="0">
                <a:solidFill>
                  <a:srgbClr val="051032"/>
                </a:solidFill>
                <a:latin typeface="Arial"/>
                <a:cs typeface="Arial"/>
              </a:rPr>
              <a:t> </a:t>
            </a:r>
            <a:r>
              <a:rPr sz="3550" spc="-35" dirty="0">
                <a:solidFill>
                  <a:srgbClr val="051032"/>
                </a:solidFill>
                <a:latin typeface="Arial"/>
                <a:cs typeface="Arial"/>
              </a:rPr>
              <a:t>6.634/1979</a:t>
            </a:r>
            <a:endParaRPr sz="35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696283"/>
            <a:ext cx="9004961" cy="9015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94490" y="0"/>
            <a:ext cx="11109609" cy="107326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426529" y="9405229"/>
            <a:ext cx="1336675" cy="929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b="1" spc="-80" dirty="0">
                <a:solidFill>
                  <a:srgbClr val="051032"/>
                </a:solidFill>
                <a:latin typeface="Trebuchet MS"/>
                <a:cs typeface="Trebuchet MS"/>
              </a:rPr>
              <a:t>318</a:t>
            </a:r>
            <a:endParaRPr sz="6000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10753599"/>
            <a:ext cx="20104099" cy="554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0682344"/>
            <a:ext cx="20104099" cy="626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9888" y="10816424"/>
            <a:ext cx="1068030" cy="3632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0718" y="502602"/>
            <a:ext cx="2136060" cy="5130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815">
              <a:lnSpc>
                <a:spcPct val="100000"/>
              </a:lnSpc>
            </a:pPr>
            <a:r>
              <a:rPr sz="5000" spc="100" dirty="0">
                <a:solidFill>
                  <a:srgbClr val="000000"/>
                </a:solidFill>
              </a:rPr>
              <a:t>R</a:t>
            </a:r>
            <a:r>
              <a:rPr sz="5000" spc="-560" dirty="0">
                <a:solidFill>
                  <a:srgbClr val="000000"/>
                </a:solidFill>
              </a:rPr>
              <a:t>O</a:t>
            </a:r>
            <a:r>
              <a:rPr sz="5000" spc="-665" dirty="0">
                <a:solidFill>
                  <a:srgbClr val="000000"/>
                </a:solidFill>
              </a:rPr>
              <a:t>T</a:t>
            </a:r>
            <a:r>
              <a:rPr sz="5000" spc="70" dirty="0">
                <a:solidFill>
                  <a:srgbClr val="000000"/>
                </a:solidFill>
              </a:rPr>
              <a:t>AS</a:t>
            </a:r>
            <a:endParaRPr sz="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4179108"/>
            <a:ext cx="7633334" cy="6801484"/>
          </a:xfrm>
          <a:prstGeom prst="rect">
            <a:avLst/>
          </a:prstGeom>
        </p:spPr>
        <p:txBody>
          <a:bodyPr vert="horz" wrap="square" lIns="0" tIns="4021454" rIns="0" bIns="0" rtlCol="0">
            <a:spAutoFit/>
          </a:bodyPr>
          <a:lstStyle/>
          <a:p>
            <a:pPr marL="1525905">
              <a:lnSpc>
                <a:spcPts val="11350"/>
              </a:lnSpc>
              <a:spcBef>
                <a:spcPts val="31664"/>
              </a:spcBef>
            </a:pPr>
            <a:r>
              <a:rPr sz="12050" dirty="0">
                <a:solidFill>
                  <a:srgbClr val="D8D8D8"/>
                </a:solidFill>
                <a:latin typeface="Arial"/>
                <a:cs typeface="Arial"/>
              </a:rPr>
              <a:t>1458568</a:t>
            </a:r>
            <a:endParaRPr sz="12050">
              <a:latin typeface="Arial"/>
              <a:cs typeface="Arial"/>
            </a:endParaRPr>
          </a:p>
          <a:p>
            <a:pPr marL="786765">
              <a:lnSpc>
                <a:spcPts val="10540"/>
              </a:lnSpc>
            </a:pPr>
            <a:r>
              <a:rPr sz="12050" dirty="0">
                <a:solidFill>
                  <a:srgbClr val="D8D8D8"/>
                </a:solidFill>
                <a:latin typeface="Arial"/>
                <a:cs typeface="Arial"/>
              </a:rPr>
              <a:t>9</a:t>
            </a:r>
            <a:endParaRPr sz="120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846014"/>
            <a:ext cx="7633275" cy="58529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49508" y="0"/>
            <a:ext cx="12554591" cy="107326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0753599"/>
            <a:ext cx="20104099" cy="5549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0682344"/>
            <a:ext cx="20104099" cy="626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9888" y="10816424"/>
            <a:ext cx="1068030" cy="3632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8835" y="376951"/>
            <a:ext cx="3675280" cy="5444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777" y="1204151"/>
            <a:ext cx="6083584" cy="43977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0248" y="1926642"/>
            <a:ext cx="4973670" cy="4397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5664" y="277910"/>
            <a:ext cx="6150610" cy="2182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9000"/>
              </a:lnSpc>
            </a:pPr>
            <a:r>
              <a:rPr sz="4350" b="0" spc="-90" dirty="0">
                <a:solidFill>
                  <a:srgbClr val="000000"/>
                </a:solidFill>
                <a:latin typeface="Arial"/>
                <a:cs typeface="Arial"/>
              </a:rPr>
              <a:t>APREENSÕES  </a:t>
            </a:r>
            <a:r>
              <a:rPr sz="4350" b="0" spc="-100" dirty="0">
                <a:solidFill>
                  <a:srgbClr val="000000"/>
                </a:solidFill>
                <a:latin typeface="Arial"/>
                <a:cs typeface="Arial"/>
              </a:rPr>
              <a:t>G</a:t>
            </a:r>
            <a:r>
              <a:rPr sz="4350" b="0" spc="-125" dirty="0">
                <a:solidFill>
                  <a:srgbClr val="000000"/>
                </a:solidFill>
                <a:latin typeface="Arial"/>
                <a:cs typeface="Arial"/>
              </a:rPr>
              <a:t>EO</a:t>
            </a:r>
            <a:r>
              <a:rPr sz="4350" b="0" spc="-215" dirty="0">
                <a:solidFill>
                  <a:srgbClr val="000000"/>
                </a:solidFill>
                <a:latin typeface="Arial"/>
                <a:cs typeface="Arial"/>
              </a:rPr>
              <a:t>RRE</a:t>
            </a:r>
            <a:r>
              <a:rPr sz="4350" b="0" spc="-190" dirty="0">
                <a:solidFill>
                  <a:srgbClr val="000000"/>
                </a:solidFill>
                <a:latin typeface="Arial"/>
                <a:cs typeface="Arial"/>
              </a:rPr>
              <a:t>F</a:t>
            </a:r>
            <a:r>
              <a:rPr sz="4350" b="0" spc="-150" dirty="0">
                <a:solidFill>
                  <a:srgbClr val="000000"/>
                </a:solidFill>
                <a:latin typeface="Arial"/>
                <a:cs typeface="Arial"/>
              </a:rPr>
              <a:t>EREN</a:t>
            </a:r>
            <a:r>
              <a:rPr sz="4350" b="0" spc="25" dirty="0">
                <a:solidFill>
                  <a:srgbClr val="000000"/>
                </a:solidFill>
                <a:latin typeface="Arial"/>
                <a:cs typeface="Arial"/>
              </a:rPr>
              <a:t>C</a:t>
            </a:r>
            <a:r>
              <a:rPr sz="4350" b="0" spc="30" dirty="0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sz="4350" b="0" spc="125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4350" b="0" spc="-85" dirty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r>
              <a:rPr sz="4350" b="0" spc="125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4350" b="0" spc="-35" dirty="0">
                <a:solidFill>
                  <a:srgbClr val="000000"/>
                </a:solidFill>
                <a:latin typeface="Arial"/>
                <a:cs typeface="Arial"/>
              </a:rPr>
              <a:t>S  </a:t>
            </a:r>
            <a:r>
              <a:rPr sz="4350" b="0" spc="-260" dirty="0">
                <a:solidFill>
                  <a:srgbClr val="000000"/>
                </a:solidFill>
                <a:latin typeface="Arial"/>
                <a:cs typeface="Arial"/>
              </a:rPr>
              <a:t>E </a:t>
            </a:r>
            <a:r>
              <a:rPr sz="4350" b="0" spc="60" dirty="0">
                <a:solidFill>
                  <a:srgbClr val="000000"/>
                </a:solidFill>
                <a:latin typeface="Arial"/>
                <a:cs typeface="Arial"/>
              </a:rPr>
              <a:t>MAPA </a:t>
            </a:r>
            <a:r>
              <a:rPr sz="4350" b="0" spc="-100" dirty="0">
                <a:solidFill>
                  <a:srgbClr val="000000"/>
                </a:solidFill>
                <a:latin typeface="Arial"/>
                <a:cs typeface="Arial"/>
              </a:rPr>
              <a:t>DE</a:t>
            </a:r>
            <a:r>
              <a:rPr sz="4350" b="0" spc="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4350" b="0" spc="-35" dirty="0">
                <a:solidFill>
                  <a:srgbClr val="000000"/>
                </a:solidFill>
                <a:latin typeface="Arial"/>
                <a:cs typeface="Arial"/>
              </a:rPr>
              <a:t>CALOR</a:t>
            </a:r>
            <a:endParaRPr sz="43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468473" y="10850064"/>
            <a:ext cx="1106170" cy="297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095">
              <a:lnSpc>
                <a:spcPts val="1080"/>
              </a:lnSpc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Polícia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50" b="1" spc="15" dirty="0">
                <a:solidFill>
                  <a:srgbClr val="FFFFFF"/>
                </a:solidFill>
                <a:latin typeface="Trebuchet MS"/>
                <a:cs typeface="Trebuchet MS"/>
              </a:rPr>
              <a:t>Rodoviária</a:t>
            </a:r>
            <a:r>
              <a:rPr sz="950" b="1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50" b="1" dirty="0">
                <a:solidFill>
                  <a:srgbClr val="FFFFFF"/>
                </a:solidFill>
                <a:latin typeface="Trebuchet MS"/>
                <a:cs typeface="Trebuchet MS"/>
              </a:rPr>
              <a:t>Federal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80"/>
              </a:lnSpc>
            </a:pPr>
            <a:r>
              <a:rPr spc="15" dirty="0"/>
              <a:t>Ministério</a:t>
            </a:r>
            <a:r>
              <a:rPr spc="-45" dirty="0"/>
              <a:t> </a:t>
            </a:r>
            <a:r>
              <a:rPr spc="60" dirty="0"/>
              <a:t>da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b="1" spc="30" dirty="0">
                <a:latin typeface="Trebuchet MS"/>
                <a:cs typeface="Trebuchet MS"/>
              </a:rPr>
              <a:t>Justiça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15" dirty="0">
                <a:latin typeface="Trebuchet MS"/>
                <a:cs typeface="Trebuchet MS"/>
              </a:rPr>
              <a:t>e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30" dirty="0">
                <a:latin typeface="Trebuchet MS"/>
                <a:cs typeface="Trebuchet MS"/>
              </a:rPr>
              <a:t>Cidadania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indent="-10795">
              <a:lnSpc>
                <a:spcPts val="1080"/>
              </a:lnSpc>
            </a:pPr>
            <a:r>
              <a:rPr spc="75" dirty="0"/>
              <a:t>G</a:t>
            </a:r>
            <a:r>
              <a:rPr spc="45" dirty="0"/>
              <a:t>ov</a:t>
            </a:r>
            <a:r>
              <a:rPr spc="50" dirty="0"/>
              <a:t>e</a:t>
            </a:r>
            <a:r>
              <a:rPr spc="5" dirty="0"/>
              <a:t>r</a:t>
            </a:r>
            <a:r>
              <a:rPr spc="15" dirty="0"/>
              <a:t>n</a:t>
            </a:r>
            <a:r>
              <a:rPr spc="40" dirty="0"/>
              <a:t>o</a:t>
            </a:r>
          </a:p>
          <a:p>
            <a:pPr marL="22860">
              <a:lnSpc>
                <a:spcPct val="100000"/>
              </a:lnSpc>
              <a:spcBef>
                <a:spcPts val="15"/>
              </a:spcBef>
            </a:pPr>
            <a:r>
              <a:rPr b="1" dirty="0">
                <a:latin typeface="Trebuchet MS"/>
                <a:cs typeface="Trebuchet MS"/>
              </a:rPr>
              <a:t>Federal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02260" y="688354"/>
            <a:ext cx="4638675" cy="1915795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150" spc="55" dirty="0">
                <a:solidFill>
                  <a:srgbClr val="FFFF00"/>
                </a:solidFill>
              </a:rPr>
              <a:t>FR</a:t>
            </a:r>
            <a:r>
              <a:rPr sz="6150" spc="-465" dirty="0">
                <a:solidFill>
                  <a:srgbClr val="FFFF00"/>
                </a:solidFill>
              </a:rPr>
              <a:t>ON</a:t>
            </a:r>
            <a:r>
              <a:rPr sz="6150" spc="-385" dirty="0">
                <a:solidFill>
                  <a:srgbClr val="FFFF00"/>
                </a:solidFill>
              </a:rPr>
              <a:t>T</a:t>
            </a:r>
            <a:r>
              <a:rPr sz="6150" spc="-95" dirty="0">
                <a:solidFill>
                  <a:srgbClr val="FFFF00"/>
                </a:solidFill>
              </a:rPr>
              <a:t>E</a:t>
            </a:r>
            <a:r>
              <a:rPr sz="6150" spc="-50" dirty="0">
                <a:solidFill>
                  <a:srgbClr val="FFFF00"/>
                </a:solidFill>
              </a:rPr>
              <a:t>I</a:t>
            </a:r>
            <a:r>
              <a:rPr sz="6150" spc="130" dirty="0">
                <a:solidFill>
                  <a:srgbClr val="FFFF00"/>
                </a:solidFill>
              </a:rPr>
              <a:t>R</a:t>
            </a:r>
            <a:r>
              <a:rPr sz="6150" spc="-275" dirty="0">
                <a:solidFill>
                  <a:srgbClr val="FFFF00"/>
                </a:solidFill>
              </a:rPr>
              <a:t>A</a:t>
            </a:r>
            <a:endParaRPr sz="6150" dirty="0">
              <a:solidFill>
                <a:srgbClr val="FFFF00"/>
              </a:solidFill>
            </a:endParaRPr>
          </a:p>
          <a:p>
            <a:pPr marL="12700" algn="ctr">
              <a:lnSpc>
                <a:spcPct val="100000"/>
              </a:lnSpc>
              <a:spcBef>
                <a:spcPts val="204"/>
              </a:spcBef>
            </a:pPr>
            <a:r>
              <a:rPr sz="6150" b="0" spc="210" dirty="0">
                <a:solidFill>
                  <a:srgbClr val="FFFF00"/>
                </a:solidFill>
                <a:latin typeface="Tahoma"/>
                <a:cs typeface="Tahoma"/>
              </a:rPr>
              <a:t>Estrutura</a:t>
            </a:r>
            <a:endParaRPr sz="615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64251" y="3855865"/>
            <a:ext cx="19375596" cy="4091070"/>
          </a:xfrm>
          <a:prstGeom prst="rect">
            <a:avLst/>
          </a:prstGeom>
        </p:spPr>
        <p:txBody>
          <a:bodyPr vert="horz" wrap="square" lIns="0" tIns="292305" rIns="0" bIns="0" rtlCol="0">
            <a:spAutoFit/>
          </a:bodyPr>
          <a:lstStyle/>
          <a:p>
            <a:pPr marL="421005">
              <a:lnSpc>
                <a:spcPct val="100000"/>
              </a:lnSpc>
            </a:pPr>
            <a:r>
              <a:rPr sz="6500" b="1" spc="-770" dirty="0">
                <a:latin typeface="Trebuchet MS"/>
                <a:cs typeface="Trebuchet MS"/>
              </a:rPr>
              <a:t>1</a:t>
            </a:r>
            <a:r>
              <a:rPr lang="pt-BR" sz="6500" b="1" spc="-770" dirty="0">
                <a:latin typeface="Trebuchet MS"/>
                <a:cs typeface="Trebuchet MS"/>
              </a:rPr>
              <a:t>1 </a:t>
            </a:r>
            <a:r>
              <a:rPr sz="6500" b="1" spc="-545" dirty="0">
                <a:latin typeface="Trebuchet MS"/>
                <a:cs typeface="Trebuchet MS"/>
              </a:rPr>
              <a:t> </a:t>
            </a:r>
            <a:r>
              <a:rPr sz="6500" spc="-145" dirty="0">
                <a:latin typeface="Arial"/>
                <a:cs typeface="Arial"/>
              </a:rPr>
              <a:t>Superintendências</a:t>
            </a:r>
            <a:endParaRPr sz="6500" dirty="0">
              <a:latin typeface="Arial"/>
              <a:cs typeface="Arial"/>
            </a:endParaRPr>
          </a:p>
          <a:p>
            <a:pPr marL="421005" algn="l">
              <a:lnSpc>
                <a:spcPct val="100000"/>
              </a:lnSpc>
              <a:spcBef>
                <a:spcPts val="3080"/>
              </a:spcBef>
            </a:pPr>
            <a:r>
              <a:rPr lang="pt-BR" sz="6500" b="1" spc="220" dirty="0">
                <a:latin typeface="Trebuchet MS"/>
                <a:cs typeface="Trebuchet MS"/>
              </a:rPr>
              <a:t>57</a:t>
            </a:r>
            <a:r>
              <a:rPr sz="6500" b="1" spc="220" dirty="0">
                <a:latin typeface="Trebuchet MS"/>
                <a:cs typeface="Trebuchet MS"/>
              </a:rPr>
              <a:t> </a:t>
            </a:r>
            <a:r>
              <a:rPr sz="6500" spc="-145" dirty="0" err="1">
                <a:latin typeface="Arial"/>
                <a:cs typeface="Arial"/>
              </a:rPr>
              <a:t>Unidades</a:t>
            </a:r>
            <a:r>
              <a:rPr sz="6500" spc="-1145" dirty="0">
                <a:latin typeface="Arial"/>
                <a:cs typeface="Arial"/>
              </a:rPr>
              <a:t> </a:t>
            </a:r>
            <a:r>
              <a:rPr lang="pt-BR" sz="6500" spc="-1145" dirty="0" smtClean="0">
                <a:latin typeface="Arial"/>
                <a:cs typeface="Arial"/>
              </a:rPr>
              <a:t> </a:t>
            </a:r>
            <a:r>
              <a:rPr sz="6500" spc="-175" dirty="0" err="1" smtClean="0">
                <a:latin typeface="Arial"/>
                <a:cs typeface="Arial"/>
              </a:rPr>
              <a:t>Operacionais</a:t>
            </a:r>
            <a:r>
              <a:rPr lang="pt-BR" sz="6500" spc="-175" dirty="0" smtClean="0">
                <a:latin typeface="Arial"/>
                <a:cs typeface="Arial"/>
              </a:rPr>
              <a:t> </a:t>
            </a:r>
            <a:r>
              <a:rPr lang="pt-BR" sz="6500" spc="-175" dirty="0">
                <a:latin typeface="Arial"/>
                <a:cs typeface="Arial"/>
              </a:rPr>
              <a:t>ativas</a:t>
            </a:r>
          </a:p>
          <a:p>
            <a:pPr marL="421005" algn="l">
              <a:lnSpc>
                <a:spcPct val="100000"/>
              </a:lnSpc>
              <a:spcBef>
                <a:spcPts val="3080"/>
              </a:spcBef>
            </a:pPr>
            <a:r>
              <a:rPr lang="pt-BR" sz="6500" spc="-175" dirty="0">
                <a:latin typeface="Arial"/>
                <a:cs typeface="Arial"/>
              </a:rPr>
              <a:t>           na faixa de fronteira</a:t>
            </a:r>
            <a:endParaRPr sz="65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0682344"/>
            <a:ext cx="20104099" cy="626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9888" y="10816424"/>
            <a:ext cx="1068030" cy="363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6468473" y="10850064"/>
            <a:ext cx="1106170" cy="297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095">
              <a:lnSpc>
                <a:spcPts val="1080"/>
              </a:lnSpc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Polícia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50" b="1" spc="15" dirty="0">
                <a:solidFill>
                  <a:srgbClr val="FFFFFF"/>
                </a:solidFill>
                <a:latin typeface="Trebuchet MS"/>
                <a:cs typeface="Trebuchet MS"/>
              </a:rPr>
              <a:t>Rodoviária</a:t>
            </a:r>
            <a:r>
              <a:rPr sz="950" b="1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50" b="1" dirty="0">
                <a:solidFill>
                  <a:srgbClr val="FFFFFF"/>
                </a:solidFill>
                <a:latin typeface="Trebuchet MS"/>
                <a:cs typeface="Trebuchet MS"/>
              </a:rPr>
              <a:t>Federal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80"/>
              </a:lnSpc>
            </a:pPr>
            <a:r>
              <a:rPr spc="15" dirty="0"/>
              <a:t>Ministério</a:t>
            </a:r>
            <a:r>
              <a:rPr spc="-45" dirty="0"/>
              <a:t> </a:t>
            </a:r>
            <a:r>
              <a:rPr spc="60" dirty="0"/>
              <a:t>da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b="1" spc="30" dirty="0">
                <a:latin typeface="Trebuchet MS"/>
                <a:cs typeface="Trebuchet MS"/>
              </a:rPr>
              <a:t>Justiça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15" dirty="0">
                <a:latin typeface="Trebuchet MS"/>
                <a:cs typeface="Trebuchet MS"/>
              </a:rPr>
              <a:t>e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30" dirty="0">
                <a:latin typeface="Trebuchet MS"/>
                <a:cs typeface="Trebuchet MS"/>
              </a:rPr>
              <a:t>Cidadania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indent="-10795">
              <a:lnSpc>
                <a:spcPts val="1080"/>
              </a:lnSpc>
            </a:pPr>
            <a:r>
              <a:rPr spc="75" dirty="0"/>
              <a:t>G</a:t>
            </a:r>
            <a:r>
              <a:rPr spc="45" dirty="0"/>
              <a:t>ov</a:t>
            </a:r>
            <a:r>
              <a:rPr spc="50" dirty="0"/>
              <a:t>e</a:t>
            </a:r>
            <a:r>
              <a:rPr spc="5" dirty="0"/>
              <a:t>r</a:t>
            </a:r>
            <a:r>
              <a:rPr spc="15" dirty="0"/>
              <a:t>n</a:t>
            </a:r>
            <a:r>
              <a:rPr spc="40" dirty="0"/>
              <a:t>o</a:t>
            </a:r>
          </a:p>
          <a:p>
            <a:pPr marL="22860">
              <a:lnSpc>
                <a:spcPct val="100000"/>
              </a:lnSpc>
              <a:spcBef>
                <a:spcPts val="15"/>
              </a:spcBef>
            </a:pPr>
            <a:r>
              <a:rPr b="1" dirty="0">
                <a:latin typeface="Trebuchet MS"/>
                <a:cs typeface="Trebuchet MS"/>
              </a:rPr>
              <a:t>Federal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280642" y="0"/>
            <a:ext cx="6823457" cy="50696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12052" y="0"/>
            <a:ext cx="6692047" cy="4908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701401" y="0"/>
            <a:ext cx="1420495" cy="502920"/>
          </a:xfrm>
          <a:custGeom>
            <a:avLst/>
            <a:gdLst/>
            <a:ahLst/>
            <a:cxnLst/>
            <a:rect l="l" t="t" r="r" b="b"/>
            <a:pathLst>
              <a:path w="1420494" h="502920">
                <a:moveTo>
                  <a:pt x="35230" y="0"/>
                </a:moveTo>
                <a:lnTo>
                  <a:pt x="1420315" y="371132"/>
                </a:lnTo>
                <a:lnTo>
                  <a:pt x="1385084" y="502615"/>
                </a:lnTo>
                <a:lnTo>
                  <a:pt x="0" y="131483"/>
                </a:lnTo>
                <a:lnTo>
                  <a:pt x="35230" y="0"/>
                </a:lnTo>
                <a:close/>
              </a:path>
            </a:pathLst>
          </a:custGeom>
          <a:solidFill>
            <a:srgbClr val="F3F7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12060" y="0"/>
            <a:ext cx="6692265" cy="4909185"/>
          </a:xfrm>
          <a:custGeom>
            <a:avLst/>
            <a:gdLst/>
            <a:ahLst/>
            <a:cxnLst/>
            <a:rect l="l" t="t" r="r" b="b"/>
            <a:pathLst>
              <a:path w="6692265" h="4909185">
                <a:moveTo>
                  <a:pt x="6692041" y="4091334"/>
                </a:moveTo>
                <a:lnTo>
                  <a:pt x="6473024" y="4908716"/>
                </a:lnTo>
                <a:lnTo>
                  <a:pt x="0" y="3174275"/>
                </a:lnTo>
                <a:lnTo>
                  <a:pt x="850544" y="0"/>
                </a:lnTo>
              </a:path>
            </a:pathLst>
          </a:custGeom>
          <a:ln w="136121">
            <a:solidFill>
              <a:srgbClr val="F3F7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26510" y="4730041"/>
            <a:ext cx="14474409" cy="44012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78765">
              <a:lnSpc>
                <a:spcPct val="109500"/>
              </a:lnSpc>
            </a:pPr>
            <a:r>
              <a:rPr lang="pt-BR" sz="5000" b="1" spc="-60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13.703 </a:t>
            </a:r>
            <a:r>
              <a:rPr sz="5000" spc="-170" dirty="0" err="1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veículos</a:t>
            </a:r>
            <a:r>
              <a:rPr sz="5000" spc="-170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000" spc="-120" dirty="0" err="1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recuperados</a:t>
            </a:r>
            <a:r>
              <a:rPr lang="pt-BR" sz="5000" spc="-120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sz="5000" spc="-120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pt-BR" sz="5000" spc="-120" dirty="0">
              <a:solidFill>
                <a:srgbClr val="051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78765">
              <a:lnSpc>
                <a:spcPct val="109500"/>
              </a:lnSpc>
            </a:pPr>
            <a:r>
              <a:rPr lang="pt-BR" sz="5000" b="1" spc="-55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sz="5000" b="1" spc="-55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000" b="1" spc="-120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 </a:t>
            </a:r>
            <a:r>
              <a:rPr sz="5000" spc="-55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sz="5000" spc="-150" dirty="0" err="1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cocaína</a:t>
            </a:r>
            <a:r>
              <a:rPr sz="5000" spc="-150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000" spc="-135" dirty="0" err="1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apreendidas</a:t>
            </a:r>
            <a:r>
              <a:rPr lang="pt-BR" sz="5000" spc="-135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sz="5000" spc="-135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pt-BR" sz="5000" spc="-135" dirty="0">
              <a:solidFill>
                <a:srgbClr val="0510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78765">
              <a:lnSpc>
                <a:spcPct val="109500"/>
              </a:lnSpc>
            </a:pPr>
            <a:r>
              <a:rPr lang="pt-BR" sz="5000" b="1" spc="254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620 </a:t>
            </a:r>
            <a:r>
              <a:rPr lang="pt-BR" sz="5000" b="1" spc="254" dirty="0" err="1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lang="pt-BR" sz="5000" b="1" spc="254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000" spc="-55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5000" spc="-350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000" spc="-95" dirty="0" err="1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maconha</a:t>
            </a:r>
            <a:r>
              <a:rPr sz="5000" spc="-350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000" spc="-135" dirty="0" err="1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apreendidas</a:t>
            </a:r>
            <a:r>
              <a:rPr lang="pt-BR" sz="5000" spc="-135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2700" marR="278765">
              <a:lnSpc>
                <a:spcPct val="109500"/>
              </a:lnSpc>
            </a:pPr>
            <a:r>
              <a:rPr lang="pt-BR" sz="5000" b="1" spc="-135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3.838 </a:t>
            </a:r>
            <a:r>
              <a:rPr lang="pt-BR" sz="5000" spc="-135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armas apreendidas;</a:t>
            </a:r>
            <a:endParaRPr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lang="pt-BR" sz="5000" b="1" spc="-95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73.027 </a:t>
            </a:r>
            <a:r>
              <a:rPr sz="5000" spc="-150" dirty="0" err="1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pessoas</a:t>
            </a:r>
            <a:r>
              <a:rPr sz="5000" spc="-1019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5000" spc="-1019" dirty="0" smtClean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5000" spc="-85" dirty="0" err="1" smtClean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detidas</a:t>
            </a:r>
            <a:r>
              <a:rPr lang="pt-BR" sz="5000" spc="-85" dirty="0">
                <a:solidFill>
                  <a:srgbClr val="0510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310"/>
              </a:spcBef>
            </a:pPr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mapa das </a:t>
            </a:r>
            <a:r>
              <a:rPr lang="pt-BR" sz="1100" dirty="0" err="1"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uop's</a:t>
            </a:r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 de fronteira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35441" y="692103"/>
            <a:ext cx="6532245" cy="1898014"/>
          </a:xfrm>
          <a:prstGeom prst="rect">
            <a:avLst/>
          </a:prstGeom>
          <a:solidFill>
            <a:srgbClr val="002060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7000" spc="-210" dirty="0">
                <a:solidFill>
                  <a:srgbClr val="FFFF00"/>
                </a:solidFill>
              </a:rPr>
              <a:t>FRONTEIRA</a:t>
            </a:r>
            <a:endParaRPr sz="7000" dirty="0">
              <a:solidFill>
                <a:srgbClr val="FFFF00"/>
              </a:solidFill>
            </a:endParaRPr>
          </a:p>
          <a:p>
            <a:pPr marL="12700" algn="ctr">
              <a:lnSpc>
                <a:spcPct val="100000"/>
              </a:lnSpc>
              <a:spcBef>
                <a:spcPts val="490"/>
              </a:spcBef>
            </a:pPr>
            <a:r>
              <a:rPr sz="4950" b="0" spc="215" dirty="0" err="1">
                <a:solidFill>
                  <a:srgbClr val="FFFF00"/>
                </a:solidFill>
                <a:latin typeface="Tahoma"/>
                <a:cs typeface="Tahoma"/>
              </a:rPr>
              <a:t>Resultados</a:t>
            </a:r>
            <a:r>
              <a:rPr sz="4950" b="0" spc="-215" dirty="0">
                <a:solidFill>
                  <a:srgbClr val="FFFF00"/>
                </a:solidFill>
                <a:latin typeface="Tahoma"/>
                <a:cs typeface="Tahoma"/>
              </a:rPr>
              <a:t> </a:t>
            </a:r>
            <a:r>
              <a:rPr sz="4950" b="0" spc="50" dirty="0">
                <a:solidFill>
                  <a:srgbClr val="FFFF00"/>
                </a:solidFill>
                <a:latin typeface="Tahoma"/>
                <a:cs typeface="Tahoma"/>
              </a:rPr>
              <a:t>201</a:t>
            </a:r>
            <a:r>
              <a:rPr lang="pt-BR" sz="4950" b="0" spc="50" dirty="0">
                <a:solidFill>
                  <a:srgbClr val="FFFF00"/>
                </a:solidFill>
                <a:latin typeface="Tahoma"/>
                <a:cs typeface="Tahoma"/>
              </a:rPr>
              <a:t>7</a:t>
            </a:r>
            <a:r>
              <a:rPr sz="4950" b="0" spc="50" dirty="0">
                <a:solidFill>
                  <a:srgbClr val="FFFF00"/>
                </a:solidFill>
                <a:latin typeface="Tahoma"/>
                <a:cs typeface="Tahoma"/>
              </a:rPr>
              <a:t>/201</a:t>
            </a:r>
            <a:r>
              <a:rPr lang="pt-BR" sz="4950" b="0" spc="50" dirty="0">
                <a:solidFill>
                  <a:srgbClr val="FFFF00"/>
                </a:solidFill>
                <a:latin typeface="Tahoma"/>
                <a:cs typeface="Tahoma"/>
              </a:rPr>
              <a:t>8</a:t>
            </a:r>
            <a:endParaRPr sz="4950" dirty="0">
              <a:solidFill>
                <a:srgbClr val="FFFF00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512499" y="2747068"/>
            <a:ext cx="7591601" cy="60474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297740" y="2618098"/>
            <a:ext cx="7806359" cy="64874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789004" y="6781527"/>
            <a:ext cx="6315095" cy="45270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633403" y="6734389"/>
            <a:ext cx="6488493" cy="4631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288062" y="0"/>
            <a:ext cx="5066924" cy="34792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92363" y="0"/>
            <a:ext cx="4826635" cy="3345815"/>
          </a:xfrm>
          <a:custGeom>
            <a:avLst/>
            <a:gdLst/>
            <a:ahLst/>
            <a:cxnLst/>
            <a:rect l="l" t="t" r="r" b="b"/>
            <a:pathLst>
              <a:path w="4826634" h="3345815">
                <a:moveTo>
                  <a:pt x="0" y="0"/>
                </a:moveTo>
                <a:lnTo>
                  <a:pt x="0" y="3345489"/>
                </a:lnTo>
                <a:lnTo>
                  <a:pt x="4826093" y="3345489"/>
                </a:lnTo>
                <a:lnTo>
                  <a:pt x="4826093" y="0"/>
                </a:lnTo>
              </a:path>
            </a:pathLst>
          </a:custGeom>
          <a:ln w="136121">
            <a:solidFill>
              <a:srgbClr val="F3F7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0682344"/>
            <a:ext cx="20104099" cy="6262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9888" y="10816424"/>
            <a:ext cx="1068030" cy="3632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80"/>
              </a:lnSpc>
            </a:pPr>
            <a:r>
              <a:rPr spc="15" dirty="0"/>
              <a:t>Ministério</a:t>
            </a:r>
            <a:r>
              <a:rPr spc="-45" dirty="0"/>
              <a:t> </a:t>
            </a:r>
            <a:r>
              <a:rPr spc="60" dirty="0"/>
              <a:t>da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b="1" spc="30" dirty="0">
                <a:latin typeface="Trebuchet MS"/>
                <a:cs typeface="Trebuchet MS"/>
              </a:rPr>
              <a:t>Justiça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15" dirty="0">
                <a:latin typeface="Trebuchet MS"/>
                <a:cs typeface="Trebuchet MS"/>
              </a:rPr>
              <a:t>e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30" dirty="0">
                <a:latin typeface="Trebuchet MS"/>
                <a:cs typeface="Trebuchet MS"/>
              </a:rPr>
              <a:t>Cidadania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indent="-10795">
              <a:lnSpc>
                <a:spcPts val="1080"/>
              </a:lnSpc>
            </a:pPr>
            <a:r>
              <a:rPr spc="75" dirty="0"/>
              <a:t>G</a:t>
            </a:r>
            <a:r>
              <a:rPr spc="45" dirty="0"/>
              <a:t>ov</a:t>
            </a:r>
            <a:r>
              <a:rPr spc="50" dirty="0"/>
              <a:t>e</a:t>
            </a:r>
            <a:r>
              <a:rPr spc="5" dirty="0"/>
              <a:t>r</a:t>
            </a:r>
            <a:r>
              <a:rPr spc="15" dirty="0"/>
              <a:t>n</a:t>
            </a:r>
            <a:r>
              <a:rPr spc="40" dirty="0"/>
              <a:t>o</a:t>
            </a:r>
          </a:p>
          <a:p>
            <a:pPr marL="22860">
              <a:lnSpc>
                <a:spcPct val="100000"/>
              </a:lnSpc>
              <a:spcBef>
                <a:spcPts val="15"/>
              </a:spcBef>
            </a:pPr>
            <a:r>
              <a:rPr b="1" dirty="0">
                <a:latin typeface="Trebuchet MS"/>
                <a:cs typeface="Trebuchet MS"/>
              </a:rPr>
              <a:t>Federal</a:t>
            </a:r>
          </a:p>
        </p:txBody>
      </p:sp>
      <p:sp>
        <p:nvSpPr>
          <p:cNvPr id="20" name="object 14"/>
          <p:cNvSpPr txBox="1"/>
          <p:nvPr/>
        </p:nvSpPr>
        <p:spPr>
          <a:xfrm>
            <a:off x="5822949" y="10837892"/>
            <a:ext cx="8458200" cy="3098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2565"/>
              </a:lnSpc>
            </a:pPr>
            <a:r>
              <a:rPr sz="2050" spc="20" dirty="0">
                <a:solidFill>
                  <a:srgbClr val="FFFFFF"/>
                </a:solidFill>
                <a:latin typeface="Arial"/>
                <a:cs typeface="Arial"/>
              </a:rPr>
              <a:t>Fonte: </a:t>
            </a:r>
            <a:r>
              <a:rPr lang="pt-BR" sz="2050" spc="20" dirty="0">
                <a:solidFill>
                  <a:srgbClr val="FFFFFF"/>
                </a:solidFill>
                <a:latin typeface="Arial"/>
                <a:cs typeface="Arial"/>
              </a:rPr>
              <a:t>NUEST/PRF</a:t>
            </a:r>
            <a:endParaRPr sz="2050" spc="2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7" y="-53351"/>
            <a:ext cx="4826861" cy="3399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850" y="1205500"/>
            <a:ext cx="16840199" cy="88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8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23050" y="549275"/>
            <a:ext cx="9438442" cy="15850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300" spc="-240" dirty="0"/>
              <a:t>ESTRATÉGIA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468473" y="10850064"/>
            <a:ext cx="1106170" cy="297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9095">
              <a:lnSpc>
                <a:spcPts val="1080"/>
              </a:lnSpc>
            </a:pPr>
            <a:r>
              <a:rPr sz="950" spc="35" dirty="0">
                <a:solidFill>
                  <a:srgbClr val="FFFFFF"/>
                </a:solidFill>
                <a:latin typeface="Calibri"/>
                <a:cs typeface="Calibri"/>
              </a:rPr>
              <a:t>Polícia</a:t>
            </a: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950" b="1" spc="15" dirty="0">
                <a:solidFill>
                  <a:srgbClr val="FFFFFF"/>
                </a:solidFill>
                <a:latin typeface="Trebuchet MS"/>
                <a:cs typeface="Trebuchet MS"/>
              </a:rPr>
              <a:t>Rodoviária</a:t>
            </a:r>
            <a:r>
              <a:rPr sz="950" b="1" spc="-1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950" b="1" dirty="0">
                <a:solidFill>
                  <a:srgbClr val="FFFFFF"/>
                </a:solidFill>
                <a:latin typeface="Trebuchet MS"/>
                <a:cs typeface="Trebuchet MS"/>
              </a:rPr>
              <a:t>Federal</a:t>
            </a:r>
            <a:endParaRPr sz="9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80"/>
              </a:lnSpc>
            </a:pPr>
            <a:r>
              <a:rPr spc="15" dirty="0"/>
              <a:t>Ministério</a:t>
            </a:r>
            <a:r>
              <a:rPr spc="-45" dirty="0"/>
              <a:t> </a:t>
            </a:r>
            <a:r>
              <a:rPr spc="60" dirty="0"/>
              <a:t>da</a:t>
            </a: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b="1" spc="30" dirty="0">
                <a:latin typeface="Trebuchet MS"/>
                <a:cs typeface="Trebuchet MS"/>
              </a:rPr>
              <a:t>Justiça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15" dirty="0">
                <a:latin typeface="Trebuchet MS"/>
                <a:cs typeface="Trebuchet MS"/>
              </a:rPr>
              <a:t>e</a:t>
            </a:r>
            <a:r>
              <a:rPr b="1" spc="-110" dirty="0">
                <a:latin typeface="Trebuchet MS"/>
                <a:cs typeface="Trebuchet MS"/>
              </a:rPr>
              <a:t> </a:t>
            </a:r>
            <a:r>
              <a:rPr b="1" spc="30" dirty="0">
                <a:latin typeface="Trebuchet MS"/>
                <a:cs typeface="Trebuchet MS"/>
              </a:rPr>
              <a:t>Cidadania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860" indent="-10795">
              <a:lnSpc>
                <a:spcPts val="1080"/>
              </a:lnSpc>
            </a:pPr>
            <a:r>
              <a:rPr spc="75" dirty="0"/>
              <a:t>G</a:t>
            </a:r>
            <a:r>
              <a:rPr spc="45" dirty="0"/>
              <a:t>ov</a:t>
            </a:r>
            <a:r>
              <a:rPr spc="50" dirty="0"/>
              <a:t>e</a:t>
            </a:r>
            <a:r>
              <a:rPr spc="5" dirty="0"/>
              <a:t>r</a:t>
            </a:r>
            <a:r>
              <a:rPr spc="15" dirty="0"/>
              <a:t>n</a:t>
            </a:r>
            <a:r>
              <a:rPr spc="40" dirty="0"/>
              <a:t>o</a:t>
            </a:r>
          </a:p>
          <a:p>
            <a:pPr marL="22860">
              <a:lnSpc>
                <a:spcPct val="100000"/>
              </a:lnSpc>
              <a:spcBef>
                <a:spcPts val="15"/>
              </a:spcBef>
            </a:pPr>
            <a:r>
              <a:rPr b="1" dirty="0">
                <a:latin typeface="Trebuchet MS"/>
                <a:cs typeface="Trebuchet MS"/>
              </a:rPr>
              <a:t>Federal</a:t>
            </a:r>
          </a:p>
        </p:txBody>
      </p:sp>
      <p:pic>
        <p:nvPicPr>
          <p:cNvPr id="1026" name="Picture 2" descr="Resultado de imagem para simbolo de estratÃ©g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406775"/>
            <a:ext cx="57150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 flipH="1">
            <a:off x="6286500" y="3825875"/>
            <a:ext cx="1039495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800" dirty="0" smtClean="0"/>
              <a:t>PESSOAS</a:t>
            </a:r>
          </a:p>
          <a:p>
            <a:pPr marL="285750" indent="-285750">
              <a:buFontTx/>
              <a:buChar char="-"/>
            </a:pPr>
            <a:endParaRPr lang="pt-BR" sz="2800" dirty="0" smtClean="0"/>
          </a:p>
          <a:p>
            <a:pPr marL="285750" indent="-285750">
              <a:buFontTx/>
              <a:buChar char="-"/>
            </a:pPr>
            <a:r>
              <a:rPr lang="pt-BR" sz="2800" dirty="0" smtClean="0"/>
              <a:t>INFRAESTRUTURA</a:t>
            </a:r>
          </a:p>
          <a:p>
            <a:pPr marL="285750" indent="-285750">
              <a:buFontTx/>
              <a:buChar char="-"/>
            </a:pPr>
            <a:endParaRPr lang="pt-BR" sz="2800" dirty="0"/>
          </a:p>
          <a:p>
            <a:pPr marL="285750" indent="-285750">
              <a:buFontTx/>
              <a:buChar char="-"/>
            </a:pPr>
            <a:r>
              <a:rPr lang="pt-BR" sz="2800" dirty="0" smtClean="0"/>
              <a:t>TECNOLOGIA</a:t>
            </a:r>
          </a:p>
          <a:p>
            <a:pPr marL="285750" indent="-285750">
              <a:buFontTx/>
              <a:buChar char="-"/>
            </a:pPr>
            <a:endParaRPr lang="pt-BR" sz="2800" dirty="0"/>
          </a:p>
          <a:p>
            <a:pPr marL="285750" indent="-285750">
              <a:buFontTx/>
              <a:buChar char="-"/>
            </a:pPr>
            <a:r>
              <a:rPr lang="pt-BR" sz="2800" dirty="0" smtClean="0"/>
              <a:t>INTELIGÊNCIA POLICIAL</a:t>
            </a:r>
          </a:p>
          <a:p>
            <a:pPr marL="285750" indent="-285750">
              <a:buFontTx/>
              <a:buChar char="-"/>
            </a:pPr>
            <a:endParaRPr lang="pt-BR" sz="2800" dirty="0"/>
          </a:p>
          <a:p>
            <a:pPr marL="285750" indent="-285750">
              <a:buFontTx/>
              <a:buChar char="-"/>
            </a:pPr>
            <a:r>
              <a:rPr lang="pt-BR" sz="2800" dirty="0" smtClean="0"/>
              <a:t>DIRECIONAMENTO</a:t>
            </a:r>
          </a:p>
          <a:p>
            <a:pPr marL="285750" indent="-285750">
              <a:buFontTx/>
              <a:buChar char="-"/>
            </a:pPr>
            <a:endParaRPr lang="pt-BR" sz="2800" dirty="0"/>
          </a:p>
          <a:p>
            <a:pPr marL="285750" indent="-285750">
              <a:buFontTx/>
              <a:buChar char="-"/>
            </a:pPr>
            <a:r>
              <a:rPr lang="pt-BR" sz="2800" dirty="0" smtClean="0"/>
              <a:t>OPERAÇÕES</a:t>
            </a:r>
          </a:p>
          <a:p>
            <a:pPr marL="285750" indent="-285750">
              <a:buFontTx/>
              <a:buChar char="-"/>
            </a:pPr>
            <a:endParaRPr lang="pt-BR" sz="2800" dirty="0"/>
          </a:p>
          <a:p>
            <a:pPr marL="285750" indent="-285750">
              <a:buFontTx/>
              <a:buChar char="-"/>
            </a:pPr>
            <a:r>
              <a:rPr lang="pt-BR" sz="2800" dirty="0" smtClean="0"/>
              <a:t>INTEGRAÇÃO E COOPERAÇÃO</a:t>
            </a:r>
            <a:r>
              <a:rPr lang="pt-BR" dirty="0" smtClean="0"/>
              <a:t>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974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</TotalTime>
  <Words>190</Words>
  <Application>Microsoft Office PowerPoint</Application>
  <PresentationFormat>Personalizar</PresentationFormat>
  <Paragraphs>87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Gill Sans MT</vt:lpstr>
      <vt:lpstr>Tahoma</vt:lpstr>
      <vt:lpstr>Trebuchet MS</vt:lpstr>
      <vt:lpstr>Office Theme</vt:lpstr>
      <vt:lpstr>Enfrentamento aos Crimes Transnacionais no âmbito de atuação da PRF</vt:lpstr>
      <vt:lpstr>FRONTEIRA Controle de Fronteira</vt:lpstr>
      <vt:lpstr>FRONTEIRA</vt:lpstr>
      <vt:lpstr>ROTAS</vt:lpstr>
      <vt:lpstr>APREENSÕES  GEORREFERENCIADAS  E MAPA DE CALOR</vt:lpstr>
      <vt:lpstr>FRONTEIRA Estrutura</vt:lpstr>
      <vt:lpstr>FRONTEIRA Resultados 2017/2018</vt:lpstr>
      <vt:lpstr>Apresentação do PowerPoint</vt:lpstr>
      <vt:lpstr>ESTRATÉGIA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POLÍCIA RODOVIÁRIA FEDERAL ESTRATÉGIA DE FRONTEIRA</dc:title>
  <dc:creator>Vinícius Pelizer</dc:creator>
  <cp:lastModifiedBy>KESLEY PEREIRA DA SILVA</cp:lastModifiedBy>
  <cp:revision>52</cp:revision>
  <dcterms:created xsi:type="dcterms:W3CDTF">2017-04-12T16:10:28Z</dcterms:created>
  <dcterms:modified xsi:type="dcterms:W3CDTF">2019-07-03T21:52:20Z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2017-01-31T00:00:00Z</vt:filetime>
  </property>
  <property fmtid="{D5CDD505-2E9C-101B-9397-08002B2CF9AE}" pid="3" name="Creator">
    <vt:lpwstr>RAD PDF</vt:lpwstr>
  </property>
  <property fmtid="{D5CDD505-2E9C-101B-9397-08002B2CF9AE}" pid="4" name="LastSaved">
    <vt:filetime>2017-04-12T00:00:00Z</vt:filetime>
  </property>
</Properties>
</file>