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1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2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2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  <p:sldMasterId id="2147483752" r:id="rId2"/>
    <p:sldMasterId id="2147483788" r:id="rId3"/>
    <p:sldMasterId id="2147483792" r:id="rId4"/>
    <p:sldMasterId id="2147483806" r:id="rId5"/>
    <p:sldMasterId id="2147483822" r:id="rId6"/>
    <p:sldMasterId id="2147483855" r:id="rId7"/>
    <p:sldMasterId id="2147483867" r:id="rId8"/>
    <p:sldMasterId id="2147483884" r:id="rId9"/>
    <p:sldMasterId id="2147484010" r:id="rId10"/>
    <p:sldMasterId id="2147484022" r:id="rId11"/>
    <p:sldMasterId id="2147484103" r:id="rId12"/>
    <p:sldMasterId id="2147484117" r:id="rId13"/>
  </p:sldMasterIdLst>
  <p:notesMasterIdLst>
    <p:notesMasterId r:id="rId61"/>
  </p:notesMasterIdLst>
  <p:handoutMasterIdLst>
    <p:handoutMasterId r:id="rId62"/>
  </p:handoutMasterIdLst>
  <p:sldIdLst>
    <p:sldId id="1619" r:id="rId14"/>
    <p:sldId id="1515" r:id="rId15"/>
    <p:sldId id="884" r:id="rId16"/>
    <p:sldId id="1494" r:id="rId17"/>
    <p:sldId id="1519" r:id="rId18"/>
    <p:sldId id="1578" r:id="rId19"/>
    <p:sldId id="1525" r:id="rId20"/>
    <p:sldId id="1526" r:id="rId21"/>
    <p:sldId id="1639" r:id="rId22"/>
    <p:sldId id="1524" r:id="rId23"/>
    <p:sldId id="1527" r:id="rId24"/>
    <p:sldId id="1529" r:id="rId25"/>
    <p:sldId id="1528" r:id="rId26"/>
    <p:sldId id="1579" r:id="rId27"/>
    <p:sldId id="1620" r:id="rId28"/>
    <p:sldId id="1609" r:id="rId29"/>
    <p:sldId id="1621" r:id="rId30"/>
    <p:sldId id="1622" r:id="rId31"/>
    <p:sldId id="1623" r:id="rId32"/>
    <p:sldId id="1533" r:id="rId33"/>
    <p:sldId id="1597" r:id="rId34"/>
    <p:sldId id="1598" r:id="rId35"/>
    <p:sldId id="1599" r:id="rId36"/>
    <p:sldId id="1600" r:id="rId37"/>
    <p:sldId id="1601" r:id="rId38"/>
    <p:sldId id="1602" r:id="rId39"/>
    <p:sldId id="1604" r:id="rId40"/>
    <p:sldId id="1603" r:id="rId41"/>
    <p:sldId id="1627" r:id="rId42"/>
    <p:sldId id="1626" r:id="rId43"/>
    <p:sldId id="1624" r:id="rId44"/>
    <p:sldId id="1398" r:id="rId45"/>
    <p:sldId id="1628" r:id="rId46"/>
    <p:sldId id="1625" r:id="rId47"/>
    <p:sldId id="1640" r:id="rId48"/>
    <p:sldId id="1631" r:id="rId49"/>
    <p:sldId id="1629" r:id="rId50"/>
    <p:sldId id="1632" r:id="rId51"/>
    <p:sldId id="1641" r:id="rId52"/>
    <p:sldId id="1637" r:id="rId53"/>
    <p:sldId id="1642" r:id="rId54"/>
    <p:sldId id="1634" r:id="rId55"/>
    <p:sldId id="1635" r:id="rId56"/>
    <p:sldId id="1636" r:id="rId57"/>
    <p:sldId id="1328" r:id="rId58"/>
    <p:sldId id="1565" r:id="rId59"/>
    <p:sldId id="1283" r:id="rId60"/>
  </p:sldIdLst>
  <p:sldSz cx="9144000" cy="5143500" type="screen16x9"/>
  <p:notesSz cx="6797675" cy="9926638"/>
  <p:custShowLst>
    <p:custShow name="Apresentação personalizada 1" id="0">
      <p:sldLst/>
    </p:custShow>
  </p:custShow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CDFF"/>
    <a:srgbClr val="FFFF00"/>
    <a:srgbClr val="21230D"/>
    <a:srgbClr val="F2F2F2"/>
    <a:srgbClr val="BFBFBF"/>
    <a:srgbClr val="009900"/>
    <a:srgbClr val="F8F8F8"/>
    <a:srgbClr val="000099"/>
    <a:srgbClr val="009644"/>
    <a:srgbClr val="D0E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88297" autoAdjust="0"/>
  </p:normalViewPr>
  <p:slideViewPr>
    <p:cSldViewPr snapToGrid="0">
      <p:cViewPr varScale="1">
        <p:scale>
          <a:sx n="106" d="100"/>
          <a:sy n="106" d="100"/>
        </p:scale>
        <p:origin x="758" y="77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14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Planilha1!$G$6:$H$6</c:f>
              <c:strCache>
                <c:ptCount val="2"/>
                <c:pt idx="0">
                  <c:v>Prazo Original</c:v>
                </c:pt>
                <c:pt idx="1">
                  <c:v>2012-2021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val>
            <c:numRef>
              <c:f>Planilha1!$I$6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88-4B5C-8EE8-A5F2F9FEDA02}"/>
            </c:ext>
          </c:extLst>
        </c:ser>
        <c:ser>
          <c:idx val="1"/>
          <c:order val="1"/>
          <c:tx>
            <c:strRef>
              <c:f>Planilha1!$G$7:$H$7</c:f>
              <c:strCache>
                <c:ptCount val="2"/>
                <c:pt idx="0">
                  <c:v>Prazo extendido</c:v>
                </c:pt>
                <c:pt idx="1">
                  <c:v>2012-2035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Planilha1!$I$7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A88-4B5C-8EE8-A5F2F9FEDA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573743888"/>
        <c:axId val="573742248"/>
      </c:barChart>
      <c:catAx>
        <c:axId val="5737438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3742248"/>
        <c:crosses val="autoZero"/>
        <c:auto val="1"/>
        <c:lblAlgn val="ctr"/>
        <c:lblOffset val="100"/>
        <c:noMultiLvlLbl val="0"/>
      </c:catAx>
      <c:valAx>
        <c:axId val="573742248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3743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052-455F-B7F3-5F96DF44AB88}"/>
              </c:ext>
            </c:extLst>
          </c:dPt>
          <c:val>
            <c:numRef>
              <c:f>Planilha1!$H$13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52-455F-B7F3-5F96DF44AB88}"/>
            </c:ext>
          </c:extLst>
        </c:ser>
        <c:ser>
          <c:idx val="1"/>
          <c:order val="1"/>
          <c:spPr>
            <a:solidFill>
              <a:srgbClr val="92D050"/>
            </a:solidFill>
            <a:ln>
              <a:noFill/>
            </a:ln>
            <a:effectLst/>
          </c:spPr>
          <c:invertIfNegative val="0"/>
          <c:val>
            <c:numRef>
              <c:f>Planilha1!$H$14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52-455F-B7F3-5F96DF44AB88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Planilha1!$H$15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052-455F-B7F3-5F96DF44A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3740936"/>
        <c:axId val="573741264"/>
      </c:barChart>
      <c:catAx>
        <c:axId val="5737409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3741264"/>
        <c:crosses val="autoZero"/>
        <c:auto val="1"/>
        <c:lblAlgn val="ctr"/>
        <c:lblOffset val="100"/>
        <c:noMultiLvlLbl val="0"/>
      </c:catAx>
      <c:valAx>
        <c:axId val="57374126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73740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F38117-1D72-4E97-A599-843125596655}" type="doc">
      <dgm:prSet loTypeId="urn:microsoft.com/office/officeart/2005/8/layout/cycle3" loCatId="cycle" qsTypeId="urn:microsoft.com/office/officeart/2009/2/quickstyle/3d8" qsCatId="3D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9E68C540-E15A-48A3-A301-0648DAB6D112}">
      <dgm:prSet phldrT="[Texto]" custT="1"/>
      <dgm:spPr/>
      <dgm:t>
        <a:bodyPr/>
        <a:lstStyle/>
        <a:p>
          <a:r>
            <a:rPr lang="pt-BR" sz="2000" dirty="0"/>
            <a:t>Doutrina</a:t>
          </a:r>
        </a:p>
      </dgm:t>
    </dgm:pt>
    <dgm:pt modelId="{5E31F478-2E6F-4D5D-B32D-1D1136BC1FCC}" type="parTrans" cxnId="{B1DD6456-790C-47EB-802F-716AAFB62A10}">
      <dgm:prSet/>
      <dgm:spPr/>
      <dgm:t>
        <a:bodyPr/>
        <a:lstStyle/>
        <a:p>
          <a:endParaRPr lang="pt-BR"/>
        </a:p>
      </dgm:t>
    </dgm:pt>
    <dgm:pt modelId="{869F39C4-AFEB-43D5-A590-DC58F7BDB44C}" type="sibTrans" cxnId="{B1DD6456-790C-47EB-802F-716AAFB62A10}">
      <dgm:prSet/>
      <dgm:spPr/>
      <dgm:t>
        <a:bodyPr/>
        <a:lstStyle/>
        <a:p>
          <a:endParaRPr lang="pt-BR"/>
        </a:p>
      </dgm:t>
    </dgm:pt>
    <dgm:pt modelId="{408C7935-39B0-4D50-9259-E55A8CDC7394}">
      <dgm:prSet phldrT="[Texto]" custT="1"/>
      <dgm:spPr/>
      <dgm:t>
        <a:bodyPr/>
        <a:lstStyle/>
        <a:p>
          <a:r>
            <a:rPr lang="pt-BR" sz="2000" dirty="0"/>
            <a:t>Organização</a:t>
          </a:r>
        </a:p>
      </dgm:t>
    </dgm:pt>
    <dgm:pt modelId="{F8A48B2A-0DC9-4543-A160-5F2CD675BBEC}" type="parTrans" cxnId="{283B77BD-B76F-4DA7-A27A-C539EB538745}">
      <dgm:prSet/>
      <dgm:spPr/>
      <dgm:t>
        <a:bodyPr/>
        <a:lstStyle/>
        <a:p>
          <a:endParaRPr lang="pt-BR"/>
        </a:p>
      </dgm:t>
    </dgm:pt>
    <dgm:pt modelId="{1D224ACD-CEAB-40FD-BF50-57CF9E484E47}" type="sibTrans" cxnId="{283B77BD-B76F-4DA7-A27A-C539EB538745}">
      <dgm:prSet/>
      <dgm:spPr/>
      <dgm:t>
        <a:bodyPr/>
        <a:lstStyle/>
        <a:p>
          <a:endParaRPr lang="pt-BR"/>
        </a:p>
      </dgm:t>
    </dgm:pt>
    <dgm:pt modelId="{4B229803-869A-421C-AB19-3965DEDC2BE9}">
      <dgm:prSet phldrT="[Texto]" custT="1"/>
      <dgm:spPr/>
      <dgm:t>
        <a:bodyPr/>
        <a:lstStyle/>
        <a:p>
          <a:r>
            <a:rPr lang="pt-BR" sz="1800" dirty="0"/>
            <a:t>Adestramento</a:t>
          </a:r>
        </a:p>
      </dgm:t>
    </dgm:pt>
    <dgm:pt modelId="{F52E19D2-07B6-405D-94C6-A7A05521B8B1}" type="parTrans" cxnId="{08707DEF-9080-490C-A4BE-D6869F918B58}">
      <dgm:prSet/>
      <dgm:spPr/>
      <dgm:t>
        <a:bodyPr/>
        <a:lstStyle/>
        <a:p>
          <a:endParaRPr lang="pt-BR"/>
        </a:p>
      </dgm:t>
    </dgm:pt>
    <dgm:pt modelId="{9BD718B3-F65C-4493-9F27-C388AE7FDEEB}" type="sibTrans" cxnId="{08707DEF-9080-490C-A4BE-D6869F918B58}">
      <dgm:prSet/>
      <dgm:spPr/>
      <dgm:t>
        <a:bodyPr/>
        <a:lstStyle/>
        <a:p>
          <a:endParaRPr lang="pt-BR"/>
        </a:p>
      </dgm:t>
    </dgm:pt>
    <dgm:pt modelId="{CD8282FE-55D0-4208-9725-888A7A4FBD61}">
      <dgm:prSet phldrT="[Texto]" custT="1"/>
      <dgm:spPr/>
      <dgm:t>
        <a:bodyPr/>
        <a:lstStyle/>
        <a:p>
          <a:r>
            <a:rPr lang="pt-BR" sz="2000" dirty="0"/>
            <a:t>Material</a:t>
          </a:r>
        </a:p>
      </dgm:t>
    </dgm:pt>
    <dgm:pt modelId="{9396CBF3-4252-490E-A7C5-80D19336A5C6}" type="parTrans" cxnId="{B8B4358B-2CA2-41C5-8030-28825BBBB6B0}">
      <dgm:prSet/>
      <dgm:spPr/>
      <dgm:t>
        <a:bodyPr/>
        <a:lstStyle/>
        <a:p>
          <a:endParaRPr lang="pt-BR"/>
        </a:p>
      </dgm:t>
    </dgm:pt>
    <dgm:pt modelId="{2D48D4C2-1D9E-41FE-813E-27C2BF3CA4D7}" type="sibTrans" cxnId="{B8B4358B-2CA2-41C5-8030-28825BBBB6B0}">
      <dgm:prSet/>
      <dgm:spPr/>
      <dgm:t>
        <a:bodyPr/>
        <a:lstStyle/>
        <a:p>
          <a:endParaRPr lang="pt-BR"/>
        </a:p>
      </dgm:t>
    </dgm:pt>
    <dgm:pt modelId="{1076A2E0-1228-4CD4-A9D1-B8A7101E644A}">
      <dgm:prSet phldrT="[Texto]" custT="1"/>
      <dgm:spPr/>
      <dgm:t>
        <a:bodyPr/>
        <a:lstStyle/>
        <a:p>
          <a:r>
            <a:rPr lang="pt-BR" sz="2000" dirty="0"/>
            <a:t>Educação</a:t>
          </a:r>
        </a:p>
      </dgm:t>
    </dgm:pt>
    <dgm:pt modelId="{FB5BCCA5-5070-4590-ABD5-0D22BF9FBC7E}" type="parTrans" cxnId="{7B5434CC-CFD8-46D5-A677-078AC3F5AD72}">
      <dgm:prSet/>
      <dgm:spPr/>
      <dgm:t>
        <a:bodyPr/>
        <a:lstStyle/>
        <a:p>
          <a:endParaRPr lang="pt-BR"/>
        </a:p>
      </dgm:t>
    </dgm:pt>
    <dgm:pt modelId="{4F873411-0340-42A8-9196-D7C1436DD1AC}" type="sibTrans" cxnId="{7B5434CC-CFD8-46D5-A677-078AC3F5AD72}">
      <dgm:prSet/>
      <dgm:spPr/>
      <dgm:t>
        <a:bodyPr/>
        <a:lstStyle/>
        <a:p>
          <a:endParaRPr lang="pt-BR"/>
        </a:p>
      </dgm:t>
    </dgm:pt>
    <dgm:pt modelId="{E953A830-8727-4DF2-9D7B-53A44A43A79E}">
      <dgm:prSet phldrT="[Texto]" custT="1"/>
      <dgm:spPr/>
      <dgm:t>
        <a:bodyPr/>
        <a:lstStyle/>
        <a:p>
          <a:r>
            <a:rPr lang="pt-BR" sz="2000" dirty="0"/>
            <a:t>Pessoal</a:t>
          </a:r>
        </a:p>
      </dgm:t>
    </dgm:pt>
    <dgm:pt modelId="{BE604ABB-CB57-4B3A-978E-A09EBCCFB74E}" type="parTrans" cxnId="{859EEF2D-C83E-4D5C-B7E1-58951806D92F}">
      <dgm:prSet/>
      <dgm:spPr/>
      <dgm:t>
        <a:bodyPr/>
        <a:lstStyle/>
        <a:p>
          <a:endParaRPr lang="pt-BR"/>
        </a:p>
      </dgm:t>
    </dgm:pt>
    <dgm:pt modelId="{68AE99ED-EB43-4DC0-83B5-26A0ACD7CDC4}" type="sibTrans" cxnId="{859EEF2D-C83E-4D5C-B7E1-58951806D92F}">
      <dgm:prSet/>
      <dgm:spPr/>
      <dgm:t>
        <a:bodyPr/>
        <a:lstStyle/>
        <a:p>
          <a:endParaRPr lang="pt-BR"/>
        </a:p>
      </dgm:t>
    </dgm:pt>
    <dgm:pt modelId="{C956C08D-831B-4479-87B6-23C9FD455D00}">
      <dgm:prSet phldrT="[Texto]" custT="1"/>
      <dgm:spPr/>
      <dgm:t>
        <a:bodyPr/>
        <a:lstStyle/>
        <a:p>
          <a:r>
            <a:rPr lang="pt-BR" sz="2000" dirty="0"/>
            <a:t>Instalações</a:t>
          </a:r>
        </a:p>
      </dgm:t>
    </dgm:pt>
    <dgm:pt modelId="{2B8C54B7-AC80-4ADD-8925-1F4F0E62BD82}" type="parTrans" cxnId="{D85A65C1-EDBE-4796-A45D-F0BFD2947B8B}">
      <dgm:prSet/>
      <dgm:spPr/>
      <dgm:t>
        <a:bodyPr/>
        <a:lstStyle/>
        <a:p>
          <a:endParaRPr lang="pt-BR"/>
        </a:p>
      </dgm:t>
    </dgm:pt>
    <dgm:pt modelId="{18266800-7B0F-48BB-8686-CB5F2EA6E913}" type="sibTrans" cxnId="{D85A65C1-EDBE-4796-A45D-F0BFD2947B8B}">
      <dgm:prSet/>
      <dgm:spPr/>
      <dgm:t>
        <a:bodyPr/>
        <a:lstStyle/>
        <a:p>
          <a:endParaRPr lang="pt-BR"/>
        </a:p>
      </dgm:t>
    </dgm:pt>
    <dgm:pt modelId="{D93059FE-0410-4F47-B8D7-A57AD1F2EEE0}" type="pres">
      <dgm:prSet presAssocID="{7DF38117-1D72-4E97-A599-843125596655}" presName="Name0" presStyleCnt="0">
        <dgm:presLayoutVars>
          <dgm:dir/>
          <dgm:resizeHandles val="exact"/>
        </dgm:presLayoutVars>
      </dgm:prSet>
      <dgm:spPr/>
    </dgm:pt>
    <dgm:pt modelId="{74D5EAB2-AC13-466F-A95F-63AF70FF634C}" type="pres">
      <dgm:prSet presAssocID="{7DF38117-1D72-4E97-A599-843125596655}" presName="cycle" presStyleCnt="0"/>
      <dgm:spPr/>
    </dgm:pt>
    <dgm:pt modelId="{301E7E91-8BF7-4424-8CD7-B917C85909F7}" type="pres">
      <dgm:prSet presAssocID="{9E68C540-E15A-48A3-A301-0648DAB6D112}" presName="nodeFirstNode" presStyleLbl="node1" presStyleIdx="0" presStyleCnt="7">
        <dgm:presLayoutVars>
          <dgm:bulletEnabled val="1"/>
        </dgm:presLayoutVars>
      </dgm:prSet>
      <dgm:spPr/>
    </dgm:pt>
    <dgm:pt modelId="{551544B6-FC6A-4E29-8509-49980782BA3C}" type="pres">
      <dgm:prSet presAssocID="{869F39C4-AFEB-43D5-A590-DC58F7BDB44C}" presName="sibTransFirstNode" presStyleLbl="bgShp" presStyleIdx="0" presStyleCnt="1"/>
      <dgm:spPr/>
    </dgm:pt>
    <dgm:pt modelId="{82AB597C-1492-4F32-A940-F4261E006742}" type="pres">
      <dgm:prSet presAssocID="{408C7935-39B0-4D50-9259-E55A8CDC7394}" presName="nodeFollowingNodes" presStyleLbl="node1" presStyleIdx="1" presStyleCnt="7">
        <dgm:presLayoutVars>
          <dgm:bulletEnabled val="1"/>
        </dgm:presLayoutVars>
      </dgm:prSet>
      <dgm:spPr/>
    </dgm:pt>
    <dgm:pt modelId="{A845ABAF-8B1B-491B-8992-84EE84013A9A}" type="pres">
      <dgm:prSet presAssocID="{4B229803-869A-421C-AB19-3965DEDC2BE9}" presName="nodeFollowingNodes" presStyleLbl="node1" presStyleIdx="2" presStyleCnt="7">
        <dgm:presLayoutVars>
          <dgm:bulletEnabled val="1"/>
        </dgm:presLayoutVars>
      </dgm:prSet>
      <dgm:spPr/>
    </dgm:pt>
    <dgm:pt modelId="{C7E826D9-F3C2-425A-B8E1-E414715E503E}" type="pres">
      <dgm:prSet presAssocID="{CD8282FE-55D0-4208-9725-888A7A4FBD61}" presName="nodeFollowingNodes" presStyleLbl="node1" presStyleIdx="3" presStyleCnt="7">
        <dgm:presLayoutVars>
          <dgm:bulletEnabled val="1"/>
        </dgm:presLayoutVars>
      </dgm:prSet>
      <dgm:spPr/>
    </dgm:pt>
    <dgm:pt modelId="{23113235-09A9-4AD6-A699-10698B1F4845}" type="pres">
      <dgm:prSet presAssocID="{1076A2E0-1228-4CD4-A9D1-B8A7101E644A}" presName="nodeFollowingNodes" presStyleLbl="node1" presStyleIdx="4" presStyleCnt="7">
        <dgm:presLayoutVars>
          <dgm:bulletEnabled val="1"/>
        </dgm:presLayoutVars>
      </dgm:prSet>
      <dgm:spPr/>
    </dgm:pt>
    <dgm:pt modelId="{EAF401CA-9F34-4591-B4F9-199B19C2959A}" type="pres">
      <dgm:prSet presAssocID="{E953A830-8727-4DF2-9D7B-53A44A43A79E}" presName="nodeFollowingNodes" presStyleLbl="node1" presStyleIdx="5" presStyleCnt="7">
        <dgm:presLayoutVars>
          <dgm:bulletEnabled val="1"/>
        </dgm:presLayoutVars>
      </dgm:prSet>
      <dgm:spPr/>
    </dgm:pt>
    <dgm:pt modelId="{0D6C54BD-5459-4BAB-BDAD-5D1240227A3C}" type="pres">
      <dgm:prSet presAssocID="{C956C08D-831B-4479-87B6-23C9FD455D00}" presName="nodeFollowingNodes" presStyleLbl="node1" presStyleIdx="6" presStyleCnt="7">
        <dgm:presLayoutVars>
          <dgm:bulletEnabled val="1"/>
        </dgm:presLayoutVars>
      </dgm:prSet>
      <dgm:spPr/>
    </dgm:pt>
  </dgm:ptLst>
  <dgm:cxnLst>
    <dgm:cxn modelId="{859EEF2D-C83E-4D5C-B7E1-58951806D92F}" srcId="{7DF38117-1D72-4E97-A599-843125596655}" destId="{E953A830-8727-4DF2-9D7B-53A44A43A79E}" srcOrd="5" destOrd="0" parTransId="{BE604ABB-CB57-4B3A-978E-A09EBCCFB74E}" sibTransId="{68AE99ED-EB43-4DC0-83B5-26A0ACD7CDC4}"/>
    <dgm:cxn modelId="{B76C303B-5B1D-4B61-A625-BB9D2FF4028E}" type="presOf" srcId="{9E68C540-E15A-48A3-A301-0648DAB6D112}" destId="{301E7E91-8BF7-4424-8CD7-B917C85909F7}" srcOrd="0" destOrd="0" presId="urn:microsoft.com/office/officeart/2005/8/layout/cycle3"/>
    <dgm:cxn modelId="{5CEA7F6F-6661-492C-A544-E54E7431E55B}" type="presOf" srcId="{408C7935-39B0-4D50-9259-E55A8CDC7394}" destId="{82AB597C-1492-4F32-A940-F4261E006742}" srcOrd="0" destOrd="0" presId="urn:microsoft.com/office/officeart/2005/8/layout/cycle3"/>
    <dgm:cxn modelId="{B1DD6456-790C-47EB-802F-716AAFB62A10}" srcId="{7DF38117-1D72-4E97-A599-843125596655}" destId="{9E68C540-E15A-48A3-A301-0648DAB6D112}" srcOrd="0" destOrd="0" parTransId="{5E31F478-2E6F-4D5D-B32D-1D1136BC1FCC}" sibTransId="{869F39C4-AFEB-43D5-A590-DC58F7BDB44C}"/>
    <dgm:cxn modelId="{3352F089-122C-4F26-A6A8-F6DC1F6FA355}" type="presOf" srcId="{7DF38117-1D72-4E97-A599-843125596655}" destId="{D93059FE-0410-4F47-B8D7-A57AD1F2EEE0}" srcOrd="0" destOrd="0" presId="urn:microsoft.com/office/officeart/2005/8/layout/cycle3"/>
    <dgm:cxn modelId="{B8B4358B-2CA2-41C5-8030-28825BBBB6B0}" srcId="{7DF38117-1D72-4E97-A599-843125596655}" destId="{CD8282FE-55D0-4208-9725-888A7A4FBD61}" srcOrd="3" destOrd="0" parTransId="{9396CBF3-4252-490E-A7C5-80D19336A5C6}" sibTransId="{2D48D4C2-1D9E-41FE-813E-27C2BF3CA4D7}"/>
    <dgm:cxn modelId="{8714F89B-68BF-4311-8048-05942C5CD5C0}" type="presOf" srcId="{CD8282FE-55D0-4208-9725-888A7A4FBD61}" destId="{C7E826D9-F3C2-425A-B8E1-E414715E503E}" srcOrd="0" destOrd="0" presId="urn:microsoft.com/office/officeart/2005/8/layout/cycle3"/>
    <dgm:cxn modelId="{69D2939D-2A10-4120-BD14-17510BFEDA6C}" type="presOf" srcId="{1076A2E0-1228-4CD4-A9D1-B8A7101E644A}" destId="{23113235-09A9-4AD6-A699-10698B1F4845}" srcOrd="0" destOrd="0" presId="urn:microsoft.com/office/officeart/2005/8/layout/cycle3"/>
    <dgm:cxn modelId="{283B77BD-B76F-4DA7-A27A-C539EB538745}" srcId="{7DF38117-1D72-4E97-A599-843125596655}" destId="{408C7935-39B0-4D50-9259-E55A8CDC7394}" srcOrd="1" destOrd="0" parTransId="{F8A48B2A-0DC9-4543-A160-5F2CD675BBEC}" sibTransId="{1D224ACD-CEAB-40FD-BF50-57CF9E484E47}"/>
    <dgm:cxn modelId="{D85A65C1-EDBE-4796-A45D-F0BFD2947B8B}" srcId="{7DF38117-1D72-4E97-A599-843125596655}" destId="{C956C08D-831B-4479-87B6-23C9FD455D00}" srcOrd="6" destOrd="0" parTransId="{2B8C54B7-AC80-4ADD-8925-1F4F0E62BD82}" sibTransId="{18266800-7B0F-48BB-8686-CB5F2EA6E913}"/>
    <dgm:cxn modelId="{6A853DC2-1433-4FFE-8829-5D918A832FAD}" type="presOf" srcId="{4B229803-869A-421C-AB19-3965DEDC2BE9}" destId="{A845ABAF-8B1B-491B-8992-84EE84013A9A}" srcOrd="0" destOrd="0" presId="urn:microsoft.com/office/officeart/2005/8/layout/cycle3"/>
    <dgm:cxn modelId="{4E8C27C5-76AB-49A8-85A8-418BD06269AC}" type="presOf" srcId="{C956C08D-831B-4479-87B6-23C9FD455D00}" destId="{0D6C54BD-5459-4BAB-BDAD-5D1240227A3C}" srcOrd="0" destOrd="0" presId="urn:microsoft.com/office/officeart/2005/8/layout/cycle3"/>
    <dgm:cxn modelId="{7B5434CC-CFD8-46D5-A677-078AC3F5AD72}" srcId="{7DF38117-1D72-4E97-A599-843125596655}" destId="{1076A2E0-1228-4CD4-A9D1-B8A7101E644A}" srcOrd="4" destOrd="0" parTransId="{FB5BCCA5-5070-4590-ABD5-0D22BF9FBC7E}" sibTransId="{4F873411-0340-42A8-9196-D7C1436DD1AC}"/>
    <dgm:cxn modelId="{09F1E5DB-7617-4A0C-8688-011B679E4DD9}" type="presOf" srcId="{869F39C4-AFEB-43D5-A590-DC58F7BDB44C}" destId="{551544B6-FC6A-4E29-8509-49980782BA3C}" srcOrd="0" destOrd="0" presId="urn:microsoft.com/office/officeart/2005/8/layout/cycle3"/>
    <dgm:cxn modelId="{08707DEF-9080-490C-A4BE-D6869F918B58}" srcId="{7DF38117-1D72-4E97-A599-843125596655}" destId="{4B229803-869A-421C-AB19-3965DEDC2BE9}" srcOrd="2" destOrd="0" parTransId="{F52E19D2-07B6-405D-94C6-A7A05521B8B1}" sibTransId="{9BD718B3-F65C-4493-9F27-C388AE7FDEEB}"/>
    <dgm:cxn modelId="{AEB28AFA-2B43-442A-AD94-B342159477B8}" type="presOf" srcId="{E953A830-8727-4DF2-9D7B-53A44A43A79E}" destId="{EAF401CA-9F34-4591-B4F9-199B19C2959A}" srcOrd="0" destOrd="0" presId="urn:microsoft.com/office/officeart/2005/8/layout/cycle3"/>
    <dgm:cxn modelId="{6EEB6B89-B19D-46B2-AB7A-18C7902F5718}" type="presParOf" srcId="{D93059FE-0410-4F47-B8D7-A57AD1F2EEE0}" destId="{74D5EAB2-AC13-466F-A95F-63AF70FF634C}" srcOrd="0" destOrd="0" presId="urn:microsoft.com/office/officeart/2005/8/layout/cycle3"/>
    <dgm:cxn modelId="{4357F859-8838-4F83-950C-F4AFC2E5EE57}" type="presParOf" srcId="{74D5EAB2-AC13-466F-A95F-63AF70FF634C}" destId="{301E7E91-8BF7-4424-8CD7-B917C85909F7}" srcOrd="0" destOrd="0" presId="urn:microsoft.com/office/officeart/2005/8/layout/cycle3"/>
    <dgm:cxn modelId="{C50C42C3-1F48-49A8-A232-6E1118BA18AA}" type="presParOf" srcId="{74D5EAB2-AC13-466F-A95F-63AF70FF634C}" destId="{551544B6-FC6A-4E29-8509-49980782BA3C}" srcOrd="1" destOrd="0" presId="urn:microsoft.com/office/officeart/2005/8/layout/cycle3"/>
    <dgm:cxn modelId="{6990ACD8-1B3E-44DA-9053-B00F526228CB}" type="presParOf" srcId="{74D5EAB2-AC13-466F-A95F-63AF70FF634C}" destId="{82AB597C-1492-4F32-A940-F4261E006742}" srcOrd="2" destOrd="0" presId="urn:microsoft.com/office/officeart/2005/8/layout/cycle3"/>
    <dgm:cxn modelId="{A5B56202-8FED-41F6-AAE0-BDEBD4940413}" type="presParOf" srcId="{74D5EAB2-AC13-466F-A95F-63AF70FF634C}" destId="{A845ABAF-8B1B-491B-8992-84EE84013A9A}" srcOrd="3" destOrd="0" presId="urn:microsoft.com/office/officeart/2005/8/layout/cycle3"/>
    <dgm:cxn modelId="{62ABB595-6A09-4C0C-B875-CB3EAD456F5B}" type="presParOf" srcId="{74D5EAB2-AC13-466F-A95F-63AF70FF634C}" destId="{C7E826D9-F3C2-425A-B8E1-E414715E503E}" srcOrd="4" destOrd="0" presId="urn:microsoft.com/office/officeart/2005/8/layout/cycle3"/>
    <dgm:cxn modelId="{A132A8C5-F8E9-4AC9-BEB9-FB4A54084B2A}" type="presParOf" srcId="{74D5EAB2-AC13-466F-A95F-63AF70FF634C}" destId="{23113235-09A9-4AD6-A699-10698B1F4845}" srcOrd="5" destOrd="0" presId="urn:microsoft.com/office/officeart/2005/8/layout/cycle3"/>
    <dgm:cxn modelId="{A5DB1E96-9A0B-4E5C-A08D-F9BE946436E8}" type="presParOf" srcId="{74D5EAB2-AC13-466F-A95F-63AF70FF634C}" destId="{EAF401CA-9F34-4591-B4F9-199B19C2959A}" srcOrd="6" destOrd="0" presId="urn:microsoft.com/office/officeart/2005/8/layout/cycle3"/>
    <dgm:cxn modelId="{8C17194C-5FE8-4032-A29A-41BFAD1A5BD8}" type="presParOf" srcId="{74D5EAB2-AC13-466F-A95F-63AF70FF634C}" destId="{0D6C54BD-5459-4BAB-BDAD-5D1240227A3C}" srcOrd="7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AA50A7-A8E0-45E7-A632-EA3F3CF41453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CEECA4A6-795F-4649-8DCC-2C9D95A9532B}">
      <dgm:prSet phldrT="[Texto]" custT="1"/>
      <dgm:spPr/>
      <dgm:t>
        <a:bodyPr/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R$3,7 bilhões em efeitos diretos e indiretos</a:t>
          </a:r>
        </a:p>
      </dgm:t>
    </dgm:pt>
    <dgm:pt modelId="{BDFD0005-2A93-47F4-994A-6C53E69E0B52}" type="parTrans" cxnId="{BD1A694D-3065-4BA5-998E-1202744D49CC}">
      <dgm:prSet/>
      <dgm:spPr/>
      <dgm:t>
        <a:bodyPr/>
        <a:lstStyle/>
        <a:p>
          <a:endParaRPr lang="pt-BR"/>
        </a:p>
      </dgm:t>
    </dgm:pt>
    <dgm:pt modelId="{478FB409-54F3-426C-B951-6A108B18F8F8}" type="sibTrans" cxnId="{BD1A694D-3065-4BA5-998E-1202744D49CC}">
      <dgm:prSet/>
      <dgm:spPr/>
      <dgm:t>
        <a:bodyPr/>
        <a:lstStyle/>
        <a:p>
          <a:endParaRPr lang="pt-BR"/>
        </a:p>
      </dgm:t>
    </dgm:pt>
    <dgm:pt modelId="{066A2960-9044-4A78-9BF5-0207FDB0FB2D}">
      <dgm:prSet phldrT="[Texto]" custT="1"/>
      <dgm:spPr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158170" tIns="0" rIns="158170" bIns="0" numCol="1" spcCol="1270" anchor="ctr" anchorCtr="0"/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R$2 bilhões em impacto no PIB</a:t>
          </a:r>
        </a:p>
      </dgm:t>
    </dgm:pt>
    <dgm:pt modelId="{053E6C17-A966-465E-85CC-25EFD04DA977}" type="parTrans" cxnId="{5C8EFD96-CE71-4D6D-B184-16D8AB060404}">
      <dgm:prSet/>
      <dgm:spPr/>
      <dgm:t>
        <a:bodyPr/>
        <a:lstStyle/>
        <a:p>
          <a:endParaRPr lang="pt-BR"/>
        </a:p>
      </dgm:t>
    </dgm:pt>
    <dgm:pt modelId="{4A08A046-61D5-47E9-93F2-0C8C29CDBD42}" type="sibTrans" cxnId="{5C8EFD96-CE71-4D6D-B184-16D8AB060404}">
      <dgm:prSet/>
      <dgm:spPr/>
      <dgm:t>
        <a:bodyPr/>
        <a:lstStyle/>
        <a:p>
          <a:endParaRPr lang="pt-BR"/>
        </a:p>
      </dgm:t>
    </dgm:pt>
    <dgm:pt modelId="{71D6D56B-287C-4E0D-B4EF-35E78FFB72CF}">
      <dgm:prSet phldrT="[Texto]" custT="1"/>
      <dgm:spPr/>
      <dgm:t>
        <a:bodyPr/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Efeito valor induzido de R$6,6 bilhões </a:t>
          </a:r>
        </a:p>
      </dgm:t>
    </dgm:pt>
    <dgm:pt modelId="{BA68A90F-DABC-4342-B846-4787A967D8B1}" type="parTrans" cxnId="{9E153392-58FA-42E1-B258-067C1D405C1F}">
      <dgm:prSet/>
      <dgm:spPr/>
      <dgm:t>
        <a:bodyPr/>
        <a:lstStyle/>
        <a:p>
          <a:endParaRPr lang="pt-BR"/>
        </a:p>
      </dgm:t>
    </dgm:pt>
    <dgm:pt modelId="{A66CC1A1-8952-4F98-9D4B-861B1F92F86A}" type="sibTrans" cxnId="{9E153392-58FA-42E1-B258-067C1D405C1F}">
      <dgm:prSet/>
      <dgm:spPr/>
      <dgm:t>
        <a:bodyPr/>
        <a:lstStyle/>
        <a:p>
          <a:endParaRPr lang="pt-BR"/>
        </a:p>
      </dgm:t>
    </dgm:pt>
    <dgm:pt modelId="{D290821E-9639-495A-9554-8B11D5A9520C}" type="pres">
      <dgm:prSet presAssocID="{41AA50A7-A8E0-45E7-A632-EA3F3CF41453}" presName="linear" presStyleCnt="0">
        <dgm:presLayoutVars>
          <dgm:dir/>
          <dgm:animLvl val="lvl"/>
          <dgm:resizeHandles val="exact"/>
        </dgm:presLayoutVars>
      </dgm:prSet>
      <dgm:spPr/>
    </dgm:pt>
    <dgm:pt modelId="{3CAB5FCA-CF64-4CE2-9855-4A8CE020ECB3}" type="pres">
      <dgm:prSet presAssocID="{CEECA4A6-795F-4649-8DCC-2C9D95A9532B}" presName="parentLin" presStyleCnt="0"/>
      <dgm:spPr/>
    </dgm:pt>
    <dgm:pt modelId="{BA957688-4EC7-4C99-BF49-CC6DDAFE661D}" type="pres">
      <dgm:prSet presAssocID="{CEECA4A6-795F-4649-8DCC-2C9D95A9532B}" presName="parentLeftMargin" presStyleLbl="node1" presStyleIdx="0" presStyleCnt="3"/>
      <dgm:spPr/>
    </dgm:pt>
    <dgm:pt modelId="{95B70B41-64CF-42B4-B63F-FBC682C0B0CE}" type="pres">
      <dgm:prSet presAssocID="{CEECA4A6-795F-4649-8DCC-2C9D95A9532B}" presName="parentText" presStyleLbl="node1" presStyleIdx="0" presStyleCnt="3" custScaleX="141725">
        <dgm:presLayoutVars>
          <dgm:chMax val="0"/>
          <dgm:bulletEnabled val="1"/>
        </dgm:presLayoutVars>
      </dgm:prSet>
      <dgm:spPr/>
    </dgm:pt>
    <dgm:pt modelId="{62B41858-8180-49CF-99F9-A7BDF6D58182}" type="pres">
      <dgm:prSet presAssocID="{CEECA4A6-795F-4649-8DCC-2C9D95A9532B}" presName="negativeSpace" presStyleCnt="0"/>
      <dgm:spPr/>
    </dgm:pt>
    <dgm:pt modelId="{0CAED8F9-BFDF-444F-8851-CCEDC446E9C1}" type="pres">
      <dgm:prSet presAssocID="{CEECA4A6-795F-4649-8DCC-2C9D95A9532B}" presName="childText" presStyleLbl="conFgAcc1" presStyleIdx="0" presStyleCnt="3">
        <dgm:presLayoutVars>
          <dgm:bulletEnabled val="1"/>
        </dgm:presLayoutVars>
      </dgm:prSet>
      <dgm:spPr/>
    </dgm:pt>
    <dgm:pt modelId="{4A8F4D26-4810-4CE2-BEA3-C35DF12BCA0F}" type="pres">
      <dgm:prSet presAssocID="{478FB409-54F3-426C-B951-6A108B18F8F8}" presName="spaceBetweenRectangles" presStyleCnt="0"/>
      <dgm:spPr/>
    </dgm:pt>
    <dgm:pt modelId="{2529EC2D-7419-486B-A414-00C8CD192348}" type="pres">
      <dgm:prSet presAssocID="{71D6D56B-287C-4E0D-B4EF-35E78FFB72CF}" presName="parentLin" presStyleCnt="0"/>
      <dgm:spPr/>
    </dgm:pt>
    <dgm:pt modelId="{9EADBA8A-86F4-4D7A-84E1-7AB0DEC57155}" type="pres">
      <dgm:prSet presAssocID="{71D6D56B-287C-4E0D-B4EF-35E78FFB72CF}" presName="parentLeftMargin" presStyleLbl="node1" presStyleIdx="0" presStyleCnt="3"/>
      <dgm:spPr/>
    </dgm:pt>
    <dgm:pt modelId="{F69CF040-BF9E-45A6-AFEC-BC8AE0B21504}" type="pres">
      <dgm:prSet presAssocID="{71D6D56B-287C-4E0D-B4EF-35E78FFB72CF}" presName="parentText" presStyleLbl="node1" presStyleIdx="1" presStyleCnt="3" custScaleX="141491">
        <dgm:presLayoutVars>
          <dgm:chMax val="0"/>
          <dgm:bulletEnabled val="1"/>
        </dgm:presLayoutVars>
      </dgm:prSet>
      <dgm:spPr/>
    </dgm:pt>
    <dgm:pt modelId="{2E40193E-3792-477B-A558-4DEC106C4A62}" type="pres">
      <dgm:prSet presAssocID="{71D6D56B-287C-4E0D-B4EF-35E78FFB72CF}" presName="negativeSpace" presStyleCnt="0"/>
      <dgm:spPr/>
    </dgm:pt>
    <dgm:pt modelId="{99FFFED1-33D4-4400-B5BD-DD85BEE4CA0D}" type="pres">
      <dgm:prSet presAssocID="{71D6D56B-287C-4E0D-B4EF-35E78FFB72CF}" presName="childText" presStyleLbl="conFgAcc1" presStyleIdx="1" presStyleCnt="3">
        <dgm:presLayoutVars>
          <dgm:bulletEnabled val="1"/>
        </dgm:presLayoutVars>
      </dgm:prSet>
      <dgm:spPr/>
    </dgm:pt>
    <dgm:pt modelId="{104BAA39-6358-430D-9378-68D7750154FE}" type="pres">
      <dgm:prSet presAssocID="{A66CC1A1-8952-4F98-9D4B-861B1F92F86A}" presName="spaceBetweenRectangles" presStyleCnt="0"/>
      <dgm:spPr/>
    </dgm:pt>
    <dgm:pt modelId="{7E9F5C2D-560A-44B7-A9D4-8AAB2143A8F3}" type="pres">
      <dgm:prSet presAssocID="{066A2960-9044-4A78-9BF5-0207FDB0FB2D}" presName="parentLin" presStyleCnt="0"/>
      <dgm:spPr/>
    </dgm:pt>
    <dgm:pt modelId="{5FF890A3-187F-4F14-AEF2-8FC7B0A27635}" type="pres">
      <dgm:prSet presAssocID="{066A2960-9044-4A78-9BF5-0207FDB0FB2D}" presName="parentLeftMargin" presStyleLbl="node1" presStyleIdx="1" presStyleCnt="3"/>
      <dgm:spPr/>
    </dgm:pt>
    <dgm:pt modelId="{C111015A-38F1-40B9-8167-455101C15710}" type="pres">
      <dgm:prSet presAssocID="{066A2960-9044-4A78-9BF5-0207FDB0FB2D}" presName="parentText" presStyleLbl="node1" presStyleIdx="2" presStyleCnt="3" custScaleX="141493">
        <dgm:presLayoutVars>
          <dgm:chMax val="0"/>
          <dgm:bulletEnabled val="1"/>
        </dgm:presLayoutVars>
      </dgm:prSet>
      <dgm:spPr>
        <a:xfrm>
          <a:off x="298904" y="908757"/>
          <a:ext cx="4991084" cy="590400"/>
        </a:xfrm>
        <a:prstGeom prst="roundRect">
          <a:avLst/>
        </a:prstGeom>
      </dgm:spPr>
    </dgm:pt>
    <dgm:pt modelId="{9538353E-7CFD-4388-B136-6A4761302F2E}" type="pres">
      <dgm:prSet presAssocID="{066A2960-9044-4A78-9BF5-0207FDB0FB2D}" presName="negativeSpace" presStyleCnt="0"/>
      <dgm:spPr/>
    </dgm:pt>
    <dgm:pt modelId="{20FA23E1-447B-46AA-A8B3-80F97777EEDF}" type="pres">
      <dgm:prSet presAssocID="{066A2960-9044-4A78-9BF5-0207FDB0FB2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6AF8E2D-3299-4BC5-AC2E-ED8E0EBB35C9}" type="presOf" srcId="{CEECA4A6-795F-4649-8DCC-2C9D95A9532B}" destId="{95B70B41-64CF-42B4-B63F-FBC682C0B0CE}" srcOrd="1" destOrd="0" presId="urn:microsoft.com/office/officeart/2005/8/layout/list1"/>
    <dgm:cxn modelId="{BDA74349-EFDE-4A9A-A900-7F5341416BC8}" type="presOf" srcId="{41AA50A7-A8E0-45E7-A632-EA3F3CF41453}" destId="{D290821E-9639-495A-9554-8B11D5A9520C}" srcOrd="0" destOrd="0" presId="urn:microsoft.com/office/officeart/2005/8/layout/list1"/>
    <dgm:cxn modelId="{BD1A694D-3065-4BA5-998E-1202744D49CC}" srcId="{41AA50A7-A8E0-45E7-A632-EA3F3CF41453}" destId="{CEECA4A6-795F-4649-8DCC-2C9D95A9532B}" srcOrd="0" destOrd="0" parTransId="{BDFD0005-2A93-47F4-994A-6C53E69E0B52}" sibTransId="{478FB409-54F3-426C-B951-6A108B18F8F8}"/>
    <dgm:cxn modelId="{DF957F72-6233-46CF-BF06-AA07681AB854}" type="presOf" srcId="{71D6D56B-287C-4E0D-B4EF-35E78FFB72CF}" destId="{F69CF040-BF9E-45A6-AFEC-BC8AE0B21504}" srcOrd="1" destOrd="0" presId="urn:microsoft.com/office/officeart/2005/8/layout/list1"/>
    <dgm:cxn modelId="{CE796C89-C2C5-4195-9176-2EDCC8C685F5}" type="presOf" srcId="{066A2960-9044-4A78-9BF5-0207FDB0FB2D}" destId="{C111015A-38F1-40B9-8167-455101C15710}" srcOrd="1" destOrd="0" presId="urn:microsoft.com/office/officeart/2005/8/layout/list1"/>
    <dgm:cxn modelId="{5A44808F-2DA8-45B2-A1A8-94B72148C553}" type="presOf" srcId="{066A2960-9044-4A78-9BF5-0207FDB0FB2D}" destId="{5FF890A3-187F-4F14-AEF2-8FC7B0A27635}" srcOrd="0" destOrd="0" presId="urn:microsoft.com/office/officeart/2005/8/layout/list1"/>
    <dgm:cxn modelId="{9E153392-58FA-42E1-B258-067C1D405C1F}" srcId="{41AA50A7-A8E0-45E7-A632-EA3F3CF41453}" destId="{71D6D56B-287C-4E0D-B4EF-35E78FFB72CF}" srcOrd="1" destOrd="0" parTransId="{BA68A90F-DABC-4342-B846-4787A967D8B1}" sibTransId="{A66CC1A1-8952-4F98-9D4B-861B1F92F86A}"/>
    <dgm:cxn modelId="{5C8EFD96-CE71-4D6D-B184-16D8AB060404}" srcId="{41AA50A7-A8E0-45E7-A632-EA3F3CF41453}" destId="{066A2960-9044-4A78-9BF5-0207FDB0FB2D}" srcOrd="2" destOrd="0" parTransId="{053E6C17-A966-465E-85CC-25EFD04DA977}" sibTransId="{4A08A046-61D5-47E9-93F2-0C8C29CDBD42}"/>
    <dgm:cxn modelId="{4FD70597-0DAC-4097-B399-E719C4AA5A68}" type="presOf" srcId="{71D6D56B-287C-4E0D-B4EF-35E78FFB72CF}" destId="{9EADBA8A-86F4-4D7A-84E1-7AB0DEC57155}" srcOrd="0" destOrd="0" presId="urn:microsoft.com/office/officeart/2005/8/layout/list1"/>
    <dgm:cxn modelId="{9FF700F3-2D68-4703-B84C-24467A5F8310}" type="presOf" srcId="{CEECA4A6-795F-4649-8DCC-2C9D95A9532B}" destId="{BA957688-4EC7-4C99-BF49-CC6DDAFE661D}" srcOrd="0" destOrd="0" presId="urn:microsoft.com/office/officeart/2005/8/layout/list1"/>
    <dgm:cxn modelId="{75F0AEDD-3417-4FC9-A7E4-2190E6AD89FE}" type="presParOf" srcId="{D290821E-9639-495A-9554-8B11D5A9520C}" destId="{3CAB5FCA-CF64-4CE2-9855-4A8CE020ECB3}" srcOrd="0" destOrd="0" presId="urn:microsoft.com/office/officeart/2005/8/layout/list1"/>
    <dgm:cxn modelId="{18622931-CD7A-4694-B270-C425932962D8}" type="presParOf" srcId="{3CAB5FCA-CF64-4CE2-9855-4A8CE020ECB3}" destId="{BA957688-4EC7-4C99-BF49-CC6DDAFE661D}" srcOrd="0" destOrd="0" presId="urn:microsoft.com/office/officeart/2005/8/layout/list1"/>
    <dgm:cxn modelId="{E8277DBE-DF0C-491D-B0E3-9269BEE80450}" type="presParOf" srcId="{3CAB5FCA-CF64-4CE2-9855-4A8CE020ECB3}" destId="{95B70B41-64CF-42B4-B63F-FBC682C0B0CE}" srcOrd="1" destOrd="0" presId="urn:microsoft.com/office/officeart/2005/8/layout/list1"/>
    <dgm:cxn modelId="{0F559582-D89B-42FA-82CB-6A4E48C42213}" type="presParOf" srcId="{D290821E-9639-495A-9554-8B11D5A9520C}" destId="{62B41858-8180-49CF-99F9-A7BDF6D58182}" srcOrd="1" destOrd="0" presId="urn:microsoft.com/office/officeart/2005/8/layout/list1"/>
    <dgm:cxn modelId="{98570354-DE81-471F-8482-C64B696019EE}" type="presParOf" srcId="{D290821E-9639-495A-9554-8B11D5A9520C}" destId="{0CAED8F9-BFDF-444F-8851-CCEDC446E9C1}" srcOrd="2" destOrd="0" presId="urn:microsoft.com/office/officeart/2005/8/layout/list1"/>
    <dgm:cxn modelId="{B9BE9C5C-FBA4-4AA6-9610-F3CCDDAA579D}" type="presParOf" srcId="{D290821E-9639-495A-9554-8B11D5A9520C}" destId="{4A8F4D26-4810-4CE2-BEA3-C35DF12BCA0F}" srcOrd="3" destOrd="0" presId="urn:microsoft.com/office/officeart/2005/8/layout/list1"/>
    <dgm:cxn modelId="{AD87ACA6-AC28-4BDC-B374-3397F6E3E575}" type="presParOf" srcId="{D290821E-9639-495A-9554-8B11D5A9520C}" destId="{2529EC2D-7419-486B-A414-00C8CD192348}" srcOrd="4" destOrd="0" presId="urn:microsoft.com/office/officeart/2005/8/layout/list1"/>
    <dgm:cxn modelId="{FB7B2205-DFA5-444B-92C7-2A7A7EEBBDC8}" type="presParOf" srcId="{2529EC2D-7419-486B-A414-00C8CD192348}" destId="{9EADBA8A-86F4-4D7A-84E1-7AB0DEC57155}" srcOrd="0" destOrd="0" presId="urn:microsoft.com/office/officeart/2005/8/layout/list1"/>
    <dgm:cxn modelId="{3FEF765D-44D9-44D7-825C-6747746420EA}" type="presParOf" srcId="{2529EC2D-7419-486B-A414-00C8CD192348}" destId="{F69CF040-BF9E-45A6-AFEC-BC8AE0B21504}" srcOrd="1" destOrd="0" presId="urn:microsoft.com/office/officeart/2005/8/layout/list1"/>
    <dgm:cxn modelId="{35FEADCF-27D9-43B6-B0AA-554D244312B5}" type="presParOf" srcId="{D290821E-9639-495A-9554-8B11D5A9520C}" destId="{2E40193E-3792-477B-A558-4DEC106C4A62}" srcOrd="5" destOrd="0" presId="urn:microsoft.com/office/officeart/2005/8/layout/list1"/>
    <dgm:cxn modelId="{4DE20394-7648-48D9-9D5A-4DBC54BC9E5D}" type="presParOf" srcId="{D290821E-9639-495A-9554-8B11D5A9520C}" destId="{99FFFED1-33D4-4400-B5BD-DD85BEE4CA0D}" srcOrd="6" destOrd="0" presId="urn:microsoft.com/office/officeart/2005/8/layout/list1"/>
    <dgm:cxn modelId="{97AA6F27-6030-4BD0-AC24-B5039576E578}" type="presParOf" srcId="{D290821E-9639-495A-9554-8B11D5A9520C}" destId="{104BAA39-6358-430D-9378-68D7750154FE}" srcOrd="7" destOrd="0" presId="urn:microsoft.com/office/officeart/2005/8/layout/list1"/>
    <dgm:cxn modelId="{EE514E1C-ED49-4E28-85B2-244DD40460E1}" type="presParOf" srcId="{D290821E-9639-495A-9554-8B11D5A9520C}" destId="{7E9F5C2D-560A-44B7-A9D4-8AAB2143A8F3}" srcOrd="8" destOrd="0" presId="urn:microsoft.com/office/officeart/2005/8/layout/list1"/>
    <dgm:cxn modelId="{38B8D2BE-72EB-413B-8854-6455713F781C}" type="presParOf" srcId="{7E9F5C2D-560A-44B7-A9D4-8AAB2143A8F3}" destId="{5FF890A3-187F-4F14-AEF2-8FC7B0A27635}" srcOrd="0" destOrd="0" presId="urn:microsoft.com/office/officeart/2005/8/layout/list1"/>
    <dgm:cxn modelId="{2BC7D545-6A1A-49B3-B288-85AB8925B138}" type="presParOf" srcId="{7E9F5C2D-560A-44B7-A9D4-8AAB2143A8F3}" destId="{C111015A-38F1-40B9-8167-455101C15710}" srcOrd="1" destOrd="0" presId="urn:microsoft.com/office/officeart/2005/8/layout/list1"/>
    <dgm:cxn modelId="{83947D36-5123-4FE2-86AE-A666F099EB31}" type="presParOf" srcId="{D290821E-9639-495A-9554-8B11D5A9520C}" destId="{9538353E-7CFD-4388-B136-6A4761302F2E}" srcOrd="9" destOrd="0" presId="urn:microsoft.com/office/officeart/2005/8/layout/list1"/>
    <dgm:cxn modelId="{730FB185-3254-453D-8E29-5A1762F20B4F}" type="presParOf" srcId="{D290821E-9639-495A-9554-8B11D5A9520C}" destId="{20FA23E1-447B-46AA-A8B3-80F97777EED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1AA50A7-A8E0-45E7-A632-EA3F3CF41453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218A416-5D1D-46EE-B55C-4714AD8A79DC}">
      <dgm:prSet phldrT="[Texto]" custT="1"/>
      <dgm:spPr/>
      <dgm:t>
        <a:bodyPr/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8.500 empregos / ano</a:t>
          </a:r>
        </a:p>
      </dgm:t>
    </dgm:pt>
    <dgm:pt modelId="{11A88D04-DF38-4130-A621-B123F60ED5C0}" type="parTrans" cxnId="{CAEAC40B-AE84-4E92-910D-622B3FFA4F40}">
      <dgm:prSet/>
      <dgm:spPr/>
      <dgm:t>
        <a:bodyPr/>
        <a:lstStyle/>
        <a:p>
          <a:endParaRPr lang="pt-BR"/>
        </a:p>
      </dgm:t>
    </dgm:pt>
    <dgm:pt modelId="{BAC5C25E-ED67-447E-8FA1-CDCFE8539841}" type="sibTrans" cxnId="{CAEAC40B-AE84-4E92-910D-622B3FFA4F40}">
      <dgm:prSet/>
      <dgm:spPr/>
      <dgm:t>
        <a:bodyPr/>
        <a:lstStyle/>
        <a:p>
          <a:endParaRPr lang="pt-BR"/>
        </a:p>
      </dgm:t>
    </dgm:pt>
    <dgm:pt modelId="{2F7AB900-2F1A-4143-8956-D2332C263C50}">
      <dgm:prSet phldrT="[Texto]" custT="1"/>
      <dgm:spPr/>
      <dgm:t>
        <a:bodyPr/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R$2,4 bilhões em salários</a:t>
          </a:r>
        </a:p>
      </dgm:t>
    </dgm:pt>
    <dgm:pt modelId="{07507737-1158-4B79-80CF-BC9FC13E490C}" type="parTrans" cxnId="{CF415537-C2AE-45D1-8D72-58DBF047924B}">
      <dgm:prSet/>
      <dgm:spPr/>
      <dgm:t>
        <a:bodyPr/>
        <a:lstStyle/>
        <a:p>
          <a:endParaRPr lang="pt-BR"/>
        </a:p>
      </dgm:t>
    </dgm:pt>
    <dgm:pt modelId="{7DEE986B-E5C7-44F2-820C-FC6755658162}" type="sibTrans" cxnId="{CF415537-C2AE-45D1-8D72-58DBF047924B}">
      <dgm:prSet/>
      <dgm:spPr/>
      <dgm:t>
        <a:bodyPr/>
        <a:lstStyle/>
        <a:p>
          <a:endParaRPr lang="pt-BR"/>
        </a:p>
      </dgm:t>
    </dgm:pt>
    <dgm:pt modelId="{B034E448-8F43-411A-9F61-DB719674CA6D}">
      <dgm:prSet phldrT="[Texto]" custT="1"/>
      <dgm:spPr/>
      <dgm:t>
        <a:bodyPr/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R$1,2 bilhão  em tributos</a:t>
          </a:r>
        </a:p>
      </dgm:t>
    </dgm:pt>
    <dgm:pt modelId="{D6A6A69E-BB54-4E5F-805A-13F8405A651D}" type="parTrans" cxnId="{9E792E1B-91D4-40BB-AC7B-B2E722C60B29}">
      <dgm:prSet/>
      <dgm:spPr/>
      <dgm:t>
        <a:bodyPr/>
        <a:lstStyle/>
        <a:p>
          <a:endParaRPr lang="pt-BR"/>
        </a:p>
      </dgm:t>
    </dgm:pt>
    <dgm:pt modelId="{6BEA451E-AD90-439D-9532-9D179FBE127B}" type="sibTrans" cxnId="{9E792E1B-91D4-40BB-AC7B-B2E722C60B29}">
      <dgm:prSet/>
      <dgm:spPr/>
      <dgm:t>
        <a:bodyPr/>
        <a:lstStyle/>
        <a:p>
          <a:endParaRPr lang="pt-BR"/>
        </a:p>
      </dgm:t>
    </dgm:pt>
    <dgm:pt modelId="{D290821E-9639-495A-9554-8B11D5A9520C}" type="pres">
      <dgm:prSet presAssocID="{41AA50A7-A8E0-45E7-A632-EA3F3CF41453}" presName="linear" presStyleCnt="0">
        <dgm:presLayoutVars>
          <dgm:dir/>
          <dgm:animLvl val="lvl"/>
          <dgm:resizeHandles val="exact"/>
        </dgm:presLayoutVars>
      </dgm:prSet>
      <dgm:spPr/>
    </dgm:pt>
    <dgm:pt modelId="{651CB651-7492-4365-A956-FE27B594CA22}" type="pres">
      <dgm:prSet presAssocID="{2218A416-5D1D-46EE-B55C-4714AD8A79DC}" presName="parentLin" presStyleCnt="0"/>
      <dgm:spPr/>
    </dgm:pt>
    <dgm:pt modelId="{96AC2F88-03F2-444B-A71A-F3089F1C9E7B}" type="pres">
      <dgm:prSet presAssocID="{2218A416-5D1D-46EE-B55C-4714AD8A79DC}" presName="parentLeftMargin" presStyleLbl="node1" presStyleIdx="0" presStyleCnt="3"/>
      <dgm:spPr/>
    </dgm:pt>
    <dgm:pt modelId="{C0A3C565-F3EE-4570-8FBE-790877AB5C15}" type="pres">
      <dgm:prSet presAssocID="{2218A416-5D1D-46EE-B55C-4714AD8A79DC}" presName="parentText" presStyleLbl="node1" presStyleIdx="0" presStyleCnt="3" custScaleX="140501">
        <dgm:presLayoutVars>
          <dgm:chMax val="0"/>
          <dgm:bulletEnabled val="1"/>
        </dgm:presLayoutVars>
      </dgm:prSet>
      <dgm:spPr/>
    </dgm:pt>
    <dgm:pt modelId="{F6BA0532-D1D8-403C-A2D9-C6899382B5E9}" type="pres">
      <dgm:prSet presAssocID="{2218A416-5D1D-46EE-B55C-4714AD8A79DC}" presName="negativeSpace" presStyleCnt="0"/>
      <dgm:spPr/>
    </dgm:pt>
    <dgm:pt modelId="{E62472D4-5268-4E42-9BD5-20A516772037}" type="pres">
      <dgm:prSet presAssocID="{2218A416-5D1D-46EE-B55C-4714AD8A79DC}" presName="childText" presStyleLbl="conFgAcc1" presStyleIdx="0" presStyleCnt="3">
        <dgm:presLayoutVars>
          <dgm:bulletEnabled val="1"/>
        </dgm:presLayoutVars>
      </dgm:prSet>
      <dgm:spPr/>
    </dgm:pt>
    <dgm:pt modelId="{D7F51722-BB11-44AD-8EB6-827598E2469D}" type="pres">
      <dgm:prSet presAssocID="{BAC5C25E-ED67-447E-8FA1-CDCFE8539841}" presName="spaceBetweenRectangles" presStyleCnt="0"/>
      <dgm:spPr/>
    </dgm:pt>
    <dgm:pt modelId="{6ADF853B-5B37-4FB3-A0B7-E9AE9A6957EA}" type="pres">
      <dgm:prSet presAssocID="{2F7AB900-2F1A-4143-8956-D2332C263C50}" presName="parentLin" presStyleCnt="0"/>
      <dgm:spPr/>
    </dgm:pt>
    <dgm:pt modelId="{1014A967-8C6A-49A5-8C1E-01EB92C35D0B}" type="pres">
      <dgm:prSet presAssocID="{2F7AB900-2F1A-4143-8956-D2332C263C50}" presName="parentLeftMargin" presStyleLbl="node1" presStyleIdx="0" presStyleCnt="3"/>
      <dgm:spPr/>
    </dgm:pt>
    <dgm:pt modelId="{AEC26C06-94AE-4445-9A72-C2D966AE039C}" type="pres">
      <dgm:prSet presAssocID="{2F7AB900-2F1A-4143-8956-D2332C263C50}" presName="parentText" presStyleLbl="node1" presStyleIdx="1" presStyleCnt="3" custScaleX="142857">
        <dgm:presLayoutVars>
          <dgm:chMax val="0"/>
          <dgm:bulletEnabled val="1"/>
        </dgm:presLayoutVars>
      </dgm:prSet>
      <dgm:spPr/>
    </dgm:pt>
    <dgm:pt modelId="{DFF34147-733E-453E-BBC0-CC1EB45F6E66}" type="pres">
      <dgm:prSet presAssocID="{2F7AB900-2F1A-4143-8956-D2332C263C50}" presName="negativeSpace" presStyleCnt="0"/>
      <dgm:spPr/>
    </dgm:pt>
    <dgm:pt modelId="{0DC28D6B-78FA-4C5C-A4A8-23D5264D592F}" type="pres">
      <dgm:prSet presAssocID="{2F7AB900-2F1A-4143-8956-D2332C263C50}" presName="childText" presStyleLbl="conFgAcc1" presStyleIdx="1" presStyleCnt="3">
        <dgm:presLayoutVars>
          <dgm:bulletEnabled val="1"/>
        </dgm:presLayoutVars>
      </dgm:prSet>
      <dgm:spPr/>
    </dgm:pt>
    <dgm:pt modelId="{0D1655AA-CBF9-45D8-879C-CC83F758FBD6}" type="pres">
      <dgm:prSet presAssocID="{7DEE986B-E5C7-44F2-820C-FC6755658162}" presName="spaceBetweenRectangles" presStyleCnt="0"/>
      <dgm:spPr/>
    </dgm:pt>
    <dgm:pt modelId="{4C3CCED2-DC22-48E1-BAD9-EF8E33C62889}" type="pres">
      <dgm:prSet presAssocID="{B034E448-8F43-411A-9F61-DB719674CA6D}" presName="parentLin" presStyleCnt="0"/>
      <dgm:spPr/>
    </dgm:pt>
    <dgm:pt modelId="{F403EC8E-ABCA-461D-8652-AADC0B8C93BF}" type="pres">
      <dgm:prSet presAssocID="{B034E448-8F43-411A-9F61-DB719674CA6D}" presName="parentLeftMargin" presStyleLbl="node1" presStyleIdx="1" presStyleCnt="3"/>
      <dgm:spPr/>
    </dgm:pt>
    <dgm:pt modelId="{C45293B2-1A71-4C86-95BD-02E376E5B385}" type="pres">
      <dgm:prSet presAssocID="{B034E448-8F43-411A-9F61-DB719674CA6D}" presName="parentText" presStyleLbl="node1" presStyleIdx="2" presStyleCnt="3" custScaleX="142857">
        <dgm:presLayoutVars>
          <dgm:chMax val="0"/>
          <dgm:bulletEnabled val="1"/>
        </dgm:presLayoutVars>
      </dgm:prSet>
      <dgm:spPr/>
    </dgm:pt>
    <dgm:pt modelId="{6ADDCFD4-99AA-4921-8D83-CEC43AE4551D}" type="pres">
      <dgm:prSet presAssocID="{B034E448-8F43-411A-9F61-DB719674CA6D}" presName="negativeSpace" presStyleCnt="0"/>
      <dgm:spPr/>
    </dgm:pt>
    <dgm:pt modelId="{98BA178E-F696-4660-ACBD-936FC3DB5AFD}" type="pres">
      <dgm:prSet presAssocID="{B034E448-8F43-411A-9F61-DB719674CA6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AEAC40B-AE84-4E92-910D-622B3FFA4F40}" srcId="{41AA50A7-A8E0-45E7-A632-EA3F3CF41453}" destId="{2218A416-5D1D-46EE-B55C-4714AD8A79DC}" srcOrd="0" destOrd="0" parTransId="{11A88D04-DF38-4130-A621-B123F60ED5C0}" sibTransId="{BAC5C25E-ED67-447E-8FA1-CDCFE8539841}"/>
    <dgm:cxn modelId="{FCD5A81A-F1A1-41DC-8FC5-70E281298BA9}" type="presOf" srcId="{2F7AB900-2F1A-4143-8956-D2332C263C50}" destId="{1014A967-8C6A-49A5-8C1E-01EB92C35D0B}" srcOrd="0" destOrd="0" presId="urn:microsoft.com/office/officeart/2005/8/layout/list1"/>
    <dgm:cxn modelId="{AAF4DB1A-1FCF-4CAD-A257-3BC918FA3A12}" type="presOf" srcId="{2F7AB900-2F1A-4143-8956-D2332C263C50}" destId="{AEC26C06-94AE-4445-9A72-C2D966AE039C}" srcOrd="1" destOrd="0" presId="urn:microsoft.com/office/officeart/2005/8/layout/list1"/>
    <dgm:cxn modelId="{9E792E1B-91D4-40BB-AC7B-B2E722C60B29}" srcId="{41AA50A7-A8E0-45E7-A632-EA3F3CF41453}" destId="{B034E448-8F43-411A-9F61-DB719674CA6D}" srcOrd="2" destOrd="0" parTransId="{D6A6A69E-BB54-4E5F-805A-13F8405A651D}" sibTransId="{6BEA451E-AD90-439D-9532-9D179FBE127B}"/>
    <dgm:cxn modelId="{DA5B2428-341B-4D20-B134-9376B47C1ACD}" type="presOf" srcId="{B034E448-8F43-411A-9F61-DB719674CA6D}" destId="{C45293B2-1A71-4C86-95BD-02E376E5B385}" srcOrd="1" destOrd="0" presId="urn:microsoft.com/office/officeart/2005/8/layout/list1"/>
    <dgm:cxn modelId="{CF415537-C2AE-45D1-8D72-58DBF047924B}" srcId="{41AA50A7-A8E0-45E7-A632-EA3F3CF41453}" destId="{2F7AB900-2F1A-4143-8956-D2332C263C50}" srcOrd="1" destOrd="0" parTransId="{07507737-1158-4B79-80CF-BC9FC13E490C}" sibTransId="{7DEE986B-E5C7-44F2-820C-FC6755658162}"/>
    <dgm:cxn modelId="{8147C95D-5BEB-4FE5-AC1E-C3B03695E363}" type="presOf" srcId="{2218A416-5D1D-46EE-B55C-4714AD8A79DC}" destId="{C0A3C565-F3EE-4570-8FBE-790877AB5C15}" srcOrd="1" destOrd="0" presId="urn:microsoft.com/office/officeart/2005/8/layout/list1"/>
    <dgm:cxn modelId="{BDA74349-EFDE-4A9A-A900-7F5341416BC8}" type="presOf" srcId="{41AA50A7-A8E0-45E7-A632-EA3F3CF41453}" destId="{D290821E-9639-495A-9554-8B11D5A9520C}" srcOrd="0" destOrd="0" presId="urn:microsoft.com/office/officeart/2005/8/layout/list1"/>
    <dgm:cxn modelId="{9655D157-6421-4475-9D22-C2B848185E3C}" type="presOf" srcId="{2218A416-5D1D-46EE-B55C-4714AD8A79DC}" destId="{96AC2F88-03F2-444B-A71A-F3089F1C9E7B}" srcOrd="0" destOrd="0" presId="urn:microsoft.com/office/officeart/2005/8/layout/list1"/>
    <dgm:cxn modelId="{EEB068D7-7653-4A2B-822C-34329FC34162}" type="presOf" srcId="{B034E448-8F43-411A-9F61-DB719674CA6D}" destId="{F403EC8E-ABCA-461D-8652-AADC0B8C93BF}" srcOrd="0" destOrd="0" presId="urn:microsoft.com/office/officeart/2005/8/layout/list1"/>
    <dgm:cxn modelId="{6883BF2A-6FA3-478D-A326-F36C9D6922C6}" type="presParOf" srcId="{D290821E-9639-495A-9554-8B11D5A9520C}" destId="{651CB651-7492-4365-A956-FE27B594CA22}" srcOrd="0" destOrd="0" presId="urn:microsoft.com/office/officeart/2005/8/layout/list1"/>
    <dgm:cxn modelId="{83850ECE-1EBF-4679-A330-CE5FBB77C9B9}" type="presParOf" srcId="{651CB651-7492-4365-A956-FE27B594CA22}" destId="{96AC2F88-03F2-444B-A71A-F3089F1C9E7B}" srcOrd="0" destOrd="0" presId="urn:microsoft.com/office/officeart/2005/8/layout/list1"/>
    <dgm:cxn modelId="{583330AF-7EDA-47E7-A120-A96CB00D0511}" type="presParOf" srcId="{651CB651-7492-4365-A956-FE27B594CA22}" destId="{C0A3C565-F3EE-4570-8FBE-790877AB5C15}" srcOrd="1" destOrd="0" presId="urn:microsoft.com/office/officeart/2005/8/layout/list1"/>
    <dgm:cxn modelId="{CA143053-AC1B-41B9-A7FE-F5F8AD00B2BC}" type="presParOf" srcId="{D290821E-9639-495A-9554-8B11D5A9520C}" destId="{F6BA0532-D1D8-403C-A2D9-C6899382B5E9}" srcOrd="1" destOrd="0" presId="urn:microsoft.com/office/officeart/2005/8/layout/list1"/>
    <dgm:cxn modelId="{5DD81A56-6A82-418B-8F22-594CA202F828}" type="presParOf" srcId="{D290821E-9639-495A-9554-8B11D5A9520C}" destId="{E62472D4-5268-4E42-9BD5-20A516772037}" srcOrd="2" destOrd="0" presId="urn:microsoft.com/office/officeart/2005/8/layout/list1"/>
    <dgm:cxn modelId="{CF964EAB-6A39-4D0A-8779-47CEB8431817}" type="presParOf" srcId="{D290821E-9639-495A-9554-8B11D5A9520C}" destId="{D7F51722-BB11-44AD-8EB6-827598E2469D}" srcOrd="3" destOrd="0" presId="urn:microsoft.com/office/officeart/2005/8/layout/list1"/>
    <dgm:cxn modelId="{787A078B-C804-4EA5-8AB7-0955EDB9F8FF}" type="presParOf" srcId="{D290821E-9639-495A-9554-8B11D5A9520C}" destId="{6ADF853B-5B37-4FB3-A0B7-E9AE9A6957EA}" srcOrd="4" destOrd="0" presId="urn:microsoft.com/office/officeart/2005/8/layout/list1"/>
    <dgm:cxn modelId="{6D173579-B379-4F94-A4CF-D32553E0E6B6}" type="presParOf" srcId="{6ADF853B-5B37-4FB3-A0B7-E9AE9A6957EA}" destId="{1014A967-8C6A-49A5-8C1E-01EB92C35D0B}" srcOrd="0" destOrd="0" presId="urn:microsoft.com/office/officeart/2005/8/layout/list1"/>
    <dgm:cxn modelId="{7053B802-F2B8-40D0-BB83-503A60B3428C}" type="presParOf" srcId="{6ADF853B-5B37-4FB3-A0B7-E9AE9A6957EA}" destId="{AEC26C06-94AE-4445-9A72-C2D966AE039C}" srcOrd="1" destOrd="0" presId="urn:microsoft.com/office/officeart/2005/8/layout/list1"/>
    <dgm:cxn modelId="{31C63158-426E-4B9D-9157-5C074BCE911F}" type="presParOf" srcId="{D290821E-9639-495A-9554-8B11D5A9520C}" destId="{DFF34147-733E-453E-BBC0-CC1EB45F6E66}" srcOrd="5" destOrd="0" presId="urn:microsoft.com/office/officeart/2005/8/layout/list1"/>
    <dgm:cxn modelId="{89E401BB-F71A-40D0-80BA-48E1C1970172}" type="presParOf" srcId="{D290821E-9639-495A-9554-8B11D5A9520C}" destId="{0DC28D6B-78FA-4C5C-A4A8-23D5264D592F}" srcOrd="6" destOrd="0" presId="urn:microsoft.com/office/officeart/2005/8/layout/list1"/>
    <dgm:cxn modelId="{BD908D8B-D1D0-440A-99CC-574FD8636903}" type="presParOf" srcId="{D290821E-9639-495A-9554-8B11D5A9520C}" destId="{0D1655AA-CBF9-45D8-879C-CC83F758FBD6}" srcOrd="7" destOrd="0" presId="urn:microsoft.com/office/officeart/2005/8/layout/list1"/>
    <dgm:cxn modelId="{D0AF1B20-7E93-43A9-9278-787EA188B78F}" type="presParOf" srcId="{D290821E-9639-495A-9554-8B11D5A9520C}" destId="{4C3CCED2-DC22-48E1-BAD9-EF8E33C62889}" srcOrd="8" destOrd="0" presId="urn:microsoft.com/office/officeart/2005/8/layout/list1"/>
    <dgm:cxn modelId="{D31704E4-DA54-4B38-802E-6ACBF6950392}" type="presParOf" srcId="{4C3CCED2-DC22-48E1-BAD9-EF8E33C62889}" destId="{F403EC8E-ABCA-461D-8652-AADC0B8C93BF}" srcOrd="0" destOrd="0" presId="urn:microsoft.com/office/officeart/2005/8/layout/list1"/>
    <dgm:cxn modelId="{162ED8D9-2CCE-4139-950D-44E7FD5662F1}" type="presParOf" srcId="{4C3CCED2-DC22-48E1-BAD9-EF8E33C62889}" destId="{C45293B2-1A71-4C86-95BD-02E376E5B385}" srcOrd="1" destOrd="0" presId="urn:microsoft.com/office/officeart/2005/8/layout/list1"/>
    <dgm:cxn modelId="{910CC773-012E-4F2F-90F9-A6D009A8F0B2}" type="presParOf" srcId="{D290821E-9639-495A-9554-8B11D5A9520C}" destId="{6ADDCFD4-99AA-4921-8D83-CEC43AE4551D}" srcOrd="9" destOrd="0" presId="urn:microsoft.com/office/officeart/2005/8/layout/list1"/>
    <dgm:cxn modelId="{C18E0F47-FDD0-4C4F-BB1D-09C2FA6A7B22}" type="presParOf" srcId="{D290821E-9639-495A-9554-8B11D5A9520C}" destId="{98BA178E-F696-4660-ACBD-936FC3DB5AF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1544B6-FC6A-4E29-8509-49980782BA3C}">
      <dsp:nvSpPr>
        <dsp:cNvPr id="0" name=""/>
        <dsp:cNvSpPr/>
      </dsp:nvSpPr>
      <dsp:spPr>
        <a:xfrm>
          <a:off x="1135596" y="-32409"/>
          <a:ext cx="5188006" cy="5188006"/>
        </a:xfrm>
        <a:prstGeom prst="circularArrow">
          <a:avLst>
            <a:gd name="adj1" fmla="val 5544"/>
            <a:gd name="adj2" fmla="val 330680"/>
            <a:gd name="adj3" fmla="val 14510887"/>
            <a:gd name="adj4" fmla="val 16953029"/>
            <a:gd name="adj5" fmla="val 575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E7E91-8BF7-4424-8CD7-B917C85909F7}">
      <dsp:nvSpPr>
        <dsp:cNvPr id="0" name=""/>
        <dsp:cNvSpPr/>
      </dsp:nvSpPr>
      <dsp:spPr>
        <a:xfrm>
          <a:off x="2919213" y="2972"/>
          <a:ext cx="1620773" cy="8103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Doutrina</a:t>
          </a:r>
        </a:p>
      </dsp:txBody>
      <dsp:txXfrm>
        <a:off x="2958773" y="42532"/>
        <a:ext cx="1541653" cy="731266"/>
      </dsp:txXfrm>
    </dsp:sp>
    <dsp:sp modelId="{82AB597C-1492-4F32-A940-F4261E006742}">
      <dsp:nvSpPr>
        <dsp:cNvPr id="0" name=""/>
        <dsp:cNvSpPr/>
      </dsp:nvSpPr>
      <dsp:spPr>
        <a:xfrm>
          <a:off x="4648913" y="835952"/>
          <a:ext cx="1620773" cy="8103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Organização</a:t>
          </a:r>
        </a:p>
      </dsp:txBody>
      <dsp:txXfrm>
        <a:off x="4688473" y="875512"/>
        <a:ext cx="1541653" cy="731266"/>
      </dsp:txXfrm>
    </dsp:sp>
    <dsp:sp modelId="{A845ABAF-8B1B-491B-8992-84EE84013A9A}">
      <dsp:nvSpPr>
        <dsp:cNvPr id="0" name=""/>
        <dsp:cNvSpPr/>
      </dsp:nvSpPr>
      <dsp:spPr>
        <a:xfrm>
          <a:off x="5076113" y="2707640"/>
          <a:ext cx="1620773" cy="8103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Adestramento</a:t>
          </a:r>
        </a:p>
      </dsp:txBody>
      <dsp:txXfrm>
        <a:off x="5115673" y="2747200"/>
        <a:ext cx="1541653" cy="731266"/>
      </dsp:txXfrm>
    </dsp:sp>
    <dsp:sp modelId="{C7E826D9-F3C2-425A-B8E1-E414715E503E}">
      <dsp:nvSpPr>
        <dsp:cNvPr id="0" name=""/>
        <dsp:cNvSpPr/>
      </dsp:nvSpPr>
      <dsp:spPr>
        <a:xfrm>
          <a:off x="3879124" y="4208617"/>
          <a:ext cx="1620773" cy="8103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Material</a:t>
          </a:r>
        </a:p>
      </dsp:txBody>
      <dsp:txXfrm>
        <a:off x="3918684" y="4248177"/>
        <a:ext cx="1541653" cy="731266"/>
      </dsp:txXfrm>
    </dsp:sp>
    <dsp:sp modelId="{23113235-09A9-4AD6-A699-10698B1F4845}">
      <dsp:nvSpPr>
        <dsp:cNvPr id="0" name=""/>
        <dsp:cNvSpPr/>
      </dsp:nvSpPr>
      <dsp:spPr>
        <a:xfrm>
          <a:off x="1959302" y="4208617"/>
          <a:ext cx="1620773" cy="8103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Educação</a:t>
          </a:r>
        </a:p>
      </dsp:txBody>
      <dsp:txXfrm>
        <a:off x="1998862" y="4248177"/>
        <a:ext cx="1541653" cy="731266"/>
      </dsp:txXfrm>
    </dsp:sp>
    <dsp:sp modelId="{EAF401CA-9F34-4591-B4F9-199B19C2959A}">
      <dsp:nvSpPr>
        <dsp:cNvPr id="0" name=""/>
        <dsp:cNvSpPr/>
      </dsp:nvSpPr>
      <dsp:spPr>
        <a:xfrm>
          <a:off x="762312" y="2707640"/>
          <a:ext cx="1620773" cy="8103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Pessoal</a:t>
          </a:r>
        </a:p>
      </dsp:txBody>
      <dsp:txXfrm>
        <a:off x="801872" y="2747200"/>
        <a:ext cx="1541653" cy="731266"/>
      </dsp:txXfrm>
    </dsp:sp>
    <dsp:sp modelId="{0D6C54BD-5459-4BAB-BDAD-5D1240227A3C}">
      <dsp:nvSpPr>
        <dsp:cNvPr id="0" name=""/>
        <dsp:cNvSpPr/>
      </dsp:nvSpPr>
      <dsp:spPr>
        <a:xfrm>
          <a:off x="1189513" y="835952"/>
          <a:ext cx="1620773" cy="81038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Instalações</a:t>
          </a:r>
        </a:p>
      </dsp:txBody>
      <dsp:txXfrm>
        <a:off x="1229073" y="875512"/>
        <a:ext cx="1541653" cy="731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ED8F9-BFDF-444F-8851-CCEDC446E9C1}">
      <dsp:nvSpPr>
        <dsp:cNvPr id="0" name=""/>
        <dsp:cNvSpPr/>
      </dsp:nvSpPr>
      <dsp:spPr>
        <a:xfrm>
          <a:off x="0" y="462078"/>
          <a:ext cx="698814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B70B41-64CF-42B4-B63F-FBC682C0B0CE}">
      <dsp:nvSpPr>
        <dsp:cNvPr id="0" name=""/>
        <dsp:cNvSpPr/>
      </dsp:nvSpPr>
      <dsp:spPr>
        <a:xfrm>
          <a:off x="335076" y="4518"/>
          <a:ext cx="6648413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895" tIns="0" rIns="18489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R$3,7 bilhões em efeitos diretos e indiretos</a:t>
          </a:r>
        </a:p>
      </dsp:txBody>
      <dsp:txXfrm>
        <a:off x="379748" y="49190"/>
        <a:ext cx="6559069" cy="825776"/>
      </dsp:txXfrm>
    </dsp:sp>
    <dsp:sp modelId="{99FFFED1-33D4-4400-B5BD-DD85BEE4CA0D}">
      <dsp:nvSpPr>
        <dsp:cNvPr id="0" name=""/>
        <dsp:cNvSpPr/>
      </dsp:nvSpPr>
      <dsp:spPr>
        <a:xfrm>
          <a:off x="0" y="1868238"/>
          <a:ext cx="698814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9CF040-BF9E-45A6-AFEC-BC8AE0B21504}">
      <dsp:nvSpPr>
        <dsp:cNvPr id="0" name=""/>
        <dsp:cNvSpPr/>
      </dsp:nvSpPr>
      <dsp:spPr>
        <a:xfrm>
          <a:off x="335758" y="1410678"/>
          <a:ext cx="6650954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895" tIns="0" rIns="18489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Efeito valor induzido de R$6,6 bilhões </a:t>
          </a:r>
        </a:p>
      </dsp:txBody>
      <dsp:txXfrm>
        <a:off x="380430" y="1455350"/>
        <a:ext cx="6561610" cy="825776"/>
      </dsp:txXfrm>
    </dsp:sp>
    <dsp:sp modelId="{20FA23E1-447B-46AA-A8B3-80F97777EEDF}">
      <dsp:nvSpPr>
        <dsp:cNvPr id="0" name=""/>
        <dsp:cNvSpPr/>
      </dsp:nvSpPr>
      <dsp:spPr>
        <a:xfrm>
          <a:off x="0" y="3274399"/>
          <a:ext cx="698814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11015A-38F1-40B9-8167-455101C15710}">
      <dsp:nvSpPr>
        <dsp:cNvPr id="0" name=""/>
        <dsp:cNvSpPr/>
      </dsp:nvSpPr>
      <dsp:spPr>
        <a:xfrm>
          <a:off x="335758" y="2816838"/>
          <a:ext cx="6651048" cy="915120"/>
        </a:xfrm>
        <a:prstGeom prst="roundRect">
          <a:avLst/>
        </a:prstGeom>
        <a:gradFill rotWithShape="0">
          <a:gsLst>
            <a:gs pos="0">
              <a:srgbClr val="4F81BD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4F81BD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4F81BD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170" tIns="0" rIns="158170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R$2 bilhões em impacto no PIB</a:t>
          </a:r>
        </a:p>
      </dsp:txBody>
      <dsp:txXfrm>
        <a:off x="380430" y="2861510"/>
        <a:ext cx="6561704" cy="825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472D4-5268-4E42-9BD5-20A516772037}">
      <dsp:nvSpPr>
        <dsp:cNvPr id="0" name=""/>
        <dsp:cNvSpPr/>
      </dsp:nvSpPr>
      <dsp:spPr>
        <a:xfrm>
          <a:off x="0" y="462078"/>
          <a:ext cx="698814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0A3C565-F3EE-4570-8FBE-790877AB5C15}">
      <dsp:nvSpPr>
        <dsp:cNvPr id="0" name=""/>
        <dsp:cNvSpPr/>
      </dsp:nvSpPr>
      <dsp:spPr>
        <a:xfrm>
          <a:off x="337805" y="4518"/>
          <a:ext cx="6644689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895" tIns="0" rIns="18489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8.500 empregos / ano</a:t>
          </a:r>
        </a:p>
      </dsp:txBody>
      <dsp:txXfrm>
        <a:off x="382477" y="49190"/>
        <a:ext cx="6555345" cy="825776"/>
      </dsp:txXfrm>
    </dsp:sp>
    <dsp:sp modelId="{0DC28D6B-78FA-4C5C-A4A8-23D5264D592F}">
      <dsp:nvSpPr>
        <dsp:cNvPr id="0" name=""/>
        <dsp:cNvSpPr/>
      </dsp:nvSpPr>
      <dsp:spPr>
        <a:xfrm>
          <a:off x="0" y="1868238"/>
          <a:ext cx="698814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C26C06-94AE-4445-9A72-C2D966AE039C}">
      <dsp:nvSpPr>
        <dsp:cNvPr id="0" name=""/>
        <dsp:cNvSpPr/>
      </dsp:nvSpPr>
      <dsp:spPr>
        <a:xfrm>
          <a:off x="332687" y="1410678"/>
          <a:ext cx="6653745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895" tIns="0" rIns="18489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R$2,4 bilhões em salários</a:t>
          </a:r>
        </a:p>
      </dsp:txBody>
      <dsp:txXfrm>
        <a:off x="377359" y="1455350"/>
        <a:ext cx="6564401" cy="825776"/>
      </dsp:txXfrm>
    </dsp:sp>
    <dsp:sp modelId="{98BA178E-F696-4660-ACBD-936FC3DB5AFD}">
      <dsp:nvSpPr>
        <dsp:cNvPr id="0" name=""/>
        <dsp:cNvSpPr/>
      </dsp:nvSpPr>
      <dsp:spPr>
        <a:xfrm>
          <a:off x="0" y="3274399"/>
          <a:ext cx="698814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5293B2-1A71-4C86-95BD-02E376E5B385}">
      <dsp:nvSpPr>
        <dsp:cNvPr id="0" name=""/>
        <dsp:cNvSpPr/>
      </dsp:nvSpPr>
      <dsp:spPr>
        <a:xfrm>
          <a:off x="332687" y="2816838"/>
          <a:ext cx="6653745" cy="9151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895" tIns="0" rIns="18489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rPr>
            <a:t>R$1,2 bilhão  em tributos</a:t>
          </a:r>
        </a:p>
      </dsp:txBody>
      <dsp:txXfrm>
        <a:off x="377359" y="2861510"/>
        <a:ext cx="6564401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60" cy="496332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CA8C2FB2-FECD-4BD6-91C1-740A46E92BE9}" type="datetimeFigureOut">
              <a:rPr lang="pt-BR" smtClean="0"/>
              <a:pPr/>
              <a:t>03/07/2019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60" cy="496332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79D87EBF-B760-4AC6-AB67-6D1E4ACF1A1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4905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5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8055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03181F78-A96F-4EE8-BAEA-E4DAAB7B538C}" type="datetimeFigureOut">
              <a:rPr lang="pt-BR" smtClean="0"/>
              <a:pPr/>
              <a:t>03/07/2019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5" tIns="45853" rIns="91705" bIns="45853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705" tIns="45853" rIns="91705" bIns="45853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4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8054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133A0C37-FB23-4541-AE97-D0F4C7BF52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330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C64E47-4DA4-4FD3-82A4-B33EA4CC0E24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90392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76C83-AB29-457D-9EC7-942E9558E9C7}" type="slidenum">
              <a:rPr kumimoji="0" lang="en-US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4083" name="Text Box 1"/>
          <p:cNvSpPr txBox="1">
            <a:spLocks noChangeArrowheads="1"/>
          </p:cNvSpPr>
          <p:nvPr/>
        </p:nvSpPr>
        <p:spPr bwMode="auto">
          <a:xfrm>
            <a:off x="3887788" y="8686800"/>
            <a:ext cx="297021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512" tIns="46546" rIns="89512" bIns="46546" anchor="b"/>
          <a:lstStyle>
            <a:lvl1pPr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/>
            </a:pPr>
            <a:fld id="{1DD0B64F-5320-47C8-9D5A-F342A2C07CBA}" type="slidenum">
              <a:rPr kumimoji="0" lang="pt-BR" altLang="pt-B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39738" algn="l"/>
                  <a:tab pos="884238" algn="l"/>
                  <a:tab pos="1327150" algn="l"/>
                  <a:tab pos="1770063" algn="l"/>
                  <a:tab pos="2212975" algn="l"/>
                  <a:tab pos="2657475" algn="l"/>
                  <a:tab pos="3100388" algn="l"/>
                  <a:tab pos="3543300" algn="l"/>
                  <a:tab pos="3986213" algn="l"/>
                  <a:tab pos="4430713" algn="l"/>
                  <a:tab pos="4875213" algn="l"/>
                  <a:tab pos="5316538" algn="l"/>
                  <a:tab pos="5761038" algn="l"/>
                  <a:tab pos="6203950" algn="l"/>
                  <a:tab pos="6648450" algn="l"/>
                  <a:tab pos="7089775" algn="l"/>
                  <a:tab pos="7534275" algn="l"/>
                  <a:tab pos="7977188" algn="l"/>
                  <a:tab pos="8421688" algn="l"/>
                  <a:tab pos="8863013" algn="l"/>
                </a:tabLst>
                <a:defRPr/>
              </a:pPr>
              <a:t>12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4084" name="Text Box 2"/>
          <p:cNvSpPr txBox="1">
            <a:spLocks noChangeArrowheads="1"/>
          </p:cNvSpPr>
          <p:nvPr/>
        </p:nvSpPr>
        <p:spPr bwMode="auto">
          <a:xfrm>
            <a:off x="3887788" y="8686800"/>
            <a:ext cx="297021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512" tIns="46546" rIns="89512" bIns="46546" anchor="b"/>
          <a:lstStyle>
            <a:lvl1pPr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/>
            </a:pPr>
            <a:fld id="{20945B0F-454D-434E-A702-71BFC61B54FE}" type="slidenum">
              <a:rPr kumimoji="0" lang="pt-BR" altLang="pt-B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39738" algn="l"/>
                  <a:tab pos="884238" algn="l"/>
                  <a:tab pos="1327150" algn="l"/>
                  <a:tab pos="1770063" algn="l"/>
                  <a:tab pos="2212975" algn="l"/>
                  <a:tab pos="2657475" algn="l"/>
                  <a:tab pos="3100388" algn="l"/>
                  <a:tab pos="3543300" algn="l"/>
                  <a:tab pos="3986213" algn="l"/>
                  <a:tab pos="4430713" algn="l"/>
                  <a:tab pos="4875213" algn="l"/>
                  <a:tab pos="5316538" algn="l"/>
                  <a:tab pos="5761038" algn="l"/>
                  <a:tab pos="6203950" algn="l"/>
                  <a:tab pos="6648450" algn="l"/>
                  <a:tab pos="7089775" algn="l"/>
                  <a:tab pos="7534275" algn="l"/>
                  <a:tab pos="7977188" algn="l"/>
                  <a:tab pos="8421688" algn="l"/>
                  <a:tab pos="8863013" algn="l"/>
                </a:tabLst>
                <a:defRPr/>
              </a:pPr>
              <a:t>12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4085" name="Text Box 3"/>
          <p:cNvSpPr txBox="1">
            <a:spLocks noChangeArrowheads="1"/>
          </p:cNvSpPr>
          <p:nvPr/>
        </p:nvSpPr>
        <p:spPr bwMode="auto">
          <a:xfrm>
            <a:off x="3887788" y="8686800"/>
            <a:ext cx="297021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512" tIns="46546" rIns="89512" bIns="46546" anchor="b"/>
          <a:lstStyle>
            <a:lvl1pPr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/>
            </a:pPr>
            <a:fld id="{08DF938F-76BB-4827-A981-A09DD603FAF0}" type="slidenum">
              <a:rPr kumimoji="0" lang="pt-BR" altLang="pt-B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39738" algn="l"/>
                  <a:tab pos="884238" algn="l"/>
                  <a:tab pos="1327150" algn="l"/>
                  <a:tab pos="1770063" algn="l"/>
                  <a:tab pos="2212975" algn="l"/>
                  <a:tab pos="2657475" algn="l"/>
                  <a:tab pos="3100388" algn="l"/>
                  <a:tab pos="3543300" algn="l"/>
                  <a:tab pos="3986213" algn="l"/>
                  <a:tab pos="4430713" algn="l"/>
                  <a:tab pos="4875213" algn="l"/>
                  <a:tab pos="5316538" algn="l"/>
                  <a:tab pos="5761038" algn="l"/>
                  <a:tab pos="6203950" algn="l"/>
                  <a:tab pos="6648450" algn="l"/>
                  <a:tab pos="7089775" algn="l"/>
                  <a:tab pos="7534275" algn="l"/>
                  <a:tab pos="7977188" algn="l"/>
                  <a:tab pos="8421688" algn="l"/>
                  <a:tab pos="8863013" algn="l"/>
                </a:tabLst>
                <a:defRPr/>
              </a:pPr>
              <a:t>12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74086" name="Text Box 4"/>
          <p:cNvSpPr txBox="1">
            <a:spLocks noChangeArrowheads="1"/>
          </p:cNvSpPr>
          <p:nvPr/>
        </p:nvSpPr>
        <p:spPr bwMode="auto">
          <a:xfrm>
            <a:off x="3887788" y="8686800"/>
            <a:ext cx="297021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512" tIns="46546" rIns="89512" bIns="46546" anchor="b"/>
          <a:lstStyle>
            <a:lvl1pPr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/>
            </a:pPr>
            <a:fld id="{0CFA3C24-B52B-4DE2-B6A1-3321BA44257F}" type="slidenum">
              <a:rPr kumimoji="0" lang="pt-BR" altLang="pt-B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39738" algn="l"/>
                  <a:tab pos="884238" algn="l"/>
                  <a:tab pos="1327150" algn="l"/>
                  <a:tab pos="1770063" algn="l"/>
                  <a:tab pos="2212975" algn="l"/>
                  <a:tab pos="2657475" algn="l"/>
                  <a:tab pos="3100388" algn="l"/>
                  <a:tab pos="3543300" algn="l"/>
                  <a:tab pos="3986213" algn="l"/>
                  <a:tab pos="4430713" algn="l"/>
                  <a:tab pos="4875213" algn="l"/>
                  <a:tab pos="5316538" algn="l"/>
                  <a:tab pos="5761038" algn="l"/>
                  <a:tab pos="6203950" algn="l"/>
                  <a:tab pos="6648450" algn="l"/>
                  <a:tab pos="7089775" algn="l"/>
                  <a:tab pos="7534275" algn="l"/>
                  <a:tab pos="7977188" algn="l"/>
                  <a:tab pos="8421688" algn="l"/>
                  <a:tab pos="8863013" algn="l"/>
                </a:tabLst>
                <a:defRPr/>
              </a:pPr>
              <a:t>12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967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D422F-AA6E-458F-A9A1-51165485FB57}" type="slidenum">
              <a:rPr kumimoji="0" lang="en-US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3059" name="Text Box 1"/>
          <p:cNvSpPr txBox="1">
            <a:spLocks noChangeArrowheads="1"/>
          </p:cNvSpPr>
          <p:nvPr/>
        </p:nvSpPr>
        <p:spPr bwMode="auto">
          <a:xfrm>
            <a:off x="3887788" y="8686800"/>
            <a:ext cx="297021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512" tIns="46546" rIns="89512" bIns="46546" anchor="b"/>
          <a:lstStyle>
            <a:lvl1pPr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/>
            </a:pPr>
            <a:fld id="{B6E32485-0322-4E37-A68F-29977F88E499}" type="slidenum">
              <a:rPr kumimoji="0" lang="pt-BR" altLang="pt-B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39738" algn="l"/>
                  <a:tab pos="884238" algn="l"/>
                  <a:tab pos="1327150" algn="l"/>
                  <a:tab pos="1770063" algn="l"/>
                  <a:tab pos="2212975" algn="l"/>
                  <a:tab pos="2657475" algn="l"/>
                  <a:tab pos="3100388" algn="l"/>
                  <a:tab pos="3543300" algn="l"/>
                  <a:tab pos="3986213" algn="l"/>
                  <a:tab pos="4430713" algn="l"/>
                  <a:tab pos="4875213" algn="l"/>
                  <a:tab pos="5316538" algn="l"/>
                  <a:tab pos="5761038" algn="l"/>
                  <a:tab pos="6203950" algn="l"/>
                  <a:tab pos="6648450" algn="l"/>
                  <a:tab pos="7089775" algn="l"/>
                  <a:tab pos="7534275" algn="l"/>
                  <a:tab pos="7977188" algn="l"/>
                  <a:tab pos="8421688" algn="l"/>
                  <a:tab pos="8863013" algn="l"/>
                </a:tabLst>
                <a:defRPr/>
              </a:pPr>
              <a:t>13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3060" name="Text Box 2"/>
          <p:cNvSpPr txBox="1">
            <a:spLocks noChangeArrowheads="1"/>
          </p:cNvSpPr>
          <p:nvPr/>
        </p:nvSpPr>
        <p:spPr bwMode="auto">
          <a:xfrm>
            <a:off x="3887788" y="8686800"/>
            <a:ext cx="297021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512" tIns="46546" rIns="89512" bIns="46546" anchor="b"/>
          <a:lstStyle>
            <a:lvl1pPr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/>
            </a:pPr>
            <a:fld id="{24FDEADF-B080-4522-9536-97F6617CC1A9}" type="slidenum">
              <a:rPr kumimoji="0" lang="pt-BR" altLang="pt-B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39738" algn="l"/>
                  <a:tab pos="884238" algn="l"/>
                  <a:tab pos="1327150" algn="l"/>
                  <a:tab pos="1770063" algn="l"/>
                  <a:tab pos="2212975" algn="l"/>
                  <a:tab pos="2657475" algn="l"/>
                  <a:tab pos="3100388" algn="l"/>
                  <a:tab pos="3543300" algn="l"/>
                  <a:tab pos="3986213" algn="l"/>
                  <a:tab pos="4430713" algn="l"/>
                  <a:tab pos="4875213" algn="l"/>
                  <a:tab pos="5316538" algn="l"/>
                  <a:tab pos="5761038" algn="l"/>
                  <a:tab pos="6203950" algn="l"/>
                  <a:tab pos="6648450" algn="l"/>
                  <a:tab pos="7089775" algn="l"/>
                  <a:tab pos="7534275" algn="l"/>
                  <a:tab pos="7977188" algn="l"/>
                  <a:tab pos="8421688" algn="l"/>
                  <a:tab pos="8863013" algn="l"/>
                </a:tabLst>
                <a:defRPr/>
              </a:pPr>
              <a:t>13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3061" name="Text Box 3"/>
          <p:cNvSpPr txBox="1">
            <a:spLocks noChangeArrowheads="1"/>
          </p:cNvSpPr>
          <p:nvPr/>
        </p:nvSpPr>
        <p:spPr bwMode="auto">
          <a:xfrm>
            <a:off x="3887788" y="8686800"/>
            <a:ext cx="297021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512" tIns="46546" rIns="89512" bIns="46546" anchor="b"/>
          <a:lstStyle>
            <a:lvl1pPr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/>
            </a:pPr>
            <a:fld id="{E01F3599-7584-40D9-AC71-ED9B4CEBDA84}" type="slidenum">
              <a:rPr kumimoji="0" lang="pt-BR" altLang="pt-B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39738" algn="l"/>
                  <a:tab pos="884238" algn="l"/>
                  <a:tab pos="1327150" algn="l"/>
                  <a:tab pos="1770063" algn="l"/>
                  <a:tab pos="2212975" algn="l"/>
                  <a:tab pos="2657475" algn="l"/>
                  <a:tab pos="3100388" algn="l"/>
                  <a:tab pos="3543300" algn="l"/>
                  <a:tab pos="3986213" algn="l"/>
                  <a:tab pos="4430713" algn="l"/>
                  <a:tab pos="4875213" algn="l"/>
                  <a:tab pos="5316538" algn="l"/>
                  <a:tab pos="5761038" algn="l"/>
                  <a:tab pos="6203950" algn="l"/>
                  <a:tab pos="6648450" algn="l"/>
                  <a:tab pos="7089775" algn="l"/>
                  <a:tab pos="7534275" algn="l"/>
                  <a:tab pos="7977188" algn="l"/>
                  <a:tab pos="8421688" algn="l"/>
                  <a:tab pos="8863013" algn="l"/>
                </a:tabLst>
                <a:defRPr/>
              </a:pPr>
              <a:t>13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73062" name="Text Box 4"/>
          <p:cNvSpPr txBox="1">
            <a:spLocks noChangeArrowheads="1"/>
          </p:cNvSpPr>
          <p:nvPr/>
        </p:nvSpPr>
        <p:spPr bwMode="auto">
          <a:xfrm>
            <a:off x="3887788" y="8686800"/>
            <a:ext cx="2970212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512" tIns="46546" rIns="89512" bIns="46546" anchor="b"/>
          <a:lstStyle>
            <a:lvl1pPr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39738" algn="l"/>
                <a:tab pos="884238" algn="l"/>
                <a:tab pos="1327150" algn="l"/>
                <a:tab pos="1770063" algn="l"/>
                <a:tab pos="2212975" algn="l"/>
                <a:tab pos="2657475" algn="l"/>
                <a:tab pos="3100388" algn="l"/>
                <a:tab pos="3543300" algn="l"/>
                <a:tab pos="3986213" algn="l"/>
                <a:tab pos="4430713" algn="l"/>
                <a:tab pos="4875213" algn="l"/>
                <a:tab pos="5316538" algn="l"/>
                <a:tab pos="5761038" algn="l"/>
                <a:tab pos="6203950" algn="l"/>
                <a:tab pos="6648450" algn="l"/>
                <a:tab pos="7089775" algn="l"/>
                <a:tab pos="7534275" algn="l"/>
                <a:tab pos="7977188" algn="l"/>
                <a:tab pos="8421688" algn="l"/>
                <a:tab pos="8863013" algn="l"/>
              </a:tabLst>
              <a:defRPr/>
            </a:pPr>
            <a:fld id="{EDC22B58-ABEF-46E6-8643-5145F73D32C7}" type="slidenum">
              <a:rPr kumimoji="0" lang="pt-BR" altLang="pt-BR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439738" algn="l"/>
                  <a:tab pos="884238" algn="l"/>
                  <a:tab pos="1327150" algn="l"/>
                  <a:tab pos="1770063" algn="l"/>
                  <a:tab pos="2212975" algn="l"/>
                  <a:tab pos="2657475" algn="l"/>
                  <a:tab pos="3100388" algn="l"/>
                  <a:tab pos="3543300" algn="l"/>
                  <a:tab pos="3986213" algn="l"/>
                  <a:tab pos="4430713" algn="l"/>
                  <a:tab pos="4875213" algn="l"/>
                  <a:tab pos="5316538" algn="l"/>
                  <a:tab pos="5761038" algn="l"/>
                  <a:tab pos="6203950" algn="l"/>
                  <a:tab pos="6648450" algn="l"/>
                  <a:tab pos="7089775" algn="l"/>
                  <a:tab pos="7534275" algn="l"/>
                  <a:tab pos="7977188" algn="l"/>
                  <a:tab pos="8421688" algn="l"/>
                  <a:tab pos="8863013" algn="l"/>
                </a:tabLst>
                <a:defRPr/>
              </a:pPr>
              <a:t>13</a:t>
            </a:fld>
            <a:endParaRPr kumimoji="0" lang="pt-BR" altLang="pt-BR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85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fld id="{1B13FC26-05BA-46B3-8789-1A5891FC76C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t>16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330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solidFill>
            <a:srgbClr val="FFFFFF"/>
          </a:solidFill>
          <a:ln/>
        </p:spPr>
      </p:sp>
      <p:sp>
        <p:nvSpPr>
          <p:cNvPr id="330756" name="Text Box 2"/>
          <p:cNvSpPr txBox="1">
            <a:spLocks noChangeArrowheads="1"/>
          </p:cNvSpPr>
          <p:nvPr/>
        </p:nvSpPr>
        <p:spPr bwMode="auto">
          <a:xfrm>
            <a:off x="679609" y="4715630"/>
            <a:ext cx="5440045" cy="44679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1449" tIns="45725" rIns="91449" bIns="457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757" name="Text Box 3"/>
          <p:cNvSpPr txBox="1">
            <a:spLocks noChangeArrowheads="1"/>
          </p:cNvSpPr>
          <p:nvPr/>
        </p:nvSpPr>
        <p:spPr bwMode="auto">
          <a:xfrm>
            <a:off x="3850587" y="9429672"/>
            <a:ext cx="2947088" cy="496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9" tIns="46805" rIns="90009" bIns="46805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/>
            </a:pPr>
            <a:fld id="{E14B9219-9752-4F80-9CD5-F2E3B6C75352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914491" algn="l"/>
                  <a:tab pos="1828983" algn="l"/>
                  <a:tab pos="2743474" algn="l"/>
                  <a:tab pos="3657966" algn="l"/>
                  <a:tab pos="4572457" algn="l"/>
                  <a:tab pos="5486949" algn="l"/>
                  <a:tab pos="6401440" algn="l"/>
                  <a:tab pos="7315932" algn="l"/>
                  <a:tab pos="8230423" algn="l"/>
                  <a:tab pos="9144914" algn="l"/>
                  <a:tab pos="10059406" algn="l"/>
                </a:tabLst>
                <a:defRPr/>
              </a:pPr>
              <a:t>16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764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3A0C37-FB23-4541-AE97-D0F4C7BF5245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23620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A0C37-FB23-4541-AE97-D0F4C7BF524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859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A0C37-FB23-4541-AE97-D0F4C7BF524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996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A0C37-FB23-4541-AE97-D0F4C7BF524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916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A0C37-FB23-4541-AE97-D0F4C7BF524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444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A0C37-FB23-4541-AE97-D0F4C7BF524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840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A0C37-FB23-4541-AE97-D0F4C7BF524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505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A0C37-FB23-4541-AE97-D0F4C7BF524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9056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3A0C37-FB23-4541-AE97-D0F4C7BF524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3959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fld id="{1B13FC26-05BA-46B3-8789-1A5891FC76C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t>40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330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solidFill>
            <a:srgbClr val="FFFFFF"/>
          </a:solidFill>
          <a:ln/>
        </p:spPr>
      </p:sp>
      <p:sp>
        <p:nvSpPr>
          <p:cNvPr id="330756" name="Text Box 2"/>
          <p:cNvSpPr txBox="1">
            <a:spLocks noChangeArrowheads="1"/>
          </p:cNvSpPr>
          <p:nvPr/>
        </p:nvSpPr>
        <p:spPr bwMode="auto">
          <a:xfrm>
            <a:off x="679609" y="4715630"/>
            <a:ext cx="5440045" cy="44679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1449" tIns="45725" rIns="91449" bIns="457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757" name="Text Box 3"/>
          <p:cNvSpPr txBox="1">
            <a:spLocks noChangeArrowheads="1"/>
          </p:cNvSpPr>
          <p:nvPr/>
        </p:nvSpPr>
        <p:spPr bwMode="auto">
          <a:xfrm>
            <a:off x="3850587" y="9429672"/>
            <a:ext cx="2947088" cy="496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9" tIns="46805" rIns="90009" bIns="46805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/>
            </a:pPr>
            <a:fld id="{E14B9219-9752-4F80-9CD5-F2E3B6C75352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914491" algn="l"/>
                  <a:tab pos="1828983" algn="l"/>
                  <a:tab pos="2743474" algn="l"/>
                  <a:tab pos="3657966" algn="l"/>
                  <a:tab pos="4572457" algn="l"/>
                  <a:tab pos="5486949" algn="l"/>
                  <a:tab pos="6401440" algn="l"/>
                  <a:tab pos="7315932" algn="l"/>
                  <a:tab pos="8230423" algn="l"/>
                  <a:tab pos="9144914" algn="l"/>
                  <a:tab pos="10059406" algn="l"/>
                </a:tabLst>
                <a:defRPr/>
              </a:pPr>
              <a:t>40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499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fld id="{1B13FC26-05BA-46B3-8789-1A5891FC76C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t>41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330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solidFill>
            <a:srgbClr val="FFFFFF"/>
          </a:solidFill>
          <a:ln/>
        </p:spPr>
      </p:sp>
      <p:sp>
        <p:nvSpPr>
          <p:cNvPr id="330756" name="Text Box 2"/>
          <p:cNvSpPr txBox="1">
            <a:spLocks noChangeArrowheads="1"/>
          </p:cNvSpPr>
          <p:nvPr/>
        </p:nvSpPr>
        <p:spPr bwMode="auto">
          <a:xfrm>
            <a:off x="679609" y="4715630"/>
            <a:ext cx="5440045" cy="44679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1449" tIns="45725" rIns="91449" bIns="457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757" name="Text Box 3"/>
          <p:cNvSpPr txBox="1">
            <a:spLocks noChangeArrowheads="1"/>
          </p:cNvSpPr>
          <p:nvPr/>
        </p:nvSpPr>
        <p:spPr bwMode="auto">
          <a:xfrm>
            <a:off x="3850587" y="9429672"/>
            <a:ext cx="2947088" cy="496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9" tIns="46805" rIns="90009" bIns="46805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/>
            </a:pPr>
            <a:fld id="{E14B9219-9752-4F80-9CD5-F2E3B6C75352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914491" algn="l"/>
                  <a:tab pos="1828983" algn="l"/>
                  <a:tab pos="2743474" algn="l"/>
                  <a:tab pos="3657966" algn="l"/>
                  <a:tab pos="4572457" algn="l"/>
                  <a:tab pos="5486949" algn="l"/>
                  <a:tab pos="6401440" algn="l"/>
                  <a:tab pos="7315932" algn="l"/>
                  <a:tab pos="8230423" algn="l"/>
                  <a:tab pos="9144914" algn="l"/>
                  <a:tab pos="10059406" algn="l"/>
                </a:tabLst>
                <a:defRPr/>
              </a:pPr>
              <a:t>41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Espaço Reservado para Anotaçõe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0954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fld id="{1B13FC26-05BA-46B3-8789-1A5891FC76C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t>42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330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solidFill>
            <a:srgbClr val="FFFFFF"/>
          </a:solidFill>
          <a:ln/>
        </p:spPr>
      </p:sp>
      <p:sp>
        <p:nvSpPr>
          <p:cNvPr id="330756" name="Text Box 2"/>
          <p:cNvSpPr txBox="1">
            <a:spLocks noChangeArrowheads="1"/>
          </p:cNvSpPr>
          <p:nvPr/>
        </p:nvSpPr>
        <p:spPr bwMode="auto">
          <a:xfrm>
            <a:off x="679609" y="4715630"/>
            <a:ext cx="5440045" cy="44679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1449" tIns="45725" rIns="91449" bIns="457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757" name="Text Box 3"/>
          <p:cNvSpPr txBox="1">
            <a:spLocks noChangeArrowheads="1"/>
          </p:cNvSpPr>
          <p:nvPr/>
        </p:nvSpPr>
        <p:spPr bwMode="auto">
          <a:xfrm>
            <a:off x="3850587" y="9429672"/>
            <a:ext cx="2947088" cy="496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9" tIns="46805" rIns="90009" bIns="46805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/>
            </a:pPr>
            <a:fld id="{E14B9219-9752-4F80-9CD5-F2E3B6C75352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914491" algn="l"/>
                  <a:tab pos="1828983" algn="l"/>
                  <a:tab pos="2743474" algn="l"/>
                  <a:tab pos="3657966" algn="l"/>
                  <a:tab pos="4572457" algn="l"/>
                  <a:tab pos="5486949" algn="l"/>
                  <a:tab pos="6401440" algn="l"/>
                  <a:tab pos="7315932" algn="l"/>
                  <a:tab pos="8230423" algn="l"/>
                  <a:tab pos="9144914" algn="l"/>
                  <a:tab pos="10059406" algn="l"/>
                </a:tabLst>
                <a:defRPr/>
              </a:pPr>
              <a:t>42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974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fld id="{1B13FC26-05BA-46B3-8789-1A5891FC76C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t>43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330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solidFill>
            <a:srgbClr val="FFFFFF"/>
          </a:solidFill>
          <a:ln/>
        </p:spPr>
      </p:sp>
      <p:sp>
        <p:nvSpPr>
          <p:cNvPr id="330756" name="Text Box 2"/>
          <p:cNvSpPr txBox="1">
            <a:spLocks noChangeArrowheads="1"/>
          </p:cNvSpPr>
          <p:nvPr/>
        </p:nvSpPr>
        <p:spPr bwMode="auto">
          <a:xfrm>
            <a:off x="679609" y="4715630"/>
            <a:ext cx="5440045" cy="44679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1449" tIns="45725" rIns="91449" bIns="457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757" name="Text Box 3"/>
          <p:cNvSpPr txBox="1">
            <a:spLocks noChangeArrowheads="1"/>
          </p:cNvSpPr>
          <p:nvPr/>
        </p:nvSpPr>
        <p:spPr bwMode="auto">
          <a:xfrm>
            <a:off x="3850587" y="9429672"/>
            <a:ext cx="2947088" cy="496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9" tIns="46805" rIns="90009" bIns="46805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/>
            </a:pPr>
            <a:fld id="{E14B9219-9752-4F80-9CD5-F2E3B6C75352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914491" algn="l"/>
                  <a:tab pos="1828983" algn="l"/>
                  <a:tab pos="2743474" algn="l"/>
                  <a:tab pos="3657966" algn="l"/>
                  <a:tab pos="4572457" algn="l"/>
                  <a:tab pos="5486949" algn="l"/>
                  <a:tab pos="6401440" algn="l"/>
                  <a:tab pos="7315932" algn="l"/>
                  <a:tab pos="8230423" algn="l"/>
                  <a:tab pos="9144914" algn="l"/>
                  <a:tab pos="10059406" algn="l"/>
                </a:tabLst>
                <a:defRPr/>
              </a:pPr>
              <a:t>43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91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fld id="{1B13FC26-05BA-46B3-8789-1A5891FC76C1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None/>
                <a:tabLst/>
                <a:defRPr/>
              </a:pPr>
              <a:t>44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330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" y="744538"/>
            <a:ext cx="6615113" cy="3722687"/>
          </a:xfrm>
          <a:solidFill>
            <a:srgbClr val="FFFFFF"/>
          </a:solidFill>
          <a:ln/>
        </p:spPr>
      </p:sp>
      <p:sp>
        <p:nvSpPr>
          <p:cNvPr id="330756" name="Text Box 2"/>
          <p:cNvSpPr txBox="1">
            <a:spLocks noChangeArrowheads="1"/>
          </p:cNvSpPr>
          <p:nvPr/>
        </p:nvSpPr>
        <p:spPr bwMode="auto">
          <a:xfrm>
            <a:off x="679609" y="4715630"/>
            <a:ext cx="5440045" cy="44679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1449" tIns="45725" rIns="91449" bIns="45725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0757" name="Text Box 3"/>
          <p:cNvSpPr txBox="1">
            <a:spLocks noChangeArrowheads="1"/>
          </p:cNvSpPr>
          <p:nvPr/>
        </p:nvSpPr>
        <p:spPr bwMode="auto">
          <a:xfrm>
            <a:off x="3850587" y="9429672"/>
            <a:ext cx="2947088" cy="4969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9" tIns="46805" rIns="90009" bIns="46805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914491" algn="l"/>
                <a:tab pos="1828983" algn="l"/>
                <a:tab pos="2743474" algn="l"/>
                <a:tab pos="3657966" algn="l"/>
                <a:tab pos="4572457" algn="l"/>
                <a:tab pos="5486949" algn="l"/>
                <a:tab pos="6401440" algn="l"/>
                <a:tab pos="7315932" algn="l"/>
                <a:tab pos="8230423" algn="l"/>
                <a:tab pos="9144914" algn="l"/>
                <a:tab pos="10059406" algn="l"/>
              </a:tabLst>
              <a:defRPr/>
            </a:pPr>
            <a:fld id="{E14B9219-9752-4F80-9CD5-F2E3B6C75352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914491" algn="l"/>
                  <a:tab pos="1828983" algn="l"/>
                  <a:tab pos="2743474" algn="l"/>
                  <a:tab pos="3657966" algn="l"/>
                  <a:tab pos="4572457" algn="l"/>
                  <a:tab pos="5486949" algn="l"/>
                  <a:tab pos="6401440" algn="l"/>
                  <a:tab pos="7315932" algn="l"/>
                  <a:tab pos="8230423" algn="l"/>
                  <a:tab pos="9144914" algn="l"/>
                  <a:tab pos="10059406" algn="l"/>
                </a:tabLst>
                <a:defRPr/>
              </a:pPr>
              <a:t>44</a:t>
            </a:fld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5910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4345"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777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61DF65-A832-41C5-A62B-F06A7C5A2BD5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777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905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AAC0F-874A-4DF4-AEE1-0969B9135E1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247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49625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AAC0F-874A-4DF4-AEE1-0969B9135E12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662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4A45-EEE1-45F9-8C2D-4A04744B0E9C}" type="slidenum">
              <a:rPr kumimoji="0" lang="en-US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8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8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tabLst>
                <a:tab pos="0" algn="l"/>
                <a:tab pos="423863" algn="l"/>
                <a:tab pos="852488" algn="l"/>
                <a:tab pos="1279525" algn="l"/>
                <a:tab pos="1706563" algn="l"/>
                <a:tab pos="2133600" algn="l"/>
                <a:tab pos="2562225" algn="l"/>
                <a:tab pos="2989263" algn="l"/>
                <a:tab pos="3416300" algn="l"/>
                <a:tab pos="3843338" algn="l"/>
                <a:tab pos="4271963" algn="l"/>
                <a:tab pos="4699000" algn="l"/>
                <a:tab pos="5126038" algn="l"/>
                <a:tab pos="5554663" algn="l"/>
                <a:tab pos="5981700" algn="l"/>
                <a:tab pos="6410325" algn="l"/>
                <a:tab pos="6835775" algn="l"/>
                <a:tab pos="7264400" algn="l"/>
                <a:tab pos="7691438" algn="l"/>
                <a:tab pos="8120063" algn="l"/>
                <a:tab pos="8545513" algn="l"/>
              </a:tabLst>
            </a:pPr>
            <a:r>
              <a:rPr lang="it-IT" altLang="pt-BR" dirty="0">
                <a:latin typeface="Arial" pitchFamily="34" charset="0"/>
                <a:cs typeface="Arial" pitchFamily="34" charset="0"/>
              </a:rPr>
              <a:t>Grande Extensão -&gt; Grande necessidade de sensoriamento remoto -&gt; Grande necessidade de imagens</a:t>
            </a:r>
          </a:p>
        </p:txBody>
      </p:sp>
    </p:spTree>
    <p:extLst>
      <p:ext uri="{BB962C8B-B14F-4D97-AF65-F5344CB8AC3E}">
        <p14:creationId xmlns:p14="http://schemas.microsoft.com/office/powerpoint/2010/main" val="3758476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74A45-EEE1-45F9-8C2D-4A04744B0E9C}" type="slidenum">
              <a:rPr kumimoji="0" lang="en-US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81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8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tabLst>
                <a:tab pos="0" algn="l"/>
                <a:tab pos="423863" algn="l"/>
                <a:tab pos="852488" algn="l"/>
                <a:tab pos="1279525" algn="l"/>
                <a:tab pos="1706563" algn="l"/>
                <a:tab pos="2133600" algn="l"/>
                <a:tab pos="2562225" algn="l"/>
                <a:tab pos="2989263" algn="l"/>
                <a:tab pos="3416300" algn="l"/>
                <a:tab pos="3843338" algn="l"/>
                <a:tab pos="4271963" algn="l"/>
                <a:tab pos="4699000" algn="l"/>
                <a:tab pos="5126038" algn="l"/>
                <a:tab pos="5554663" algn="l"/>
                <a:tab pos="5981700" algn="l"/>
                <a:tab pos="6410325" algn="l"/>
                <a:tab pos="6835775" algn="l"/>
                <a:tab pos="7264400" algn="l"/>
                <a:tab pos="7691438" algn="l"/>
                <a:tab pos="8120063" algn="l"/>
                <a:tab pos="8545513" algn="l"/>
              </a:tabLst>
            </a:pPr>
            <a:r>
              <a:rPr lang="it-IT" altLang="pt-BR">
                <a:latin typeface="Arial" pitchFamily="34" charset="0"/>
                <a:cs typeface="Arial" pitchFamily="34" charset="0"/>
              </a:rPr>
              <a:t>Grande Extensão -&gt; Grande necessidade de sensoriamento remoto -&gt; Grande necessidade de imagens</a:t>
            </a:r>
          </a:p>
        </p:txBody>
      </p:sp>
    </p:spTree>
    <p:extLst>
      <p:ext uri="{BB962C8B-B14F-4D97-AF65-F5344CB8AC3E}">
        <p14:creationId xmlns:p14="http://schemas.microsoft.com/office/powerpoint/2010/main" val="193651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A0C37-FB23-4541-AE97-D0F4C7BF5245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9380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1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>
              <a:latin typeface="Arial" pitchFamily="34" charset="0"/>
            </a:endParaRPr>
          </a:p>
        </p:txBody>
      </p:sp>
      <p:sp>
        <p:nvSpPr>
          <p:cNvPr id="1710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4DA3DF-4E1D-4005-BD40-2B0B251E36AB}" type="slidenum">
              <a:rPr kumimoji="0" lang="en-US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2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172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26BD10-5A99-430F-B363-193CD5AAFF98}" type="slidenum">
              <a:rPr kumimoji="0" lang="pt-BR" alt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755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08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C011-4FA9-4AEC-A4CB-D8E90521A770}" type="datetimeFigureOut">
              <a:rPr lang="pt-BR" smtClean="0"/>
              <a:pPr/>
              <a:t>03/07/2019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CDAAD-D12B-4D20-B78E-14CFA31F53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20171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C011-4FA9-4AEC-A4CB-D8E90521A770}" type="datetimeFigureOut">
              <a:rPr lang="pt-BR" smtClean="0"/>
              <a:pPr/>
              <a:t>03/07/2019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CDAAD-D12B-4D20-B78E-14CFA31F53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1544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C011-4FA9-4AEC-A4CB-D8E90521A770}" type="datetimeFigureOut">
              <a:rPr lang="pt-BR" smtClean="0"/>
              <a:pPr/>
              <a:t>03/07/2019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CDAAD-D12B-4D20-B78E-14CFA31F53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80350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C011-4FA9-4AEC-A4CB-D8E90521A770}" type="datetimeFigureOut">
              <a:rPr lang="pt-BR" smtClean="0"/>
              <a:pPr/>
              <a:t>03/07/2019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CDAAD-D12B-4D20-B78E-14CFA31F53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7904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C011-4FA9-4AEC-A4CB-D8E90521A770}" type="datetimeFigureOut">
              <a:rPr lang="pt-BR" smtClean="0"/>
              <a:pPr/>
              <a:t>03/07/2019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CDAAD-D12B-4D20-B78E-14CFA31F53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87586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C011-4FA9-4AEC-A4CB-D8E90521A770}" type="datetimeFigureOut">
              <a:rPr lang="pt-BR" smtClean="0"/>
              <a:pPr/>
              <a:t>03/07/2019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CDAAD-D12B-4D20-B78E-14CFA31F53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86912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C011-4FA9-4AEC-A4CB-D8E90521A770}" type="datetimeFigureOut">
              <a:rPr lang="pt-BR" smtClean="0"/>
              <a:pPr/>
              <a:t>03/07/2019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CDAAD-D12B-4D20-B78E-14CFA31F53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496178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C011-4FA9-4AEC-A4CB-D8E90521A770}" type="datetimeFigureOut">
              <a:rPr lang="pt-BR" smtClean="0"/>
              <a:pPr/>
              <a:t>03/07/2019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CDAAD-D12B-4D20-B78E-14CFA31F53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74269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C011-4FA9-4AEC-A4CB-D8E90521A770}" type="datetimeFigureOut">
              <a:rPr lang="pt-BR" smtClean="0"/>
              <a:pPr/>
              <a:t>03/07/2019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CDAAD-D12B-4D20-B78E-14CFA31F53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959601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C011-4FA9-4AEC-A4CB-D8E90521A770}" type="datetimeFigureOut">
              <a:rPr lang="pt-BR" smtClean="0"/>
              <a:pPr/>
              <a:t>03/07/2019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CDAAD-D12B-4D20-B78E-14CFA31F53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3865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87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229240" cy="298323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29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C011-4FA9-4AEC-A4CB-D8E90521A770}" type="datetimeFigureOut">
              <a:rPr lang="pt-BR" smtClean="0"/>
              <a:pPr/>
              <a:t>03/07/2019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CDAAD-D12B-4D20-B78E-14CFA31F53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3546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87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229240" cy="298323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37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14269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03/07/2019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9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03/07/2019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03/07/2019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9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03/07/2019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4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03/07/2019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7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03/07/2019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03/07/2019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0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6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6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03/07/2019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502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3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03/07/2019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502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3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03/07/2019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502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1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03/07/2019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502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5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38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879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316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073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79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4" indent="0">
              <a:buNone/>
              <a:defRPr sz="1600" b="1"/>
            </a:lvl4pPr>
            <a:lvl5pPr marL="1827944" indent="0">
              <a:buNone/>
              <a:defRPr sz="1600" b="1"/>
            </a:lvl5pPr>
            <a:lvl6pPr marL="2284917" indent="0">
              <a:buNone/>
              <a:defRPr sz="1600" b="1"/>
            </a:lvl6pPr>
            <a:lvl7pPr marL="2741891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62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4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4" indent="0">
              <a:buNone/>
              <a:defRPr sz="1600" b="1"/>
            </a:lvl4pPr>
            <a:lvl5pPr marL="1827944" indent="0">
              <a:buNone/>
              <a:defRPr sz="1600" b="1"/>
            </a:lvl5pPr>
            <a:lvl6pPr marL="2284917" indent="0">
              <a:buNone/>
              <a:defRPr sz="1600" b="1"/>
            </a:lvl6pPr>
            <a:lvl7pPr marL="2741891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62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4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5272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812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1168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80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73" indent="0">
              <a:buNone/>
              <a:defRPr sz="1000"/>
            </a:lvl3pPr>
            <a:lvl4pPr marL="1370954" indent="0">
              <a:buNone/>
              <a:defRPr sz="900"/>
            </a:lvl4pPr>
            <a:lvl5pPr marL="1827944" indent="0">
              <a:buNone/>
              <a:defRPr sz="900"/>
            </a:lvl5pPr>
            <a:lvl6pPr marL="2284917" indent="0">
              <a:buNone/>
              <a:defRPr sz="900"/>
            </a:lvl6pPr>
            <a:lvl7pPr marL="2741891" indent="0">
              <a:buNone/>
              <a:defRPr sz="900"/>
            </a:lvl7pPr>
            <a:lvl8pPr marL="3198880" indent="0">
              <a:buNone/>
              <a:defRPr sz="900"/>
            </a:lvl8pPr>
            <a:lvl9pPr marL="3655862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498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89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73" indent="0">
              <a:buNone/>
              <a:defRPr sz="2400"/>
            </a:lvl3pPr>
            <a:lvl4pPr marL="1370954" indent="0">
              <a:buNone/>
              <a:defRPr sz="2000"/>
            </a:lvl4pPr>
            <a:lvl5pPr marL="1827944" indent="0">
              <a:buNone/>
              <a:defRPr sz="2000"/>
            </a:lvl5pPr>
            <a:lvl6pPr marL="2284917" indent="0">
              <a:buNone/>
              <a:defRPr sz="2000"/>
            </a:lvl6pPr>
            <a:lvl7pPr marL="2741891" indent="0">
              <a:buNone/>
              <a:defRPr sz="2000"/>
            </a:lvl7pPr>
            <a:lvl8pPr marL="3198880" indent="0">
              <a:buNone/>
              <a:defRPr sz="2000"/>
            </a:lvl8pPr>
            <a:lvl9pPr marL="3655862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2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73" indent="0">
              <a:buNone/>
              <a:defRPr sz="1000"/>
            </a:lvl3pPr>
            <a:lvl4pPr marL="1370954" indent="0">
              <a:buNone/>
              <a:defRPr sz="900"/>
            </a:lvl4pPr>
            <a:lvl5pPr marL="1827944" indent="0">
              <a:buNone/>
              <a:defRPr sz="900"/>
            </a:lvl5pPr>
            <a:lvl6pPr marL="2284917" indent="0">
              <a:buNone/>
              <a:defRPr sz="900"/>
            </a:lvl6pPr>
            <a:lvl7pPr marL="2741891" indent="0">
              <a:buNone/>
              <a:defRPr sz="900"/>
            </a:lvl7pPr>
            <a:lvl8pPr marL="3198880" indent="0">
              <a:buNone/>
              <a:defRPr sz="900"/>
            </a:lvl8pPr>
            <a:lvl9pPr marL="3655862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498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833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498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100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m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498" y="4831680"/>
            <a:ext cx="1269999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24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6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26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35335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575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87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229240" cy="298323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943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26C3F8B-46B4-44C1-91CF-4B70A6F81D88}" type="datetimeFigureOut">
              <a:rPr lang="pt-BR" smtClean="0"/>
              <a:pPr defTabSz="342900"/>
              <a:t>03/07/2019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F09B1C4-9F5C-4467-86A9-67D870722512}" type="slidenum">
              <a:rPr lang="pt-BR" smtClean="0"/>
              <a:pPr defTabSz="34290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7140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26C3F8B-46B4-44C1-91CF-4B70A6F81D88}" type="datetimeFigureOut">
              <a:rPr lang="pt-BR" smtClean="0"/>
              <a:pPr defTabSz="342900"/>
              <a:t>03/07/2019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F09B1C4-9F5C-4467-86A9-67D870722512}" type="slidenum">
              <a:rPr lang="pt-BR" smtClean="0"/>
              <a:pPr defTabSz="34290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4792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26C3F8B-46B4-44C1-91CF-4B70A6F81D88}" type="datetimeFigureOut">
              <a:rPr lang="pt-BR" smtClean="0"/>
              <a:pPr defTabSz="342900"/>
              <a:t>03/07/2019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F09B1C4-9F5C-4467-86A9-67D870722512}" type="slidenum">
              <a:rPr lang="pt-BR" smtClean="0"/>
              <a:pPr defTabSz="342900"/>
              <a:t>‹nº›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39405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384301"/>
            <a:ext cx="3703320" cy="301752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26C3F8B-46B4-44C1-91CF-4B70A6F81D88}" type="datetimeFigureOut">
              <a:rPr lang="pt-BR" smtClean="0"/>
              <a:pPr defTabSz="342900"/>
              <a:t>03/07/2019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F09B1C4-9F5C-4467-86A9-67D870722512}" type="slidenum">
              <a:rPr lang="pt-BR" smtClean="0"/>
              <a:pPr defTabSz="34290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44558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26C3F8B-46B4-44C1-91CF-4B70A6F81D88}" type="datetimeFigureOut">
              <a:rPr lang="pt-BR" smtClean="0"/>
              <a:pPr defTabSz="342900"/>
              <a:t>03/07/2019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F09B1C4-9F5C-4467-86A9-67D870722512}" type="slidenum">
              <a:rPr lang="pt-BR" smtClean="0"/>
              <a:pPr defTabSz="34290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20245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26C3F8B-46B4-44C1-91CF-4B70A6F81D88}" type="datetimeFigureOut">
              <a:rPr lang="pt-BR" smtClean="0"/>
              <a:pPr defTabSz="342900"/>
              <a:t>03/07/2019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F09B1C4-9F5C-4467-86A9-67D870722512}" type="slidenum">
              <a:rPr lang="pt-BR" smtClean="0"/>
              <a:pPr defTabSz="34290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5279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26C3F8B-46B4-44C1-91CF-4B70A6F81D88}" type="datetimeFigureOut">
              <a:rPr lang="pt-BR" smtClean="0"/>
              <a:pPr defTabSz="342900"/>
              <a:t>03/07/2019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342900"/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F09B1C4-9F5C-4467-86A9-67D870722512}" type="slidenum">
              <a:rPr lang="pt-BR" smtClean="0"/>
              <a:pPr defTabSz="34290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2394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pPr defTabSz="342900"/>
            <a:fld id="{926C3F8B-46B4-44C1-91CF-4B70A6F81D88}" type="datetimeFigureOut">
              <a:rPr lang="pt-BR" smtClean="0"/>
              <a:pPr defTabSz="342900"/>
              <a:t>03/07/2019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defTabSz="342900"/>
            <a:endParaRPr lang="pt-BR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defTabSz="342900"/>
            <a:fld id="{7F09B1C4-9F5C-4467-86A9-67D870722512}" type="slidenum">
              <a:rPr lang="pt-BR" smtClean="0">
                <a:solidFill>
                  <a:srgbClr val="637052"/>
                </a:solidFill>
              </a:rPr>
              <a:pPr defTabSz="342900"/>
              <a:t>‹nº›</a:t>
            </a:fld>
            <a:endParaRPr lang="pt-BR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3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2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7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26C3F8B-46B4-44C1-91CF-4B70A6F81D88}" type="datetimeFigureOut">
              <a:rPr lang="pt-BR" smtClean="0"/>
              <a:pPr defTabSz="342900"/>
              <a:t>03/07/2019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F09B1C4-9F5C-4467-86A9-67D870722512}" type="slidenum">
              <a:rPr lang="pt-BR" smtClean="0"/>
              <a:pPr defTabSz="34290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2035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26C3F8B-46B4-44C1-91CF-4B70A6F81D88}" type="datetimeFigureOut">
              <a:rPr lang="pt-BR" smtClean="0"/>
              <a:pPr defTabSz="342900"/>
              <a:t>03/07/2019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F09B1C4-9F5C-4467-86A9-67D870722512}" type="slidenum">
              <a:rPr lang="pt-BR" smtClean="0"/>
              <a:pPr defTabSz="34290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05890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11084"/>
            <a:ext cx="1971675" cy="4318066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11083"/>
            <a:ext cx="5800725" cy="4318067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926C3F8B-46B4-44C1-91CF-4B70A6F81D88}" type="datetimeFigureOut">
              <a:rPr lang="pt-BR" smtClean="0"/>
              <a:pPr defTabSz="342900"/>
              <a:t>03/07/2019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7F09B1C4-9F5C-4467-86A9-67D870722512}" type="slidenum">
              <a:rPr lang="pt-BR" smtClean="0"/>
              <a:pPr defTabSz="34290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719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25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9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24813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67518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91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713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85174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93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9941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010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892" indent="0" algn="ctr">
              <a:buNone/>
              <a:defRPr/>
            </a:lvl2pPr>
            <a:lvl3pPr marL="685783" indent="0" algn="ctr">
              <a:buNone/>
              <a:defRPr/>
            </a:lvl3pPr>
            <a:lvl4pPr marL="1028675" indent="0" algn="ctr">
              <a:buNone/>
              <a:defRPr/>
            </a:lvl4pPr>
            <a:lvl5pPr marL="1371566" indent="0" algn="ctr">
              <a:buNone/>
              <a:defRPr/>
            </a:lvl5pPr>
            <a:lvl6pPr marL="1714457" indent="0" algn="ctr">
              <a:buNone/>
              <a:defRPr/>
            </a:lvl6pPr>
            <a:lvl7pPr marL="2057348" indent="0" algn="ctr">
              <a:buNone/>
              <a:defRPr/>
            </a:lvl7pPr>
            <a:lvl8pPr marL="2400240" indent="0" algn="ctr">
              <a:buNone/>
              <a:defRPr/>
            </a:lvl8pPr>
            <a:lvl9pPr marL="2743132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05911417"/>
      </p:ext>
    </p:extLst>
  </p:cSld>
  <p:clrMapOvr>
    <a:masterClrMapping/>
  </p:clrMapOvr>
  <p:transition spd="med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ítulo e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sted-imag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0" cy="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7" name="Shape 16"/>
          <p:cNvSpPr>
            <a:spLocks noGrp="1"/>
          </p:cNvSpPr>
          <p:nvPr>
            <p:ph type="sldNum" sz="quarter" idx="10"/>
          </p:nvPr>
        </p:nvSpPr>
        <p:spPr>
          <a:xfrm>
            <a:off x="4000497" y="4879183"/>
            <a:ext cx="882654" cy="264319"/>
          </a:xfrm>
          <a:prstGeom prst="rect">
            <a:avLst/>
          </a:prstGeom>
          <a:ln>
            <a:round/>
          </a:ln>
        </p:spPr>
        <p:txBody>
          <a:bodyPr lIns="64291" tIns="32146" rIns="64291" bIns="32146"/>
          <a:lstStyle>
            <a:lvl1pPr algn="ctr">
              <a:defRPr sz="1050">
                <a:solidFill>
                  <a:schemeClr val="bg1"/>
                </a:solidFill>
                <a:latin typeface="+mn-lt"/>
              </a:defRPr>
            </a:lvl1pPr>
          </a:lstStyle>
          <a:p>
            <a:pPr defTabSz="342900">
              <a:defRPr/>
            </a:pPr>
            <a:fld id="{E1AB980E-FAB0-4C27-8733-AA5DA288E4A8}" type="slidenum">
              <a:rPr lang="pt-BR" smtClean="0">
                <a:solidFill>
                  <a:prstClr val="white"/>
                </a:solidFill>
              </a:rPr>
              <a:pPr defTabSz="342900">
                <a:defRPr/>
              </a:pPr>
              <a:t>‹nº›</a:t>
            </a:fld>
            <a:endParaRPr lang="pt-BR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34354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87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390"/>
            <a:ext cx="8229240" cy="298323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640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7914AB-F2FC-4F5A-BB09-E347483CA74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53E39-927A-49BF-B62E-3142D2C8479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3163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7914AB-F2FC-4F5A-BB09-E347483CA74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53E39-927A-49BF-B62E-3142D2C8479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4086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7914AB-F2FC-4F5A-BB09-E347483CA74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53E39-927A-49BF-B62E-3142D2C8479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411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7914AB-F2FC-4F5A-BB09-E347483CA74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53E39-927A-49BF-B62E-3142D2C8479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603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7914AB-F2FC-4F5A-BB09-E347483CA74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53E39-927A-49BF-B62E-3142D2C8479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42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72413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7914AB-F2FC-4F5A-BB09-E347483CA74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53E39-927A-49BF-B62E-3142D2C8479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393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7914AB-F2FC-4F5A-BB09-E347483CA74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53E39-927A-49BF-B62E-3142D2C8479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 descr="F:\Fotos Ap At - 26 Dez 17\Nova pasta\Nova pasta\SISFRON - Arte Geral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325"/>
            <a:ext cx="9156192" cy="51709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5687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7914AB-F2FC-4F5A-BB09-E347483CA74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53E39-927A-49BF-B62E-3142D2C8479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059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7914AB-F2FC-4F5A-BB09-E347483CA74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53E39-927A-49BF-B62E-3142D2C8479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1896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7914AB-F2FC-4F5A-BB09-E347483CA74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53E39-927A-49BF-B62E-3142D2C8479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755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37914AB-F2FC-4F5A-BB09-E347483CA74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FD53E39-927A-49BF-B62E-3142D2C8479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2756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4D30A61-A25C-4DA2-89AD-A9C608A469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F7EA1C5-2188-43B4-BD6D-28B331FBD1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785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4D30A61-A25C-4DA2-89AD-A9C608A469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F7EA1C5-2188-43B4-BD6D-28B331FBD1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508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4D30A61-A25C-4DA2-89AD-A9C608A469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F7EA1C5-2188-43B4-BD6D-28B331FBD1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075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4D30A61-A25C-4DA2-89AD-A9C608A469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F7EA1C5-2188-43B4-BD6D-28B331FBD1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446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05989"/>
            <a:ext cx="8229600" cy="43886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2024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4D30A61-A25C-4DA2-89AD-A9C608A469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F7EA1C5-2188-43B4-BD6D-28B331FBD1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325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4D30A61-A25C-4DA2-89AD-A9C608A469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F7EA1C5-2188-43B4-BD6D-28B331FBD1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316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4D30A61-A25C-4DA2-89AD-A9C608A469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F7EA1C5-2188-43B4-BD6D-28B331FBD1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0529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4D30A61-A25C-4DA2-89AD-A9C608A469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F7EA1C5-2188-43B4-BD6D-28B331FBD1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518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4D30A61-A25C-4DA2-89AD-A9C608A469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F7EA1C5-2188-43B4-BD6D-28B331FBD1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776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4D30A61-A25C-4DA2-89AD-A9C608A469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F7EA1C5-2188-43B4-BD6D-28B331FBD1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459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4D30A61-A25C-4DA2-89AD-A9C608A469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F7EA1C5-2188-43B4-BD6D-28B331FBD1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9783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7404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16214BF-7DFB-4DED-B7E1-C756AC5477B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89AF386-E081-46CD-BE2E-D8765C5E150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042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16214BF-7DFB-4DED-B7E1-C756AC5477B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89AF386-E081-46CD-BE2E-D8765C5E150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480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45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0847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16214BF-7DFB-4DED-B7E1-C756AC5477B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89AF386-E081-46CD-BE2E-D8765C5E150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70646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16214BF-7DFB-4DED-B7E1-C756AC5477B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89AF386-E081-46CD-BE2E-D8765C5E150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4890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16214BF-7DFB-4DED-B7E1-C756AC5477B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89AF386-E081-46CD-BE2E-D8765C5E150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4001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16214BF-7DFB-4DED-B7E1-C756AC5477B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89AF386-E081-46CD-BE2E-D8765C5E150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67218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16214BF-7DFB-4DED-B7E1-C756AC5477B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89AF386-E081-46CD-BE2E-D8765C5E150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4076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16214BF-7DFB-4DED-B7E1-C756AC5477B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89AF386-E081-46CD-BE2E-D8765C5E150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4400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16214BF-7DFB-4DED-B7E1-C756AC5477B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89AF386-E081-46CD-BE2E-D8765C5E150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46827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16214BF-7DFB-4DED-B7E1-C756AC5477B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89AF386-E081-46CD-BE2E-D8765C5E150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7517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16214BF-7DFB-4DED-B7E1-C756AC5477B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589AF386-E081-46CD-BE2E-D8765C5E150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1549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055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.jpe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5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181" y="4763"/>
            <a:ext cx="9137650" cy="5143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37914AB-F2FC-4F5A-BB09-E347483CA74C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FD53E39-927A-49BF-B62E-3142D2C8479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95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4D30A61-A25C-4DA2-89AD-A9C608A4692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F7EA1C5-2188-43B4-BD6D-28B331FBD171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6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74" r:id="rId12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16214BF-7DFB-4DED-B7E1-C756AC5477B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03/07/2019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89AF386-E081-46CD-BE2E-D8765C5E1500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8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89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0C011-4FA9-4AEC-A4CB-D8E90521A770}" type="datetimeFigureOut">
              <a:rPr lang="pt-BR" smtClean="0"/>
              <a:pPr/>
              <a:t>03/07/2019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CDAAD-D12B-4D20-B78E-14CFA31F538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873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181" y="4763"/>
            <a:ext cx="91376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754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76" y="0"/>
            <a:ext cx="91376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983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F70DF508-D558-4920-9048-9F9927A277B0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/>
              <a:t>03/07/2019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5BE481FC-077C-4006-9B25-9B5F2EA67EDA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378"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3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02" tIns="45701" rIns="91402" bIns="45701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2" tIns="45701" rIns="91402" bIns="45701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l" defTabSz="913973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DF508-D558-4920-9048-9F9927A277B0}" type="datetimeFigureOut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03/07/2019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ctr" defTabSz="913973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r" defTabSz="913973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39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E481FC-077C-4006-9B25-9B5F2EA67EDA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766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91397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1" indent="-342731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07" indent="-285617" algn="l" defTabSz="9139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59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0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3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6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57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4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17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91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62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181" y="4763"/>
            <a:ext cx="91376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660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93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pPr defTabSz="342900"/>
            <a:fld id="{98624D31-43A5-475A-80CF-332C9F6DCF35}" type="datetimeFigureOut">
              <a:rPr lang="en-US" smtClean="0"/>
              <a:pPr defTabSz="342900"/>
              <a:t>7/3/2019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pPr defTabSz="34290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pPr defTabSz="342900"/>
            <a:fld id="{4FAB73BC-B049-4115-A692-8D63A059BFB8}" type="slidenum">
              <a:rPr lang="en-US" smtClean="0"/>
              <a:pPr defTabSz="342900"/>
              <a:t>‹nº›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401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hf sldNum="0" hdr="0" ft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181" y="4763"/>
            <a:ext cx="91376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528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10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3181" y="4763"/>
            <a:ext cx="913765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0312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2" indent="-34289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5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2.xml"/><Relationship Id="rId6" Type="http://schemas.openxmlformats.org/officeDocument/2006/relationships/diagramData" Target="../diagrams/data1.xml"/><Relationship Id="rId5" Type="http://schemas.openxmlformats.org/officeDocument/2006/relationships/image" Target="../media/image16.png"/><Relationship Id="rId10" Type="http://schemas.microsoft.com/office/2007/relationships/diagramDrawing" Target="../diagrams/drawing1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1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17" Type="http://schemas.openxmlformats.org/officeDocument/2006/relationships/image" Target="../media/image44.jpeg"/><Relationship Id="rId2" Type="http://schemas.openxmlformats.org/officeDocument/2006/relationships/image" Target="../media/image29.png"/><Relationship Id="rId16" Type="http://schemas.openxmlformats.org/officeDocument/2006/relationships/image" Target="../media/image43.jpe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19" Type="http://schemas.openxmlformats.org/officeDocument/2006/relationships/image" Target="../media/image16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6.pn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7.jpeg"/><Relationship Id="rId5" Type="http://schemas.openxmlformats.org/officeDocument/2006/relationships/image" Target="../media/image56.jp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19.png"/><Relationship Id="rId9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9.png"/><Relationship Id="rId7" Type="http://schemas.openxmlformats.org/officeDocument/2006/relationships/image" Target="../media/image69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72.png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6.jpeg"/><Relationship Id="rId4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Relationship Id="rId4" Type="http://schemas.openxmlformats.org/officeDocument/2006/relationships/chart" Target="../charts/char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6.jpe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microsoft.com/office/2007/relationships/diagramDrawing" Target="../diagrams/drawing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5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microsoft.com/office/2007/relationships/diagramDrawing" Target="../diagrams/drawing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verde, vestindo, interior, pessoa&#10;&#10;Descrição gerada automaticamente">
            <a:extLst>
              <a:ext uri="{FF2B5EF4-FFF2-40B4-BE49-F238E27FC236}">
                <a16:creationId xmlns:a16="http://schemas.microsoft.com/office/drawing/2014/main" id="{E6C0B560-FEB2-F44F-9531-B97DBFF95F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41824"/>
            <a:ext cx="9143999" cy="6085324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377032" y="3691548"/>
            <a:ext cx="6715939" cy="1177243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pPr algn="ctr" defTabSz="678175">
              <a:defRPr/>
            </a:pPr>
            <a:endParaRPr lang="pt-BR" sz="900" dirty="0">
              <a:solidFill>
                <a:srgbClr val="4F81BD"/>
              </a:solidFill>
              <a:latin typeface="Calibri"/>
              <a:cs typeface="Arial" pitchFamily="34" charset="0"/>
            </a:endParaRPr>
          </a:p>
          <a:p>
            <a:pPr algn="ctr" defTabSz="678175">
              <a:defRPr/>
            </a:pPr>
            <a:r>
              <a:rPr lang="pt-BR" sz="3300" b="1" dirty="0">
                <a:solidFill>
                  <a:schemeClr val="bg1">
                    <a:lumMod val="95000"/>
                  </a:schemeClr>
                </a:solidFill>
                <a:latin typeface="Calibri"/>
              </a:rPr>
              <a:t>Escritório de Projetos do Exército</a:t>
            </a:r>
          </a:p>
          <a:p>
            <a:pPr algn="ctr" defTabSz="678175">
              <a:defRPr/>
            </a:pPr>
            <a:r>
              <a:rPr lang="pt-BR" sz="3000" dirty="0">
                <a:solidFill>
                  <a:schemeClr val="bg1">
                    <a:lumMod val="95000"/>
                  </a:schemeClr>
                </a:solidFill>
                <a:latin typeface="Calibri"/>
              </a:rPr>
              <a:t>Transforma o Exército. Desenvolve o Brasil</a:t>
            </a:r>
            <a:endParaRPr lang="pt-BR" sz="3000" i="1" dirty="0">
              <a:solidFill>
                <a:schemeClr val="bg1">
                  <a:lumMod val="95000"/>
                </a:schemeClr>
              </a:solidFill>
              <a:latin typeface="Calibri"/>
              <a:cs typeface="Arial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2D1FBCF-BB27-D847-B24A-53C95094E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543" y="1744999"/>
            <a:ext cx="2566265" cy="10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28368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Fotos Ap At - 26 Dez 17\Nova pasta\Nova pasta\SISFRON - Arte Geral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325"/>
            <a:ext cx="9144000" cy="517093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tângulo 13"/>
          <p:cNvSpPr/>
          <p:nvPr/>
        </p:nvSpPr>
        <p:spPr>
          <a:xfrm>
            <a:off x="3167844" y="789831"/>
            <a:ext cx="4743669" cy="19246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093" name="Retângulo 4"/>
          <p:cNvSpPr>
            <a:spLocks noChangeArrowheads="1"/>
          </p:cNvSpPr>
          <p:nvPr/>
        </p:nvSpPr>
        <p:spPr bwMode="auto">
          <a:xfrm>
            <a:off x="3167843" y="803628"/>
            <a:ext cx="474366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00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00"/>
              </a:buClr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defTabSz="685800" eaLnBrk="1" hangingPunct="1">
              <a:spcBef>
                <a:spcPct val="0"/>
              </a:spcBef>
              <a:buClrTx/>
              <a:buNone/>
            </a:pPr>
            <a:r>
              <a:rPr lang="pt-BR" altLang="pt-BR" sz="1350" b="1" i="1" dirty="0">
                <a:solidFill>
                  <a:srgbClr val="000000"/>
                </a:solidFill>
                <a:latin typeface="Arial" pitchFamily="34" charset="0"/>
              </a:rPr>
              <a:t>	Art. 142. As Forças Armadas, constituídas pela Marinha, pelo Exército e pela Aeronáutica, são instituições nacionais permanentes e regulares, organizadas com base na hierarquia e na disciplina, sob a autoridade suprema do Presidente da República, e </a:t>
            </a:r>
            <a:r>
              <a:rPr lang="pt-BR" altLang="pt-BR" sz="1350" b="1" i="1" dirty="0">
                <a:solidFill>
                  <a:srgbClr val="0000FF"/>
                </a:solidFill>
                <a:latin typeface="Arial" pitchFamily="34" charset="0"/>
              </a:rPr>
              <a:t>destinam-se</a:t>
            </a:r>
            <a:r>
              <a:rPr lang="pt-BR" altLang="pt-BR" sz="1350" b="1" i="1" dirty="0">
                <a:solidFill>
                  <a:srgbClr val="000000"/>
                </a:solidFill>
                <a:latin typeface="Arial" pitchFamily="34" charset="0"/>
              </a:rPr>
              <a:t> à </a:t>
            </a:r>
            <a:r>
              <a:rPr lang="pt-BR" altLang="pt-BR" sz="1350" b="1" i="1" dirty="0">
                <a:solidFill>
                  <a:srgbClr val="FF0000"/>
                </a:solidFill>
                <a:latin typeface="Arial" pitchFamily="34" charset="0"/>
              </a:rPr>
              <a:t>defesa da Pátria</a:t>
            </a:r>
            <a:r>
              <a:rPr lang="pt-BR" altLang="pt-BR" sz="1350" b="1" i="1" dirty="0">
                <a:solidFill>
                  <a:srgbClr val="000000"/>
                </a:solidFill>
                <a:latin typeface="Arial" pitchFamily="34" charset="0"/>
              </a:rPr>
              <a:t>, à </a:t>
            </a:r>
            <a:r>
              <a:rPr lang="pt-BR" altLang="pt-BR" sz="1350" b="1" i="1" dirty="0">
                <a:solidFill>
                  <a:srgbClr val="FF0000"/>
                </a:solidFill>
                <a:latin typeface="Arial" pitchFamily="34" charset="0"/>
              </a:rPr>
              <a:t>garantia</a:t>
            </a:r>
            <a:r>
              <a:rPr lang="pt-BR" altLang="pt-BR" sz="1350" b="1" i="1" dirty="0">
                <a:solidFill>
                  <a:srgbClr val="000000"/>
                </a:solidFill>
                <a:latin typeface="Arial" pitchFamily="34" charset="0"/>
              </a:rPr>
              <a:t> dos </a:t>
            </a:r>
            <a:r>
              <a:rPr lang="pt-BR" altLang="pt-BR" sz="1350" b="1" i="1" dirty="0">
                <a:solidFill>
                  <a:srgbClr val="FF0000"/>
                </a:solidFill>
                <a:latin typeface="Arial" pitchFamily="34" charset="0"/>
              </a:rPr>
              <a:t>poderes constitucionais</a:t>
            </a:r>
            <a:r>
              <a:rPr lang="pt-BR" altLang="pt-BR" sz="1350" b="1" i="1" dirty="0">
                <a:solidFill>
                  <a:srgbClr val="000000"/>
                </a:solidFill>
                <a:latin typeface="Arial" pitchFamily="34" charset="0"/>
              </a:rPr>
              <a:t> e, por iniciativa de qualquer destes, da </a:t>
            </a:r>
            <a:r>
              <a:rPr lang="pt-BR" altLang="pt-BR" sz="1350" b="1" i="1" dirty="0">
                <a:solidFill>
                  <a:srgbClr val="FF0000"/>
                </a:solidFill>
                <a:latin typeface="Arial" pitchFamily="34" charset="0"/>
              </a:rPr>
              <a:t>lei e da ordem</a:t>
            </a:r>
            <a:r>
              <a:rPr lang="pt-BR" altLang="pt-BR" sz="1350" b="1" i="1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365862" y="2587297"/>
            <a:ext cx="6545651" cy="24809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tângulo 4"/>
          <p:cNvSpPr>
            <a:spLocks noChangeArrowheads="1"/>
          </p:cNvSpPr>
          <p:nvPr/>
        </p:nvSpPr>
        <p:spPr bwMode="auto">
          <a:xfrm>
            <a:off x="1331119" y="2571750"/>
            <a:ext cx="6481763" cy="258532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003300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00"/>
              </a:buClr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just" defTabSz="685800" eaLnBrk="1" hangingPunct="1">
              <a:spcBef>
                <a:spcPct val="0"/>
              </a:spcBef>
              <a:buClrTx/>
              <a:buNone/>
              <a:defRPr/>
            </a:pPr>
            <a:r>
              <a:rPr lang="pt-BR" altLang="pt-BR" sz="1350" b="1" i="1" dirty="0">
                <a:solidFill>
                  <a:prstClr val="black"/>
                </a:solidFill>
                <a:latin typeface="Arial" pitchFamily="34" charset="0"/>
              </a:rPr>
              <a:t>Art. 144. A </a:t>
            </a:r>
            <a:r>
              <a:rPr lang="pt-BR" altLang="pt-BR" sz="1350" b="1" i="1" dirty="0">
                <a:solidFill>
                  <a:srgbClr val="FF0000"/>
                </a:solidFill>
                <a:latin typeface="Arial" pitchFamily="34" charset="0"/>
              </a:rPr>
              <a:t>segurança pública</a:t>
            </a:r>
            <a:r>
              <a:rPr lang="pt-BR" altLang="pt-BR" sz="1350" b="1" i="1" dirty="0">
                <a:solidFill>
                  <a:prstClr val="black"/>
                </a:solidFill>
                <a:latin typeface="Arial" pitchFamily="34" charset="0"/>
              </a:rPr>
              <a:t>, dever do Estado... É exercida para a preservação das pessoas e do patrimônio, através dos seguintes órgãos:</a:t>
            </a:r>
          </a:p>
          <a:p>
            <a:pPr algn="just" defTabSz="685800" eaLnBrk="1" hangingPunct="1">
              <a:spcBef>
                <a:spcPct val="0"/>
              </a:spcBef>
              <a:buClrTx/>
              <a:buNone/>
              <a:defRPr/>
            </a:pPr>
            <a:r>
              <a:rPr lang="pt-BR" altLang="pt-BR" sz="1350" b="1" i="1" dirty="0">
                <a:solidFill>
                  <a:prstClr val="black"/>
                </a:solidFill>
                <a:latin typeface="Arial" pitchFamily="34" charset="0"/>
              </a:rPr>
              <a:t>                   I – polícia federal</a:t>
            </a:r>
            <a:r>
              <a:rPr lang="en-US" altLang="pt-BR" sz="1350" b="1" i="1" dirty="0">
                <a:solidFill>
                  <a:prstClr val="black"/>
                </a:solidFill>
                <a:latin typeface="Arial" pitchFamily="34" charset="0"/>
              </a:rPr>
              <a:t>;</a:t>
            </a:r>
          </a:p>
          <a:p>
            <a:pPr algn="just" defTabSz="685800" eaLnBrk="1" hangingPunct="1">
              <a:spcBef>
                <a:spcPct val="0"/>
              </a:spcBef>
              <a:buClrTx/>
              <a:buNone/>
              <a:defRPr/>
            </a:pPr>
            <a:r>
              <a:rPr lang="pt-BR" altLang="pt-BR" sz="1350" b="1" i="1" dirty="0">
                <a:solidFill>
                  <a:prstClr val="black"/>
                </a:solidFill>
                <a:latin typeface="Arial" pitchFamily="34" charset="0"/>
              </a:rPr>
              <a:t>                   </a:t>
            </a:r>
            <a:r>
              <a:rPr lang="en-US" altLang="pt-BR" sz="1350" b="1" i="1" dirty="0">
                <a:solidFill>
                  <a:prstClr val="black"/>
                </a:solidFill>
                <a:latin typeface="Arial" pitchFamily="34" charset="0"/>
              </a:rPr>
              <a:t>II – </a:t>
            </a:r>
            <a:r>
              <a:rPr lang="en-US" altLang="pt-BR" sz="1350" b="1" i="1" dirty="0" err="1">
                <a:solidFill>
                  <a:prstClr val="black"/>
                </a:solidFill>
                <a:latin typeface="Arial" pitchFamily="34" charset="0"/>
              </a:rPr>
              <a:t>polícia</a:t>
            </a:r>
            <a:r>
              <a:rPr lang="en-US" altLang="pt-BR" sz="1350" b="1" i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altLang="pt-BR" sz="1350" b="1" i="1" dirty="0" err="1">
                <a:solidFill>
                  <a:prstClr val="black"/>
                </a:solidFill>
                <a:latin typeface="Arial" pitchFamily="34" charset="0"/>
              </a:rPr>
              <a:t>rodoviária</a:t>
            </a:r>
            <a:r>
              <a:rPr lang="en-US" altLang="pt-BR" sz="1350" b="1" i="1" dirty="0">
                <a:solidFill>
                  <a:prstClr val="black"/>
                </a:solidFill>
                <a:latin typeface="Arial" pitchFamily="34" charset="0"/>
              </a:rPr>
              <a:t> federal;</a:t>
            </a:r>
          </a:p>
          <a:p>
            <a:pPr algn="just" defTabSz="685800" eaLnBrk="1" hangingPunct="1">
              <a:spcBef>
                <a:spcPct val="0"/>
              </a:spcBef>
              <a:buClrTx/>
              <a:buNone/>
              <a:defRPr/>
            </a:pPr>
            <a:r>
              <a:rPr lang="en-US" altLang="pt-BR" sz="1350" b="1" i="1" dirty="0">
                <a:solidFill>
                  <a:prstClr val="black"/>
                </a:solidFill>
                <a:latin typeface="Arial" pitchFamily="34" charset="0"/>
              </a:rPr>
              <a:t>                  III – pol</a:t>
            </a:r>
            <a:r>
              <a:rPr lang="pt-BR" altLang="pt-BR" sz="1350" b="1" i="1" dirty="0" err="1">
                <a:solidFill>
                  <a:prstClr val="black"/>
                </a:solidFill>
                <a:latin typeface="Arial" pitchFamily="34" charset="0"/>
              </a:rPr>
              <a:t>ícias</a:t>
            </a:r>
            <a:r>
              <a:rPr lang="pt-BR" altLang="pt-BR" sz="1350" b="1" i="1" dirty="0">
                <a:solidFill>
                  <a:prstClr val="black"/>
                </a:solidFill>
                <a:latin typeface="Arial" pitchFamily="34" charset="0"/>
              </a:rPr>
              <a:t> civis</a:t>
            </a:r>
            <a:r>
              <a:rPr lang="en-US" altLang="pt-BR" sz="1350" b="1" i="1" dirty="0">
                <a:solidFill>
                  <a:prstClr val="black"/>
                </a:solidFill>
                <a:latin typeface="Arial" pitchFamily="34" charset="0"/>
              </a:rPr>
              <a:t>;</a:t>
            </a:r>
          </a:p>
          <a:p>
            <a:pPr algn="just" defTabSz="685800" eaLnBrk="1" hangingPunct="1">
              <a:spcBef>
                <a:spcPct val="0"/>
              </a:spcBef>
              <a:buClrTx/>
              <a:buNone/>
              <a:defRPr/>
            </a:pPr>
            <a:r>
              <a:rPr lang="en-US" altLang="pt-BR" sz="1350" b="1" i="1" dirty="0">
                <a:solidFill>
                  <a:prstClr val="black"/>
                </a:solidFill>
                <a:latin typeface="Arial" pitchFamily="34" charset="0"/>
              </a:rPr>
              <a:t>                  IV – pol</a:t>
            </a:r>
            <a:r>
              <a:rPr lang="pt-BR" altLang="pt-BR" sz="1350" b="1" i="1" dirty="0" err="1">
                <a:solidFill>
                  <a:prstClr val="black"/>
                </a:solidFill>
                <a:latin typeface="Arial" pitchFamily="34" charset="0"/>
              </a:rPr>
              <a:t>ícias</a:t>
            </a:r>
            <a:r>
              <a:rPr lang="pt-BR" altLang="pt-BR" sz="1350" b="1" i="1" dirty="0">
                <a:solidFill>
                  <a:prstClr val="black"/>
                </a:solidFill>
                <a:latin typeface="Arial" pitchFamily="34" charset="0"/>
              </a:rPr>
              <a:t> militares e corpos de bombeiros militares.</a:t>
            </a:r>
          </a:p>
          <a:p>
            <a:pPr algn="just" defTabSz="685800" eaLnBrk="1" hangingPunct="1">
              <a:spcBef>
                <a:spcPct val="0"/>
              </a:spcBef>
              <a:buClrTx/>
              <a:buNone/>
              <a:defRPr/>
            </a:pPr>
            <a:endParaRPr lang="pt-BR" altLang="pt-BR" sz="1350" b="1" i="1" dirty="0">
              <a:solidFill>
                <a:srgbClr val="000000"/>
              </a:solidFill>
              <a:latin typeface="Arial" pitchFamily="34" charset="0"/>
            </a:endParaRPr>
          </a:p>
          <a:p>
            <a:pPr algn="just" defTabSz="685800" eaLnBrk="1" hangingPunct="1">
              <a:spcBef>
                <a:spcPct val="0"/>
              </a:spcBef>
              <a:buClrTx/>
              <a:buNone/>
              <a:defRPr/>
            </a:pPr>
            <a:r>
              <a:rPr lang="pt-BR" altLang="pt-BR" sz="1350" b="1" i="1" dirty="0">
                <a:solidFill>
                  <a:srgbClr val="000000"/>
                </a:solidFill>
                <a:latin typeface="Arial" pitchFamily="34" charset="0"/>
              </a:rPr>
              <a:t>§ 1º </a:t>
            </a:r>
            <a:r>
              <a:rPr lang="pt-BR" altLang="pt-BR" sz="1350" b="1" i="1" dirty="0">
                <a:solidFill>
                  <a:srgbClr val="FF0000"/>
                </a:solidFill>
                <a:latin typeface="Arial" pitchFamily="34" charset="0"/>
              </a:rPr>
              <a:t>A polícia federal </a:t>
            </a:r>
            <a:r>
              <a:rPr lang="pt-BR" altLang="pt-BR" sz="1350" b="1" i="1" dirty="0">
                <a:solidFill>
                  <a:srgbClr val="000000"/>
                </a:solidFill>
                <a:latin typeface="Arial" pitchFamily="34" charset="0"/>
              </a:rPr>
              <a:t>destina-se a:</a:t>
            </a:r>
          </a:p>
          <a:p>
            <a:pPr algn="just" defTabSz="685800" eaLnBrk="1" hangingPunct="1">
              <a:spcBef>
                <a:spcPct val="0"/>
              </a:spcBef>
              <a:buClrTx/>
              <a:buNone/>
              <a:defRPr/>
            </a:pPr>
            <a:r>
              <a:rPr lang="pt-BR" altLang="pt-BR" sz="1350" b="1" i="1" dirty="0">
                <a:solidFill>
                  <a:srgbClr val="000000"/>
                </a:solidFill>
                <a:latin typeface="Arial" pitchFamily="34" charset="0"/>
              </a:rPr>
              <a:t>                 II. prevenir e reprimir o </a:t>
            </a:r>
            <a:r>
              <a:rPr lang="pt-BR" altLang="pt-BR" sz="1350" b="1" i="1" dirty="0">
                <a:solidFill>
                  <a:srgbClr val="FF0000"/>
                </a:solidFill>
                <a:latin typeface="Arial" pitchFamily="34" charset="0"/>
              </a:rPr>
              <a:t>tráfico ilícito </a:t>
            </a:r>
            <a:r>
              <a:rPr lang="pt-BR" altLang="pt-BR" sz="1350" b="1" i="1" dirty="0">
                <a:solidFill>
                  <a:srgbClr val="000000"/>
                </a:solidFill>
                <a:latin typeface="Arial" pitchFamily="34" charset="0"/>
              </a:rPr>
              <a:t>de entorpecentes e drogas afins, o contrabando e o descaminho...;</a:t>
            </a:r>
          </a:p>
          <a:p>
            <a:pPr algn="just" defTabSz="685800" eaLnBrk="1" hangingPunct="1">
              <a:spcBef>
                <a:spcPct val="0"/>
              </a:spcBef>
              <a:buClrTx/>
              <a:buNone/>
              <a:defRPr/>
            </a:pPr>
            <a:r>
              <a:rPr lang="pt-BR" altLang="pt-BR" sz="1350" b="1" i="1" dirty="0">
                <a:solidFill>
                  <a:srgbClr val="000000"/>
                </a:solidFill>
                <a:latin typeface="Arial" pitchFamily="34" charset="0"/>
              </a:rPr>
              <a:t>                III. exercer as funções de </a:t>
            </a:r>
            <a:r>
              <a:rPr lang="pt-BR" altLang="pt-BR" sz="1350" b="1" i="1" dirty="0">
                <a:solidFill>
                  <a:srgbClr val="FF0000"/>
                </a:solidFill>
                <a:latin typeface="Arial" pitchFamily="34" charset="0"/>
              </a:rPr>
              <a:t>polícia </a:t>
            </a:r>
            <a:r>
              <a:rPr lang="pt-BR" altLang="pt-BR" sz="1350" b="1" i="1" dirty="0">
                <a:solidFill>
                  <a:srgbClr val="000000"/>
                </a:solidFill>
                <a:latin typeface="Arial" pitchFamily="34" charset="0"/>
              </a:rPr>
              <a:t>marítima, aeroportuária e de </a:t>
            </a:r>
            <a:r>
              <a:rPr lang="pt-BR" altLang="pt-BR" sz="1350" b="1" i="1" dirty="0">
                <a:solidFill>
                  <a:srgbClr val="FF0000"/>
                </a:solidFill>
                <a:latin typeface="Arial" pitchFamily="34" charset="0"/>
              </a:rPr>
              <a:t>fronteiras</a:t>
            </a:r>
            <a:r>
              <a:rPr lang="pt-BR" altLang="pt-BR" sz="1350" b="1" i="1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14"/>
          <a:stretch/>
        </p:blipFill>
        <p:spPr>
          <a:xfrm>
            <a:off x="1561162" y="661172"/>
            <a:ext cx="1248746" cy="1825395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-513438" y="1221601"/>
            <a:ext cx="34289" cy="342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22498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Fotos Ap At - 26 Dez 17\Nova pasta\Nova pasta\SISFRON - Arte Geral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325"/>
            <a:ext cx="9144000" cy="5170932"/>
          </a:xfrm>
          <a:prstGeom prst="rect">
            <a:avLst/>
          </a:prstGeom>
          <a:noFill/>
          <a:ln>
            <a:noFill/>
          </a:ln>
        </p:spPr>
      </p:pic>
      <p:sp>
        <p:nvSpPr>
          <p:cNvPr id="90117" name="Rectangle 12"/>
          <p:cNvSpPr>
            <a:spLocks noChangeArrowheads="1"/>
          </p:cNvSpPr>
          <p:nvPr/>
        </p:nvSpPr>
        <p:spPr bwMode="auto">
          <a:xfrm>
            <a:off x="2625329" y="3468291"/>
            <a:ext cx="27336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55" tIns="34278" rIns="68555" bIns="34278" anchor="ctr"/>
          <a:lstStyle>
            <a:lvl1pPr eaLnBrk="0" hangingPunct="0">
              <a:spcBef>
                <a:spcPct val="20000"/>
              </a:spcBef>
              <a:buClr>
                <a:srgbClr val="003300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00"/>
              </a:buClr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defTabSz="685800" eaLnBrk="1" hangingPunct="1">
              <a:spcBef>
                <a:spcPct val="0"/>
              </a:spcBef>
              <a:buClrTx/>
              <a:buNone/>
            </a:pPr>
            <a:endParaRPr lang="pt-BR" altLang="pt-BR" sz="1350" b="1" i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183351" y="453326"/>
            <a:ext cx="3791245" cy="392391"/>
          </a:xfrm>
          <a:prstGeom prst="rect">
            <a:avLst/>
          </a:prstGeom>
          <a:noFill/>
        </p:spPr>
        <p:txBody>
          <a:bodyPr wrap="none" lIns="68555" tIns="34278" rIns="68555" bIns="3427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tabLst>
                <a:tab pos="0" algn="l"/>
                <a:tab pos="335636" algn="l"/>
                <a:tab pos="672462" algn="l"/>
                <a:tab pos="1009288" algn="l"/>
                <a:tab pos="1346114" algn="l"/>
                <a:tab pos="1682940" algn="l"/>
                <a:tab pos="2019767" algn="l"/>
                <a:tab pos="2356592" algn="l"/>
                <a:tab pos="2693419" algn="l"/>
                <a:tab pos="3030245" algn="l"/>
                <a:tab pos="3367071" algn="l"/>
                <a:tab pos="3703898" algn="l"/>
                <a:tab pos="4040723" algn="l"/>
                <a:tab pos="4377549" algn="l"/>
                <a:tab pos="4714376" algn="l"/>
                <a:tab pos="5051203" algn="l"/>
                <a:tab pos="5388030" algn="l"/>
                <a:tab pos="5724854" algn="l"/>
                <a:tab pos="6061681" algn="l"/>
                <a:tab pos="6398508" algn="l"/>
                <a:tab pos="6735335" algn="l"/>
              </a:tabLst>
              <a:defRPr/>
            </a:pPr>
            <a:r>
              <a:rPr lang="pt-BR" sz="2100" b="1" spc="38" dirty="0">
                <a:ln w="11430"/>
                <a:solidFill>
                  <a:srgbClr val="EEECE1">
                    <a:lumMod val="25000"/>
                  </a:srgbClr>
                </a:solidFill>
                <a:latin typeface="Cooper Black" pitchFamily="18" charset="0"/>
              </a:rPr>
              <a:t> ATUAÇÃO DO EXÉRCITO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3800" r="29525"/>
          <a:stretch/>
        </p:blipFill>
        <p:spPr bwMode="auto">
          <a:xfrm>
            <a:off x="1596613" y="518884"/>
            <a:ext cx="4227071" cy="445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0121" name="Text Box 3"/>
          <p:cNvSpPr txBox="1">
            <a:spLocks noChangeArrowheads="1"/>
          </p:cNvSpPr>
          <p:nvPr/>
        </p:nvSpPr>
        <p:spPr bwMode="auto">
          <a:xfrm>
            <a:off x="4301972" y="1374183"/>
            <a:ext cx="3554005" cy="3117874"/>
          </a:xfrm>
          <a:prstGeom prst="rect">
            <a:avLst/>
          </a:prstGeom>
          <a:solidFill>
            <a:srgbClr val="DDDDDD"/>
          </a:solidFill>
          <a:ln w="38160">
            <a:noFill/>
            <a:miter lim="800000"/>
            <a:headEnd/>
            <a:tailEnd/>
          </a:ln>
          <a:effectLst>
            <a:outerShdw dist="107933" dir="2700000" algn="ctr" rotWithShape="0">
              <a:srgbClr val="000000">
                <a:alpha val="50026"/>
              </a:srgbClr>
            </a:outerShdw>
          </a:effectLst>
        </p:spPr>
        <p:txBody>
          <a:bodyPr lIns="67500" tIns="35100" rIns="67500" bIns="3510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00"/>
              </a:buClr>
              <a:buChar char="•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00"/>
              </a:buClr>
              <a:buChar char="•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defTabSz="685800" eaLnBrk="1" hangingPunct="1">
              <a:lnSpc>
                <a:spcPct val="110000"/>
              </a:lnSpc>
              <a:spcBef>
                <a:spcPct val="0"/>
              </a:spcBef>
              <a:buClrTx/>
              <a:buNone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pt-BR" altLang="pt-BR" sz="1500" dirty="0">
                <a:solidFill>
                  <a:srgbClr val="000000"/>
                </a:solidFill>
                <a:latin typeface="Arial" pitchFamily="34" charset="0"/>
              </a:rPr>
              <a:t>  </a:t>
            </a:r>
            <a:r>
              <a:rPr lang="pt-BR" altLang="pt-BR" sz="1800" b="1" dirty="0">
                <a:solidFill>
                  <a:srgbClr val="000000"/>
                </a:solidFill>
                <a:latin typeface="Arial" pitchFamily="34" charset="0"/>
              </a:rPr>
              <a:t>Lei Complementar 97/1999</a:t>
            </a:r>
            <a:br>
              <a:rPr lang="pt-BR" altLang="pt-BR" sz="1800" b="1" dirty="0">
                <a:solidFill>
                  <a:srgbClr val="000000"/>
                </a:solidFill>
                <a:latin typeface="Arial" pitchFamily="34" charset="0"/>
              </a:rPr>
            </a:br>
            <a:r>
              <a:rPr lang="pt-BR" altLang="pt-BR" sz="1200" b="1" dirty="0">
                <a:solidFill>
                  <a:srgbClr val="000000"/>
                </a:solidFill>
                <a:latin typeface="Arial" pitchFamily="34" charset="0"/>
              </a:rPr>
              <a:t>(alterada pelas Leis 117/2004 e 136/2010)</a:t>
            </a:r>
          </a:p>
          <a:p>
            <a:pPr algn="just" defTabSz="685800" eaLnBrk="1" hangingPunct="1">
              <a:spcBef>
                <a:spcPct val="0"/>
              </a:spcBef>
              <a:buClrTx/>
              <a:buNone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pt-BR" altLang="pt-BR" sz="1500" b="1" dirty="0">
                <a:solidFill>
                  <a:srgbClr val="000000"/>
                </a:solidFill>
                <a:latin typeface="Arial" pitchFamily="34" charset="0"/>
              </a:rPr>
              <a:t> </a:t>
            </a:r>
          </a:p>
          <a:p>
            <a:pPr algn="just" defTabSz="685800" eaLnBrk="1" hangingPunct="1">
              <a:spcBef>
                <a:spcPct val="0"/>
              </a:spcBef>
              <a:buClrTx/>
              <a:buNone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pt-BR" altLang="pt-BR" sz="1500" b="1" dirty="0">
                <a:solidFill>
                  <a:srgbClr val="000000"/>
                </a:solidFill>
                <a:latin typeface="Arial" pitchFamily="34" charset="0"/>
              </a:rPr>
              <a:t>         </a:t>
            </a:r>
            <a:r>
              <a:rPr lang="pt-BR" altLang="pt-BR" sz="1500" b="1" u="sng" dirty="0">
                <a:solidFill>
                  <a:srgbClr val="000000"/>
                </a:solidFill>
                <a:latin typeface="Arial" pitchFamily="34" charset="0"/>
              </a:rPr>
              <a:t>Art. 16-A</a:t>
            </a:r>
            <a:r>
              <a:rPr lang="pt-BR" altLang="pt-BR" sz="1500" b="1" dirty="0">
                <a:solidFill>
                  <a:srgbClr val="000000"/>
                </a:solidFill>
                <a:latin typeface="Arial" pitchFamily="34" charset="0"/>
              </a:rPr>
              <a:t>. Cabe às </a:t>
            </a:r>
            <a:r>
              <a:rPr lang="pt-BR" altLang="pt-BR" sz="1500" b="1" dirty="0">
                <a:solidFill>
                  <a:srgbClr val="FF0000"/>
                </a:solidFill>
                <a:latin typeface="Arial" pitchFamily="34" charset="0"/>
              </a:rPr>
              <a:t>Forças Armadas</a:t>
            </a:r>
            <a:r>
              <a:rPr lang="pt-BR" altLang="pt-BR" sz="1500" b="1" dirty="0">
                <a:solidFill>
                  <a:srgbClr val="000000"/>
                </a:solidFill>
                <a:latin typeface="Arial" pitchFamily="34" charset="0"/>
              </a:rPr>
              <a:t>,......, </a:t>
            </a:r>
            <a:r>
              <a:rPr lang="pt-BR" altLang="pt-BR" sz="1500" b="1" dirty="0">
                <a:solidFill>
                  <a:prstClr val="black"/>
                </a:solidFill>
                <a:latin typeface="Arial" pitchFamily="34" charset="0"/>
              </a:rPr>
              <a:t>preservadas as </a:t>
            </a:r>
            <a:r>
              <a:rPr lang="pt-BR" altLang="pt-BR" sz="1500" b="1" dirty="0" err="1">
                <a:solidFill>
                  <a:prstClr val="black"/>
                </a:solidFill>
                <a:latin typeface="Arial" pitchFamily="34" charset="0"/>
              </a:rPr>
              <a:t>compe</a:t>
            </a:r>
            <a:r>
              <a:rPr lang="pt-BR" altLang="pt-BR" sz="1500" b="1" dirty="0">
                <a:solidFill>
                  <a:prstClr val="black"/>
                </a:solidFill>
                <a:latin typeface="Arial" pitchFamily="34" charset="0"/>
              </a:rPr>
              <a:t>- </a:t>
            </a:r>
            <a:r>
              <a:rPr lang="pt-BR" altLang="pt-BR" sz="1500" b="1" dirty="0" err="1">
                <a:solidFill>
                  <a:prstClr val="black"/>
                </a:solidFill>
                <a:latin typeface="Arial" pitchFamily="34" charset="0"/>
              </a:rPr>
              <a:t>tências</a:t>
            </a:r>
            <a:r>
              <a:rPr lang="pt-BR" altLang="pt-BR" sz="1500" b="1" dirty="0">
                <a:solidFill>
                  <a:prstClr val="black"/>
                </a:solidFill>
                <a:latin typeface="Arial" pitchFamily="34" charset="0"/>
              </a:rPr>
              <a:t> exclusivas das polícias </a:t>
            </a:r>
            <a:r>
              <a:rPr lang="pt-BR" altLang="pt-BR" sz="1500" b="1" dirty="0" err="1">
                <a:solidFill>
                  <a:prstClr val="black"/>
                </a:solidFill>
                <a:latin typeface="Arial" pitchFamily="34" charset="0"/>
              </a:rPr>
              <a:t>judi</a:t>
            </a:r>
            <a:r>
              <a:rPr lang="pt-BR" altLang="pt-BR" sz="1500" b="1" dirty="0">
                <a:solidFill>
                  <a:prstClr val="black"/>
                </a:solidFill>
                <a:latin typeface="Arial" pitchFamily="34" charset="0"/>
              </a:rPr>
              <a:t>- </a:t>
            </a:r>
            <a:r>
              <a:rPr lang="pt-BR" altLang="pt-BR" sz="1500" b="1" dirty="0" err="1">
                <a:solidFill>
                  <a:prstClr val="black"/>
                </a:solidFill>
                <a:latin typeface="Arial" pitchFamily="34" charset="0"/>
              </a:rPr>
              <a:t>ciárias</a:t>
            </a:r>
            <a:r>
              <a:rPr lang="pt-BR" altLang="pt-BR" sz="1500" b="1" dirty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pt-BR" altLang="pt-BR" sz="1500" b="1" dirty="0">
                <a:solidFill>
                  <a:srgbClr val="FF0000"/>
                </a:solidFill>
                <a:latin typeface="Arial" pitchFamily="34" charset="0"/>
              </a:rPr>
              <a:t>atuar</a:t>
            </a:r>
            <a:r>
              <a:rPr lang="pt-BR" altLang="pt-BR" sz="1500" b="1" dirty="0">
                <a:solidFill>
                  <a:prstClr val="black"/>
                </a:solidFill>
                <a:latin typeface="Arial" pitchFamily="34" charset="0"/>
              </a:rPr>
              <a:t>, por meio de ações </a:t>
            </a:r>
            <a:r>
              <a:rPr lang="pt-BR" altLang="pt-BR" sz="1500" b="1" dirty="0" err="1">
                <a:solidFill>
                  <a:srgbClr val="000000"/>
                </a:solidFill>
                <a:latin typeface="Arial" pitchFamily="34" charset="0"/>
              </a:rPr>
              <a:t>pre-ventivas</a:t>
            </a:r>
            <a:r>
              <a:rPr lang="pt-BR" altLang="pt-BR" sz="1500" b="1" dirty="0">
                <a:solidFill>
                  <a:srgbClr val="000000"/>
                </a:solidFill>
                <a:latin typeface="Arial" pitchFamily="34" charset="0"/>
              </a:rPr>
              <a:t> e repressivas, na faixa de fronteira terrestre,..., </a:t>
            </a:r>
            <a:r>
              <a:rPr lang="pt-BR" altLang="pt-BR" sz="1500" b="1" dirty="0">
                <a:solidFill>
                  <a:srgbClr val="FF0000"/>
                </a:solidFill>
                <a:latin typeface="Arial" pitchFamily="34" charset="0"/>
              </a:rPr>
              <a:t>contra delitos </a:t>
            </a:r>
            <a:r>
              <a:rPr lang="pt-BR" altLang="pt-BR" sz="1500" b="1" dirty="0" err="1">
                <a:solidFill>
                  <a:srgbClr val="FF0000"/>
                </a:solidFill>
                <a:latin typeface="Arial" pitchFamily="34" charset="0"/>
              </a:rPr>
              <a:t>transfronteiriços</a:t>
            </a:r>
            <a:r>
              <a:rPr lang="pt-BR" altLang="pt-BR" sz="1500" b="1" dirty="0">
                <a:solidFill>
                  <a:srgbClr val="FF0000"/>
                </a:solidFill>
                <a:latin typeface="Arial" pitchFamily="34" charset="0"/>
              </a:rPr>
              <a:t> e ambientais, isoladamente ou em coordenação com outros órgãos do Poder Executivo,.....</a:t>
            </a:r>
          </a:p>
        </p:txBody>
      </p:sp>
    </p:spTree>
    <p:extLst>
      <p:ext uri="{BB962C8B-B14F-4D97-AF65-F5344CB8AC3E}">
        <p14:creationId xmlns:p14="http://schemas.microsoft.com/office/powerpoint/2010/main" val="35027922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Fotos Ap At - 26 Dez 17\Nova pasta\Nova pasta\SISFRON - Arte Geral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325"/>
            <a:ext cx="9144000" cy="51709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908481" y="307191"/>
            <a:ext cx="5511908" cy="715556"/>
          </a:xfrm>
          <a:prstGeom prst="rect">
            <a:avLst/>
          </a:prstGeom>
          <a:noFill/>
        </p:spPr>
        <p:txBody>
          <a:bodyPr wrap="none" lIns="68555" tIns="34278" rIns="68555" bIns="3427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tabLst>
                <a:tab pos="0" algn="l"/>
                <a:tab pos="335636" algn="l"/>
                <a:tab pos="672462" algn="l"/>
                <a:tab pos="1009288" algn="l"/>
                <a:tab pos="1346114" algn="l"/>
                <a:tab pos="1682940" algn="l"/>
                <a:tab pos="2019767" algn="l"/>
                <a:tab pos="2356592" algn="l"/>
                <a:tab pos="2693419" algn="l"/>
                <a:tab pos="3030245" algn="l"/>
                <a:tab pos="3367071" algn="l"/>
                <a:tab pos="3703898" algn="l"/>
                <a:tab pos="4040723" algn="l"/>
                <a:tab pos="4377549" algn="l"/>
                <a:tab pos="4714376" algn="l"/>
                <a:tab pos="5051203" algn="l"/>
                <a:tab pos="5388030" algn="l"/>
                <a:tab pos="5724854" algn="l"/>
                <a:tab pos="6061681" algn="l"/>
                <a:tab pos="6398508" algn="l"/>
                <a:tab pos="6735335" algn="l"/>
              </a:tabLst>
              <a:defRPr/>
            </a:pPr>
            <a:r>
              <a:rPr lang="pt-BR" sz="2100" b="1" spc="38" dirty="0">
                <a:ln w="11430"/>
                <a:solidFill>
                  <a:srgbClr val="EEECE1">
                    <a:lumMod val="25000"/>
                  </a:srgbClr>
                </a:solidFill>
                <a:latin typeface="Cooper Black" pitchFamily="18" charset="0"/>
              </a:rPr>
              <a:t>PROGRAMA DE PROTEÇÃO </a:t>
            </a:r>
            <a:br>
              <a:rPr lang="pt-BR" sz="2100" b="1" spc="38" dirty="0">
                <a:ln w="11430"/>
                <a:solidFill>
                  <a:srgbClr val="EEECE1">
                    <a:lumMod val="25000"/>
                  </a:srgbClr>
                </a:solidFill>
                <a:latin typeface="Cooper Black" pitchFamily="18" charset="0"/>
              </a:rPr>
            </a:br>
            <a:r>
              <a:rPr lang="pt-BR" sz="2100" b="1" spc="38" dirty="0">
                <a:ln w="11430"/>
                <a:solidFill>
                  <a:srgbClr val="EEECE1">
                    <a:lumMod val="25000"/>
                  </a:srgbClr>
                </a:solidFill>
                <a:latin typeface="Cooper Black" pitchFamily="18" charset="0"/>
              </a:rPr>
              <a:t>INTEGRADA DE FRONTEIRAS (PPIF)</a:t>
            </a:r>
          </a:p>
        </p:txBody>
      </p:sp>
      <p:pic>
        <p:nvPicPr>
          <p:cNvPr id="92164" name="Imagem 6" descr="10-10-2011-12-34-12fronteira-banner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5" t="15038" r="23995"/>
          <a:stretch/>
        </p:blipFill>
        <p:spPr bwMode="auto">
          <a:xfrm>
            <a:off x="1183314" y="1902608"/>
            <a:ext cx="2484276" cy="212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CaixaDeTexto 55"/>
          <p:cNvSpPr txBox="1">
            <a:spLocks noChangeArrowheads="1"/>
          </p:cNvSpPr>
          <p:nvPr/>
        </p:nvSpPr>
        <p:spPr bwMode="auto">
          <a:xfrm>
            <a:off x="1547664" y="4029957"/>
            <a:ext cx="1616774" cy="438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55" tIns="34278" rIns="68555" bIns="34278">
            <a:spAutoFit/>
          </a:bodyPr>
          <a:lstStyle>
            <a:lvl1pPr eaLnBrk="0" hangingPunct="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800" eaLnBrk="1" hangingPunct="1">
              <a:defRPr/>
            </a:pPr>
            <a:r>
              <a:rPr lang="en-US" altLang="pt-BR" sz="1200" dirty="0" err="1">
                <a:solidFill>
                  <a:srgbClr val="000000"/>
                </a:solidFill>
              </a:rPr>
              <a:t>Decreto</a:t>
            </a:r>
            <a:r>
              <a:rPr lang="en-US" altLang="pt-BR" sz="1200" dirty="0">
                <a:solidFill>
                  <a:srgbClr val="000000"/>
                </a:solidFill>
              </a:rPr>
              <a:t> n° 8.903, de</a:t>
            </a:r>
            <a:br>
              <a:rPr lang="en-US" altLang="pt-BR" sz="1200" dirty="0">
                <a:solidFill>
                  <a:srgbClr val="000000"/>
                </a:solidFill>
              </a:rPr>
            </a:br>
            <a:r>
              <a:rPr lang="en-US" altLang="pt-BR" sz="1200" dirty="0">
                <a:solidFill>
                  <a:srgbClr val="000000"/>
                </a:solidFill>
              </a:rPr>
              <a:t>16 </a:t>
            </a:r>
            <a:r>
              <a:rPr lang="en-US" altLang="pt-BR" sz="1200" dirty="0" err="1">
                <a:solidFill>
                  <a:srgbClr val="000000"/>
                </a:solidFill>
              </a:rPr>
              <a:t>novembro</a:t>
            </a:r>
            <a:r>
              <a:rPr lang="en-US" altLang="pt-BR" sz="1200" dirty="0">
                <a:solidFill>
                  <a:srgbClr val="000000"/>
                </a:solidFill>
              </a:rPr>
              <a:t> 2016</a:t>
            </a:r>
            <a:endParaRPr lang="pt-BR" altLang="pt-BR" sz="1200" dirty="0">
              <a:solidFill>
                <a:srgbClr val="000000"/>
              </a:solidFill>
            </a:endParaRPr>
          </a:p>
        </p:txBody>
      </p:sp>
      <p:sp>
        <p:nvSpPr>
          <p:cNvPr id="13" name="CaixaDeTexto 56"/>
          <p:cNvSpPr txBox="1">
            <a:spLocks noChangeArrowheads="1"/>
          </p:cNvSpPr>
          <p:nvPr/>
        </p:nvSpPr>
        <p:spPr bwMode="auto">
          <a:xfrm>
            <a:off x="3707904" y="1329613"/>
            <a:ext cx="4600896" cy="3291575"/>
          </a:xfrm>
          <a:prstGeom prst="rect">
            <a:avLst/>
          </a:prstGeom>
          <a:solidFill>
            <a:srgbClr val="DDDDDD"/>
          </a:solidFill>
          <a:ln w="38160">
            <a:noFill/>
            <a:miter lim="800000"/>
            <a:headEnd/>
            <a:tailEnd/>
          </a:ln>
          <a:effectLst>
            <a:outerShdw dist="107933" dir="2700000" algn="ctr" rotWithShape="0">
              <a:srgbClr val="000000">
                <a:alpha val="50026"/>
              </a:srgbClr>
            </a:outerShdw>
          </a:effectLst>
        </p:spPr>
        <p:txBody>
          <a:bodyPr wrap="square" lIns="67500" tIns="35100" rIns="67500" bIns="35100">
            <a:spAutoFit/>
          </a:bodyPr>
          <a:lstStyle>
            <a:defPPr>
              <a:defRPr lang="pt-BR"/>
            </a:defPPr>
            <a:lvl1pPr algn="ctr">
              <a:lnSpc>
                <a:spcPct val="110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2000" b="1">
                <a:solidFill>
                  <a:srgbClr val="0000FF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2800"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00"/>
              </a:buClr>
              <a:buChar char="•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600"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latin typeface="Tahoma" pitchFamily="34" charset="0"/>
              </a:defRPr>
            </a:lvl9pPr>
          </a:lstStyle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pt-BR" altLang="pt-BR" sz="1275" dirty="0">
                <a:solidFill>
                  <a:prstClr val="black"/>
                </a:solidFill>
              </a:rPr>
              <a:t>Art. 1º Instituído para o </a:t>
            </a:r>
            <a:r>
              <a:rPr lang="pt-BR" altLang="pt-BR" sz="1275" dirty="0">
                <a:solidFill>
                  <a:srgbClr val="FF0000"/>
                </a:solidFill>
              </a:rPr>
              <a:t>fortalecimento </a:t>
            </a:r>
            <a:r>
              <a:rPr lang="pt-BR" altLang="pt-BR" sz="1275" dirty="0">
                <a:solidFill>
                  <a:prstClr val="black"/>
                </a:solidFill>
              </a:rPr>
              <a:t>da prevenção, do controle, da fiscalização e da </a:t>
            </a:r>
            <a:r>
              <a:rPr lang="pt-BR" altLang="pt-BR" sz="1275" dirty="0">
                <a:solidFill>
                  <a:srgbClr val="FF0000"/>
                </a:solidFill>
              </a:rPr>
              <a:t>repressão aos delitos</a:t>
            </a:r>
          </a:p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endParaRPr lang="en-US" altLang="pt-BR" sz="1275" dirty="0">
              <a:solidFill>
                <a:prstClr val="black"/>
              </a:solidFill>
            </a:endParaRPr>
          </a:p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n-US" altLang="pt-BR" sz="1275" dirty="0">
                <a:solidFill>
                  <a:prstClr val="black"/>
                </a:solidFill>
              </a:rPr>
              <a:t>Art . 2° - O PPIF </a:t>
            </a:r>
            <a:r>
              <a:rPr lang="en-US" altLang="pt-BR" sz="1275" dirty="0" err="1">
                <a:solidFill>
                  <a:prstClr val="black"/>
                </a:solidFill>
              </a:rPr>
              <a:t>terá</a:t>
            </a:r>
            <a:r>
              <a:rPr lang="en-US" altLang="pt-BR" sz="1275" dirty="0">
                <a:solidFill>
                  <a:prstClr val="black"/>
                </a:solidFill>
              </a:rPr>
              <a:t> </a:t>
            </a:r>
            <a:r>
              <a:rPr lang="en-US" altLang="pt-BR" sz="1275" dirty="0" err="1">
                <a:solidFill>
                  <a:prstClr val="black"/>
                </a:solidFill>
              </a:rPr>
              <a:t>como</a:t>
            </a:r>
            <a:r>
              <a:rPr lang="en-US" altLang="pt-BR" sz="1275" dirty="0">
                <a:solidFill>
                  <a:prstClr val="black"/>
                </a:solidFill>
              </a:rPr>
              <a:t> </a:t>
            </a:r>
            <a:r>
              <a:rPr lang="en-US" altLang="pt-BR" sz="1275" dirty="0" err="1">
                <a:solidFill>
                  <a:prstClr val="black"/>
                </a:solidFill>
              </a:rPr>
              <a:t>diretrizes</a:t>
            </a:r>
            <a:r>
              <a:rPr lang="en-US" altLang="pt-BR" sz="1275" dirty="0">
                <a:solidFill>
                  <a:prstClr val="black"/>
                </a:solidFill>
              </a:rPr>
              <a:t>:</a:t>
            </a:r>
          </a:p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n-US" altLang="pt-BR" sz="1275" dirty="0">
                <a:solidFill>
                  <a:prstClr val="black"/>
                </a:solidFill>
              </a:rPr>
              <a:t>               I – </a:t>
            </a:r>
            <a:r>
              <a:rPr lang="pt-BR" sz="1275" dirty="0">
                <a:solidFill>
                  <a:prstClr val="black"/>
                </a:solidFill>
              </a:rPr>
              <a:t>a </a:t>
            </a:r>
            <a:r>
              <a:rPr lang="pt-BR" sz="1275" dirty="0">
                <a:solidFill>
                  <a:srgbClr val="FF0000"/>
                </a:solidFill>
              </a:rPr>
              <a:t>atuação integrada e coordenada </a:t>
            </a:r>
            <a:r>
              <a:rPr lang="pt-BR" sz="1275" dirty="0">
                <a:solidFill>
                  <a:prstClr val="black"/>
                </a:solidFill>
              </a:rPr>
              <a:t>dos órgãos de segurança pública, dos órgãos de inteligência, da Secretaria da Receita Federal do Brasil do Ministério da Fazenda e do </a:t>
            </a:r>
            <a:r>
              <a:rPr lang="pt-BR" sz="1275" dirty="0">
                <a:solidFill>
                  <a:srgbClr val="FF0000"/>
                </a:solidFill>
              </a:rPr>
              <a:t>Estado-Maior Conjunto das Forças Armadas</a:t>
            </a:r>
            <a:r>
              <a:rPr lang="pt-BR" sz="1275" dirty="0">
                <a:solidFill>
                  <a:prstClr val="black"/>
                </a:solidFill>
              </a:rPr>
              <a:t>...; e</a:t>
            </a:r>
          </a:p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pt-BR" sz="1275" dirty="0">
                <a:solidFill>
                  <a:prstClr val="black"/>
                </a:solidFill>
              </a:rPr>
              <a:t>              II - a cooperação e integração com os </a:t>
            </a:r>
            <a:r>
              <a:rPr lang="pt-BR" sz="1275" dirty="0">
                <a:solidFill>
                  <a:srgbClr val="FF0000"/>
                </a:solidFill>
              </a:rPr>
              <a:t>países vizinhos</a:t>
            </a:r>
            <a:r>
              <a:rPr lang="pt-BR" sz="1275" dirty="0">
                <a:solidFill>
                  <a:prstClr val="black"/>
                </a:solidFill>
              </a:rPr>
              <a:t>.</a:t>
            </a:r>
          </a:p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pt-BR" sz="1275" dirty="0">
                <a:solidFill>
                  <a:prstClr val="black"/>
                </a:solidFill>
              </a:rPr>
              <a:t>...</a:t>
            </a:r>
          </a:p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n-US" altLang="pt-BR" sz="1275" dirty="0">
                <a:solidFill>
                  <a:prstClr val="black"/>
                </a:solidFill>
              </a:rPr>
              <a:t>Art . 4° - O PPIF </a:t>
            </a:r>
            <a:r>
              <a:rPr lang="en-US" altLang="pt-BR" sz="1275" dirty="0" err="1">
                <a:solidFill>
                  <a:prstClr val="black"/>
                </a:solidFill>
              </a:rPr>
              <a:t>promoverá</a:t>
            </a:r>
            <a:r>
              <a:rPr lang="en-US" altLang="pt-BR" sz="1275" dirty="0">
                <a:solidFill>
                  <a:prstClr val="black"/>
                </a:solidFill>
              </a:rPr>
              <a:t> as </a:t>
            </a:r>
            <a:r>
              <a:rPr lang="en-US" altLang="pt-BR" sz="1275" dirty="0" err="1">
                <a:solidFill>
                  <a:prstClr val="black"/>
                </a:solidFill>
              </a:rPr>
              <a:t>seguintes</a:t>
            </a:r>
            <a:r>
              <a:rPr lang="en-US" altLang="pt-BR" sz="1275" dirty="0">
                <a:solidFill>
                  <a:prstClr val="black"/>
                </a:solidFill>
              </a:rPr>
              <a:t> </a:t>
            </a:r>
            <a:r>
              <a:rPr lang="en-US" altLang="pt-BR" sz="1275" dirty="0" err="1">
                <a:solidFill>
                  <a:prstClr val="black"/>
                </a:solidFill>
              </a:rPr>
              <a:t>medidas</a:t>
            </a:r>
            <a:r>
              <a:rPr lang="en-US" altLang="pt-BR" sz="1275" dirty="0">
                <a:solidFill>
                  <a:prstClr val="black"/>
                </a:solidFill>
              </a:rPr>
              <a:t>:</a:t>
            </a:r>
          </a:p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n-US" altLang="pt-BR" sz="1275" dirty="0">
                <a:solidFill>
                  <a:prstClr val="black"/>
                </a:solidFill>
              </a:rPr>
              <a:t>              …</a:t>
            </a:r>
          </a:p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n-US" altLang="pt-BR" sz="1275" dirty="0">
                <a:solidFill>
                  <a:prstClr val="black"/>
                </a:solidFill>
              </a:rPr>
              <a:t>              IV – </a:t>
            </a:r>
            <a:r>
              <a:rPr lang="en-US" altLang="pt-BR" sz="1275" dirty="0" err="1">
                <a:solidFill>
                  <a:prstClr val="black"/>
                </a:solidFill>
              </a:rPr>
              <a:t>implementação</a:t>
            </a:r>
            <a:r>
              <a:rPr lang="en-US" altLang="pt-BR" sz="1275" dirty="0">
                <a:solidFill>
                  <a:prstClr val="black"/>
                </a:solidFill>
              </a:rPr>
              <a:t> de </a:t>
            </a:r>
            <a:r>
              <a:rPr lang="en-US" altLang="pt-BR" sz="1275" dirty="0" err="1">
                <a:solidFill>
                  <a:srgbClr val="FF0000"/>
                </a:solidFill>
              </a:rPr>
              <a:t>projetos</a:t>
            </a:r>
            <a:r>
              <a:rPr lang="en-US" altLang="pt-BR" sz="1275" dirty="0">
                <a:solidFill>
                  <a:srgbClr val="FF0000"/>
                </a:solidFill>
              </a:rPr>
              <a:t> </a:t>
            </a:r>
            <a:r>
              <a:rPr lang="en-US" altLang="pt-BR" sz="1275" dirty="0" err="1">
                <a:solidFill>
                  <a:srgbClr val="FF0000"/>
                </a:solidFill>
              </a:rPr>
              <a:t>estruturantes</a:t>
            </a:r>
            <a:r>
              <a:rPr lang="en-US" altLang="pt-BR" sz="1275" dirty="0">
                <a:solidFill>
                  <a:prstClr val="black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0578714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Fotos Ap At - 26 Dez 17\Nova pasta\Nova pasta\SISFRON - Arte Geral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325"/>
            <a:ext cx="9144000" cy="5170932"/>
          </a:xfrm>
          <a:prstGeom prst="rect">
            <a:avLst/>
          </a:prstGeom>
          <a:noFill/>
          <a:ln>
            <a:noFill/>
          </a:ln>
        </p:spPr>
      </p:pic>
      <p:sp>
        <p:nvSpPr>
          <p:cNvPr id="91138" name="CaixaDeTexto 56"/>
          <p:cNvSpPr txBox="1">
            <a:spLocks noChangeArrowheads="1"/>
          </p:cNvSpPr>
          <p:nvPr/>
        </p:nvSpPr>
        <p:spPr bwMode="auto">
          <a:xfrm>
            <a:off x="2702720" y="307426"/>
            <a:ext cx="6315075" cy="4556729"/>
          </a:xfrm>
          <a:prstGeom prst="rect">
            <a:avLst/>
          </a:prstGeom>
          <a:solidFill>
            <a:srgbClr val="DDDDDD"/>
          </a:solidFill>
          <a:ln w="38160">
            <a:noFill/>
            <a:miter lim="800000"/>
            <a:headEnd/>
            <a:tailEnd/>
          </a:ln>
          <a:effectLst>
            <a:outerShdw dist="107933" dir="2700000" algn="ctr" rotWithShape="0">
              <a:srgbClr val="000000">
                <a:alpha val="50026"/>
              </a:srgbClr>
            </a:outerShdw>
          </a:effectLst>
        </p:spPr>
        <p:txBody>
          <a:bodyPr wrap="square" lIns="67500" tIns="35100" rIns="67500" bIns="35100">
            <a:spAutoFit/>
          </a:bodyPr>
          <a:lstStyle>
            <a:defPPr>
              <a:defRPr lang="pt-BR"/>
            </a:defPPr>
            <a:lvl1pPr algn="ctr">
              <a:lnSpc>
                <a:spcPct val="110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2000">
                <a:solidFill>
                  <a:srgbClr val="000000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2800"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00"/>
              </a:buClr>
              <a:buChar char="•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600"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latin typeface="Tahoma" pitchFamily="34" charset="0"/>
              </a:defRPr>
            </a:lvl9pPr>
          </a:lstStyle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endParaRPr lang="en-US" altLang="pt-BR" sz="900" b="1" dirty="0"/>
          </a:p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n-US" altLang="pt-BR" b="1" dirty="0"/>
              <a:t>- </a:t>
            </a:r>
            <a:r>
              <a:rPr lang="en-US" altLang="pt-BR" b="1" dirty="0" err="1"/>
              <a:t>Dissuadir</a:t>
            </a:r>
            <a:r>
              <a:rPr lang="en-US" altLang="pt-BR" b="1" dirty="0"/>
              <a:t> a </a:t>
            </a:r>
            <a:r>
              <a:rPr lang="en-US" altLang="pt-BR" b="1" dirty="0" err="1"/>
              <a:t>concentração</a:t>
            </a:r>
            <a:r>
              <a:rPr lang="en-US" altLang="pt-BR" b="1" dirty="0"/>
              <a:t> de </a:t>
            </a:r>
            <a:r>
              <a:rPr lang="en-US" altLang="pt-BR" b="1" dirty="0" err="1"/>
              <a:t>força</a:t>
            </a:r>
            <a:r>
              <a:rPr lang="en-US" altLang="pt-BR" b="1" dirty="0"/>
              <a:t> </a:t>
            </a:r>
            <a:r>
              <a:rPr lang="en-US" altLang="pt-BR" b="1" dirty="0" err="1"/>
              <a:t>hostil</a:t>
            </a:r>
            <a:r>
              <a:rPr lang="en-US" altLang="pt-BR" b="1" dirty="0"/>
              <a:t> </a:t>
            </a:r>
            <a:r>
              <a:rPr lang="en-US" altLang="pt-BR" b="1" dirty="0" err="1"/>
              <a:t>na</a:t>
            </a:r>
            <a:r>
              <a:rPr lang="en-US" altLang="pt-BR" b="1" dirty="0"/>
              <a:t> </a:t>
            </a:r>
            <a:r>
              <a:rPr lang="en-US" altLang="pt-BR" b="1" dirty="0" err="1"/>
              <a:t>fronteira</a:t>
            </a:r>
            <a:r>
              <a:rPr lang="en-US" altLang="pt-BR" b="1" dirty="0"/>
              <a:t> </a:t>
            </a:r>
            <a:r>
              <a:rPr lang="en-US" altLang="pt-BR" b="1" dirty="0" err="1"/>
              <a:t>terrestre</a:t>
            </a:r>
            <a:r>
              <a:rPr lang="en-US" altLang="pt-BR" b="1" dirty="0"/>
              <a:t>.</a:t>
            </a:r>
          </a:p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endParaRPr lang="en-US" altLang="pt-BR" sz="1200" b="1" dirty="0"/>
          </a:p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n-US" altLang="pt-BR" b="1" dirty="0"/>
              <a:t>- </a:t>
            </a:r>
            <a:r>
              <a:rPr lang="en-US" altLang="pt-BR" b="1" dirty="0" err="1"/>
              <a:t>Organizar</a:t>
            </a:r>
            <a:r>
              <a:rPr lang="en-US" altLang="pt-BR" b="1" dirty="0"/>
              <a:t> as </a:t>
            </a:r>
            <a:r>
              <a:rPr lang="en-US" altLang="pt-BR" b="1" dirty="0" err="1">
                <a:solidFill>
                  <a:srgbClr val="FF0000"/>
                </a:solidFill>
              </a:rPr>
              <a:t>Forças</a:t>
            </a:r>
            <a:r>
              <a:rPr lang="en-US" altLang="pt-BR" b="1" dirty="0">
                <a:solidFill>
                  <a:srgbClr val="FF0000"/>
                </a:solidFill>
              </a:rPr>
              <a:t> Armadas </a:t>
            </a:r>
            <a:r>
              <a:rPr lang="en-US" altLang="pt-BR" b="1" dirty="0"/>
              <a:t>sob a </a:t>
            </a:r>
            <a:r>
              <a:rPr lang="en-US" altLang="pt-BR" b="1" dirty="0" err="1"/>
              <a:t>égide</a:t>
            </a:r>
            <a:r>
              <a:rPr lang="en-US" altLang="pt-BR" b="1" dirty="0"/>
              <a:t> do </a:t>
            </a:r>
            <a:r>
              <a:rPr lang="en-US" altLang="pt-BR" b="1" dirty="0" err="1"/>
              <a:t>trinômio</a:t>
            </a:r>
            <a:r>
              <a:rPr lang="en-US" altLang="pt-BR" b="1" dirty="0"/>
              <a:t> </a:t>
            </a:r>
            <a:r>
              <a:rPr lang="en-US" altLang="pt-BR" b="1" dirty="0" err="1">
                <a:solidFill>
                  <a:srgbClr val="FF0000"/>
                </a:solidFill>
              </a:rPr>
              <a:t>monitoramento</a:t>
            </a:r>
            <a:r>
              <a:rPr lang="en-US" altLang="pt-BR" b="1" dirty="0">
                <a:solidFill>
                  <a:srgbClr val="FF0000"/>
                </a:solidFill>
              </a:rPr>
              <a:t>/</a:t>
            </a:r>
            <a:r>
              <a:rPr lang="en-US" altLang="pt-BR" b="1" dirty="0" err="1">
                <a:solidFill>
                  <a:srgbClr val="FF0000"/>
                </a:solidFill>
              </a:rPr>
              <a:t>controle</a:t>
            </a:r>
            <a:r>
              <a:rPr lang="en-US" altLang="pt-BR" b="1" dirty="0"/>
              <a:t>, </a:t>
            </a:r>
            <a:r>
              <a:rPr lang="en-US" altLang="pt-BR" b="1" dirty="0" err="1">
                <a:solidFill>
                  <a:srgbClr val="FF0000"/>
                </a:solidFill>
              </a:rPr>
              <a:t>mobilidade</a:t>
            </a:r>
            <a:r>
              <a:rPr lang="en-US" altLang="pt-BR" b="1" dirty="0">
                <a:solidFill>
                  <a:srgbClr val="FF0000"/>
                </a:solidFill>
              </a:rPr>
              <a:t> </a:t>
            </a:r>
            <a:r>
              <a:rPr lang="en-US" altLang="pt-BR" b="1" dirty="0"/>
              <a:t>e </a:t>
            </a:r>
            <a:r>
              <a:rPr lang="en-US" altLang="pt-BR" b="1" dirty="0" err="1">
                <a:solidFill>
                  <a:srgbClr val="FF0000"/>
                </a:solidFill>
              </a:rPr>
              <a:t>presença</a:t>
            </a:r>
            <a:r>
              <a:rPr lang="en-US" altLang="pt-BR" b="1" dirty="0"/>
              <a:t>.</a:t>
            </a:r>
          </a:p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endParaRPr lang="en-US" altLang="pt-BR" sz="1200" b="1" dirty="0"/>
          </a:p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n-US" altLang="pt-BR" b="1" dirty="0"/>
              <a:t>- </a:t>
            </a:r>
            <a:r>
              <a:rPr lang="en-US" altLang="pt-BR" b="1" dirty="0" err="1"/>
              <a:t>Desenvolver</a:t>
            </a:r>
            <a:r>
              <a:rPr lang="en-US" altLang="pt-BR" b="1" dirty="0"/>
              <a:t> as </a:t>
            </a:r>
            <a:r>
              <a:rPr lang="en-US" altLang="pt-BR" b="1" dirty="0" err="1">
                <a:solidFill>
                  <a:srgbClr val="FF0000"/>
                </a:solidFill>
              </a:rPr>
              <a:t>capacidades</a:t>
            </a:r>
            <a:r>
              <a:rPr lang="en-US" altLang="pt-BR" b="1" dirty="0">
                <a:solidFill>
                  <a:srgbClr val="FF0000"/>
                </a:solidFill>
              </a:rPr>
              <a:t> de </a:t>
            </a:r>
            <a:r>
              <a:rPr lang="en-US" altLang="pt-BR" b="1" dirty="0" err="1">
                <a:solidFill>
                  <a:srgbClr val="FF0000"/>
                </a:solidFill>
              </a:rPr>
              <a:t>monitorar</a:t>
            </a:r>
            <a:r>
              <a:rPr lang="en-US" altLang="pt-BR" b="1" dirty="0">
                <a:solidFill>
                  <a:srgbClr val="FF0000"/>
                </a:solidFill>
              </a:rPr>
              <a:t> </a:t>
            </a:r>
            <a:r>
              <a:rPr lang="en-US" altLang="pt-BR" b="1" dirty="0"/>
              <a:t>e </a:t>
            </a:r>
            <a:r>
              <a:rPr lang="en-US" altLang="pt-BR" b="1" dirty="0" err="1"/>
              <a:t>controlar</a:t>
            </a:r>
            <a:r>
              <a:rPr lang="en-US" altLang="pt-BR" b="1" dirty="0"/>
              <a:t> o </a:t>
            </a:r>
            <a:r>
              <a:rPr lang="en-US" altLang="pt-BR" b="1" dirty="0" err="1"/>
              <a:t>espaço</a:t>
            </a:r>
            <a:r>
              <a:rPr lang="en-US" altLang="pt-BR" b="1" dirty="0"/>
              <a:t> </a:t>
            </a:r>
            <a:r>
              <a:rPr lang="en-US" altLang="pt-BR" b="1" dirty="0" err="1"/>
              <a:t>aéreo</a:t>
            </a:r>
            <a:r>
              <a:rPr lang="en-US" altLang="pt-BR" b="1" dirty="0"/>
              <a:t>, o </a:t>
            </a:r>
            <a:r>
              <a:rPr lang="en-US" altLang="pt-BR" b="1" dirty="0" err="1"/>
              <a:t>território</a:t>
            </a:r>
            <a:r>
              <a:rPr lang="en-US" altLang="pt-BR" b="1" dirty="0"/>
              <a:t> e as </a:t>
            </a:r>
            <a:r>
              <a:rPr lang="en-US" altLang="pt-BR" b="1" dirty="0" err="1"/>
              <a:t>águas</a:t>
            </a:r>
            <a:r>
              <a:rPr lang="en-US" altLang="pt-BR" b="1" dirty="0"/>
              <a:t> </a:t>
            </a:r>
            <a:r>
              <a:rPr lang="en-US" altLang="pt-BR" b="1" dirty="0" err="1"/>
              <a:t>jurisdicionais</a:t>
            </a:r>
            <a:r>
              <a:rPr lang="en-US" altLang="pt-BR" b="1" dirty="0"/>
              <a:t> </a:t>
            </a:r>
            <a:r>
              <a:rPr lang="en-US" altLang="pt-BR" b="1" dirty="0" err="1"/>
              <a:t>brasileiras</a:t>
            </a:r>
            <a:r>
              <a:rPr lang="en-US" altLang="pt-BR" b="1" dirty="0"/>
              <a:t>.</a:t>
            </a:r>
          </a:p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endParaRPr lang="en-US" altLang="pt-BR" sz="1200" b="1" dirty="0"/>
          </a:p>
          <a:p>
            <a:pPr algn="l" defTabSz="685800"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n-US" altLang="pt-BR" b="1" dirty="0"/>
              <a:t>- </a:t>
            </a:r>
            <a:r>
              <a:rPr lang="en-US" altLang="pt-BR" b="1" dirty="0" err="1"/>
              <a:t>Capacitar</a:t>
            </a:r>
            <a:r>
              <a:rPr lang="en-US" altLang="pt-BR" b="1" dirty="0"/>
              <a:t> a </a:t>
            </a:r>
            <a:r>
              <a:rPr lang="en-US" altLang="pt-BR" b="1" dirty="0">
                <a:solidFill>
                  <a:srgbClr val="FF0000"/>
                </a:solidFill>
              </a:rPr>
              <a:t>Base Industrial de </a:t>
            </a:r>
            <a:r>
              <a:rPr lang="en-US" altLang="pt-BR" b="1" dirty="0" err="1">
                <a:solidFill>
                  <a:srgbClr val="FF0000"/>
                </a:solidFill>
              </a:rPr>
              <a:t>Defesa</a:t>
            </a:r>
            <a:r>
              <a:rPr lang="en-US" altLang="pt-BR" b="1" dirty="0">
                <a:solidFill>
                  <a:srgbClr val="FF0000"/>
                </a:solidFill>
              </a:rPr>
              <a:t> </a:t>
            </a:r>
            <a:r>
              <a:rPr lang="en-US" altLang="pt-BR" b="1" dirty="0"/>
              <a:t>para que </a:t>
            </a:r>
            <a:r>
              <a:rPr lang="en-US" altLang="pt-BR" b="1" dirty="0" err="1"/>
              <a:t>conquiste</a:t>
            </a:r>
            <a:r>
              <a:rPr lang="en-US" altLang="pt-BR" b="1" dirty="0"/>
              <a:t> </a:t>
            </a:r>
            <a:r>
              <a:rPr lang="en-US" altLang="pt-BR" b="1" dirty="0" err="1">
                <a:solidFill>
                  <a:srgbClr val="FF0000"/>
                </a:solidFill>
              </a:rPr>
              <a:t>autonomia</a:t>
            </a:r>
            <a:r>
              <a:rPr lang="en-US" altLang="pt-BR" b="1" dirty="0">
                <a:solidFill>
                  <a:srgbClr val="FF0000"/>
                </a:solidFill>
              </a:rPr>
              <a:t> </a:t>
            </a:r>
            <a:r>
              <a:rPr lang="en-US" altLang="pt-BR" b="1" dirty="0" err="1"/>
              <a:t>em</a:t>
            </a:r>
            <a:r>
              <a:rPr lang="en-US" altLang="pt-BR" b="1" dirty="0"/>
              <a:t> </a:t>
            </a:r>
            <a:r>
              <a:rPr lang="en-US" altLang="pt-BR" b="1" dirty="0" err="1"/>
              <a:t>tecnologias</a:t>
            </a:r>
            <a:r>
              <a:rPr lang="en-US" altLang="pt-BR" b="1" dirty="0"/>
              <a:t> </a:t>
            </a:r>
            <a:r>
              <a:rPr lang="en-US" altLang="pt-BR" b="1" dirty="0" err="1"/>
              <a:t>indispensáveis</a:t>
            </a:r>
            <a:r>
              <a:rPr lang="en-US" altLang="pt-BR" b="1" dirty="0"/>
              <a:t> à </a:t>
            </a:r>
            <a:r>
              <a:rPr lang="en-US" altLang="pt-BR" b="1" dirty="0" err="1"/>
              <a:t>defesa</a:t>
            </a:r>
            <a:r>
              <a:rPr lang="en-US" altLang="pt-BR" b="1" dirty="0"/>
              <a:t>.</a:t>
            </a:r>
          </a:p>
        </p:txBody>
      </p:sp>
      <p:sp>
        <p:nvSpPr>
          <p:cNvPr id="91139" name="CaixaDeTexto 6"/>
          <p:cNvSpPr txBox="1">
            <a:spLocks noChangeArrowheads="1"/>
          </p:cNvSpPr>
          <p:nvPr/>
        </p:nvSpPr>
        <p:spPr bwMode="auto">
          <a:xfrm>
            <a:off x="325041" y="4118016"/>
            <a:ext cx="2052638" cy="48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5" tIns="34278" rIns="68555" bIns="34278">
            <a:spAutoFit/>
          </a:bodyPr>
          <a:lstStyle>
            <a:lvl1pPr eaLnBrk="0" hangingPunct="0">
              <a:spcBef>
                <a:spcPct val="20000"/>
              </a:spcBef>
              <a:buClr>
                <a:srgbClr val="003300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00"/>
              </a:buClr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defTabSz="685800" eaLnBrk="1" hangingPunct="1">
              <a:spcBef>
                <a:spcPct val="0"/>
              </a:spcBef>
              <a:buClrTx/>
              <a:buNone/>
            </a:pPr>
            <a:r>
              <a:rPr lang="pt-BR" altLang="pt-BR" sz="1350" b="1" dirty="0">
                <a:solidFill>
                  <a:srgbClr val="000000"/>
                </a:solidFill>
                <a:latin typeface="Arial" pitchFamily="34" charset="0"/>
              </a:rPr>
              <a:t>Decreto Legislativo n° 373 de 25 Set 2013</a:t>
            </a:r>
            <a:endParaRPr lang="pt-BR" altLang="pt-BR" sz="1350" b="1" i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911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7737"/>
          <a:stretch/>
        </p:blipFill>
        <p:spPr bwMode="auto">
          <a:xfrm>
            <a:off x="286346" y="564129"/>
            <a:ext cx="2130028" cy="333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72417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id="{AF7CB77E-A0CF-42DD-8F04-5E450405DC52}"/>
              </a:ext>
            </a:extLst>
          </p:cNvPr>
          <p:cNvSpPr txBox="1">
            <a:spLocks/>
          </p:cNvSpPr>
          <p:nvPr/>
        </p:nvSpPr>
        <p:spPr>
          <a:xfrm>
            <a:off x="748262" y="4450888"/>
            <a:ext cx="8210356" cy="422888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-68580" algn="r" defTabSz="685800">
              <a:spcBef>
                <a:spcPts val="900"/>
              </a:spcBef>
              <a:spcAft>
                <a:spcPts val="150"/>
              </a:spcAft>
              <a:buClr>
                <a:srgbClr val="E48312"/>
              </a:buClr>
              <a:defRPr/>
            </a:pPr>
            <a:r>
              <a:rPr lang="pt-B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 Concepção do SISFRON</a:t>
            </a:r>
          </a:p>
        </p:txBody>
      </p:sp>
      <p:pic>
        <p:nvPicPr>
          <p:cNvPr id="5122" name="Picture 2" descr="http://www.epex.eb.mil.br/images/phocagallery/galeriasisfron/thumbs/phoca_thumb_l_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425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205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3664" y="3191339"/>
            <a:ext cx="3094075" cy="15696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24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Potencializar as atuais Capacidades Operativas das tropas </a:t>
            </a:r>
            <a:endParaRPr lang="pt-BR" sz="2400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519891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9"/>
          <p:cNvGrpSpPr/>
          <p:nvPr/>
        </p:nvGrpSpPr>
        <p:grpSpPr>
          <a:xfrm>
            <a:off x="197514" y="226823"/>
            <a:ext cx="2484276" cy="654170"/>
            <a:chOff x="5436096" y="332656"/>
            <a:chExt cx="3312368" cy="872227"/>
          </a:xfrm>
        </p:grpSpPr>
        <p:grpSp>
          <p:nvGrpSpPr>
            <p:cNvPr id="15" name="Grupo 20"/>
            <p:cNvGrpSpPr/>
            <p:nvPr/>
          </p:nvGrpSpPr>
          <p:grpSpPr>
            <a:xfrm>
              <a:off x="5436096" y="332656"/>
              <a:ext cx="3312368" cy="872227"/>
              <a:chOff x="9252520" y="476672"/>
              <a:chExt cx="3312368" cy="872227"/>
            </a:xfrm>
          </p:grpSpPr>
          <p:sp>
            <p:nvSpPr>
              <p:cNvPr id="17" name="CaixaDeTexto 16"/>
              <p:cNvSpPr txBox="1"/>
              <p:nvPr/>
            </p:nvSpPr>
            <p:spPr>
              <a:xfrm>
                <a:off x="10116616" y="548680"/>
                <a:ext cx="2448272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3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SISFRON</a:t>
                </a:r>
              </a:p>
            </p:txBody>
          </p:sp>
          <p:pic>
            <p:nvPicPr>
              <p:cNvPr id="18" name="Picture 2" descr="E:\LOGOS PROGRAMAS ESTRATÉGICOS\SISFRON_preto.png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4290"/>
              <a:stretch/>
            </p:blipFill>
            <p:spPr bwMode="auto">
              <a:xfrm>
                <a:off x="9252520" y="476672"/>
                <a:ext cx="1152128" cy="800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4260" y="476672"/>
              <a:ext cx="381172" cy="656368"/>
            </a:xfrm>
            <a:prstGeom prst="rect">
              <a:avLst/>
            </a:prstGeom>
          </p:spPr>
        </p:pic>
      </p:grp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CA10CA9-E501-4BCF-B845-6A48615A2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8945184"/>
              </p:ext>
            </p:extLst>
          </p:nvPr>
        </p:nvGraphicFramePr>
        <p:xfrm>
          <a:off x="1418400" y="0"/>
          <a:ext cx="7459200" cy="5021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810094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1637" y="200046"/>
            <a:ext cx="2527006" cy="156966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pt-BR" sz="24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Soluções adequadas aos ambientes </a:t>
            </a:r>
            <a:r>
              <a:rPr lang="pt-BR" sz="2400" b="1" cap="all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regionaIS</a:t>
            </a:r>
            <a:endParaRPr lang="pt-BR" sz="2400" b="1" cap="al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8898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64148" y="242576"/>
            <a:ext cx="4281377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>
              <a:buClr>
                <a:srgbClr val="9BBB59">
                  <a:lumMod val="50000"/>
                </a:srgbClr>
              </a:buClr>
              <a:buSzPct val="100000"/>
              <a:tabLst>
                <a:tab pos="0" algn="l"/>
                <a:tab pos="685800" algn="l"/>
                <a:tab pos="1371600" algn="l"/>
                <a:tab pos="2057400" algn="l"/>
                <a:tab pos="2743200" algn="l"/>
                <a:tab pos="3429000" algn="l"/>
                <a:tab pos="4114800" algn="l"/>
                <a:tab pos="4800600" algn="l"/>
                <a:tab pos="5486400" algn="l"/>
                <a:tab pos="6172200" algn="l"/>
                <a:tab pos="6858000" algn="l"/>
                <a:tab pos="7543800" algn="l"/>
              </a:tabLst>
            </a:pPr>
            <a:r>
              <a:rPr lang="pt-BR" sz="24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Modularidade e mobilidade</a:t>
            </a:r>
          </a:p>
        </p:txBody>
      </p:sp>
    </p:spTree>
    <p:extLst>
      <p:ext uri="{BB962C8B-B14F-4D97-AF65-F5344CB8AC3E}">
        <p14:creationId xmlns:p14="http://schemas.microsoft.com/office/powerpoint/2010/main" val="1362666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1637" y="200046"/>
            <a:ext cx="2484475" cy="171739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pt-BR" sz="2400" b="1" cap="all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ATUAÇÃO CONJUNTA COM OUTRAS FORÇAS E AGÊNCIAS</a:t>
            </a:r>
          </a:p>
        </p:txBody>
      </p:sp>
    </p:spTree>
    <p:extLst>
      <p:ext uri="{BB962C8B-B14F-4D97-AF65-F5344CB8AC3E}">
        <p14:creationId xmlns:p14="http://schemas.microsoft.com/office/powerpoint/2010/main" val="7157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674F860-C58E-3C4C-A1E5-FF7D849715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85"/>
            <a:ext cx="9144000" cy="514728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2B020BF-C927-46EC-A86F-3AA587C1F7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37857"/>
            <a:ext cx="9144000" cy="3167877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C0E83144-694D-4974-8AEB-0FD6276B1707}"/>
              </a:ext>
            </a:extLst>
          </p:cNvPr>
          <p:cNvSpPr txBox="1">
            <a:spLocks/>
          </p:cNvSpPr>
          <p:nvPr/>
        </p:nvSpPr>
        <p:spPr>
          <a:xfrm>
            <a:off x="857608" y="91766"/>
            <a:ext cx="8086380" cy="61585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SISTEMA INTEGRADO DE MONITORAMENTO</a:t>
            </a:r>
            <a:r>
              <a:rPr kumimoji="0" lang="pt-BR" sz="3200" b="1" i="0" u="none" strike="noStrike" kern="1200" cap="none" spc="-5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DE FRONTEIRAS</a:t>
            </a:r>
            <a:endParaRPr kumimoji="0" lang="pt-BR" sz="3200" b="1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CFA4890-FC61-4B6E-9721-2E11992E469C}"/>
              </a:ext>
            </a:extLst>
          </p:cNvPr>
          <p:cNvSpPr txBox="1">
            <a:spLocks/>
          </p:cNvSpPr>
          <p:nvPr/>
        </p:nvSpPr>
        <p:spPr>
          <a:xfrm>
            <a:off x="90920" y="4105735"/>
            <a:ext cx="8086380" cy="1268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pt-BR" sz="2400" b="1" i="0" u="none" strike="noStrike" kern="1200" cap="none" spc="-5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Apresentação à Comissão de Segurança Pública e Combate ao Crime Organizado da Câmara dos Deputados</a:t>
            </a:r>
            <a:endParaRPr kumimoji="0" lang="pt-BR" sz="3600" b="1" i="0" u="none" strike="noStrike" kern="1200" cap="none" spc="-5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4518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3">
                <a:lumMod val="60000"/>
                <a:lumOff val="40000"/>
              </a:schemeClr>
            </a:gs>
            <a:gs pos="40000">
              <a:schemeClr val="bg2">
                <a:tint val="45000"/>
                <a:shade val="99000"/>
                <a:satMod val="350000"/>
              </a:schemeClr>
            </a:gs>
            <a:gs pos="100000">
              <a:schemeClr val="bg2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3167598" y="1653648"/>
            <a:ext cx="2844225" cy="2415686"/>
            <a:chOff x="0" y="0"/>
            <a:chExt cx="2343" cy="2320"/>
          </a:xfrm>
        </p:grpSpPr>
        <p:pic>
          <p:nvPicPr>
            <p:cNvPr id="6" name="Picture 2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2343" cy="2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285380" y="891605"/>
            <a:ext cx="2608659" cy="351234"/>
            <a:chOff x="0" y="0"/>
            <a:chExt cx="2344" cy="384"/>
          </a:xfrm>
        </p:grpSpPr>
        <p:pic>
          <p:nvPicPr>
            <p:cNvPr id="8" name="Picture 8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234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" name="Agrupar 1"/>
          <p:cNvGrpSpPr/>
          <p:nvPr/>
        </p:nvGrpSpPr>
        <p:grpSpPr>
          <a:xfrm>
            <a:off x="1201359" y="912971"/>
            <a:ext cx="1701404" cy="363140"/>
            <a:chOff x="1201359" y="912971"/>
            <a:chExt cx="1701404" cy="363140"/>
          </a:xfrm>
        </p:grpSpPr>
        <p:grpSp>
          <p:nvGrpSpPr>
            <p:cNvPr id="5" name="Group 9"/>
            <p:cNvGrpSpPr>
              <a:grpSpLocks/>
            </p:cNvGrpSpPr>
            <p:nvPr/>
          </p:nvGrpSpPr>
          <p:grpSpPr bwMode="auto">
            <a:xfrm>
              <a:off x="1201359" y="912971"/>
              <a:ext cx="1701404" cy="363140"/>
              <a:chOff x="-160" y="-266"/>
              <a:chExt cx="1429" cy="380"/>
            </a:xfrm>
          </p:grpSpPr>
          <p:pic>
            <p:nvPicPr>
              <p:cNvPr id="10" name="Picture 10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160" y="-266"/>
                <a:ext cx="1429" cy="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" name="Rectangle 13"/>
            <p:cNvSpPr>
              <a:spLocks/>
            </p:cNvSpPr>
            <p:nvPr/>
          </p:nvSpPr>
          <p:spPr bwMode="auto">
            <a:xfrm>
              <a:off x="1264768" y="929470"/>
              <a:ext cx="1566863" cy="3429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30469" bIns="0"/>
            <a:lstStyle/>
            <a:p>
              <a:pPr marL="28575" algn="ctr" defTabSz="685800">
                <a:spcBef>
                  <a:spcPts val="1050"/>
                </a:spcBef>
              </a:pPr>
              <a:r>
                <a:rPr lang="pt-BR" altLang="pt-BR" b="1" dirty="0">
                  <a:solidFill>
                    <a:srgbClr val="000000"/>
                  </a:solidFill>
                  <a:latin typeface="Calibri"/>
                  <a:sym typeface="Trebuchet MS" pitchFamily="34" charset="0"/>
                </a:rPr>
                <a:t>Sensoriamento</a:t>
              </a:r>
            </a:p>
          </p:txBody>
        </p:sp>
      </p:grpSp>
      <p:sp>
        <p:nvSpPr>
          <p:cNvPr id="12" name="Rectangle 14"/>
          <p:cNvSpPr>
            <a:spLocks/>
          </p:cNvSpPr>
          <p:nvPr/>
        </p:nvSpPr>
        <p:spPr bwMode="auto">
          <a:xfrm>
            <a:off x="3499709" y="936988"/>
            <a:ext cx="2268141" cy="234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0469" bIns="0"/>
          <a:lstStyle/>
          <a:p>
            <a:pPr marL="28575" algn="ctr" defTabSz="685800">
              <a:spcBef>
                <a:spcPts val="1050"/>
              </a:spcBef>
            </a:pPr>
            <a:r>
              <a:rPr lang="pt-BR" altLang="pt-BR" sz="1600" b="1" dirty="0">
                <a:solidFill>
                  <a:srgbClr val="000000"/>
                </a:solidFill>
                <a:latin typeface="Calibri"/>
              </a:rPr>
              <a:t>Apoio à decisão</a:t>
            </a:r>
          </a:p>
        </p:txBody>
      </p:sp>
      <p:sp>
        <p:nvSpPr>
          <p:cNvPr id="13" name="Rectangle 36"/>
          <p:cNvSpPr>
            <a:spLocks/>
          </p:cNvSpPr>
          <p:nvPr/>
        </p:nvSpPr>
        <p:spPr bwMode="auto">
          <a:xfrm>
            <a:off x="3777109" y="3083254"/>
            <a:ext cx="1552575" cy="600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0469" bIns="0"/>
          <a:lstStyle/>
          <a:p>
            <a:pPr marL="28575" algn="ctr" defTabSz="685800">
              <a:spcBef>
                <a:spcPts val="1050"/>
              </a:spcBef>
            </a:pPr>
            <a:endParaRPr lang="pt-BR" altLang="pt-BR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6298368" y="854808"/>
            <a:ext cx="1704975" cy="363141"/>
            <a:chOff x="0" y="0"/>
            <a:chExt cx="1432" cy="380"/>
          </a:xfrm>
        </p:grpSpPr>
        <p:pic>
          <p:nvPicPr>
            <p:cNvPr id="15" name="Picture 48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1432" cy="3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Rectangle 49"/>
          <p:cNvSpPr>
            <a:spLocks/>
          </p:cNvSpPr>
          <p:nvPr/>
        </p:nvSpPr>
        <p:spPr bwMode="auto">
          <a:xfrm>
            <a:off x="6256869" y="885933"/>
            <a:ext cx="1835944" cy="342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30469" bIns="0"/>
          <a:lstStyle/>
          <a:p>
            <a:pPr marL="28575" algn="ctr" defTabSz="685800">
              <a:spcBef>
                <a:spcPts val="1050"/>
              </a:spcBef>
            </a:pPr>
            <a:r>
              <a:rPr lang="pt-BR" altLang="pt-BR" sz="1600" b="1" dirty="0">
                <a:solidFill>
                  <a:srgbClr val="000000"/>
                </a:solidFill>
                <a:latin typeface="Calibri"/>
                <a:sym typeface="Trebuchet MS" pitchFamily="34" charset="0"/>
              </a:rPr>
              <a:t>Apoio à operação</a:t>
            </a:r>
          </a:p>
        </p:txBody>
      </p:sp>
      <p:grpSp>
        <p:nvGrpSpPr>
          <p:cNvPr id="9" name="Group 50"/>
          <p:cNvGrpSpPr>
            <a:grpSpLocks/>
          </p:cNvGrpSpPr>
          <p:nvPr/>
        </p:nvGrpSpPr>
        <p:grpSpPr bwMode="auto">
          <a:xfrm>
            <a:off x="6011626" y="1665534"/>
            <a:ext cx="2366830" cy="2403800"/>
            <a:chOff x="0" y="0"/>
            <a:chExt cx="1432" cy="2316"/>
          </a:xfrm>
        </p:grpSpPr>
        <p:pic>
          <p:nvPicPr>
            <p:cNvPr id="18" name="Picture 51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432" cy="2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52"/>
          <p:cNvGrpSpPr>
            <a:grpSpLocks/>
          </p:cNvGrpSpPr>
          <p:nvPr/>
        </p:nvGrpSpPr>
        <p:grpSpPr bwMode="auto">
          <a:xfrm>
            <a:off x="637953" y="1631094"/>
            <a:ext cx="2583899" cy="2438240"/>
            <a:chOff x="0" y="0"/>
            <a:chExt cx="1432" cy="2316"/>
          </a:xfrm>
        </p:grpSpPr>
        <p:pic>
          <p:nvPicPr>
            <p:cNvPr id="20" name="Picture 53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1432" cy="2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9" name="CaixaDeTexto 28"/>
          <p:cNvSpPr txBox="1"/>
          <p:nvPr/>
        </p:nvSpPr>
        <p:spPr>
          <a:xfrm>
            <a:off x="4807140" y="3313485"/>
            <a:ext cx="1026319" cy="39239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68555" tIns="34278" rIns="68555" bIns="34278">
            <a:spAutoFit/>
          </a:bodyPr>
          <a:lstStyle>
            <a:defPPr>
              <a:defRPr lang="pt-BR"/>
            </a:defPPr>
            <a:lvl1pPr algn="ctr">
              <a:buFont typeface="Times New Roman" pitchFamily="16" charset="0"/>
              <a:buNone/>
              <a:defRPr sz="1400" b="1" i="0">
                <a:solidFill>
                  <a:srgbClr val="FFFF00"/>
                </a:solidFill>
                <a:cs typeface="Arial Unicode MS" charset="0"/>
              </a:defRPr>
            </a:lvl1pPr>
          </a:lstStyle>
          <a:p>
            <a:pPr defTabSz="685800"/>
            <a:r>
              <a:rPr lang="pt-BR" sz="1050" dirty="0">
                <a:latin typeface="Calibri"/>
              </a:rPr>
              <a:t>CONSCIÊNCIA</a:t>
            </a:r>
          </a:p>
          <a:p>
            <a:pPr defTabSz="685800"/>
            <a:r>
              <a:rPr lang="pt-BR" sz="1050" dirty="0">
                <a:latin typeface="Calibri"/>
              </a:rPr>
              <a:t>SITUACIONAL</a:t>
            </a:r>
          </a:p>
        </p:txBody>
      </p:sp>
      <p:sp>
        <p:nvSpPr>
          <p:cNvPr id="40" name="CaixaDeTexto 222"/>
          <p:cNvSpPr txBox="1">
            <a:spLocks noChangeArrowheads="1"/>
          </p:cNvSpPr>
          <p:nvPr/>
        </p:nvSpPr>
        <p:spPr bwMode="auto">
          <a:xfrm>
            <a:off x="1431852" y="4445341"/>
            <a:ext cx="6259032" cy="3231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00"/>
              </a:buClr>
              <a:buChar char="•"/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00"/>
              </a:buClr>
              <a:buChar char="•"/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defTabSz="685800" eaLnBrk="1" hangingPunct="1">
              <a:spcBef>
                <a:spcPct val="0"/>
              </a:spcBef>
              <a:buClrTx/>
              <a:buNone/>
            </a:pPr>
            <a:r>
              <a:rPr lang="pt-BR" altLang="pt-BR" sz="1500" b="1" i="1" dirty="0">
                <a:solidFill>
                  <a:srgbClr val="FF0000"/>
                </a:solidFill>
                <a:latin typeface="Arial" pitchFamily="34" charset="0"/>
              </a:rPr>
              <a:t>COORDENAÇÃO INTERAGÊNCIAS  </a:t>
            </a:r>
          </a:p>
        </p:txBody>
      </p:sp>
      <p:pic>
        <p:nvPicPr>
          <p:cNvPr id="42" name="Imagem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90" y="2062126"/>
            <a:ext cx="1082863" cy="864964"/>
          </a:xfrm>
          <a:prstGeom prst="rect">
            <a:avLst/>
          </a:pr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919" y="2040367"/>
            <a:ext cx="923623" cy="864964"/>
          </a:xfrm>
          <a:prstGeom prst="rect">
            <a:avLst/>
          </a:prstGeom>
          <a:ln>
            <a:noFill/>
          </a:ln>
        </p:spPr>
      </p:pic>
      <p:pic>
        <p:nvPicPr>
          <p:cNvPr id="44" name="Picture 2" descr="http://umirs.eu/wp-content/uploads/157-1024x683.jpg"/>
          <p:cNvPicPr>
            <a:picLocks noChangeAspect="1" noChangeArrowheads="1"/>
          </p:cNvPicPr>
          <p:nvPr/>
        </p:nvPicPr>
        <p:blipFill>
          <a:blip r:embed="rId8" cstate="print"/>
          <a:srcRect r="30314"/>
          <a:stretch>
            <a:fillRect/>
          </a:stretch>
        </p:blipFill>
        <p:spPr bwMode="auto">
          <a:xfrm>
            <a:off x="846889" y="2996427"/>
            <a:ext cx="1082864" cy="871467"/>
          </a:xfrm>
          <a:prstGeom prst="rect">
            <a:avLst/>
          </a:prstGeom>
          <a:noFill/>
        </p:spPr>
      </p:pic>
      <p:pic>
        <p:nvPicPr>
          <p:cNvPr id="47" name="Imagem 1" descr="NOC - Network Operations Center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862" y="3004615"/>
            <a:ext cx="1308258" cy="97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G:\3 - Biblio 2\Imagens Militares\Palestras - SISFRON\Com Tat 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29862" y="1707656"/>
            <a:ext cx="1296144" cy="1038449"/>
          </a:xfrm>
          <a:prstGeom prst="rect">
            <a:avLst/>
          </a:prstGeom>
          <a:noFill/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1" cstate="print"/>
          <a:srcRect l="21469" r="33445"/>
          <a:stretch>
            <a:fillRect/>
          </a:stretch>
        </p:blipFill>
        <p:spPr bwMode="auto">
          <a:xfrm>
            <a:off x="4708990" y="1707656"/>
            <a:ext cx="1087838" cy="1069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" name="CaixaDeTexto 48"/>
          <p:cNvSpPr txBox="1"/>
          <p:nvPr/>
        </p:nvSpPr>
        <p:spPr>
          <a:xfrm>
            <a:off x="4130112" y="1785091"/>
            <a:ext cx="1026114" cy="23080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68555" tIns="34278" rIns="68555" bIns="34278">
            <a:spAutoFit/>
          </a:bodyPr>
          <a:lstStyle>
            <a:defPPr>
              <a:defRPr lang="pt-BR"/>
            </a:defPPr>
            <a:lvl1pPr algn="ctr">
              <a:buFont typeface="Times New Roman" pitchFamily="16" charset="0"/>
              <a:buNone/>
              <a:defRPr sz="1400" b="1" i="0">
                <a:solidFill>
                  <a:srgbClr val="FFFF00"/>
                </a:solidFill>
                <a:cs typeface="Arial Unicode MS" charset="0"/>
              </a:defRPr>
            </a:lvl1pPr>
          </a:lstStyle>
          <a:p>
            <a:pPr defTabSz="685800"/>
            <a:r>
              <a:rPr lang="pt-BR" sz="1050" dirty="0">
                <a:latin typeface="Calibri"/>
              </a:rPr>
              <a:t>Comunicações</a:t>
            </a:r>
          </a:p>
        </p:txBody>
      </p:sp>
      <p:sp>
        <p:nvSpPr>
          <p:cNvPr id="31" name="CaixaDeTexto 6"/>
          <p:cNvSpPr txBox="1">
            <a:spLocks noChangeArrowheads="1"/>
          </p:cNvSpPr>
          <p:nvPr/>
        </p:nvSpPr>
        <p:spPr bwMode="auto">
          <a:xfrm>
            <a:off x="3383868" y="2733768"/>
            <a:ext cx="2383982" cy="39239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 lIns="68555" tIns="34278" rIns="68555" bIns="34278">
            <a:spAutoFit/>
          </a:bodyPr>
          <a:lstStyle/>
          <a:p>
            <a:pPr algn="ctr" defTabSz="685800">
              <a:defRPr/>
            </a:pPr>
            <a:r>
              <a:rPr lang="pt-BR" sz="1050" b="1" dirty="0">
                <a:solidFill>
                  <a:srgbClr val="FFFF00"/>
                </a:solidFill>
                <a:latin typeface="Calibri"/>
                <a:cs typeface="Arial Unicode MS" charset="0"/>
              </a:rPr>
              <a:t>ANÁLISE E INTEGRAÇÃO DE DADOS</a:t>
            </a:r>
            <a:br>
              <a:rPr lang="pt-BR" sz="1050" b="1" dirty="0">
                <a:solidFill>
                  <a:srgbClr val="FFFF00"/>
                </a:solidFill>
                <a:latin typeface="Calibri"/>
                <a:cs typeface="Arial Unicode MS" charset="0"/>
              </a:rPr>
            </a:br>
            <a:r>
              <a:rPr lang="pt-BR" sz="1050" b="1" dirty="0">
                <a:solidFill>
                  <a:srgbClr val="FFFF00"/>
                </a:solidFill>
                <a:latin typeface="Calibri"/>
                <a:cs typeface="Arial Unicode MS" charset="0"/>
              </a:rPr>
              <a:t>(Atividade técnica e de inteligência)</a:t>
            </a:r>
            <a:endParaRPr lang="pt-BR" sz="900" b="1" dirty="0">
              <a:solidFill>
                <a:prstClr val="black"/>
              </a:solidFill>
              <a:latin typeface="Calibri"/>
              <a:cs typeface="Arial Unicode MS" charset="0"/>
            </a:endParaRPr>
          </a:p>
        </p:txBody>
      </p:sp>
      <p:sp>
        <p:nvSpPr>
          <p:cNvPr id="48" name="Seta para a direita 47"/>
          <p:cNvSpPr/>
          <p:nvPr/>
        </p:nvSpPr>
        <p:spPr>
          <a:xfrm>
            <a:off x="4626006" y="3280935"/>
            <a:ext cx="270030" cy="424941"/>
          </a:xfrm>
          <a:prstGeom prst="rightArrow">
            <a:avLst>
              <a:gd name="adj1" fmla="val 50000"/>
              <a:gd name="adj2" fmla="val 61544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12" cstate="print"/>
          <a:srcRect t="3206" b="6461"/>
          <a:stretch>
            <a:fillRect/>
          </a:stretch>
        </p:blipFill>
        <p:spPr bwMode="auto">
          <a:xfrm>
            <a:off x="6155105" y="3195958"/>
            <a:ext cx="1019736" cy="7124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54" name="Picture 15"/>
          <p:cNvPicPr>
            <a:picLocks noChangeAspect="1" noChangeArrowheads="1"/>
          </p:cNvPicPr>
          <p:nvPr/>
        </p:nvPicPr>
        <p:blipFill>
          <a:blip r:embed="rId13" cstate="print"/>
          <a:srcRect l="340" t="6799" r="1704" b="11621"/>
          <a:stretch>
            <a:fillRect/>
          </a:stretch>
        </p:blipFill>
        <p:spPr bwMode="auto">
          <a:xfrm>
            <a:off x="2107920" y="2991749"/>
            <a:ext cx="916396" cy="864096"/>
          </a:xfrm>
          <a:prstGeom prst="rect">
            <a:avLst/>
          </a:prstGeom>
          <a:noFill/>
          <a:ln w="28575">
            <a:noFill/>
            <a:round/>
            <a:headEnd/>
            <a:tailEnd/>
          </a:ln>
        </p:spPr>
      </p:pic>
      <p:pic>
        <p:nvPicPr>
          <p:cNvPr id="4097" name="Picture 1" descr="S:\5_Programas Indutores\SISFRON\Documentos OFICIAIS\72. Fotos e Videos\2. Embarcações\1. Ferry Forte Coimbra e 18ª Bda Inf Fron\DSC_0034.JPG"/>
          <p:cNvPicPr>
            <a:picLocks noChangeAspect="1" noChangeArrowheads="1"/>
          </p:cNvPicPr>
          <p:nvPr/>
        </p:nvPicPr>
        <p:blipFill>
          <a:blip r:embed="rId14" cstate="print"/>
          <a:srcRect t="12069" b="10345"/>
          <a:stretch>
            <a:fillRect/>
          </a:stretch>
        </p:blipFill>
        <p:spPr bwMode="auto">
          <a:xfrm>
            <a:off x="6147879" y="2309457"/>
            <a:ext cx="2005954" cy="906909"/>
          </a:xfrm>
          <a:prstGeom prst="rect">
            <a:avLst/>
          </a:prstGeom>
          <a:noFill/>
        </p:spPr>
      </p:pic>
      <p:pic>
        <p:nvPicPr>
          <p:cNvPr id="52" name="Picture 2" descr="http://3.bp.blogspot.com/-cwJpohbsKuE/USVFYS8OmMI/AAAAAAAAFzM/J_5h5fs-Jz8/s1600/1.jpg"/>
          <p:cNvPicPr>
            <a:picLocks noChangeAspect="1" noChangeArrowheads="1"/>
          </p:cNvPicPr>
          <p:nvPr/>
        </p:nvPicPr>
        <p:blipFill>
          <a:blip r:embed="rId15" cstate="print"/>
          <a:srcRect t="52415" r="50105"/>
          <a:stretch>
            <a:fillRect/>
          </a:stretch>
        </p:blipFill>
        <p:spPr bwMode="auto">
          <a:xfrm>
            <a:off x="7182448" y="1715391"/>
            <a:ext cx="971385" cy="670514"/>
          </a:xfrm>
          <a:prstGeom prst="rect">
            <a:avLst/>
          </a:prstGeom>
          <a:noFill/>
        </p:spPr>
      </p:pic>
      <p:pic>
        <p:nvPicPr>
          <p:cNvPr id="51" name="Picture 7" descr="Resultado de imagem para Viatura VTL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47877" y="1715391"/>
            <a:ext cx="1034571" cy="66506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4099" name="Picture 3" descr="S:\5_Programas Indutores\SISFRON\Documentos OFICIAIS\72. Fotos e Videos\10. PBCE\IMG_6070.JPG"/>
          <p:cNvPicPr>
            <a:picLocks noChangeAspect="1" noChangeArrowheads="1"/>
          </p:cNvPicPr>
          <p:nvPr/>
        </p:nvPicPr>
        <p:blipFill>
          <a:blip r:embed="rId17" cstate="print"/>
          <a:srcRect l="5943" r="4911"/>
          <a:stretch>
            <a:fillRect/>
          </a:stretch>
        </p:blipFill>
        <p:spPr bwMode="auto">
          <a:xfrm>
            <a:off x="7174842" y="3215363"/>
            <a:ext cx="981736" cy="719454"/>
          </a:xfrm>
          <a:prstGeom prst="rect">
            <a:avLst/>
          </a:prstGeom>
          <a:noFill/>
        </p:spPr>
      </p:pic>
      <p:sp>
        <p:nvSpPr>
          <p:cNvPr id="58" name="Text Box 13"/>
          <p:cNvSpPr txBox="1">
            <a:spLocks noChangeArrowheads="1"/>
          </p:cNvSpPr>
          <p:nvPr/>
        </p:nvSpPr>
        <p:spPr bwMode="auto">
          <a:xfrm>
            <a:off x="3714576" y="238900"/>
            <a:ext cx="1988828" cy="392391"/>
          </a:xfrm>
          <a:prstGeom prst="rect">
            <a:avLst/>
          </a:prstGeom>
          <a:noFill/>
        </p:spPr>
        <p:txBody>
          <a:bodyPr wrap="none" lIns="68555" tIns="34278" rIns="68555" bIns="3427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tabLst>
                <a:tab pos="0" algn="l"/>
                <a:tab pos="335636" algn="l"/>
                <a:tab pos="672462" algn="l"/>
                <a:tab pos="1009288" algn="l"/>
                <a:tab pos="1346114" algn="l"/>
                <a:tab pos="1682940" algn="l"/>
                <a:tab pos="2019767" algn="l"/>
                <a:tab pos="2356592" algn="l"/>
                <a:tab pos="2693419" algn="l"/>
                <a:tab pos="3030245" algn="l"/>
                <a:tab pos="3367071" algn="l"/>
                <a:tab pos="3703898" algn="l"/>
                <a:tab pos="4040723" algn="l"/>
                <a:tab pos="4377549" algn="l"/>
                <a:tab pos="4714376" algn="l"/>
                <a:tab pos="5051203" algn="l"/>
                <a:tab pos="5388030" algn="l"/>
                <a:tab pos="5724854" algn="l"/>
                <a:tab pos="6061681" algn="l"/>
                <a:tab pos="6398508" algn="l"/>
                <a:tab pos="6735335" algn="l"/>
              </a:tabLst>
              <a:defRPr/>
            </a:pPr>
            <a:r>
              <a:rPr lang="pt-BR" sz="2100" b="1" spc="38" dirty="0">
                <a:ln w="11430"/>
                <a:solidFill>
                  <a:srgbClr val="EEECE1">
                    <a:lumMod val="25000"/>
                  </a:srgbClr>
                </a:solidFill>
                <a:latin typeface="Cooper Black" pitchFamily="18" charset="0"/>
              </a:rPr>
              <a:t>CONCEPÇÃO</a:t>
            </a:r>
          </a:p>
        </p:txBody>
      </p:sp>
      <p:sp>
        <p:nvSpPr>
          <p:cNvPr id="17" name="Seta para a direita 16"/>
          <p:cNvSpPr/>
          <p:nvPr/>
        </p:nvSpPr>
        <p:spPr>
          <a:xfrm rot="16200000">
            <a:off x="1859178" y="4110922"/>
            <a:ext cx="378042" cy="324036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Seta para a direita 58"/>
          <p:cNvSpPr/>
          <p:nvPr/>
        </p:nvSpPr>
        <p:spPr>
          <a:xfrm rot="16200000">
            <a:off x="4461596" y="4113620"/>
            <a:ext cx="378042" cy="324036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Seta para a direita 59"/>
          <p:cNvSpPr/>
          <p:nvPr/>
        </p:nvSpPr>
        <p:spPr>
          <a:xfrm rot="16200000">
            <a:off x="6961834" y="4110922"/>
            <a:ext cx="378042" cy="324036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1" name="Grupo 60"/>
          <p:cNvGrpSpPr/>
          <p:nvPr/>
        </p:nvGrpSpPr>
        <p:grpSpPr>
          <a:xfrm>
            <a:off x="482026" y="124625"/>
            <a:ext cx="2484276" cy="654170"/>
            <a:chOff x="5436096" y="332656"/>
            <a:chExt cx="3312368" cy="872227"/>
          </a:xfrm>
        </p:grpSpPr>
        <p:grpSp>
          <p:nvGrpSpPr>
            <p:cNvPr id="62" name="Grupo 61"/>
            <p:cNvGrpSpPr/>
            <p:nvPr/>
          </p:nvGrpSpPr>
          <p:grpSpPr>
            <a:xfrm>
              <a:off x="5436096" y="332656"/>
              <a:ext cx="3312368" cy="872227"/>
              <a:chOff x="9252520" y="476672"/>
              <a:chExt cx="3312368" cy="872227"/>
            </a:xfrm>
          </p:grpSpPr>
          <p:sp>
            <p:nvSpPr>
              <p:cNvPr id="64" name="CaixaDeTexto 63"/>
              <p:cNvSpPr txBox="1"/>
              <p:nvPr/>
            </p:nvSpPr>
            <p:spPr>
              <a:xfrm>
                <a:off x="10116616" y="548680"/>
                <a:ext cx="2448272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pt-BR" sz="3300" b="1" i="1" dirty="0">
                    <a:solidFill>
                      <a:prstClr val="black"/>
                    </a:solidFill>
                    <a:latin typeface="Calibri"/>
                  </a:rPr>
                  <a:t>SISFRON</a:t>
                </a:r>
              </a:p>
            </p:txBody>
          </p:sp>
          <p:pic>
            <p:nvPicPr>
              <p:cNvPr id="65" name="Picture 2" descr="E:\LOGOS PROGRAMAS ESTRATÉGICOS\SISFRON_preto.png"/>
              <p:cNvPicPr>
                <a:picLocks noChangeAspect="1" noChangeArrowheads="1"/>
              </p:cNvPicPr>
              <p:nvPr/>
            </p:nvPicPr>
            <p:blipFill rotWithShape="1"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4290"/>
              <a:stretch/>
            </p:blipFill>
            <p:spPr bwMode="auto">
              <a:xfrm>
                <a:off x="9252520" y="476672"/>
                <a:ext cx="1152128" cy="800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3" name="Imagem 62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4260" y="476672"/>
              <a:ext cx="381172" cy="656368"/>
            </a:xfrm>
            <a:prstGeom prst="rect">
              <a:avLst/>
            </a:prstGeom>
          </p:spPr>
        </p:pic>
      </p:grpSp>
      <p:pic>
        <p:nvPicPr>
          <p:cNvPr id="23" name="Picture 58"/>
          <p:cNvPicPr>
            <a:picLocks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19268730">
            <a:off x="1644444" y="1583308"/>
            <a:ext cx="696516" cy="69889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2524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trans="67000" smoothness="1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Sensoriamento e apoio à decisão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42" y="829339"/>
            <a:ext cx="7853916" cy="36943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CaixaDeTexto 3"/>
          <p:cNvSpPr txBox="1"/>
          <p:nvPr/>
        </p:nvSpPr>
        <p:spPr>
          <a:xfrm>
            <a:off x="2350879" y="4591449"/>
            <a:ext cx="4547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RADAR DE VIGILÂNCIA TERRESTRE</a:t>
            </a:r>
          </a:p>
        </p:txBody>
      </p:sp>
    </p:spTree>
    <p:extLst>
      <p:ext uri="{BB962C8B-B14F-4D97-AF65-F5344CB8AC3E}">
        <p14:creationId xmlns:p14="http://schemas.microsoft.com/office/powerpoint/2010/main" val="3938271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trans="67000" smoothness="1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Sensoriamento e apoio à decisão</a:t>
            </a:r>
          </a:p>
        </p:txBody>
      </p:sp>
      <p:pic>
        <p:nvPicPr>
          <p:cNvPr id="3" name="Imagem 2" descr="DSC0163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94794" y="1069346"/>
            <a:ext cx="4147117" cy="32540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Imagem 3" descr="phoca_thumb_l_06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7588" y="1069345"/>
            <a:ext cx="3795175" cy="32540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CaixaDeTexto 4"/>
          <p:cNvSpPr txBox="1"/>
          <p:nvPr/>
        </p:nvSpPr>
        <p:spPr>
          <a:xfrm>
            <a:off x="1854694" y="4415566"/>
            <a:ext cx="5977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SENSORES DO ESPECTRO ELETROMAGNÉTICO</a:t>
            </a:r>
          </a:p>
        </p:txBody>
      </p:sp>
    </p:spTree>
    <p:extLst>
      <p:ext uri="{BB962C8B-B14F-4D97-AF65-F5344CB8AC3E}">
        <p14:creationId xmlns:p14="http://schemas.microsoft.com/office/powerpoint/2010/main" val="3659365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trans="67000" smoothness="1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Sensoriamento e apoio à decisão</a:t>
            </a:r>
          </a:p>
        </p:txBody>
      </p:sp>
      <p:pic>
        <p:nvPicPr>
          <p:cNvPr id="3" name="Imagem 2" descr="phoca_thumb_l_0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8594" y="1105786"/>
            <a:ext cx="4238847" cy="2920407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Imagem 3" descr="phoca_thumb_l_11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6298" y="1105786"/>
            <a:ext cx="3963918" cy="292040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CaixaDeTexto 4"/>
          <p:cNvSpPr txBox="1"/>
          <p:nvPr/>
        </p:nvSpPr>
        <p:spPr>
          <a:xfrm>
            <a:off x="2393410" y="4167473"/>
            <a:ext cx="4683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SENSORES ÓPTICOS E OPTRÔNICOS</a:t>
            </a:r>
          </a:p>
        </p:txBody>
      </p:sp>
    </p:spTree>
    <p:extLst>
      <p:ext uri="{BB962C8B-B14F-4D97-AF65-F5344CB8AC3E}">
        <p14:creationId xmlns:p14="http://schemas.microsoft.com/office/powerpoint/2010/main" val="995049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trans="67000" smoothness="1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Sensoriamento e apoio à decisão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5" y="876691"/>
            <a:ext cx="3934924" cy="313532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13" y="876691"/>
            <a:ext cx="3956712" cy="313532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CaixaDeTexto 4"/>
          <p:cNvSpPr txBox="1"/>
          <p:nvPr/>
        </p:nvSpPr>
        <p:spPr>
          <a:xfrm>
            <a:off x="2506824" y="4117854"/>
            <a:ext cx="4683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SENSORES ÓPTICOS E OPTRÔNICOS</a:t>
            </a:r>
          </a:p>
        </p:txBody>
      </p:sp>
    </p:spTree>
    <p:extLst>
      <p:ext uri="{BB962C8B-B14F-4D97-AF65-F5344CB8AC3E}">
        <p14:creationId xmlns:p14="http://schemas.microsoft.com/office/powerpoint/2010/main" val="2561378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trans="67000" smoothness="1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Sensoriamento e apoio à decisão</a:t>
            </a:r>
          </a:p>
        </p:txBody>
      </p:sp>
      <p:pic>
        <p:nvPicPr>
          <p:cNvPr id="3" name="Imagem 2" descr="phoca_thumb_l_1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9428" y="958345"/>
            <a:ext cx="3649211" cy="31931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Imagem 3" descr="phoca_thumb_l_1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5926" y="949540"/>
            <a:ext cx="3658969" cy="320198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CaixaDeTexto 4"/>
          <p:cNvSpPr txBox="1"/>
          <p:nvPr/>
        </p:nvSpPr>
        <p:spPr>
          <a:xfrm>
            <a:off x="2903626" y="4330695"/>
            <a:ext cx="3405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COMUNICAÇÕES TÁTICAS</a:t>
            </a:r>
          </a:p>
        </p:txBody>
      </p:sp>
    </p:spTree>
    <p:extLst>
      <p:ext uri="{BB962C8B-B14F-4D97-AF65-F5344CB8AC3E}">
        <p14:creationId xmlns:p14="http://schemas.microsoft.com/office/powerpoint/2010/main" val="36292178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 trans="67000" smoothness="10"/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Sensoriamento e apoio à decisão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261" y="971950"/>
            <a:ext cx="2470548" cy="1541531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5" name="Imagem 4" descr="Google-construira-una-red-de-internet-satelital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62272" y="2669577"/>
            <a:ext cx="2671430" cy="151217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6" name="Picture 2" descr="G:\2 - Sv\1 SISFRON\3 - Grc PEE\4 - Gestao da Info e Com Soc\SISFRON - Imagens\FOTOS SISFRON ABR 2014\Fotos - Minhas\8 Ponta Pora - 11 RCMec - 03Abr14\P3020186.JPG"/>
          <p:cNvPicPr>
            <a:picLocks noChangeAspect="1" noChangeArrowheads="1"/>
          </p:cNvPicPr>
          <p:nvPr/>
        </p:nvPicPr>
        <p:blipFill>
          <a:blip r:embed="rId7" cstate="print"/>
          <a:srcRect l="36831" b="15697"/>
          <a:stretch>
            <a:fillRect/>
          </a:stretch>
        </p:blipFill>
        <p:spPr bwMode="auto">
          <a:xfrm>
            <a:off x="2089260" y="2669577"/>
            <a:ext cx="2200173" cy="1512170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Picture 2" descr="http://docplayer.com.br/docs-images/27/11890768/images/22-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2416" y="1001313"/>
            <a:ext cx="2281286" cy="151216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8" name="CaixaDeTexto 7"/>
          <p:cNvSpPr txBox="1"/>
          <p:nvPr/>
        </p:nvSpPr>
        <p:spPr>
          <a:xfrm>
            <a:off x="1684427" y="4429992"/>
            <a:ext cx="5883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COMUNICAÇÕES ESTRATÉGICAS E SATELITAIS</a:t>
            </a:r>
          </a:p>
        </p:txBody>
      </p:sp>
    </p:spTree>
    <p:extLst>
      <p:ext uri="{BB962C8B-B14F-4D97-AF65-F5344CB8AC3E}">
        <p14:creationId xmlns:p14="http://schemas.microsoft.com/office/powerpoint/2010/main" val="33615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Apoio à operação</a:t>
            </a:r>
          </a:p>
        </p:txBody>
      </p:sp>
      <p:pic>
        <p:nvPicPr>
          <p:cNvPr id="5" name="Picture 2" descr="F:\Fotos Ap At - 26 Dez 17\F1DSC_00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687" y="946573"/>
            <a:ext cx="2716206" cy="181080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softEdge rad="31750"/>
          </a:effectLst>
        </p:spPr>
      </p:pic>
      <p:pic>
        <p:nvPicPr>
          <p:cNvPr id="6" name="Picture 3" descr="F:\Fotos Ap At - 26 Dez 17\F2017-12-06-PHOTO-000001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9892" y="946573"/>
            <a:ext cx="2160240" cy="181080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softEdge rad="31750"/>
          </a:effectLst>
        </p:spPr>
      </p:pic>
      <p:pic>
        <p:nvPicPr>
          <p:cNvPr id="7" name="Picture 4" descr="F:\Fotos Ap At - 26 Dez 17\EIMG_07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50131" y="961617"/>
            <a:ext cx="2570092" cy="178403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softEdge rad="31750"/>
          </a:effectLst>
        </p:spPr>
      </p:pic>
      <p:pic>
        <p:nvPicPr>
          <p:cNvPr id="9" name="Picture 6" descr="F:\a5ec86c6-85f4-4dd9-92d5-612d77bca105.JPG"/>
          <p:cNvPicPr>
            <a:picLocks noChangeAspect="1" noChangeArrowheads="1"/>
          </p:cNvPicPr>
          <p:nvPr/>
        </p:nvPicPr>
        <p:blipFill>
          <a:blip r:embed="rId8" cstate="print"/>
          <a:srcRect l="4255" r="10638"/>
          <a:stretch>
            <a:fillRect/>
          </a:stretch>
        </p:blipFill>
        <p:spPr bwMode="auto">
          <a:xfrm>
            <a:off x="3599892" y="2954870"/>
            <a:ext cx="2160240" cy="189827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softEdge rad="31750"/>
          </a:effectLst>
        </p:spPr>
      </p:pic>
      <p:pic>
        <p:nvPicPr>
          <p:cNvPr id="10" name="Picture 7" descr="F:\83133761-f218-4ccd-9cf1-0e2cda23e17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50131" y="2954871"/>
            <a:ext cx="2531034" cy="189827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softEdge rad="31750"/>
          </a:effectLst>
        </p:spPr>
      </p:pic>
      <p:pic>
        <p:nvPicPr>
          <p:cNvPr id="11268" name="Picture 4" descr="http://www.epex.eb.mil.br/images/phocagallery/galeriasisfron/thumbs/phoca_thumb_l_dsc0004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1" y="2954870"/>
            <a:ext cx="2766002" cy="189827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8066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Construções e instalações</a:t>
            </a:r>
          </a:p>
        </p:txBody>
      </p:sp>
      <p:pic>
        <p:nvPicPr>
          <p:cNvPr id="3" name="Picture 2" descr="S:\5_Programas Indutores\SISFRON\Documentos OFICIAIS\72. Fotos e Videos\24. Obras Eng CMO e CMS\Pav H PEF CARAC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3898" y="3000207"/>
            <a:ext cx="2052228" cy="1684529"/>
          </a:xfrm>
          <a:prstGeom prst="rect">
            <a:avLst/>
          </a:prstGeom>
          <a:noFill/>
        </p:spPr>
      </p:pic>
      <p:pic>
        <p:nvPicPr>
          <p:cNvPr id="4" name="Picture 3" descr="S:\5_Programas Indutores\SISFRON\Documentos OFICIAIS\72. Fotos e Videos\24. Obras Eng CMO e CMS\ETA Forte Coimbr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7634" y="3000207"/>
            <a:ext cx="2322258" cy="1684529"/>
          </a:xfrm>
          <a:prstGeom prst="rect">
            <a:avLst/>
          </a:prstGeom>
          <a:noFill/>
        </p:spPr>
      </p:pic>
      <p:pic>
        <p:nvPicPr>
          <p:cNvPr id="5" name="Picture 5" descr="S:\5_Programas Indutores\SISFRON\Documentos OFICIAIS\72. Fotos e Videos\24. Obras Eng CMO e CMS\9º B Com GE foto 01.jpg"/>
          <p:cNvPicPr>
            <a:picLocks noChangeAspect="1" noChangeArrowheads="1"/>
          </p:cNvPicPr>
          <p:nvPr/>
        </p:nvPicPr>
        <p:blipFill rotWithShape="1">
          <a:blip r:embed="rId6" cstate="print"/>
          <a:srcRect t="10325"/>
          <a:stretch/>
        </p:blipFill>
        <p:spPr bwMode="auto">
          <a:xfrm>
            <a:off x="4620007" y="899886"/>
            <a:ext cx="3280729" cy="1925474"/>
          </a:xfrm>
          <a:prstGeom prst="rect">
            <a:avLst/>
          </a:prstGeom>
          <a:noFill/>
        </p:spPr>
      </p:pic>
      <p:pic>
        <p:nvPicPr>
          <p:cNvPr id="6" name="Picture 6" descr="S:\5_Programas Indutores\SISFRON\Documentos OFICIAIS\72. Fotos e Videos\24. Obras Eng CMO e CMS\Garagem 15ª Cia Inf Mtz\P10901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14138" y="3000207"/>
            <a:ext cx="2052228" cy="1691280"/>
          </a:xfrm>
          <a:prstGeom prst="rect">
            <a:avLst/>
          </a:prstGeom>
          <a:noFill/>
        </p:spPr>
      </p:pic>
      <p:pic>
        <p:nvPicPr>
          <p:cNvPr id="7" name="Picture 4" descr="S:\5_Programas Indutores\SISFRON\Documentos OFICIAIS\72. Fotos e Videos\24. Obras Eng CMO e CMS\6º BIM Fundos.jpg"/>
          <p:cNvPicPr>
            <a:picLocks noChangeAspect="1" noChangeArrowheads="1"/>
          </p:cNvPicPr>
          <p:nvPr/>
        </p:nvPicPr>
        <p:blipFill rotWithShape="1">
          <a:blip r:embed="rId8" cstate="print"/>
          <a:srcRect t="-3125" b="10325"/>
          <a:stretch/>
        </p:blipFill>
        <p:spPr bwMode="auto">
          <a:xfrm>
            <a:off x="1277636" y="812800"/>
            <a:ext cx="3156104" cy="2012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26325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4600575" cy="51435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all" spc="0" normalizeH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Planejamento de implantação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600" b="1" i="0" u="none" strike="noStrike" kern="1200" cap="all" spc="0" normalizeH="0" noProof="0" dirty="0">
              <a:ln>
                <a:noFill/>
              </a:ln>
              <a:solidFill>
                <a:srgbClr val="CCDDEA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600" b="1" dirty="0">
                <a:solidFill>
                  <a:srgbClr val="CCDDEA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Faixas de fronteira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(2012 a 2035)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576" y="0"/>
            <a:ext cx="454342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331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lano nacional defes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50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91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Fotos Ap At - 26 Dez 17\Nova pasta\Nova pasta\SISFRON - Arte Geral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10551"/>
            <a:ext cx="9144000" cy="5170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o 8"/>
          <p:cNvGrpSpPr/>
          <p:nvPr/>
        </p:nvGrpSpPr>
        <p:grpSpPr>
          <a:xfrm>
            <a:off x="100485" y="80204"/>
            <a:ext cx="2484276" cy="654170"/>
            <a:chOff x="5436096" y="332656"/>
            <a:chExt cx="3312368" cy="872227"/>
          </a:xfrm>
        </p:grpSpPr>
        <p:grpSp>
          <p:nvGrpSpPr>
            <p:cNvPr id="12" name="Grupo 9"/>
            <p:cNvGrpSpPr/>
            <p:nvPr/>
          </p:nvGrpSpPr>
          <p:grpSpPr>
            <a:xfrm>
              <a:off x="5436096" y="332656"/>
              <a:ext cx="3312368" cy="872227"/>
              <a:chOff x="9252520" y="476672"/>
              <a:chExt cx="3312368" cy="872227"/>
            </a:xfrm>
          </p:grpSpPr>
          <p:sp>
            <p:nvSpPr>
              <p:cNvPr id="14" name="CaixaDeTexto 13"/>
              <p:cNvSpPr txBox="1"/>
              <p:nvPr/>
            </p:nvSpPr>
            <p:spPr>
              <a:xfrm>
                <a:off x="10116616" y="548680"/>
                <a:ext cx="2448272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pt-BR" sz="3300" b="1" i="1" dirty="0">
                    <a:solidFill>
                      <a:prstClr val="black"/>
                    </a:solidFill>
                    <a:latin typeface="Calibri" panose="020F0502020204030204"/>
                  </a:rPr>
                  <a:t>SISFRON</a:t>
                </a:r>
              </a:p>
            </p:txBody>
          </p:sp>
          <p:pic>
            <p:nvPicPr>
              <p:cNvPr id="15" name="Picture 2" descr="E:\LOGOS PROGRAMAS ESTRATÉGICOS\SISFRON_preto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4290"/>
              <a:stretch/>
            </p:blipFill>
            <p:spPr bwMode="auto">
              <a:xfrm>
                <a:off x="9252520" y="476672"/>
                <a:ext cx="1152128" cy="800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4260" y="476672"/>
              <a:ext cx="381172" cy="656368"/>
            </a:xfrm>
            <a:prstGeom prst="rect">
              <a:avLst/>
            </a:prstGeom>
          </p:spPr>
        </p:pic>
      </p:grp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824447" y="1102691"/>
            <a:ext cx="4211487" cy="3231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68555" tIns="34278" rIns="68555" bIns="3427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tabLst>
                <a:tab pos="0" algn="l"/>
                <a:tab pos="335636" algn="l"/>
                <a:tab pos="672462" algn="l"/>
                <a:tab pos="1009288" algn="l"/>
                <a:tab pos="1346114" algn="l"/>
                <a:tab pos="1682940" algn="l"/>
                <a:tab pos="2019767" algn="l"/>
                <a:tab pos="2356592" algn="l"/>
                <a:tab pos="2693419" algn="l"/>
                <a:tab pos="3030245" algn="l"/>
                <a:tab pos="3367071" algn="l"/>
                <a:tab pos="3703898" algn="l"/>
                <a:tab pos="4040723" algn="l"/>
                <a:tab pos="4377549" algn="l"/>
                <a:tab pos="4714376" algn="l"/>
                <a:tab pos="5051203" algn="l"/>
                <a:tab pos="5388030" algn="l"/>
                <a:tab pos="5724854" algn="l"/>
                <a:tab pos="6061681" algn="l"/>
                <a:tab pos="6398508" algn="l"/>
                <a:tab pos="6735335" algn="l"/>
              </a:tabLst>
              <a:defRPr/>
            </a:pPr>
            <a:r>
              <a:rPr lang="pt-BR" sz="1650" b="1" spc="38" dirty="0">
                <a:ln w="11430"/>
                <a:solidFill>
                  <a:srgbClr val="70AD47">
                    <a:lumMod val="75000"/>
                  </a:srgbClr>
                </a:solidFill>
                <a:latin typeface="Cooper Black" pitchFamily="18" charset="0"/>
              </a:rPr>
              <a:t>FAIXA DE FRONTEIRA TERRESTRE</a:t>
            </a:r>
          </a:p>
        </p:txBody>
      </p:sp>
      <p:graphicFrame>
        <p:nvGraphicFramePr>
          <p:cNvPr id="24" name="Tabela 23"/>
          <p:cNvGraphicFramePr>
            <a:graphicFrameLocks noGrp="1"/>
          </p:cNvGraphicFramePr>
          <p:nvPr/>
        </p:nvGraphicFramePr>
        <p:xfrm>
          <a:off x="310826" y="1566669"/>
          <a:ext cx="5276022" cy="32994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9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0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6575">
                  <a:extLst>
                    <a:ext uri="{9D8B030D-6E8A-4147-A177-3AD203B41FA5}">
                      <a16:colId xmlns:a16="http://schemas.microsoft.com/office/drawing/2014/main" val="3115895687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pPr algn="ctr"/>
                      <a:endParaRPr lang="pt-BR" sz="17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 /</a:t>
                      </a:r>
                      <a:r>
                        <a:rPr lang="pt-BR" sz="1600" b="1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OM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PREVISÃO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Projeto Piloto / 4ª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Bda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2012-2019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13ª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Bda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Mtz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18ª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Bda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Fron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2018-2022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15ª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Bda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14º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RCMec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(CMS)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sz="1800" b="0" dirty="0">
                        <a:solidFill>
                          <a:schemeClr val="tx1"/>
                        </a:solidFill>
                        <a:latin typeface="+mj-lt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3A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PEF (CMA)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7372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A7EB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17ª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Bda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2021-2026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16ª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Bda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2025-2028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66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2ª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Bda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2027-2030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1ª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Bda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2028-2032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3ª DE (CMS)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2030-2034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22ª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Bda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</a:t>
                      </a:r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pt-BR" sz="15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</a:t>
                      </a:r>
                      <a:endParaRPr lang="pt-BR" sz="15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5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2032-2035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5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t="655" b="5679"/>
          <a:stretch/>
        </p:blipFill>
        <p:spPr bwMode="auto">
          <a:xfrm>
            <a:off x="5794509" y="-28281"/>
            <a:ext cx="3141990" cy="5209764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6" name="Elipse 25"/>
          <p:cNvSpPr/>
          <p:nvPr/>
        </p:nvSpPr>
        <p:spPr>
          <a:xfrm>
            <a:off x="8264825" y="112662"/>
            <a:ext cx="324036" cy="324036"/>
          </a:xfrm>
          <a:prstGeom prst="ellipse">
            <a:avLst/>
          </a:prstGeom>
          <a:solidFill>
            <a:srgbClr val="7030A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pt-BR" sz="1350" b="1" dirty="0">
                <a:solidFill>
                  <a:prstClr val="white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27" name="Elipse 26"/>
          <p:cNvSpPr/>
          <p:nvPr/>
        </p:nvSpPr>
        <p:spPr>
          <a:xfrm>
            <a:off x="7723033" y="107789"/>
            <a:ext cx="324036" cy="324036"/>
          </a:xfrm>
          <a:prstGeom prst="ellipse">
            <a:avLst/>
          </a:prstGeom>
          <a:solidFill>
            <a:schemeClr val="bg2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pt-BR" sz="1350" b="1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28" name="Elipse 27"/>
          <p:cNvSpPr/>
          <p:nvPr/>
        </p:nvSpPr>
        <p:spPr>
          <a:xfrm>
            <a:off x="6399219" y="153696"/>
            <a:ext cx="324036" cy="324036"/>
          </a:xfrm>
          <a:prstGeom prst="ellipse">
            <a:avLst/>
          </a:prstGeom>
          <a:solidFill>
            <a:srgbClr val="3366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pt-BR" sz="1350" b="1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29" name="Elipse 28"/>
          <p:cNvSpPr/>
          <p:nvPr/>
        </p:nvSpPr>
        <p:spPr>
          <a:xfrm>
            <a:off x="5970802" y="901996"/>
            <a:ext cx="324036" cy="324036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pt-BR" sz="1350" b="1" dirty="0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30" name="Elipse 29"/>
          <p:cNvSpPr/>
          <p:nvPr/>
        </p:nvSpPr>
        <p:spPr>
          <a:xfrm>
            <a:off x="6419679" y="1386243"/>
            <a:ext cx="434875" cy="433604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pt-BR" sz="1200" b="1" dirty="0">
                <a:solidFill>
                  <a:prstClr val="white"/>
                </a:solidFill>
                <a:latin typeface="Calibri" panose="020F0502020204030204"/>
              </a:rPr>
              <a:t>3A</a:t>
            </a:r>
          </a:p>
        </p:txBody>
      </p:sp>
      <p:sp>
        <p:nvSpPr>
          <p:cNvPr id="31" name="Elipse 30"/>
          <p:cNvSpPr/>
          <p:nvPr/>
        </p:nvSpPr>
        <p:spPr>
          <a:xfrm>
            <a:off x="6575195" y="2404733"/>
            <a:ext cx="324036" cy="324036"/>
          </a:xfrm>
          <a:prstGeom prst="ellipse">
            <a:avLst/>
          </a:prstGeom>
          <a:solidFill>
            <a:srgbClr val="4A7EBB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pt-BR" sz="1350" b="1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32" name="Elipse 31"/>
          <p:cNvSpPr/>
          <p:nvPr/>
        </p:nvSpPr>
        <p:spPr>
          <a:xfrm>
            <a:off x="7317038" y="3075322"/>
            <a:ext cx="324036" cy="324036"/>
          </a:xfrm>
          <a:prstGeom prst="ellipse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pt-BR" sz="1350" b="1" dirty="0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3" name="Forma livre 92"/>
          <p:cNvSpPr/>
          <p:nvPr/>
        </p:nvSpPr>
        <p:spPr>
          <a:xfrm>
            <a:off x="5794510" y="1874856"/>
            <a:ext cx="1723292" cy="744112"/>
          </a:xfrm>
          <a:custGeom>
            <a:avLst/>
            <a:gdLst>
              <a:gd name="connsiteX0" fmla="*/ 2131942 w 2131942"/>
              <a:gd name="connsiteY0" fmla="*/ 896908 h 929747"/>
              <a:gd name="connsiteX1" fmla="*/ 1989438 w 2131942"/>
              <a:gd name="connsiteY1" fmla="*/ 908783 h 929747"/>
              <a:gd name="connsiteX2" fmla="*/ 1894436 w 2131942"/>
              <a:gd name="connsiteY2" fmla="*/ 908783 h 929747"/>
              <a:gd name="connsiteX3" fmla="*/ 1799433 w 2131942"/>
              <a:gd name="connsiteY3" fmla="*/ 825656 h 929747"/>
              <a:gd name="connsiteX4" fmla="*/ 1728181 w 2131942"/>
              <a:gd name="connsiteY4" fmla="*/ 778155 h 929747"/>
              <a:gd name="connsiteX5" fmla="*/ 1692555 w 2131942"/>
              <a:gd name="connsiteY5" fmla="*/ 766279 h 929747"/>
              <a:gd name="connsiteX6" fmla="*/ 1621303 w 2131942"/>
              <a:gd name="connsiteY6" fmla="*/ 718778 h 929747"/>
              <a:gd name="connsiteX7" fmla="*/ 1526301 w 2131942"/>
              <a:gd name="connsiteY7" fmla="*/ 730653 h 929747"/>
              <a:gd name="connsiteX8" fmla="*/ 1490675 w 2131942"/>
              <a:gd name="connsiteY8" fmla="*/ 742529 h 929747"/>
              <a:gd name="connsiteX9" fmla="*/ 1455049 w 2131942"/>
              <a:gd name="connsiteY9" fmla="*/ 730653 h 929747"/>
              <a:gd name="connsiteX10" fmla="*/ 1443173 w 2131942"/>
              <a:gd name="connsiteY10" fmla="*/ 695027 h 929747"/>
              <a:gd name="connsiteX11" fmla="*/ 1407547 w 2131942"/>
              <a:gd name="connsiteY11" fmla="*/ 683152 h 929747"/>
              <a:gd name="connsiteX12" fmla="*/ 1371921 w 2131942"/>
              <a:gd name="connsiteY12" fmla="*/ 659401 h 929747"/>
              <a:gd name="connsiteX13" fmla="*/ 1348171 w 2131942"/>
              <a:gd name="connsiteY13" fmla="*/ 540648 h 929747"/>
              <a:gd name="connsiteX14" fmla="*/ 1360046 w 2131942"/>
              <a:gd name="connsiteY14" fmla="*/ 433770 h 929747"/>
              <a:gd name="connsiteX15" fmla="*/ 1348171 w 2131942"/>
              <a:gd name="connsiteY15" fmla="*/ 350643 h 929747"/>
              <a:gd name="connsiteX16" fmla="*/ 1312545 w 2131942"/>
              <a:gd name="connsiteY16" fmla="*/ 338768 h 929747"/>
              <a:gd name="connsiteX17" fmla="*/ 1241293 w 2131942"/>
              <a:gd name="connsiteY17" fmla="*/ 291266 h 929747"/>
              <a:gd name="connsiteX18" fmla="*/ 1181916 w 2131942"/>
              <a:gd name="connsiteY18" fmla="*/ 303142 h 929747"/>
              <a:gd name="connsiteX19" fmla="*/ 1110664 w 2131942"/>
              <a:gd name="connsiteY19" fmla="*/ 350643 h 929747"/>
              <a:gd name="connsiteX20" fmla="*/ 1015662 w 2131942"/>
              <a:gd name="connsiteY20" fmla="*/ 410020 h 929747"/>
              <a:gd name="connsiteX21" fmla="*/ 980036 w 2131942"/>
              <a:gd name="connsiteY21" fmla="*/ 421895 h 929747"/>
              <a:gd name="connsiteX22" fmla="*/ 944410 w 2131942"/>
              <a:gd name="connsiteY22" fmla="*/ 433770 h 929747"/>
              <a:gd name="connsiteX23" fmla="*/ 908784 w 2131942"/>
              <a:gd name="connsiteY23" fmla="*/ 457521 h 929747"/>
              <a:gd name="connsiteX24" fmla="*/ 552524 w 2131942"/>
              <a:gd name="connsiteY24" fmla="*/ 493147 h 929747"/>
              <a:gd name="connsiteX25" fmla="*/ 493147 w 2131942"/>
              <a:gd name="connsiteY25" fmla="*/ 481272 h 929747"/>
              <a:gd name="connsiteX26" fmla="*/ 445646 w 2131942"/>
              <a:gd name="connsiteY26" fmla="*/ 433770 h 929747"/>
              <a:gd name="connsiteX27" fmla="*/ 220015 w 2131942"/>
              <a:gd name="connsiteY27" fmla="*/ 421895 h 929747"/>
              <a:gd name="connsiteX28" fmla="*/ 196264 w 2131942"/>
              <a:gd name="connsiteY28" fmla="*/ 350643 h 929747"/>
              <a:gd name="connsiteX29" fmla="*/ 172514 w 2131942"/>
              <a:gd name="connsiteY29" fmla="*/ 315017 h 929747"/>
              <a:gd name="connsiteX30" fmla="*/ 160638 w 2131942"/>
              <a:gd name="connsiteY30" fmla="*/ 279391 h 929747"/>
              <a:gd name="connsiteX31" fmla="*/ 125012 w 2131942"/>
              <a:gd name="connsiteY31" fmla="*/ 267516 h 929747"/>
              <a:gd name="connsiteX32" fmla="*/ 101262 w 2131942"/>
              <a:gd name="connsiteY32" fmla="*/ 172513 h 929747"/>
              <a:gd name="connsiteX33" fmla="*/ 77511 w 2131942"/>
              <a:gd name="connsiteY33" fmla="*/ 101261 h 929747"/>
              <a:gd name="connsiteX34" fmla="*/ 41885 w 2131942"/>
              <a:gd name="connsiteY34" fmla="*/ 77511 h 929747"/>
              <a:gd name="connsiteX35" fmla="*/ 30010 w 2131942"/>
              <a:gd name="connsiteY35" fmla="*/ 41885 h 929747"/>
              <a:gd name="connsiteX36" fmla="*/ 6259 w 2131942"/>
              <a:gd name="connsiteY36" fmla="*/ 6259 h 929747"/>
              <a:gd name="connsiteX37" fmla="*/ 18134 w 2131942"/>
              <a:gd name="connsiteY37" fmla="*/ 30009 h 929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131942" h="929747">
                <a:moveTo>
                  <a:pt x="2131942" y="896908"/>
                </a:moveTo>
                <a:cubicBezTo>
                  <a:pt x="2084441" y="900866"/>
                  <a:pt x="2036777" y="903214"/>
                  <a:pt x="1989438" y="908783"/>
                </a:cubicBezTo>
                <a:cubicBezTo>
                  <a:pt x="1904702" y="918752"/>
                  <a:pt x="1957325" y="929747"/>
                  <a:pt x="1894436" y="908783"/>
                </a:cubicBezTo>
                <a:cubicBezTo>
                  <a:pt x="1854851" y="849406"/>
                  <a:pt x="1882561" y="881075"/>
                  <a:pt x="1799433" y="825656"/>
                </a:cubicBezTo>
                <a:lnTo>
                  <a:pt x="1728181" y="778155"/>
                </a:lnTo>
                <a:cubicBezTo>
                  <a:pt x="1716306" y="774196"/>
                  <a:pt x="1703497" y="772358"/>
                  <a:pt x="1692555" y="766279"/>
                </a:cubicBezTo>
                <a:cubicBezTo>
                  <a:pt x="1667602" y="752416"/>
                  <a:pt x="1621303" y="718778"/>
                  <a:pt x="1621303" y="718778"/>
                </a:cubicBezTo>
                <a:cubicBezTo>
                  <a:pt x="1589636" y="722736"/>
                  <a:pt x="1557700" y="724944"/>
                  <a:pt x="1526301" y="730653"/>
                </a:cubicBezTo>
                <a:cubicBezTo>
                  <a:pt x="1513985" y="732892"/>
                  <a:pt x="1503193" y="742529"/>
                  <a:pt x="1490675" y="742529"/>
                </a:cubicBezTo>
                <a:cubicBezTo>
                  <a:pt x="1478157" y="742529"/>
                  <a:pt x="1466924" y="734612"/>
                  <a:pt x="1455049" y="730653"/>
                </a:cubicBezTo>
                <a:cubicBezTo>
                  <a:pt x="1451090" y="718778"/>
                  <a:pt x="1452024" y="703878"/>
                  <a:pt x="1443173" y="695027"/>
                </a:cubicBezTo>
                <a:cubicBezTo>
                  <a:pt x="1434322" y="686176"/>
                  <a:pt x="1418743" y="688750"/>
                  <a:pt x="1407547" y="683152"/>
                </a:cubicBezTo>
                <a:cubicBezTo>
                  <a:pt x="1394781" y="676769"/>
                  <a:pt x="1383796" y="667318"/>
                  <a:pt x="1371921" y="659401"/>
                </a:cubicBezTo>
                <a:cubicBezTo>
                  <a:pt x="1357297" y="615529"/>
                  <a:pt x="1348171" y="595230"/>
                  <a:pt x="1348171" y="540648"/>
                </a:cubicBezTo>
                <a:cubicBezTo>
                  <a:pt x="1348171" y="504803"/>
                  <a:pt x="1356088" y="469396"/>
                  <a:pt x="1360046" y="433770"/>
                </a:cubicBezTo>
                <a:cubicBezTo>
                  <a:pt x="1356088" y="406061"/>
                  <a:pt x="1360689" y="375678"/>
                  <a:pt x="1348171" y="350643"/>
                </a:cubicBezTo>
                <a:cubicBezTo>
                  <a:pt x="1342573" y="339447"/>
                  <a:pt x="1323487" y="344847"/>
                  <a:pt x="1312545" y="338768"/>
                </a:cubicBezTo>
                <a:cubicBezTo>
                  <a:pt x="1287592" y="324905"/>
                  <a:pt x="1241293" y="291266"/>
                  <a:pt x="1241293" y="291266"/>
                </a:cubicBezTo>
                <a:cubicBezTo>
                  <a:pt x="1221501" y="295225"/>
                  <a:pt x="1200291" y="294790"/>
                  <a:pt x="1181916" y="303142"/>
                </a:cubicBezTo>
                <a:cubicBezTo>
                  <a:pt x="1155930" y="314954"/>
                  <a:pt x="1110664" y="350643"/>
                  <a:pt x="1110664" y="350643"/>
                </a:cubicBezTo>
                <a:cubicBezTo>
                  <a:pt x="1073027" y="407100"/>
                  <a:pt x="1100453" y="381756"/>
                  <a:pt x="1015662" y="410020"/>
                </a:cubicBezTo>
                <a:lnTo>
                  <a:pt x="980036" y="421895"/>
                </a:lnTo>
                <a:lnTo>
                  <a:pt x="944410" y="433770"/>
                </a:lnTo>
                <a:cubicBezTo>
                  <a:pt x="932535" y="441687"/>
                  <a:pt x="921826" y="451724"/>
                  <a:pt x="908784" y="457521"/>
                </a:cubicBezTo>
                <a:cubicBezTo>
                  <a:pt x="791866" y="509485"/>
                  <a:pt x="693383" y="487278"/>
                  <a:pt x="552524" y="493147"/>
                </a:cubicBezTo>
                <a:cubicBezTo>
                  <a:pt x="532732" y="489189"/>
                  <a:pt x="509941" y="492468"/>
                  <a:pt x="493147" y="481272"/>
                </a:cubicBezTo>
                <a:cubicBezTo>
                  <a:pt x="433146" y="441271"/>
                  <a:pt x="537316" y="442104"/>
                  <a:pt x="445646" y="433770"/>
                </a:cubicBezTo>
                <a:cubicBezTo>
                  <a:pt x="370641" y="426951"/>
                  <a:pt x="295225" y="425853"/>
                  <a:pt x="220015" y="421895"/>
                </a:cubicBezTo>
                <a:cubicBezTo>
                  <a:pt x="212098" y="398144"/>
                  <a:pt x="210151" y="371474"/>
                  <a:pt x="196264" y="350643"/>
                </a:cubicBezTo>
                <a:cubicBezTo>
                  <a:pt x="188347" y="338768"/>
                  <a:pt x="178897" y="327782"/>
                  <a:pt x="172514" y="315017"/>
                </a:cubicBezTo>
                <a:cubicBezTo>
                  <a:pt x="166916" y="303821"/>
                  <a:pt x="169489" y="288242"/>
                  <a:pt x="160638" y="279391"/>
                </a:cubicBezTo>
                <a:cubicBezTo>
                  <a:pt x="151787" y="270540"/>
                  <a:pt x="136887" y="271474"/>
                  <a:pt x="125012" y="267516"/>
                </a:cubicBezTo>
                <a:cubicBezTo>
                  <a:pt x="88976" y="159406"/>
                  <a:pt x="144258" y="330166"/>
                  <a:pt x="101262" y="172513"/>
                </a:cubicBezTo>
                <a:cubicBezTo>
                  <a:pt x="94675" y="148360"/>
                  <a:pt x="98342" y="115148"/>
                  <a:pt x="77511" y="101261"/>
                </a:cubicBezTo>
                <a:lnTo>
                  <a:pt x="41885" y="77511"/>
                </a:lnTo>
                <a:cubicBezTo>
                  <a:pt x="37927" y="65636"/>
                  <a:pt x="35608" y="53081"/>
                  <a:pt x="30010" y="41885"/>
                </a:cubicBezTo>
                <a:cubicBezTo>
                  <a:pt x="23627" y="29119"/>
                  <a:pt x="16351" y="16351"/>
                  <a:pt x="6259" y="6259"/>
                </a:cubicBezTo>
                <a:cubicBezTo>
                  <a:pt x="0" y="0"/>
                  <a:pt x="14176" y="22092"/>
                  <a:pt x="18134" y="30009"/>
                </a:cubicBezTo>
              </a:path>
            </a:pathLst>
          </a:cu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Forma livre 23"/>
          <p:cNvSpPr/>
          <p:nvPr/>
        </p:nvSpPr>
        <p:spPr>
          <a:xfrm>
            <a:off x="7517803" y="2618968"/>
            <a:ext cx="388349" cy="1048331"/>
          </a:xfrm>
          <a:custGeom>
            <a:avLst/>
            <a:gdLst>
              <a:gd name="connsiteX0" fmla="*/ 0 w 486888"/>
              <a:gd name="connsiteY0" fmla="*/ 0 h 1369620"/>
              <a:gd name="connsiteX1" fmla="*/ 35626 w 486888"/>
              <a:gd name="connsiteY1" fmla="*/ 166254 h 1369620"/>
              <a:gd name="connsiteX2" fmla="*/ 47501 w 486888"/>
              <a:gd name="connsiteY2" fmla="*/ 201880 h 1369620"/>
              <a:gd name="connsiteX3" fmla="*/ 59377 w 486888"/>
              <a:gd name="connsiteY3" fmla="*/ 261257 h 1369620"/>
              <a:gd name="connsiteX4" fmla="*/ 71252 w 486888"/>
              <a:gd name="connsiteY4" fmla="*/ 380010 h 1369620"/>
              <a:gd name="connsiteX5" fmla="*/ 95002 w 486888"/>
              <a:gd name="connsiteY5" fmla="*/ 415636 h 1369620"/>
              <a:gd name="connsiteX6" fmla="*/ 166254 w 486888"/>
              <a:gd name="connsiteY6" fmla="*/ 427512 h 1369620"/>
              <a:gd name="connsiteX7" fmla="*/ 332509 w 486888"/>
              <a:gd name="connsiteY7" fmla="*/ 439387 h 1369620"/>
              <a:gd name="connsiteX8" fmla="*/ 403761 w 486888"/>
              <a:gd name="connsiteY8" fmla="*/ 581891 h 1369620"/>
              <a:gd name="connsiteX9" fmla="*/ 427512 w 486888"/>
              <a:gd name="connsiteY9" fmla="*/ 617517 h 1369620"/>
              <a:gd name="connsiteX10" fmla="*/ 463138 w 486888"/>
              <a:gd name="connsiteY10" fmla="*/ 641267 h 1369620"/>
              <a:gd name="connsiteX11" fmla="*/ 475013 w 486888"/>
              <a:gd name="connsiteY11" fmla="*/ 712519 h 1369620"/>
              <a:gd name="connsiteX12" fmla="*/ 451262 w 486888"/>
              <a:gd name="connsiteY12" fmla="*/ 819397 h 1369620"/>
              <a:gd name="connsiteX13" fmla="*/ 427512 w 486888"/>
              <a:gd name="connsiteY13" fmla="*/ 855023 h 1369620"/>
              <a:gd name="connsiteX14" fmla="*/ 403761 w 486888"/>
              <a:gd name="connsiteY14" fmla="*/ 926275 h 1369620"/>
              <a:gd name="connsiteX15" fmla="*/ 415636 w 486888"/>
              <a:gd name="connsiteY15" fmla="*/ 973777 h 1369620"/>
              <a:gd name="connsiteX16" fmla="*/ 427512 w 486888"/>
              <a:gd name="connsiteY16" fmla="*/ 1187532 h 1369620"/>
              <a:gd name="connsiteX17" fmla="*/ 451262 w 486888"/>
              <a:gd name="connsiteY17" fmla="*/ 1223158 h 1369620"/>
              <a:gd name="connsiteX18" fmla="*/ 486888 w 486888"/>
              <a:gd name="connsiteY18" fmla="*/ 1365662 h 1369620"/>
              <a:gd name="connsiteX19" fmla="*/ 475013 w 486888"/>
              <a:gd name="connsiteY19" fmla="*/ 1365662 h 1369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86888" h="1369620">
                <a:moveTo>
                  <a:pt x="0" y="0"/>
                </a:moveTo>
                <a:cubicBezTo>
                  <a:pt x="51130" y="76694"/>
                  <a:pt x="12883" y="7048"/>
                  <a:pt x="35626" y="166254"/>
                </a:cubicBezTo>
                <a:cubicBezTo>
                  <a:pt x="37396" y="178646"/>
                  <a:pt x="44465" y="189736"/>
                  <a:pt x="47501" y="201880"/>
                </a:cubicBezTo>
                <a:cubicBezTo>
                  <a:pt x="52396" y="221462"/>
                  <a:pt x="55418" y="241465"/>
                  <a:pt x="59377" y="261257"/>
                </a:cubicBezTo>
                <a:cubicBezTo>
                  <a:pt x="63335" y="300841"/>
                  <a:pt x="62307" y="341247"/>
                  <a:pt x="71252" y="380010"/>
                </a:cubicBezTo>
                <a:cubicBezTo>
                  <a:pt x="74461" y="393917"/>
                  <a:pt x="82237" y="409253"/>
                  <a:pt x="95002" y="415636"/>
                </a:cubicBezTo>
                <a:cubicBezTo>
                  <a:pt x="116538" y="426404"/>
                  <a:pt x="142295" y="425116"/>
                  <a:pt x="166254" y="427512"/>
                </a:cubicBezTo>
                <a:cubicBezTo>
                  <a:pt x="221538" y="433040"/>
                  <a:pt x="277091" y="435429"/>
                  <a:pt x="332509" y="439387"/>
                </a:cubicBezTo>
                <a:cubicBezTo>
                  <a:pt x="365286" y="537718"/>
                  <a:pt x="342373" y="489810"/>
                  <a:pt x="403761" y="581891"/>
                </a:cubicBezTo>
                <a:cubicBezTo>
                  <a:pt x="411678" y="593766"/>
                  <a:pt x="415637" y="609600"/>
                  <a:pt x="427512" y="617517"/>
                </a:cubicBezTo>
                <a:lnTo>
                  <a:pt x="463138" y="641267"/>
                </a:lnTo>
                <a:cubicBezTo>
                  <a:pt x="467096" y="665018"/>
                  <a:pt x="475013" y="688441"/>
                  <a:pt x="475013" y="712519"/>
                </a:cubicBezTo>
                <a:cubicBezTo>
                  <a:pt x="475013" y="730768"/>
                  <a:pt x="463509" y="794903"/>
                  <a:pt x="451262" y="819397"/>
                </a:cubicBezTo>
                <a:cubicBezTo>
                  <a:pt x="444879" y="832162"/>
                  <a:pt x="433308" y="841981"/>
                  <a:pt x="427512" y="855023"/>
                </a:cubicBezTo>
                <a:cubicBezTo>
                  <a:pt x="417344" y="877901"/>
                  <a:pt x="403761" y="926275"/>
                  <a:pt x="403761" y="926275"/>
                </a:cubicBezTo>
                <a:cubicBezTo>
                  <a:pt x="407719" y="942109"/>
                  <a:pt x="414158" y="957523"/>
                  <a:pt x="415636" y="973777"/>
                </a:cubicBezTo>
                <a:cubicBezTo>
                  <a:pt x="422097" y="1044845"/>
                  <a:pt x="417420" y="1116888"/>
                  <a:pt x="427512" y="1187532"/>
                </a:cubicBezTo>
                <a:cubicBezTo>
                  <a:pt x="429530" y="1201661"/>
                  <a:pt x="445466" y="1210116"/>
                  <a:pt x="451262" y="1223158"/>
                </a:cubicBezTo>
                <a:cubicBezTo>
                  <a:pt x="466001" y="1256321"/>
                  <a:pt x="486888" y="1328317"/>
                  <a:pt x="486888" y="1365662"/>
                </a:cubicBezTo>
                <a:cubicBezTo>
                  <a:pt x="486888" y="1369620"/>
                  <a:pt x="478971" y="1365662"/>
                  <a:pt x="475013" y="1365662"/>
                </a:cubicBezTo>
              </a:path>
            </a:pathLst>
          </a:cu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pt-BR" sz="1350" dirty="0">
              <a:solidFill>
                <a:srgbClr val="92D050"/>
              </a:solidFill>
              <a:latin typeface="Calibri" panose="020F0502020204030204"/>
            </a:endParaRPr>
          </a:p>
        </p:txBody>
      </p:sp>
      <p:sp>
        <p:nvSpPr>
          <p:cNvPr id="35" name="Forma livre 106"/>
          <p:cNvSpPr/>
          <p:nvPr/>
        </p:nvSpPr>
        <p:spPr>
          <a:xfrm>
            <a:off x="5794349" y="960865"/>
            <a:ext cx="584534" cy="940070"/>
          </a:xfrm>
          <a:custGeom>
            <a:avLst/>
            <a:gdLst>
              <a:gd name="connsiteX0" fmla="*/ 682750 w 682750"/>
              <a:gd name="connsiteY0" fmla="*/ 7199 h 1075979"/>
              <a:gd name="connsiteX1" fmla="*/ 659000 w 682750"/>
              <a:gd name="connsiteY1" fmla="*/ 173454 h 1075979"/>
              <a:gd name="connsiteX2" fmla="*/ 635249 w 682750"/>
              <a:gd name="connsiteY2" fmla="*/ 256581 h 1075979"/>
              <a:gd name="connsiteX3" fmla="*/ 623374 w 682750"/>
              <a:gd name="connsiteY3" fmla="*/ 434711 h 1075979"/>
              <a:gd name="connsiteX4" fmla="*/ 611498 w 682750"/>
              <a:gd name="connsiteY4" fmla="*/ 470337 h 1075979"/>
              <a:gd name="connsiteX5" fmla="*/ 480870 w 682750"/>
              <a:gd name="connsiteY5" fmla="*/ 458462 h 1075979"/>
              <a:gd name="connsiteX6" fmla="*/ 362117 w 682750"/>
              <a:gd name="connsiteY6" fmla="*/ 446586 h 1075979"/>
              <a:gd name="connsiteX7" fmla="*/ 350241 w 682750"/>
              <a:gd name="connsiteY7" fmla="*/ 482212 h 1075979"/>
              <a:gd name="connsiteX8" fmla="*/ 278989 w 682750"/>
              <a:gd name="connsiteY8" fmla="*/ 517838 h 1075979"/>
              <a:gd name="connsiteX9" fmla="*/ 243363 w 682750"/>
              <a:gd name="connsiteY9" fmla="*/ 541589 h 1075979"/>
              <a:gd name="connsiteX10" fmla="*/ 207737 w 682750"/>
              <a:gd name="connsiteY10" fmla="*/ 553464 h 1075979"/>
              <a:gd name="connsiteX11" fmla="*/ 148361 w 682750"/>
              <a:gd name="connsiteY11" fmla="*/ 600966 h 1075979"/>
              <a:gd name="connsiteX12" fmla="*/ 112735 w 682750"/>
              <a:gd name="connsiteY12" fmla="*/ 672218 h 1075979"/>
              <a:gd name="connsiteX13" fmla="*/ 77109 w 682750"/>
              <a:gd name="connsiteY13" fmla="*/ 695968 h 1075979"/>
              <a:gd name="connsiteX14" fmla="*/ 41483 w 682750"/>
              <a:gd name="connsiteY14" fmla="*/ 826597 h 1075979"/>
              <a:gd name="connsiteX15" fmla="*/ 17732 w 682750"/>
              <a:gd name="connsiteY15" fmla="*/ 897849 h 1075979"/>
              <a:gd name="connsiteX16" fmla="*/ 5857 w 682750"/>
              <a:gd name="connsiteY16" fmla="*/ 1075979 h 107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82750" h="1075979">
                <a:moveTo>
                  <a:pt x="682750" y="7199"/>
                </a:moveTo>
                <a:cubicBezTo>
                  <a:pt x="654152" y="92996"/>
                  <a:pt x="682128" y="0"/>
                  <a:pt x="659000" y="173454"/>
                </a:cubicBezTo>
                <a:cubicBezTo>
                  <a:pt x="655687" y="198300"/>
                  <a:pt x="643389" y="232161"/>
                  <a:pt x="635249" y="256581"/>
                </a:cubicBezTo>
                <a:cubicBezTo>
                  <a:pt x="631291" y="315958"/>
                  <a:pt x="629946" y="375567"/>
                  <a:pt x="623374" y="434711"/>
                </a:cubicBezTo>
                <a:cubicBezTo>
                  <a:pt x="621992" y="447152"/>
                  <a:pt x="623845" y="468279"/>
                  <a:pt x="611498" y="470337"/>
                </a:cubicBezTo>
                <a:cubicBezTo>
                  <a:pt x="568371" y="477525"/>
                  <a:pt x="524413" y="462420"/>
                  <a:pt x="480870" y="458462"/>
                </a:cubicBezTo>
                <a:cubicBezTo>
                  <a:pt x="394135" y="429550"/>
                  <a:pt x="433906" y="428639"/>
                  <a:pt x="362117" y="446586"/>
                </a:cubicBezTo>
                <a:cubicBezTo>
                  <a:pt x="358158" y="458461"/>
                  <a:pt x="358061" y="472437"/>
                  <a:pt x="350241" y="482212"/>
                </a:cubicBezTo>
                <a:cubicBezTo>
                  <a:pt x="333498" y="503141"/>
                  <a:pt x="302459" y="510015"/>
                  <a:pt x="278989" y="517838"/>
                </a:cubicBezTo>
                <a:cubicBezTo>
                  <a:pt x="267114" y="525755"/>
                  <a:pt x="256129" y="535206"/>
                  <a:pt x="243363" y="541589"/>
                </a:cubicBezTo>
                <a:cubicBezTo>
                  <a:pt x="232167" y="547187"/>
                  <a:pt x="217512" y="545644"/>
                  <a:pt x="207737" y="553464"/>
                </a:cubicBezTo>
                <a:cubicBezTo>
                  <a:pt x="130999" y="614854"/>
                  <a:pt x="237911" y="571114"/>
                  <a:pt x="148361" y="600966"/>
                </a:cubicBezTo>
                <a:cubicBezTo>
                  <a:pt x="138703" y="629939"/>
                  <a:pt x="135754" y="649199"/>
                  <a:pt x="112735" y="672218"/>
                </a:cubicBezTo>
                <a:cubicBezTo>
                  <a:pt x="102643" y="682310"/>
                  <a:pt x="88984" y="688051"/>
                  <a:pt x="77109" y="695968"/>
                </a:cubicBezTo>
                <a:cubicBezTo>
                  <a:pt x="29231" y="767784"/>
                  <a:pt x="69493" y="695886"/>
                  <a:pt x="41483" y="826597"/>
                </a:cubicBezTo>
                <a:cubicBezTo>
                  <a:pt x="36237" y="851077"/>
                  <a:pt x="21848" y="873154"/>
                  <a:pt x="17732" y="897849"/>
                </a:cubicBezTo>
                <a:cubicBezTo>
                  <a:pt x="0" y="1004242"/>
                  <a:pt x="5857" y="945023"/>
                  <a:pt x="5857" y="1075979"/>
                </a:cubicBezTo>
              </a:path>
            </a:pathLst>
          </a:cu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Forma livre 118"/>
          <p:cNvSpPr/>
          <p:nvPr/>
        </p:nvSpPr>
        <p:spPr>
          <a:xfrm>
            <a:off x="6257827" y="515141"/>
            <a:ext cx="874331" cy="502859"/>
          </a:xfrm>
          <a:custGeom>
            <a:avLst/>
            <a:gdLst>
              <a:gd name="connsiteX0" fmla="*/ 1036694 w 1036694"/>
              <a:gd name="connsiteY0" fmla="*/ 59377 h 629392"/>
              <a:gd name="connsiteX1" fmla="*/ 977317 w 1036694"/>
              <a:gd name="connsiteY1" fmla="*/ 118753 h 629392"/>
              <a:gd name="connsiteX2" fmla="*/ 965442 w 1036694"/>
              <a:gd name="connsiteY2" fmla="*/ 154379 h 629392"/>
              <a:gd name="connsiteX3" fmla="*/ 929816 w 1036694"/>
              <a:gd name="connsiteY3" fmla="*/ 166255 h 629392"/>
              <a:gd name="connsiteX4" fmla="*/ 870439 w 1036694"/>
              <a:gd name="connsiteY4" fmla="*/ 178130 h 629392"/>
              <a:gd name="connsiteX5" fmla="*/ 799187 w 1036694"/>
              <a:gd name="connsiteY5" fmla="*/ 225631 h 629392"/>
              <a:gd name="connsiteX6" fmla="*/ 763561 w 1036694"/>
              <a:gd name="connsiteY6" fmla="*/ 249382 h 629392"/>
              <a:gd name="connsiteX7" fmla="*/ 727935 w 1036694"/>
              <a:gd name="connsiteY7" fmla="*/ 261257 h 629392"/>
              <a:gd name="connsiteX8" fmla="*/ 609182 w 1036694"/>
              <a:gd name="connsiteY8" fmla="*/ 249382 h 629392"/>
              <a:gd name="connsiteX9" fmla="*/ 561681 w 1036694"/>
              <a:gd name="connsiteY9" fmla="*/ 178130 h 629392"/>
              <a:gd name="connsiteX10" fmla="*/ 526055 w 1036694"/>
              <a:gd name="connsiteY10" fmla="*/ 154379 h 629392"/>
              <a:gd name="connsiteX11" fmla="*/ 514179 w 1036694"/>
              <a:gd name="connsiteY11" fmla="*/ 118753 h 629392"/>
              <a:gd name="connsiteX12" fmla="*/ 502304 w 1036694"/>
              <a:gd name="connsiteY12" fmla="*/ 71252 h 629392"/>
              <a:gd name="connsiteX13" fmla="*/ 454803 w 1036694"/>
              <a:gd name="connsiteY13" fmla="*/ 0 h 629392"/>
              <a:gd name="connsiteX14" fmla="*/ 407301 w 1036694"/>
              <a:gd name="connsiteY14" fmla="*/ 11875 h 629392"/>
              <a:gd name="connsiteX15" fmla="*/ 371675 w 1036694"/>
              <a:gd name="connsiteY15" fmla="*/ 35626 h 629392"/>
              <a:gd name="connsiteX16" fmla="*/ 241047 w 1036694"/>
              <a:gd name="connsiteY16" fmla="*/ 47501 h 629392"/>
              <a:gd name="connsiteX17" fmla="*/ 205421 w 1036694"/>
              <a:gd name="connsiteY17" fmla="*/ 59377 h 629392"/>
              <a:gd name="connsiteX18" fmla="*/ 169795 w 1036694"/>
              <a:gd name="connsiteY18" fmla="*/ 83127 h 629392"/>
              <a:gd name="connsiteX19" fmla="*/ 51042 w 1036694"/>
              <a:gd name="connsiteY19" fmla="*/ 95003 h 629392"/>
              <a:gd name="connsiteX20" fmla="*/ 134169 w 1036694"/>
              <a:gd name="connsiteY20" fmla="*/ 190005 h 629392"/>
              <a:gd name="connsiteX21" fmla="*/ 157920 w 1036694"/>
              <a:gd name="connsiteY21" fmla="*/ 225631 h 629392"/>
              <a:gd name="connsiteX22" fmla="*/ 27291 w 1036694"/>
              <a:gd name="connsiteY22" fmla="*/ 296883 h 629392"/>
              <a:gd name="connsiteX23" fmla="*/ 27291 w 1036694"/>
              <a:gd name="connsiteY23" fmla="*/ 415637 h 629392"/>
              <a:gd name="connsiteX24" fmla="*/ 62917 w 1036694"/>
              <a:gd name="connsiteY24" fmla="*/ 427512 h 629392"/>
              <a:gd name="connsiteX25" fmla="*/ 98543 w 1036694"/>
              <a:gd name="connsiteY25" fmla="*/ 451262 h 629392"/>
              <a:gd name="connsiteX26" fmla="*/ 110418 w 1036694"/>
              <a:gd name="connsiteY26" fmla="*/ 617517 h 629392"/>
              <a:gd name="connsiteX27" fmla="*/ 110418 w 1036694"/>
              <a:gd name="connsiteY27" fmla="*/ 629392 h 62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36694" h="629392">
                <a:moveTo>
                  <a:pt x="1036694" y="59377"/>
                </a:moveTo>
                <a:cubicBezTo>
                  <a:pt x="1001068" y="83127"/>
                  <a:pt x="997109" y="79169"/>
                  <a:pt x="977317" y="118753"/>
                </a:cubicBezTo>
                <a:cubicBezTo>
                  <a:pt x="971719" y="129949"/>
                  <a:pt x="974293" y="145528"/>
                  <a:pt x="965442" y="154379"/>
                </a:cubicBezTo>
                <a:cubicBezTo>
                  <a:pt x="956591" y="163230"/>
                  <a:pt x="941960" y="163219"/>
                  <a:pt x="929816" y="166255"/>
                </a:cubicBezTo>
                <a:cubicBezTo>
                  <a:pt x="910234" y="171150"/>
                  <a:pt x="890231" y="174172"/>
                  <a:pt x="870439" y="178130"/>
                </a:cubicBezTo>
                <a:lnTo>
                  <a:pt x="799187" y="225631"/>
                </a:lnTo>
                <a:cubicBezTo>
                  <a:pt x="787312" y="233548"/>
                  <a:pt x="777101" y="244869"/>
                  <a:pt x="763561" y="249382"/>
                </a:cubicBezTo>
                <a:lnTo>
                  <a:pt x="727935" y="261257"/>
                </a:lnTo>
                <a:cubicBezTo>
                  <a:pt x="688351" y="257299"/>
                  <a:pt x="644764" y="267173"/>
                  <a:pt x="609182" y="249382"/>
                </a:cubicBezTo>
                <a:cubicBezTo>
                  <a:pt x="583651" y="236616"/>
                  <a:pt x="585432" y="193964"/>
                  <a:pt x="561681" y="178130"/>
                </a:cubicBezTo>
                <a:lnTo>
                  <a:pt x="526055" y="154379"/>
                </a:lnTo>
                <a:cubicBezTo>
                  <a:pt x="522096" y="142504"/>
                  <a:pt x="517618" y="130789"/>
                  <a:pt x="514179" y="118753"/>
                </a:cubicBezTo>
                <a:cubicBezTo>
                  <a:pt x="509695" y="103060"/>
                  <a:pt x="509603" y="85850"/>
                  <a:pt x="502304" y="71252"/>
                </a:cubicBezTo>
                <a:cubicBezTo>
                  <a:pt x="489539" y="45721"/>
                  <a:pt x="454803" y="0"/>
                  <a:pt x="454803" y="0"/>
                </a:cubicBezTo>
                <a:cubicBezTo>
                  <a:pt x="438969" y="3958"/>
                  <a:pt x="422303" y="5446"/>
                  <a:pt x="407301" y="11875"/>
                </a:cubicBezTo>
                <a:cubicBezTo>
                  <a:pt x="394183" y="17497"/>
                  <a:pt x="385631" y="32635"/>
                  <a:pt x="371675" y="35626"/>
                </a:cubicBezTo>
                <a:cubicBezTo>
                  <a:pt x="328923" y="44787"/>
                  <a:pt x="284590" y="43543"/>
                  <a:pt x="241047" y="47501"/>
                </a:cubicBezTo>
                <a:cubicBezTo>
                  <a:pt x="229172" y="51460"/>
                  <a:pt x="216617" y="53779"/>
                  <a:pt x="205421" y="59377"/>
                </a:cubicBezTo>
                <a:cubicBezTo>
                  <a:pt x="192656" y="65760"/>
                  <a:pt x="183702" y="79918"/>
                  <a:pt x="169795" y="83127"/>
                </a:cubicBezTo>
                <a:cubicBezTo>
                  <a:pt x="131032" y="92072"/>
                  <a:pt x="90626" y="91044"/>
                  <a:pt x="51042" y="95003"/>
                </a:cubicBezTo>
                <a:cubicBezTo>
                  <a:pt x="106460" y="178130"/>
                  <a:pt x="74792" y="150422"/>
                  <a:pt x="134169" y="190005"/>
                </a:cubicBezTo>
                <a:cubicBezTo>
                  <a:pt x="142086" y="201880"/>
                  <a:pt x="156150" y="211469"/>
                  <a:pt x="157920" y="225631"/>
                </a:cubicBezTo>
                <a:cubicBezTo>
                  <a:pt x="169823" y="320859"/>
                  <a:pt x="103884" y="289224"/>
                  <a:pt x="27291" y="296883"/>
                </a:cubicBezTo>
                <a:cubicBezTo>
                  <a:pt x="12667" y="340756"/>
                  <a:pt x="0" y="361055"/>
                  <a:pt x="27291" y="415637"/>
                </a:cubicBezTo>
                <a:cubicBezTo>
                  <a:pt x="32889" y="426833"/>
                  <a:pt x="51721" y="421914"/>
                  <a:pt x="62917" y="427512"/>
                </a:cubicBezTo>
                <a:cubicBezTo>
                  <a:pt x="75683" y="433895"/>
                  <a:pt x="86668" y="443345"/>
                  <a:pt x="98543" y="451262"/>
                </a:cubicBezTo>
                <a:cubicBezTo>
                  <a:pt x="133366" y="555728"/>
                  <a:pt x="124151" y="493927"/>
                  <a:pt x="110418" y="617517"/>
                </a:cubicBezTo>
                <a:cubicBezTo>
                  <a:pt x="109981" y="621451"/>
                  <a:pt x="110418" y="625434"/>
                  <a:pt x="110418" y="629392"/>
                </a:cubicBezTo>
              </a:path>
            </a:pathLst>
          </a:custGeom>
          <a:ln w="76200">
            <a:solidFill>
              <a:srgbClr val="33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Elipse 37"/>
          <p:cNvSpPr/>
          <p:nvPr/>
        </p:nvSpPr>
        <p:spPr>
          <a:xfrm>
            <a:off x="7598870" y="3763705"/>
            <a:ext cx="324036" cy="324036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pt-BR" sz="1350" b="1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39" name="Elipse 38"/>
          <p:cNvSpPr/>
          <p:nvPr/>
        </p:nvSpPr>
        <p:spPr>
          <a:xfrm>
            <a:off x="7946379" y="4087741"/>
            <a:ext cx="324036" cy="324036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pt-BR" sz="1350" b="1" dirty="0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40" name="Elipse 39"/>
          <p:cNvSpPr/>
          <p:nvPr/>
        </p:nvSpPr>
        <p:spPr>
          <a:xfrm>
            <a:off x="7624319" y="4732032"/>
            <a:ext cx="324036" cy="324036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pt-BR" sz="1350" b="1" dirty="0">
                <a:solidFill>
                  <a:prstClr val="white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41" name="Forma livre 182"/>
          <p:cNvSpPr/>
          <p:nvPr/>
        </p:nvSpPr>
        <p:spPr>
          <a:xfrm>
            <a:off x="7944988" y="4325816"/>
            <a:ext cx="541727" cy="952073"/>
          </a:xfrm>
          <a:custGeom>
            <a:avLst/>
            <a:gdLst>
              <a:gd name="connsiteX0" fmla="*/ 570015 w 615733"/>
              <a:gd name="connsiteY0" fmla="*/ 0 h 1185750"/>
              <a:gd name="connsiteX1" fmla="*/ 581891 w 615733"/>
              <a:gd name="connsiteY1" fmla="*/ 59377 h 1185750"/>
              <a:gd name="connsiteX2" fmla="*/ 534389 w 615733"/>
              <a:gd name="connsiteY2" fmla="*/ 118754 h 1185750"/>
              <a:gd name="connsiteX3" fmla="*/ 486888 w 615733"/>
              <a:gd name="connsiteY3" fmla="*/ 130629 h 1185750"/>
              <a:gd name="connsiteX4" fmla="*/ 451262 w 615733"/>
              <a:gd name="connsiteY4" fmla="*/ 142504 h 1185750"/>
              <a:gd name="connsiteX5" fmla="*/ 427512 w 615733"/>
              <a:gd name="connsiteY5" fmla="*/ 178130 h 1185750"/>
              <a:gd name="connsiteX6" fmla="*/ 356260 w 615733"/>
              <a:gd name="connsiteY6" fmla="*/ 213756 h 1185750"/>
              <a:gd name="connsiteX7" fmla="*/ 285008 w 615733"/>
              <a:gd name="connsiteY7" fmla="*/ 261258 h 1185750"/>
              <a:gd name="connsiteX8" fmla="*/ 213756 w 615733"/>
              <a:gd name="connsiteY8" fmla="*/ 320634 h 1185750"/>
              <a:gd name="connsiteX9" fmla="*/ 166254 w 615733"/>
              <a:gd name="connsiteY9" fmla="*/ 427512 h 1185750"/>
              <a:gd name="connsiteX10" fmla="*/ 95002 w 615733"/>
              <a:gd name="connsiteY10" fmla="*/ 475013 h 1185750"/>
              <a:gd name="connsiteX11" fmla="*/ 106878 w 615733"/>
              <a:gd name="connsiteY11" fmla="*/ 534390 h 1185750"/>
              <a:gd name="connsiteX12" fmla="*/ 71252 w 615733"/>
              <a:gd name="connsiteY12" fmla="*/ 558141 h 1185750"/>
              <a:gd name="connsiteX13" fmla="*/ 0 w 615733"/>
              <a:gd name="connsiteY13" fmla="*/ 570016 h 1185750"/>
              <a:gd name="connsiteX14" fmla="*/ 47501 w 615733"/>
              <a:gd name="connsiteY14" fmla="*/ 581891 h 1185750"/>
              <a:gd name="connsiteX15" fmla="*/ 83127 w 615733"/>
              <a:gd name="connsiteY15" fmla="*/ 605642 h 1185750"/>
              <a:gd name="connsiteX16" fmla="*/ 201880 w 615733"/>
              <a:gd name="connsiteY16" fmla="*/ 617517 h 1185750"/>
              <a:gd name="connsiteX17" fmla="*/ 225631 w 615733"/>
              <a:gd name="connsiteY17" fmla="*/ 653143 h 1185750"/>
              <a:gd name="connsiteX18" fmla="*/ 237506 w 615733"/>
              <a:gd name="connsiteY18" fmla="*/ 688769 h 1185750"/>
              <a:gd name="connsiteX19" fmla="*/ 285008 w 615733"/>
              <a:gd name="connsiteY19" fmla="*/ 760021 h 1185750"/>
              <a:gd name="connsiteX20" fmla="*/ 344384 w 615733"/>
              <a:gd name="connsiteY20" fmla="*/ 748146 h 1185750"/>
              <a:gd name="connsiteX21" fmla="*/ 427512 w 615733"/>
              <a:gd name="connsiteY21" fmla="*/ 783772 h 1185750"/>
              <a:gd name="connsiteX22" fmla="*/ 451262 w 615733"/>
              <a:gd name="connsiteY22" fmla="*/ 819398 h 1185750"/>
              <a:gd name="connsiteX23" fmla="*/ 463138 w 615733"/>
              <a:gd name="connsiteY23" fmla="*/ 855024 h 1185750"/>
              <a:gd name="connsiteX24" fmla="*/ 498763 w 615733"/>
              <a:gd name="connsiteY24" fmla="*/ 866899 h 1185750"/>
              <a:gd name="connsiteX25" fmla="*/ 593766 w 615733"/>
              <a:gd name="connsiteY25" fmla="*/ 950026 h 1185750"/>
              <a:gd name="connsiteX26" fmla="*/ 605641 w 615733"/>
              <a:gd name="connsiteY26" fmla="*/ 985652 h 1185750"/>
              <a:gd name="connsiteX27" fmla="*/ 593766 w 615733"/>
              <a:gd name="connsiteY27" fmla="*/ 1033154 h 1185750"/>
              <a:gd name="connsiteX28" fmla="*/ 558140 w 615733"/>
              <a:gd name="connsiteY28" fmla="*/ 1104406 h 1185750"/>
              <a:gd name="connsiteX29" fmla="*/ 570015 w 615733"/>
              <a:gd name="connsiteY29" fmla="*/ 1151907 h 1185750"/>
              <a:gd name="connsiteX30" fmla="*/ 605641 w 615733"/>
              <a:gd name="connsiteY30" fmla="*/ 1175658 h 1185750"/>
              <a:gd name="connsiteX31" fmla="*/ 581891 w 615733"/>
              <a:gd name="connsiteY31" fmla="*/ 1140032 h 1185750"/>
              <a:gd name="connsiteX32" fmla="*/ 570015 w 615733"/>
              <a:gd name="connsiteY32" fmla="*/ 1068780 h 1185750"/>
              <a:gd name="connsiteX33" fmla="*/ 558140 w 615733"/>
              <a:gd name="connsiteY33" fmla="*/ 1033154 h 118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15733" h="1185750">
                <a:moveTo>
                  <a:pt x="570015" y="0"/>
                </a:moveTo>
                <a:cubicBezTo>
                  <a:pt x="573974" y="19792"/>
                  <a:pt x="581891" y="39193"/>
                  <a:pt x="581891" y="59377"/>
                </a:cubicBezTo>
                <a:cubicBezTo>
                  <a:pt x="581891" y="91904"/>
                  <a:pt x="561743" y="107031"/>
                  <a:pt x="534389" y="118754"/>
                </a:cubicBezTo>
                <a:cubicBezTo>
                  <a:pt x="519388" y="125183"/>
                  <a:pt x="502581" y="126145"/>
                  <a:pt x="486888" y="130629"/>
                </a:cubicBezTo>
                <a:cubicBezTo>
                  <a:pt x="474852" y="134068"/>
                  <a:pt x="463137" y="138546"/>
                  <a:pt x="451262" y="142504"/>
                </a:cubicBezTo>
                <a:cubicBezTo>
                  <a:pt x="443345" y="154379"/>
                  <a:pt x="437604" y="168038"/>
                  <a:pt x="427512" y="178130"/>
                </a:cubicBezTo>
                <a:cubicBezTo>
                  <a:pt x="404491" y="201151"/>
                  <a:pt x="385236" y="204098"/>
                  <a:pt x="356260" y="213756"/>
                </a:cubicBezTo>
                <a:cubicBezTo>
                  <a:pt x="332509" y="229590"/>
                  <a:pt x="305192" y="241074"/>
                  <a:pt x="285008" y="261258"/>
                </a:cubicBezTo>
                <a:cubicBezTo>
                  <a:pt x="239290" y="306976"/>
                  <a:pt x="263356" y="287568"/>
                  <a:pt x="213756" y="320634"/>
                </a:cubicBezTo>
                <a:cubicBezTo>
                  <a:pt x="204910" y="347173"/>
                  <a:pt x="192822" y="404265"/>
                  <a:pt x="166254" y="427512"/>
                </a:cubicBezTo>
                <a:cubicBezTo>
                  <a:pt x="144772" y="446309"/>
                  <a:pt x="95002" y="475013"/>
                  <a:pt x="95002" y="475013"/>
                </a:cubicBezTo>
                <a:cubicBezTo>
                  <a:pt x="15835" y="593767"/>
                  <a:pt x="106878" y="431468"/>
                  <a:pt x="106878" y="534390"/>
                </a:cubicBezTo>
                <a:cubicBezTo>
                  <a:pt x="106878" y="548662"/>
                  <a:pt x="84792" y="553628"/>
                  <a:pt x="71252" y="558141"/>
                </a:cubicBezTo>
                <a:cubicBezTo>
                  <a:pt x="48409" y="565755"/>
                  <a:pt x="23751" y="566058"/>
                  <a:pt x="0" y="570016"/>
                </a:cubicBezTo>
                <a:cubicBezTo>
                  <a:pt x="15834" y="573974"/>
                  <a:pt x="32500" y="575462"/>
                  <a:pt x="47501" y="581891"/>
                </a:cubicBezTo>
                <a:cubicBezTo>
                  <a:pt x="60619" y="587513"/>
                  <a:pt x="69220" y="602433"/>
                  <a:pt x="83127" y="605642"/>
                </a:cubicBezTo>
                <a:cubicBezTo>
                  <a:pt x="121890" y="614587"/>
                  <a:pt x="162296" y="613559"/>
                  <a:pt x="201880" y="617517"/>
                </a:cubicBezTo>
                <a:cubicBezTo>
                  <a:pt x="209797" y="629392"/>
                  <a:pt x="219248" y="640377"/>
                  <a:pt x="225631" y="653143"/>
                </a:cubicBezTo>
                <a:cubicBezTo>
                  <a:pt x="231229" y="664339"/>
                  <a:pt x="231427" y="677827"/>
                  <a:pt x="237506" y="688769"/>
                </a:cubicBezTo>
                <a:cubicBezTo>
                  <a:pt x="251369" y="713722"/>
                  <a:pt x="285008" y="760021"/>
                  <a:pt x="285008" y="760021"/>
                </a:cubicBezTo>
                <a:cubicBezTo>
                  <a:pt x="304800" y="756063"/>
                  <a:pt x="324200" y="748146"/>
                  <a:pt x="344384" y="748146"/>
                </a:cubicBezTo>
                <a:cubicBezTo>
                  <a:pt x="382728" y="748146"/>
                  <a:pt x="398422" y="764379"/>
                  <a:pt x="427512" y="783772"/>
                </a:cubicBezTo>
                <a:cubicBezTo>
                  <a:pt x="435429" y="795647"/>
                  <a:pt x="444879" y="806633"/>
                  <a:pt x="451262" y="819398"/>
                </a:cubicBezTo>
                <a:cubicBezTo>
                  <a:pt x="456860" y="830594"/>
                  <a:pt x="454287" y="846173"/>
                  <a:pt x="463138" y="855024"/>
                </a:cubicBezTo>
                <a:cubicBezTo>
                  <a:pt x="471989" y="863875"/>
                  <a:pt x="486888" y="862941"/>
                  <a:pt x="498763" y="866899"/>
                </a:cubicBezTo>
                <a:cubicBezTo>
                  <a:pt x="581890" y="922317"/>
                  <a:pt x="554181" y="890649"/>
                  <a:pt x="593766" y="950026"/>
                </a:cubicBezTo>
                <a:cubicBezTo>
                  <a:pt x="597724" y="961901"/>
                  <a:pt x="605641" y="973134"/>
                  <a:pt x="605641" y="985652"/>
                </a:cubicBezTo>
                <a:cubicBezTo>
                  <a:pt x="605641" y="1001973"/>
                  <a:pt x="598250" y="1017461"/>
                  <a:pt x="593766" y="1033154"/>
                </a:cubicBezTo>
                <a:cubicBezTo>
                  <a:pt x="581475" y="1076174"/>
                  <a:pt x="584163" y="1065372"/>
                  <a:pt x="558140" y="1104406"/>
                </a:cubicBezTo>
                <a:cubicBezTo>
                  <a:pt x="562098" y="1120240"/>
                  <a:pt x="560962" y="1138327"/>
                  <a:pt x="570015" y="1151907"/>
                </a:cubicBezTo>
                <a:cubicBezTo>
                  <a:pt x="577932" y="1163782"/>
                  <a:pt x="595548" y="1185750"/>
                  <a:pt x="605641" y="1175658"/>
                </a:cubicBezTo>
                <a:cubicBezTo>
                  <a:pt x="615733" y="1165566"/>
                  <a:pt x="589808" y="1151907"/>
                  <a:pt x="581891" y="1140032"/>
                </a:cubicBezTo>
                <a:cubicBezTo>
                  <a:pt x="577932" y="1116281"/>
                  <a:pt x="575238" y="1092285"/>
                  <a:pt x="570015" y="1068780"/>
                </a:cubicBezTo>
                <a:cubicBezTo>
                  <a:pt x="567300" y="1056560"/>
                  <a:pt x="558140" y="1033154"/>
                  <a:pt x="558140" y="1033154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Forma livre 70"/>
          <p:cNvSpPr/>
          <p:nvPr/>
        </p:nvSpPr>
        <p:spPr>
          <a:xfrm>
            <a:off x="8321530" y="4028635"/>
            <a:ext cx="102295" cy="276359"/>
          </a:xfrm>
          <a:custGeom>
            <a:avLst/>
            <a:gdLst>
              <a:gd name="connsiteX0" fmla="*/ 17640 w 136393"/>
              <a:gd name="connsiteY0" fmla="*/ 344 h 368479"/>
              <a:gd name="connsiteX1" fmla="*/ 53265 w 136393"/>
              <a:gd name="connsiteY1" fmla="*/ 12219 h 368479"/>
              <a:gd name="connsiteX2" fmla="*/ 29515 w 136393"/>
              <a:gd name="connsiteY2" fmla="*/ 142848 h 368479"/>
              <a:gd name="connsiteX3" fmla="*/ 17640 w 136393"/>
              <a:gd name="connsiteY3" fmla="*/ 190349 h 368479"/>
              <a:gd name="connsiteX4" fmla="*/ 65141 w 136393"/>
              <a:gd name="connsiteY4" fmla="*/ 261601 h 368479"/>
              <a:gd name="connsiteX5" fmla="*/ 112642 w 136393"/>
              <a:gd name="connsiteY5" fmla="*/ 273476 h 368479"/>
              <a:gd name="connsiteX6" fmla="*/ 136393 w 136393"/>
              <a:gd name="connsiteY6" fmla="*/ 368479 h 36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393" h="368479">
                <a:moveTo>
                  <a:pt x="17640" y="344"/>
                </a:moveTo>
                <a:cubicBezTo>
                  <a:pt x="29515" y="4302"/>
                  <a:pt x="50550" y="0"/>
                  <a:pt x="53265" y="12219"/>
                </a:cubicBezTo>
                <a:cubicBezTo>
                  <a:pt x="64318" y="61960"/>
                  <a:pt x="41880" y="99570"/>
                  <a:pt x="29515" y="142848"/>
                </a:cubicBezTo>
                <a:cubicBezTo>
                  <a:pt x="25031" y="158541"/>
                  <a:pt x="21598" y="174515"/>
                  <a:pt x="17640" y="190349"/>
                </a:cubicBezTo>
                <a:cubicBezTo>
                  <a:pt x="37906" y="332213"/>
                  <a:pt x="0" y="261601"/>
                  <a:pt x="65141" y="261601"/>
                </a:cubicBezTo>
                <a:cubicBezTo>
                  <a:pt x="81462" y="261601"/>
                  <a:pt x="96808" y="269518"/>
                  <a:pt x="112642" y="273476"/>
                </a:cubicBezTo>
                <a:cubicBezTo>
                  <a:pt x="125972" y="353459"/>
                  <a:pt x="113749" y="323192"/>
                  <a:pt x="136393" y="368479"/>
                </a:cubicBezTo>
              </a:path>
            </a:pathLst>
          </a:cu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Forma livre 9"/>
          <p:cNvSpPr/>
          <p:nvPr/>
        </p:nvSpPr>
        <p:spPr>
          <a:xfrm>
            <a:off x="7902354" y="3718433"/>
            <a:ext cx="429725" cy="289381"/>
          </a:xfrm>
          <a:custGeom>
            <a:avLst/>
            <a:gdLst>
              <a:gd name="connsiteX0" fmla="*/ 510639 w 510639"/>
              <a:gd name="connsiteY0" fmla="*/ 276387 h 276387"/>
              <a:gd name="connsiteX1" fmla="*/ 498763 w 510639"/>
              <a:gd name="connsiteY1" fmla="*/ 240761 h 276387"/>
              <a:gd name="connsiteX2" fmla="*/ 415636 w 510639"/>
              <a:gd name="connsiteY2" fmla="*/ 228885 h 276387"/>
              <a:gd name="connsiteX3" fmla="*/ 356259 w 510639"/>
              <a:gd name="connsiteY3" fmla="*/ 205135 h 276387"/>
              <a:gd name="connsiteX4" fmla="*/ 332509 w 510639"/>
              <a:gd name="connsiteY4" fmla="*/ 133883 h 276387"/>
              <a:gd name="connsiteX5" fmla="*/ 285007 w 510639"/>
              <a:gd name="connsiteY5" fmla="*/ 62631 h 276387"/>
              <a:gd name="connsiteX6" fmla="*/ 273132 w 510639"/>
              <a:gd name="connsiteY6" fmla="*/ 27005 h 276387"/>
              <a:gd name="connsiteX7" fmla="*/ 201880 w 510639"/>
              <a:gd name="connsiteY7" fmla="*/ 15130 h 276387"/>
              <a:gd name="connsiteX8" fmla="*/ 166254 w 510639"/>
              <a:gd name="connsiteY8" fmla="*/ 3254 h 276387"/>
              <a:gd name="connsiteX9" fmla="*/ 0 w 510639"/>
              <a:gd name="connsiteY9" fmla="*/ 3254 h 276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0639" h="276387">
                <a:moveTo>
                  <a:pt x="510639" y="276387"/>
                </a:moveTo>
                <a:cubicBezTo>
                  <a:pt x="506680" y="264512"/>
                  <a:pt x="509959" y="246359"/>
                  <a:pt x="498763" y="240761"/>
                </a:cubicBezTo>
                <a:cubicBezTo>
                  <a:pt x="473728" y="228243"/>
                  <a:pt x="442791" y="235674"/>
                  <a:pt x="415636" y="228885"/>
                </a:cubicBezTo>
                <a:cubicBezTo>
                  <a:pt x="394956" y="223715"/>
                  <a:pt x="376051" y="213052"/>
                  <a:pt x="356259" y="205135"/>
                </a:cubicBezTo>
                <a:cubicBezTo>
                  <a:pt x="348342" y="181384"/>
                  <a:pt x="346396" y="154714"/>
                  <a:pt x="332509" y="133883"/>
                </a:cubicBezTo>
                <a:lnTo>
                  <a:pt x="285007" y="62631"/>
                </a:lnTo>
                <a:cubicBezTo>
                  <a:pt x="281049" y="50756"/>
                  <a:pt x="284000" y="33215"/>
                  <a:pt x="273132" y="27005"/>
                </a:cubicBezTo>
                <a:cubicBezTo>
                  <a:pt x="252226" y="15059"/>
                  <a:pt x="225385" y="20353"/>
                  <a:pt x="201880" y="15130"/>
                </a:cubicBezTo>
                <a:cubicBezTo>
                  <a:pt x="189660" y="12414"/>
                  <a:pt x="178750" y="3989"/>
                  <a:pt x="166254" y="3254"/>
                </a:cubicBezTo>
                <a:cubicBezTo>
                  <a:pt x="110932" y="0"/>
                  <a:pt x="55418" y="3254"/>
                  <a:pt x="0" y="3254"/>
                </a:cubicBezTo>
              </a:path>
            </a:pathLst>
          </a:custGeom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Forma livre 146"/>
          <p:cNvSpPr/>
          <p:nvPr/>
        </p:nvSpPr>
        <p:spPr>
          <a:xfrm>
            <a:off x="6948816" y="108513"/>
            <a:ext cx="900679" cy="551747"/>
          </a:xfrm>
          <a:custGeom>
            <a:avLst/>
            <a:gdLst>
              <a:gd name="connsiteX0" fmla="*/ 95475 w 1057376"/>
              <a:gd name="connsiteY0" fmla="*/ 515557 h 603835"/>
              <a:gd name="connsiteX1" fmla="*/ 131101 w 1057376"/>
              <a:gd name="connsiteY1" fmla="*/ 503682 h 603835"/>
              <a:gd name="connsiteX2" fmla="*/ 178602 w 1057376"/>
              <a:gd name="connsiteY2" fmla="*/ 479931 h 603835"/>
              <a:gd name="connsiteX3" fmla="*/ 12347 w 1057376"/>
              <a:gd name="connsiteY3" fmla="*/ 444305 h 603835"/>
              <a:gd name="connsiteX4" fmla="*/ 24223 w 1057376"/>
              <a:gd name="connsiteY4" fmla="*/ 408680 h 603835"/>
              <a:gd name="connsiteX5" fmla="*/ 71724 w 1057376"/>
              <a:gd name="connsiteY5" fmla="*/ 337428 h 603835"/>
              <a:gd name="connsiteX6" fmla="*/ 47973 w 1057376"/>
              <a:gd name="connsiteY6" fmla="*/ 230550 h 603835"/>
              <a:gd name="connsiteX7" fmla="*/ 472 w 1057376"/>
              <a:gd name="connsiteY7" fmla="*/ 159298 h 603835"/>
              <a:gd name="connsiteX8" fmla="*/ 36098 w 1057376"/>
              <a:gd name="connsiteY8" fmla="*/ 135547 h 603835"/>
              <a:gd name="connsiteX9" fmla="*/ 154851 w 1057376"/>
              <a:gd name="connsiteY9" fmla="*/ 135547 h 603835"/>
              <a:gd name="connsiteX10" fmla="*/ 190477 w 1057376"/>
              <a:gd name="connsiteY10" fmla="*/ 147422 h 603835"/>
              <a:gd name="connsiteX11" fmla="*/ 249854 w 1057376"/>
              <a:gd name="connsiteY11" fmla="*/ 206799 h 603835"/>
              <a:gd name="connsiteX12" fmla="*/ 321106 w 1057376"/>
              <a:gd name="connsiteY12" fmla="*/ 230550 h 603835"/>
              <a:gd name="connsiteX13" fmla="*/ 332981 w 1057376"/>
              <a:gd name="connsiteY13" fmla="*/ 194924 h 603835"/>
              <a:gd name="connsiteX14" fmla="*/ 475485 w 1057376"/>
              <a:gd name="connsiteY14" fmla="*/ 159298 h 603835"/>
              <a:gd name="connsiteX15" fmla="*/ 499236 w 1057376"/>
              <a:gd name="connsiteY15" fmla="*/ 123672 h 603835"/>
              <a:gd name="connsiteX16" fmla="*/ 582363 w 1057376"/>
              <a:gd name="connsiteY16" fmla="*/ 111796 h 603835"/>
              <a:gd name="connsiteX17" fmla="*/ 617989 w 1057376"/>
              <a:gd name="connsiteY17" fmla="*/ 99921 h 603835"/>
              <a:gd name="connsiteX18" fmla="*/ 653615 w 1057376"/>
              <a:gd name="connsiteY18" fmla="*/ 76170 h 603835"/>
              <a:gd name="connsiteX19" fmla="*/ 665490 w 1057376"/>
              <a:gd name="connsiteY19" fmla="*/ 40544 h 603835"/>
              <a:gd name="connsiteX20" fmla="*/ 689241 w 1057376"/>
              <a:gd name="connsiteY20" fmla="*/ 4918 h 603835"/>
              <a:gd name="connsiteX21" fmla="*/ 772368 w 1057376"/>
              <a:gd name="connsiteY21" fmla="*/ 16794 h 603835"/>
              <a:gd name="connsiteX22" fmla="*/ 784243 w 1057376"/>
              <a:gd name="connsiteY22" fmla="*/ 76170 h 603835"/>
              <a:gd name="connsiteX23" fmla="*/ 831745 w 1057376"/>
              <a:gd name="connsiteY23" fmla="*/ 147422 h 603835"/>
              <a:gd name="connsiteX24" fmla="*/ 831745 w 1057376"/>
              <a:gd name="connsiteY24" fmla="*/ 266176 h 603835"/>
              <a:gd name="connsiteX25" fmla="*/ 784243 w 1057376"/>
              <a:gd name="connsiteY25" fmla="*/ 337428 h 603835"/>
              <a:gd name="connsiteX26" fmla="*/ 807994 w 1057376"/>
              <a:gd name="connsiteY26" fmla="*/ 456181 h 603835"/>
              <a:gd name="connsiteX27" fmla="*/ 843620 w 1057376"/>
              <a:gd name="connsiteY27" fmla="*/ 491807 h 603835"/>
              <a:gd name="connsiteX28" fmla="*/ 879246 w 1057376"/>
              <a:gd name="connsiteY28" fmla="*/ 515557 h 603835"/>
              <a:gd name="connsiteX29" fmla="*/ 891121 w 1057376"/>
              <a:gd name="connsiteY29" fmla="*/ 551183 h 603835"/>
              <a:gd name="connsiteX30" fmla="*/ 962373 w 1057376"/>
              <a:gd name="connsiteY30" fmla="*/ 598685 h 603835"/>
              <a:gd name="connsiteX31" fmla="*/ 1057376 w 1057376"/>
              <a:gd name="connsiteY31" fmla="*/ 563059 h 6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057376" h="603835">
                <a:moveTo>
                  <a:pt x="95475" y="515557"/>
                </a:moveTo>
                <a:cubicBezTo>
                  <a:pt x="107350" y="511599"/>
                  <a:pt x="118583" y="503682"/>
                  <a:pt x="131101" y="503682"/>
                </a:cubicBezTo>
                <a:cubicBezTo>
                  <a:pt x="183880" y="503682"/>
                  <a:pt x="157491" y="543266"/>
                  <a:pt x="178602" y="479931"/>
                </a:cubicBezTo>
                <a:cubicBezTo>
                  <a:pt x="150780" y="368643"/>
                  <a:pt x="193843" y="474554"/>
                  <a:pt x="12347" y="444305"/>
                </a:cubicBezTo>
                <a:cubicBezTo>
                  <a:pt x="0" y="442247"/>
                  <a:pt x="18144" y="419622"/>
                  <a:pt x="24223" y="408680"/>
                </a:cubicBezTo>
                <a:cubicBezTo>
                  <a:pt x="38086" y="383728"/>
                  <a:pt x="71724" y="337428"/>
                  <a:pt x="71724" y="337428"/>
                </a:cubicBezTo>
                <a:cubicBezTo>
                  <a:pt x="68501" y="318089"/>
                  <a:pt x="61896" y="255611"/>
                  <a:pt x="47973" y="230550"/>
                </a:cubicBezTo>
                <a:cubicBezTo>
                  <a:pt x="34110" y="205597"/>
                  <a:pt x="472" y="159298"/>
                  <a:pt x="472" y="159298"/>
                </a:cubicBezTo>
                <a:cubicBezTo>
                  <a:pt x="12347" y="151381"/>
                  <a:pt x="23332" y="141930"/>
                  <a:pt x="36098" y="135547"/>
                </a:cubicBezTo>
                <a:cubicBezTo>
                  <a:pt x="82156" y="112518"/>
                  <a:pt x="95381" y="127052"/>
                  <a:pt x="154851" y="135547"/>
                </a:cubicBezTo>
                <a:cubicBezTo>
                  <a:pt x="166726" y="139505"/>
                  <a:pt x="180702" y="139602"/>
                  <a:pt x="190477" y="147422"/>
                </a:cubicBezTo>
                <a:cubicBezTo>
                  <a:pt x="254803" y="198882"/>
                  <a:pt x="169695" y="171172"/>
                  <a:pt x="249854" y="206799"/>
                </a:cubicBezTo>
                <a:cubicBezTo>
                  <a:pt x="272732" y="216967"/>
                  <a:pt x="321106" y="230550"/>
                  <a:pt x="321106" y="230550"/>
                </a:cubicBezTo>
                <a:cubicBezTo>
                  <a:pt x="325064" y="218675"/>
                  <a:pt x="325161" y="204699"/>
                  <a:pt x="332981" y="194924"/>
                </a:cubicBezTo>
                <a:cubicBezTo>
                  <a:pt x="364908" y="155014"/>
                  <a:pt x="438616" y="163394"/>
                  <a:pt x="475485" y="159298"/>
                </a:cubicBezTo>
                <a:cubicBezTo>
                  <a:pt x="483402" y="147423"/>
                  <a:pt x="486194" y="129469"/>
                  <a:pt x="499236" y="123672"/>
                </a:cubicBezTo>
                <a:cubicBezTo>
                  <a:pt x="524814" y="112304"/>
                  <a:pt x="554916" y="117285"/>
                  <a:pt x="582363" y="111796"/>
                </a:cubicBezTo>
                <a:cubicBezTo>
                  <a:pt x="594638" y="109341"/>
                  <a:pt x="606114" y="103879"/>
                  <a:pt x="617989" y="99921"/>
                </a:cubicBezTo>
                <a:cubicBezTo>
                  <a:pt x="629864" y="92004"/>
                  <a:pt x="644699" y="87315"/>
                  <a:pt x="653615" y="76170"/>
                </a:cubicBezTo>
                <a:cubicBezTo>
                  <a:pt x="661435" y="66395"/>
                  <a:pt x="659892" y="51740"/>
                  <a:pt x="665490" y="40544"/>
                </a:cubicBezTo>
                <a:cubicBezTo>
                  <a:pt x="671873" y="27778"/>
                  <a:pt x="681324" y="16793"/>
                  <a:pt x="689241" y="4918"/>
                </a:cubicBezTo>
                <a:cubicBezTo>
                  <a:pt x="716950" y="8877"/>
                  <a:pt x="749976" y="0"/>
                  <a:pt x="772368" y="16794"/>
                </a:cubicBezTo>
                <a:cubicBezTo>
                  <a:pt x="788515" y="28904"/>
                  <a:pt x="775891" y="57795"/>
                  <a:pt x="784243" y="76170"/>
                </a:cubicBezTo>
                <a:cubicBezTo>
                  <a:pt x="796055" y="102156"/>
                  <a:pt x="831745" y="147422"/>
                  <a:pt x="831745" y="147422"/>
                </a:cubicBezTo>
                <a:cubicBezTo>
                  <a:pt x="847676" y="195217"/>
                  <a:pt x="856112" y="202822"/>
                  <a:pt x="831745" y="266176"/>
                </a:cubicBezTo>
                <a:cubicBezTo>
                  <a:pt x="821498" y="292818"/>
                  <a:pt x="784243" y="337428"/>
                  <a:pt x="784243" y="337428"/>
                </a:cubicBezTo>
                <a:cubicBezTo>
                  <a:pt x="785248" y="344464"/>
                  <a:pt x="792921" y="433572"/>
                  <a:pt x="807994" y="456181"/>
                </a:cubicBezTo>
                <a:cubicBezTo>
                  <a:pt x="817310" y="470155"/>
                  <a:pt x="830718" y="481056"/>
                  <a:pt x="843620" y="491807"/>
                </a:cubicBezTo>
                <a:cubicBezTo>
                  <a:pt x="854584" y="500944"/>
                  <a:pt x="867371" y="507640"/>
                  <a:pt x="879246" y="515557"/>
                </a:cubicBezTo>
                <a:cubicBezTo>
                  <a:pt x="883204" y="527432"/>
                  <a:pt x="882270" y="542332"/>
                  <a:pt x="891121" y="551183"/>
                </a:cubicBezTo>
                <a:cubicBezTo>
                  <a:pt x="911305" y="571367"/>
                  <a:pt x="962373" y="598685"/>
                  <a:pt x="962373" y="598685"/>
                </a:cubicBezTo>
                <a:cubicBezTo>
                  <a:pt x="1044669" y="584968"/>
                  <a:pt x="1016599" y="603835"/>
                  <a:pt x="1057376" y="563059"/>
                </a:cubicBezTo>
              </a:path>
            </a:pathLst>
          </a:cu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Forma livre 170"/>
          <p:cNvSpPr/>
          <p:nvPr/>
        </p:nvSpPr>
        <p:spPr>
          <a:xfrm>
            <a:off x="7897752" y="299592"/>
            <a:ext cx="798439" cy="311728"/>
          </a:xfrm>
          <a:custGeom>
            <a:avLst/>
            <a:gdLst>
              <a:gd name="connsiteX0" fmla="*/ 1064585 w 1064585"/>
              <a:gd name="connsiteY0" fmla="*/ 0 h 415637"/>
              <a:gd name="connsiteX1" fmla="*/ 1005209 w 1064585"/>
              <a:gd name="connsiteY1" fmla="*/ 59377 h 415637"/>
              <a:gd name="connsiteX2" fmla="*/ 945832 w 1064585"/>
              <a:gd name="connsiteY2" fmla="*/ 130629 h 415637"/>
              <a:gd name="connsiteX3" fmla="*/ 910206 w 1064585"/>
              <a:gd name="connsiteY3" fmla="*/ 213756 h 415637"/>
              <a:gd name="connsiteX4" fmla="*/ 874580 w 1064585"/>
              <a:gd name="connsiteY4" fmla="*/ 225632 h 415637"/>
              <a:gd name="connsiteX5" fmla="*/ 862705 w 1064585"/>
              <a:gd name="connsiteY5" fmla="*/ 261258 h 415637"/>
              <a:gd name="connsiteX6" fmla="*/ 850829 w 1064585"/>
              <a:gd name="connsiteY6" fmla="*/ 308759 h 415637"/>
              <a:gd name="connsiteX7" fmla="*/ 779577 w 1064585"/>
              <a:gd name="connsiteY7" fmla="*/ 332509 h 415637"/>
              <a:gd name="connsiteX8" fmla="*/ 743951 w 1064585"/>
              <a:gd name="connsiteY8" fmla="*/ 344385 h 415637"/>
              <a:gd name="connsiteX9" fmla="*/ 672699 w 1064585"/>
              <a:gd name="connsiteY9" fmla="*/ 308759 h 415637"/>
              <a:gd name="connsiteX10" fmla="*/ 637073 w 1064585"/>
              <a:gd name="connsiteY10" fmla="*/ 296883 h 415637"/>
              <a:gd name="connsiteX11" fmla="*/ 577697 w 1064585"/>
              <a:gd name="connsiteY11" fmla="*/ 308759 h 415637"/>
              <a:gd name="connsiteX12" fmla="*/ 482694 w 1064585"/>
              <a:gd name="connsiteY12" fmla="*/ 285008 h 415637"/>
              <a:gd name="connsiteX13" fmla="*/ 399567 w 1064585"/>
              <a:gd name="connsiteY13" fmla="*/ 261258 h 415637"/>
              <a:gd name="connsiteX14" fmla="*/ 316440 w 1064585"/>
              <a:gd name="connsiteY14" fmla="*/ 356260 h 415637"/>
              <a:gd name="connsiteX15" fmla="*/ 280814 w 1064585"/>
              <a:gd name="connsiteY15" fmla="*/ 368135 h 415637"/>
              <a:gd name="connsiteX16" fmla="*/ 55183 w 1064585"/>
              <a:gd name="connsiteY16" fmla="*/ 380011 h 415637"/>
              <a:gd name="connsiteX17" fmla="*/ 7681 w 1064585"/>
              <a:gd name="connsiteY17" fmla="*/ 415637 h 415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64585" h="415637">
                <a:moveTo>
                  <a:pt x="1064585" y="0"/>
                </a:moveTo>
                <a:cubicBezTo>
                  <a:pt x="1021042" y="65314"/>
                  <a:pt x="1064584" y="9897"/>
                  <a:pt x="1005209" y="59377"/>
                </a:cubicBezTo>
                <a:cubicBezTo>
                  <a:pt x="970920" y="87952"/>
                  <a:pt x="969186" y="95598"/>
                  <a:pt x="945832" y="130629"/>
                </a:cubicBezTo>
                <a:cubicBezTo>
                  <a:pt x="938701" y="159154"/>
                  <a:pt x="935835" y="193253"/>
                  <a:pt x="910206" y="213756"/>
                </a:cubicBezTo>
                <a:cubicBezTo>
                  <a:pt x="900431" y="221576"/>
                  <a:pt x="886455" y="221673"/>
                  <a:pt x="874580" y="225632"/>
                </a:cubicBezTo>
                <a:cubicBezTo>
                  <a:pt x="870622" y="237507"/>
                  <a:pt x="866144" y="249222"/>
                  <a:pt x="862705" y="261258"/>
                </a:cubicBezTo>
                <a:cubicBezTo>
                  <a:pt x="858221" y="276951"/>
                  <a:pt x="863221" y="298138"/>
                  <a:pt x="850829" y="308759"/>
                </a:cubicBezTo>
                <a:cubicBezTo>
                  <a:pt x="831821" y="325052"/>
                  <a:pt x="803328" y="324592"/>
                  <a:pt x="779577" y="332509"/>
                </a:cubicBezTo>
                <a:lnTo>
                  <a:pt x="743951" y="344385"/>
                </a:lnTo>
                <a:cubicBezTo>
                  <a:pt x="654404" y="314534"/>
                  <a:pt x="764782" y="354801"/>
                  <a:pt x="672699" y="308759"/>
                </a:cubicBezTo>
                <a:cubicBezTo>
                  <a:pt x="661503" y="303161"/>
                  <a:pt x="648948" y="300842"/>
                  <a:pt x="637073" y="296883"/>
                </a:cubicBezTo>
                <a:cubicBezTo>
                  <a:pt x="617281" y="300842"/>
                  <a:pt x="597881" y="308759"/>
                  <a:pt x="577697" y="308759"/>
                </a:cubicBezTo>
                <a:cubicBezTo>
                  <a:pt x="541485" y="308759"/>
                  <a:pt x="515490" y="294378"/>
                  <a:pt x="482694" y="285008"/>
                </a:cubicBezTo>
                <a:cubicBezTo>
                  <a:pt x="378315" y="255186"/>
                  <a:pt x="484986" y="289730"/>
                  <a:pt x="399567" y="261258"/>
                </a:cubicBezTo>
                <a:cubicBezTo>
                  <a:pt x="264856" y="283709"/>
                  <a:pt x="373394" y="242351"/>
                  <a:pt x="316440" y="356260"/>
                </a:cubicBezTo>
                <a:cubicBezTo>
                  <a:pt x="310842" y="367456"/>
                  <a:pt x="293280" y="367002"/>
                  <a:pt x="280814" y="368135"/>
                </a:cubicBezTo>
                <a:cubicBezTo>
                  <a:pt x="205809" y="374954"/>
                  <a:pt x="130393" y="376052"/>
                  <a:pt x="55183" y="380011"/>
                </a:cubicBezTo>
                <a:cubicBezTo>
                  <a:pt x="0" y="393806"/>
                  <a:pt x="7681" y="375565"/>
                  <a:pt x="7681" y="415637"/>
                </a:cubicBezTo>
              </a:path>
            </a:pathLst>
          </a:cu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pt-BR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Text Box 13">
            <a:extLst>
              <a:ext uri="{FF2B5EF4-FFF2-40B4-BE49-F238E27FC236}">
                <a16:creationId xmlns:a16="http://schemas.microsoft.com/office/drawing/2014/main" id="{A282807A-B40A-4E08-AA30-35244BF52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91" y="699908"/>
            <a:ext cx="5382450" cy="3923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68555" tIns="34278" rIns="68555" bIns="3427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tabLst>
                <a:tab pos="0" algn="l"/>
                <a:tab pos="335636" algn="l"/>
                <a:tab pos="672462" algn="l"/>
                <a:tab pos="1009288" algn="l"/>
                <a:tab pos="1346114" algn="l"/>
                <a:tab pos="1682940" algn="l"/>
                <a:tab pos="2019767" algn="l"/>
                <a:tab pos="2356592" algn="l"/>
                <a:tab pos="2693419" algn="l"/>
                <a:tab pos="3030245" algn="l"/>
                <a:tab pos="3367071" algn="l"/>
                <a:tab pos="3703898" algn="l"/>
                <a:tab pos="4040723" algn="l"/>
                <a:tab pos="4377549" algn="l"/>
                <a:tab pos="4714376" algn="l"/>
                <a:tab pos="5051203" algn="l"/>
                <a:tab pos="5388030" algn="l"/>
                <a:tab pos="5724854" algn="l"/>
                <a:tab pos="6061681" algn="l"/>
                <a:tab pos="6398508" algn="l"/>
                <a:tab pos="6735335" algn="l"/>
              </a:tabLst>
              <a:defRPr/>
            </a:pPr>
            <a:r>
              <a:rPr lang="pt-BR" sz="2100" b="1" spc="38" dirty="0">
                <a:ln w="11430"/>
                <a:solidFill>
                  <a:srgbClr val="002060"/>
                </a:solidFill>
                <a:latin typeface="Cooper Black" pitchFamily="18" charset="0"/>
              </a:rPr>
              <a:t>PLANEJAMENTO DE IMPLANTAÇÃO</a:t>
            </a:r>
          </a:p>
        </p:txBody>
      </p:sp>
    </p:spTree>
    <p:extLst>
      <p:ext uri="{BB962C8B-B14F-4D97-AF65-F5344CB8AC3E}">
        <p14:creationId xmlns:p14="http://schemas.microsoft.com/office/powerpoint/2010/main" val="1374854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6144126" y="160421"/>
            <a:ext cx="2871537" cy="8823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" name="Grupo 8"/>
          <p:cNvGrpSpPr/>
          <p:nvPr/>
        </p:nvGrpSpPr>
        <p:grpSpPr>
          <a:xfrm>
            <a:off x="6289630" y="256673"/>
            <a:ext cx="2484276" cy="654170"/>
            <a:chOff x="5436096" y="332656"/>
            <a:chExt cx="3312368" cy="872227"/>
          </a:xfrm>
        </p:grpSpPr>
        <p:grpSp>
          <p:nvGrpSpPr>
            <p:cNvPr id="11" name="Grupo 9"/>
            <p:cNvGrpSpPr/>
            <p:nvPr/>
          </p:nvGrpSpPr>
          <p:grpSpPr>
            <a:xfrm>
              <a:off x="5436096" y="332656"/>
              <a:ext cx="3312368" cy="872227"/>
              <a:chOff x="9252520" y="476672"/>
              <a:chExt cx="3312368" cy="872227"/>
            </a:xfrm>
          </p:grpSpPr>
          <p:sp>
            <p:nvSpPr>
              <p:cNvPr id="13" name="CaixaDeTexto 12"/>
              <p:cNvSpPr txBox="1"/>
              <p:nvPr/>
            </p:nvSpPr>
            <p:spPr>
              <a:xfrm>
                <a:off x="10116616" y="548680"/>
                <a:ext cx="2448272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pt-BR" sz="3300" b="1" i="1" dirty="0">
                    <a:solidFill>
                      <a:prstClr val="black"/>
                    </a:solidFill>
                    <a:latin typeface="Calibri"/>
                  </a:rPr>
                  <a:t>SISFRON</a:t>
                </a:r>
              </a:p>
            </p:txBody>
          </p:sp>
          <p:pic>
            <p:nvPicPr>
              <p:cNvPr id="14" name="Picture 2" descr="E:\LOGOS PROGRAMAS ESTRATÉGICOS\SISFRON_preto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4290"/>
              <a:stretch/>
            </p:blipFill>
            <p:spPr bwMode="auto">
              <a:xfrm>
                <a:off x="9252520" y="476672"/>
                <a:ext cx="1152128" cy="800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4260" y="476672"/>
              <a:ext cx="381172" cy="656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8626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01"/>
            <a:ext cx="9144000" cy="518749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742401" y="3117601"/>
            <a:ext cx="1357423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pt-BR" dirty="0">
                <a:solidFill>
                  <a:prstClr val="black"/>
                </a:solidFill>
                <a:latin typeface="Calibri"/>
              </a:rPr>
              <a:t>37% da faixa</a:t>
            </a:r>
          </a:p>
          <a:p>
            <a:pPr algn="ctr" defTabSz="914378">
              <a:defRPr/>
            </a:pPr>
            <a:r>
              <a:rPr lang="pt-BR" dirty="0">
                <a:solidFill>
                  <a:prstClr val="black"/>
                </a:solidFill>
                <a:latin typeface="Calibri"/>
              </a:rPr>
              <a:t>planejada</a:t>
            </a:r>
          </a:p>
        </p:txBody>
      </p:sp>
      <p:cxnSp>
        <p:nvCxnSpPr>
          <p:cNvPr id="5" name="Conector Angulado 4"/>
          <p:cNvCxnSpPr>
            <a:cxnSpLocks/>
          </p:cNvCxnSpPr>
          <p:nvPr/>
        </p:nvCxnSpPr>
        <p:spPr>
          <a:xfrm>
            <a:off x="3099824" y="3763932"/>
            <a:ext cx="1850405" cy="145128"/>
          </a:xfrm>
          <a:prstGeom prst="bentConnector3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Angulado 8"/>
          <p:cNvCxnSpPr>
            <a:cxnSpLocks/>
          </p:cNvCxnSpPr>
          <p:nvPr/>
        </p:nvCxnSpPr>
        <p:spPr>
          <a:xfrm flipV="1">
            <a:off x="3099824" y="2335464"/>
            <a:ext cx="1102260" cy="748903"/>
          </a:xfrm>
          <a:prstGeom prst="bentConnector3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1278470" y="727307"/>
            <a:ext cx="886781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defTabSz="914378">
              <a:defRPr/>
            </a:pPr>
            <a:r>
              <a:rPr lang="pt-BR" dirty="0">
                <a:solidFill>
                  <a:prstClr val="black"/>
                </a:solidFill>
                <a:latin typeface="Calibri"/>
              </a:rPr>
              <a:t>11 MEF</a:t>
            </a:r>
          </a:p>
        </p:txBody>
      </p:sp>
      <p:cxnSp>
        <p:nvCxnSpPr>
          <p:cNvPr id="13" name="Conector de Seta Reta 12"/>
          <p:cNvCxnSpPr/>
          <p:nvPr/>
        </p:nvCxnSpPr>
        <p:spPr>
          <a:xfrm>
            <a:off x="2615696" y="911973"/>
            <a:ext cx="453600" cy="130424"/>
          </a:xfrm>
          <a:prstGeom prst="straightConnector1">
            <a:avLst/>
          </a:prstGeom>
          <a:ln w="38100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6144126" y="160421"/>
            <a:ext cx="2871537" cy="8823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Grupo 8"/>
          <p:cNvGrpSpPr/>
          <p:nvPr/>
        </p:nvGrpSpPr>
        <p:grpSpPr>
          <a:xfrm>
            <a:off x="6289630" y="256673"/>
            <a:ext cx="2484276" cy="654170"/>
            <a:chOff x="5436096" y="332656"/>
            <a:chExt cx="3312368" cy="872227"/>
          </a:xfrm>
        </p:grpSpPr>
        <p:grpSp>
          <p:nvGrpSpPr>
            <p:cNvPr id="14" name="Grupo 9"/>
            <p:cNvGrpSpPr/>
            <p:nvPr/>
          </p:nvGrpSpPr>
          <p:grpSpPr>
            <a:xfrm>
              <a:off x="5436096" y="332656"/>
              <a:ext cx="3312368" cy="872227"/>
              <a:chOff x="9252520" y="476672"/>
              <a:chExt cx="3312368" cy="872227"/>
            </a:xfrm>
          </p:grpSpPr>
          <p:sp>
            <p:nvSpPr>
              <p:cNvPr id="17" name="CaixaDeTexto 16"/>
              <p:cNvSpPr txBox="1"/>
              <p:nvPr/>
            </p:nvSpPr>
            <p:spPr>
              <a:xfrm>
                <a:off x="10116616" y="548680"/>
                <a:ext cx="2448272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/>
                <a:r>
                  <a:rPr lang="pt-BR" sz="3300" b="1" i="1" dirty="0">
                    <a:solidFill>
                      <a:prstClr val="black"/>
                    </a:solidFill>
                    <a:latin typeface="Calibri"/>
                  </a:rPr>
                  <a:t>SISFRON</a:t>
                </a:r>
              </a:p>
            </p:txBody>
          </p:sp>
          <p:pic>
            <p:nvPicPr>
              <p:cNvPr id="18" name="Picture 2" descr="E:\LOGOS PROGRAMAS ESTRATÉGICOS\SISFRON_preto.png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4290"/>
              <a:stretch/>
            </p:blipFill>
            <p:spPr bwMode="auto">
              <a:xfrm>
                <a:off x="9252520" y="476672"/>
                <a:ext cx="1152128" cy="800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4260" y="476672"/>
              <a:ext cx="381172" cy="656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6313084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8893290-2F39-4E93-8A8B-D97385BEE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Grupo 115">
            <a:extLst>
              <a:ext uri="{FF2B5EF4-FFF2-40B4-BE49-F238E27FC236}">
                <a16:creationId xmlns:a16="http://schemas.microsoft.com/office/drawing/2014/main" id="{57685E5B-803F-4123-970F-968E9EDD9717}"/>
              </a:ext>
            </a:extLst>
          </p:cNvPr>
          <p:cNvGrpSpPr/>
          <p:nvPr/>
        </p:nvGrpSpPr>
        <p:grpSpPr>
          <a:xfrm>
            <a:off x="524170" y="3713836"/>
            <a:ext cx="1492609" cy="993885"/>
            <a:chOff x="1187624" y="4581128"/>
            <a:chExt cx="1872208" cy="1325180"/>
          </a:xfrm>
        </p:grpSpPr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2C00F1E3-22BC-4B41-B4AC-EB5097FC2C6A}"/>
                </a:ext>
              </a:extLst>
            </p:cNvPr>
            <p:cNvSpPr/>
            <p:nvPr/>
          </p:nvSpPr>
          <p:spPr>
            <a:xfrm>
              <a:off x="1187624" y="5337276"/>
              <a:ext cx="144016" cy="1331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pt-B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A595BDB7-FDB2-471A-931D-734225FDBA87}"/>
                </a:ext>
              </a:extLst>
            </p:cNvPr>
            <p:cNvSpPr/>
            <p:nvPr/>
          </p:nvSpPr>
          <p:spPr>
            <a:xfrm>
              <a:off x="1187624" y="4724979"/>
              <a:ext cx="144016" cy="133164"/>
            </a:xfrm>
            <a:prstGeom prst="ellipse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pt-BR" sz="1350">
                <a:solidFill>
                  <a:srgbClr val="92D050"/>
                </a:solidFill>
                <a:latin typeface="Calibri"/>
              </a:endParaRPr>
            </a:p>
          </p:txBody>
        </p:sp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2985D766-6B0F-43D1-BB01-8B1E0B27BEAD}"/>
                </a:ext>
              </a:extLst>
            </p:cNvPr>
            <p:cNvSpPr/>
            <p:nvPr/>
          </p:nvSpPr>
          <p:spPr>
            <a:xfrm>
              <a:off x="1187624" y="5033702"/>
              <a:ext cx="144016" cy="133164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pt-BR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87B2453-BED4-49CB-A585-D434088B8A1D}"/>
                </a:ext>
              </a:extLst>
            </p:cNvPr>
            <p:cNvSpPr txBox="1"/>
            <p:nvPr/>
          </p:nvSpPr>
          <p:spPr>
            <a:xfrm>
              <a:off x="1331640" y="4923620"/>
              <a:ext cx="172819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pt-BR" sz="1350" dirty="0">
                  <a:solidFill>
                    <a:srgbClr val="FFFF00"/>
                  </a:solidFill>
                  <a:highlight>
                    <a:srgbClr val="808080"/>
                  </a:highlight>
                  <a:latin typeface="Calibri"/>
                </a:rPr>
                <a:t>Em construção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B1B2B633-A962-412C-AEEF-B19E3388BBAF}"/>
                </a:ext>
              </a:extLst>
            </p:cNvPr>
            <p:cNvSpPr txBox="1"/>
            <p:nvPr/>
          </p:nvSpPr>
          <p:spPr>
            <a:xfrm>
              <a:off x="1331640" y="5229200"/>
              <a:ext cx="144016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pt-BR" sz="1350" dirty="0">
                  <a:solidFill>
                    <a:srgbClr val="FFFF00"/>
                  </a:solidFill>
                  <a:highlight>
                    <a:srgbClr val="808080"/>
                  </a:highlight>
                  <a:latin typeface="Calibri"/>
                </a:rPr>
                <a:t>Previsão de implantação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AF5F823D-79A6-47D4-BDC5-61C885AADFD7}"/>
                </a:ext>
              </a:extLst>
            </p:cNvPr>
            <p:cNvSpPr txBox="1"/>
            <p:nvPr/>
          </p:nvSpPr>
          <p:spPr>
            <a:xfrm>
              <a:off x="1331640" y="4581128"/>
              <a:ext cx="1512168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pt-BR" sz="1350" dirty="0">
                  <a:solidFill>
                    <a:srgbClr val="FFFF00"/>
                  </a:solidFill>
                  <a:highlight>
                    <a:srgbClr val="808080"/>
                  </a:highlight>
                  <a:latin typeface="Calibri"/>
                </a:rPr>
                <a:t>Em operação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9C56984-81C1-4BB6-BAFB-850686F6DE2B}"/>
              </a:ext>
            </a:extLst>
          </p:cNvPr>
          <p:cNvSpPr txBox="1"/>
          <p:nvPr/>
        </p:nvSpPr>
        <p:spPr>
          <a:xfrm>
            <a:off x="108213" y="2933642"/>
            <a:ext cx="32148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pt-BR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Calibri"/>
              </a:rPr>
              <a:t>CENTROS DE COORDENAÇÃO  DE OPERAÇÕES (</a:t>
            </a:r>
            <a:r>
              <a:rPr lang="pt-BR" sz="165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Calibri"/>
              </a:rPr>
              <a:t>CCOp</a:t>
            </a:r>
            <a:r>
              <a:rPr lang="pt-BR" sz="165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Calibri"/>
              </a:rPr>
              <a:t>) - SISFRON</a:t>
            </a:r>
          </a:p>
        </p:txBody>
      </p:sp>
    </p:spTree>
    <p:extLst>
      <p:ext uri="{BB962C8B-B14F-4D97-AF65-F5344CB8AC3E}">
        <p14:creationId xmlns:p14="http://schemas.microsoft.com/office/powerpoint/2010/main" val="2424594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Situação Orçamentária</a:t>
            </a:r>
          </a:p>
        </p:txBody>
      </p:sp>
      <p:pic>
        <p:nvPicPr>
          <p:cNvPr id="5" name="Picture 2" descr="F:\Fotos Ap At - 26 Dez 17\Nova pasta\Nova pasta\SISFRON - Arte Geral.jpg">
            <a:extLst>
              <a:ext uri="{FF2B5EF4-FFF2-40B4-BE49-F238E27FC236}">
                <a16:creationId xmlns:a16="http://schemas.microsoft.com/office/drawing/2014/main" id="{F16BE0EC-BB33-490A-A75E-E42BC5D3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637952"/>
            <a:ext cx="9144000" cy="4505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54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Situação Orçamentária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3279ED2-5A91-4CDA-80F2-53A18FF79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52"/>
            <a:ext cx="9143999" cy="450554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E70169D-8A82-4977-9A96-824BF0A81417}"/>
              </a:ext>
            </a:extLst>
          </p:cNvPr>
          <p:cNvSpPr txBox="1"/>
          <p:nvPr/>
        </p:nvSpPr>
        <p:spPr>
          <a:xfrm>
            <a:off x="4906536" y="1353015"/>
            <a:ext cx="3285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Planejamento Inicial (2012 – 21)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R$ 12 bilhões</a:t>
            </a:r>
          </a:p>
        </p:txBody>
      </p:sp>
    </p:spTree>
    <p:extLst>
      <p:ext uri="{BB962C8B-B14F-4D97-AF65-F5344CB8AC3E}">
        <p14:creationId xmlns:p14="http://schemas.microsoft.com/office/powerpoint/2010/main" val="711001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Situação Orçamentária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113C7D0-A8E6-40E2-960A-D1D92BE85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52"/>
            <a:ext cx="9144000" cy="450554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9A115BC-25CF-4059-BE5C-292EE7C4DEBF}"/>
              </a:ext>
            </a:extLst>
          </p:cNvPr>
          <p:cNvSpPr txBox="1"/>
          <p:nvPr/>
        </p:nvSpPr>
        <p:spPr>
          <a:xfrm>
            <a:off x="4906536" y="1353015"/>
            <a:ext cx="3285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Planejamento Inicial (2012 – 21)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R$ 12 bilhões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CF15F8F-3877-4523-8E1D-2FF567BCC40F}"/>
              </a:ext>
            </a:extLst>
          </p:cNvPr>
          <p:cNvSpPr txBox="1"/>
          <p:nvPr/>
        </p:nvSpPr>
        <p:spPr>
          <a:xfrm>
            <a:off x="4906535" y="2571750"/>
            <a:ext cx="3285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Valores recebidos (2012 – 19)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R$ 2 bilhões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64316F2-01A4-4A79-BF0D-1C02F3816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447" y="3927320"/>
            <a:ext cx="331749" cy="21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642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Situação Orçamentária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1857BB1-A0E2-4887-AC3D-916BE9D07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7952"/>
            <a:ext cx="9144000" cy="450554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1207C84-1C74-46C4-85F4-8D52F4B7CBE6}"/>
              </a:ext>
            </a:extLst>
          </p:cNvPr>
          <p:cNvSpPr txBox="1"/>
          <p:nvPr/>
        </p:nvSpPr>
        <p:spPr>
          <a:xfrm>
            <a:off x="4906536" y="1353015"/>
            <a:ext cx="3285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Novo Planejamento (2012 – 35)</a:t>
            </a:r>
          </a:p>
          <a:p>
            <a:pPr algn="ctr"/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R$ 12 bilhões</a:t>
            </a:r>
          </a:p>
        </p:txBody>
      </p:sp>
    </p:spTree>
    <p:extLst>
      <p:ext uri="{BB962C8B-B14F-4D97-AF65-F5344CB8AC3E}">
        <p14:creationId xmlns:p14="http://schemas.microsoft.com/office/powerpoint/2010/main" val="2404140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Situação Orçamentária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B421F4B-3A01-4A2B-904F-FED3741E77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6829219"/>
              </p:ext>
            </p:extLst>
          </p:nvPr>
        </p:nvGraphicFramePr>
        <p:xfrm>
          <a:off x="397727" y="1460345"/>
          <a:ext cx="3297044" cy="2494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16ADDB59-0B61-4B50-8A44-50D1E0DD240B}"/>
              </a:ext>
            </a:extLst>
          </p:cNvPr>
          <p:cNvSpPr txBox="1"/>
          <p:nvPr/>
        </p:nvSpPr>
        <p:spPr>
          <a:xfrm rot="18637818">
            <a:off x="349406" y="185063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2012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D9A29CE-E5D3-43B6-9B0D-2242E52AD0FD}"/>
              </a:ext>
            </a:extLst>
          </p:cNvPr>
          <p:cNvSpPr txBox="1"/>
          <p:nvPr/>
        </p:nvSpPr>
        <p:spPr>
          <a:xfrm rot="18637818">
            <a:off x="1557456" y="185063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2021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4F0E466-19F0-45C4-97E5-FAC57CD7689F}"/>
              </a:ext>
            </a:extLst>
          </p:cNvPr>
          <p:cNvSpPr txBox="1"/>
          <p:nvPr/>
        </p:nvSpPr>
        <p:spPr>
          <a:xfrm rot="18637818">
            <a:off x="3368401" y="185064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2035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20D52B6B-3E84-4259-A48F-A92BC84B80B4}"/>
              </a:ext>
            </a:extLst>
          </p:cNvPr>
          <p:cNvSpPr/>
          <p:nvPr/>
        </p:nvSpPr>
        <p:spPr>
          <a:xfrm>
            <a:off x="153218" y="853046"/>
            <a:ext cx="3794314" cy="33855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Variação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prazos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planejamento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5E42A1A-2A00-458F-925F-5A517D539738}"/>
              </a:ext>
            </a:extLst>
          </p:cNvPr>
          <p:cNvSpPr/>
          <p:nvPr/>
        </p:nvSpPr>
        <p:spPr>
          <a:xfrm>
            <a:off x="4862750" y="851466"/>
            <a:ext cx="3794314" cy="33855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Variação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dos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valores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previstos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recebidos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DD8E9101-B595-438E-A31C-40C1C1DF2B9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3002696"/>
              </p:ext>
            </p:extLst>
          </p:nvPr>
        </p:nvGraphicFramePr>
        <p:xfrm>
          <a:off x="4700689" y="1460345"/>
          <a:ext cx="3876907" cy="24946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CaixaDeTexto 11">
            <a:extLst>
              <a:ext uri="{FF2B5EF4-FFF2-40B4-BE49-F238E27FC236}">
                <a16:creationId xmlns:a16="http://schemas.microsoft.com/office/drawing/2014/main" id="{CE0FD8C5-BB03-47DC-A7F0-91E920103E71}"/>
              </a:ext>
            </a:extLst>
          </p:cNvPr>
          <p:cNvSpPr txBox="1"/>
          <p:nvPr/>
        </p:nvSpPr>
        <p:spPr>
          <a:xfrm>
            <a:off x="5649951" y="203391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12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C619331-1D2E-4B04-9F97-8651AED1345B}"/>
              </a:ext>
            </a:extLst>
          </p:cNvPr>
          <p:cNvSpPr txBox="1"/>
          <p:nvPr/>
        </p:nvSpPr>
        <p:spPr>
          <a:xfrm>
            <a:off x="6429790" y="233832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012CFA95-8F7D-4E5E-9FE2-2EA776F47CD0}"/>
              </a:ext>
            </a:extLst>
          </p:cNvPr>
          <p:cNvSpPr txBox="1"/>
          <p:nvPr/>
        </p:nvSpPr>
        <p:spPr>
          <a:xfrm>
            <a:off x="7295867" y="34645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C027548-B7C1-42F4-B90F-12846D23566B}"/>
              </a:ext>
            </a:extLst>
          </p:cNvPr>
          <p:cNvSpPr txBox="1"/>
          <p:nvPr/>
        </p:nvSpPr>
        <p:spPr>
          <a:xfrm rot="18970994">
            <a:off x="5065154" y="3902124"/>
            <a:ext cx="935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Previsto</a:t>
            </a:r>
          </a:p>
          <a:p>
            <a:pPr algn="ctr"/>
            <a:r>
              <a:rPr lang="pt-BR" dirty="0"/>
              <a:t>Total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DB29CCD-5E17-4B33-A148-DCB0BDFB60E1}"/>
              </a:ext>
            </a:extLst>
          </p:cNvPr>
          <p:cNvSpPr txBox="1"/>
          <p:nvPr/>
        </p:nvSpPr>
        <p:spPr>
          <a:xfrm rot="18970994">
            <a:off x="5996659" y="3857169"/>
            <a:ext cx="102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Previsto</a:t>
            </a:r>
          </a:p>
          <a:p>
            <a:r>
              <a:rPr lang="pt-BR" dirty="0"/>
              <a:t>até 2019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7E0C239-B783-4973-AF4F-0161634AB51C}"/>
              </a:ext>
            </a:extLst>
          </p:cNvPr>
          <p:cNvSpPr txBox="1"/>
          <p:nvPr/>
        </p:nvSpPr>
        <p:spPr>
          <a:xfrm rot="18970994">
            <a:off x="6696460" y="3983584"/>
            <a:ext cx="1052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Recebido</a:t>
            </a:r>
          </a:p>
        </p:txBody>
      </p:sp>
    </p:spTree>
    <p:extLst>
      <p:ext uri="{BB962C8B-B14F-4D97-AF65-F5344CB8AC3E}">
        <p14:creationId xmlns:p14="http://schemas.microsoft.com/office/powerpoint/2010/main" val="501829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Impactos para a Sociedade</a:t>
            </a:r>
          </a:p>
        </p:txBody>
      </p:sp>
      <p:pic>
        <p:nvPicPr>
          <p:cNvPr id="5" name="Picture 2" descr="F:\Fotos Ap At - 26 Dez 17\Nova pasta\Nova pasta\SISFRON - Arte Geral.jpg">
            <a:extLst>
              <a:ext uri="{FF2B5EF4-FFF2-40B4-BE49-F238E27FC236}">
                <a16:creationId xmlns:a16="http://schemas.microsoft.com/office/drawing/2014/main" id="{F16BE0EC-BB33-490A-A75E-E42BC5D39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637952"/>
            <a:ext cx="9144000" cy="4505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73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RTFOLIO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2" y="-1021"/>
            <a:ext cx="9145075" cy="5143500"/>
          </a:xfrm>
          <a:prstGeom prst="rect">
            <a:avLst/>
          </a:prstGeom>
        </p:spPr>
      </p:pic>
      <p:pic>
        <p:nvPicPr>
          <p:cNvPr id="5" name="Picture 2" descr="C:\Users\0149397937\Desktop\PORTFOLIO_ELIPS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68" y="-559730"/>
            <a:ext cx="9251156" cy="637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73" y="4379119"/>
            <a:ext cx="1198193" cy="50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2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AD4D332-9413-4A18-8DA9-F95DBCC51F3D}"/>
              </a:ext>
            </a:extLst>
          </p:cNvPr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Impactos na área da Segurança Pública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30D08A5-FD4A-4BE6-B377-FF90C5EA1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14" y="870857"/>
            <a:ext cx="3300158" cy="407849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CF4FEE2-ECA3-4790-B999-13C88A312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799" y="1026681"/>
            <a:ext cx="2516641" cy="154506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C375CBE-C0F6-4CCB-A4DD-7E9437041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7798" y="2960478"/>
            <a:ext cx="2516641" cy="160063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B6EC886-78C6-439B-A13A-72E53AA4DBCC}"/>
              </a:ext>
            </a:extLst>
          </p:cNvPr>
          <p:cNvSpPr txBox="1"/>
          <p:nvPr/>
        </p:nvSpPr>
        <p:spPr>
          <a:xfrm>
            <a:off x="8012680" y="1799215"/>
            <a:ext cx="102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Até 2016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AC5414A-4C31-41B5-8B69-827B16B37A2D}"/>
              </a:ext>
            </a:extLst>
          </p:cNvPr>
          <p:cNvSpPr txBox="1"/>
          <p:nvPr/>
        </p:nvSpPr>
        <p:spPr>
          <a:xfrm>
            <a:off x="8012680" y="3576130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Após 2017</a:t>
            </a:r>
          </a:p>
        </p:txBody>
      </p:sp>
    </p:spTree>
    <p:extLst>
      <p:ext uri="{BB962C8B-B14F-4D97-AF65-F5344CB8AC3E}">
        <p14:creationId xmlns:p14="http://schemas.microsoft.com/office/powerpoint/2010/main" val="17553761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AD4D332-9413-4A18-8DA9-F95DBCC51F3D}"/>
              </a:ext>
            </a:extLst>
          </p:cNvPr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Impactos na área da Segurança Pública</a:t>
            </a:r>
          </a:p>
        </p:txBody>
      </p:sp>
      <p:sp>
        <p:nvSpPr>
          <p:cNvPr id="2" name="Retângulo 1"/>
          <p:cNvSpPr/>
          <p:nvPr/>
        </p:nvSpPr>
        <p:spPr>
          <a:xfrm>
            <a:off x="233916" y="788779"/>
            <a:ext cx="86761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“Os custos econômicos anuais [da violência no Brasil] são estimados em 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R$ 285 bilhões </a:t>
            </a:r>
            <a:r>
              <a:rPr lang="pt-BR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(2015), englobando gastos com segurança pública e privada, seguros, perda da capacidade produtiva, encarceramento e serviços médicos.” </a:t>
            </a:r>
            <a:r>
              <a:rPr lang="pt-BR" sz="1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(Relatório “Custos Econômicos da Criminalidade no Brasil”, Secretaria Especial de Assuntos Estratégicos da Presidência da República).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63358" y="2815940"/>
            <a:ext cx="8058128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2400" dirty="0"/>
              <a:t>Se o SISFRON reduzir este custo em 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3,5%</a:t>
            </a:r>
            <a:r>
              <a:rPr lang="pt-BR" sz="2400" dirty="0"/>
              <a:t>, por meio do melhor controle das fronteiras, ele se paga em 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 ANO</a:t>
            </a:r>
            <a:r>
              <a:rPr lang="pt-B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63593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AD4D332-9413-4A18-8DA9-F95DBCC51F3D}"/>
              </a:ext>
            </a:extLst>
          </p:cNvPr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Impactos socioeconômicos produzidos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46DAA96-3238-4958-AD63-94B845615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25" y="4321678"/>
            <a:ext cx="1041578" cy="449933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391B3EB4-BCB9-4F9A-BF4B-01F2AD53D6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1641654"/>
              </p:ext>
            </p:extLst>
          </p:nvPr>
        </p:nvGraphicFramePr>
        <p:xfrm>
          <a:off x="838683" y="925286"/>
          <a:ext cx="6988146" cy="4060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Picture 20" descr="Fipe_cor">
            <a:extLst>
              <a:ext uri="{FF2B5EF4-FFF2-40B4-BE49-F238E27FC236}">
                <a16:creationId xmlns:a16="http://schemas.microsoft.com/office/drawing/2014/main" id="{74880510-FD14-4933-9EF3-DA88A4596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88086" y="3339372"/>
            <a:ext cx="935917" cy="603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1389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AD4D332-9413-4A18-8DA9-F95DBCC51F3D}"/>
              </a:ext>
            </a:extLst>
          </p:cNvPr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Impactos socioeconômicos produzidos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46DAA96-3238-4958-AD63-94B845615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25" y="4321678"/>
            <a:ext cx="1041578" cy="449933"/>
          </a:xfrm>
          <a:prstGeom prst="rect">
            <a:avLst/>
          </a:prstGeom>
        </p:spPr>
      </p:pic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391B3EB4-BCB9-4F9A-BF4B-01F2AD53D6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8432887"/>
              </p:ext>
            </p:extLst>
          </p:nvPr>
        </p:nvGraphicFramePr>
        <p:xfrm>
          <a:off x="838683" y="925286"/>
          <a:ext cx="6988146" cy="4060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Picture 20" descr="Fipe_cor">
            <a:extLst>
              <a:ext uri="{FF2B5EF4-FFF2-40B4-BE49-F238E27FC236}">
                <a16:creationId xmlns:a16="http://schemas.microsoft.com/office/drawing/2014/main" id="{74880510-FD14-4933-9EF3-DA88A4596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88086" y="3339372"/>
            <a:ext cx="935917" cy="603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25566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DAD4D332-9413-4A18-8DA9-F95DBCC51F3D}"/>
              </a:ext>
            </a:extLst>
          </p:cNvPr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Impactos socioeconômicos potenciais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46DAA96-3238-4958-AD63-94B8456154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425" y="4321678"/>
            <a:ext cx="1041578" cy="449933"/>
          </a:xfrm>
          <a:prstGeom prst="rect">
            <a:avLst/>
          </a:prstGeom>
        </p:spPr>
      </p:pic>
      <p:pic>
        <p:nvPicPr>
          <p:cNvPr id="11" name="Picture 20" descr="Fipe_cor">
            <a:extLst>
              <a:ext uri="{FF2B5EF4-FFF2-40B4-BE49-F238E27FC236}">
                <a16:creationId xmlns:a16="http://schemas.microsoft.com/office/drawing/2014/main" id="{74880510-FD14-4933-9EF3-DA88A4596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8086" y="3339372"/>
            <a:ext cx="935917" cy="603993"/>
          </a:xfrm>
          <a:prstGeom prst="rect">
            <a:avLst/>
          </a:prstGeom>
          <a:noFill/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ECE5EF6-31F4-40D8-82D4-02A2334B5099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273614" y="1200135"/>
            <a:ext cx="8229600" cy="3738306"/>
          </a:xfrm>
        </p:spPr>
        <p:txBody>
          <a:bodyPr/>
          <a:lstStyle/>
          <a:p>
            <a:r>
              <a:rPr lang="pt-BR" dirty="0"/>
              <a:t>R$ 40 bilhões de valor gerado na economia</a:t>
            </a:r>
          </a:p>
          <a:p>
            <a:r>
              <a:rPr lang="pt-BR" dirty="0"/>
              <a:t>50.000 empregos / ano</a:t>
            </a:r>
          </a:p>
          <a:p>
            <a:r>
              <a:rPr lang="pt-BR" dirty="0"/>
              <a:t>R$ 7 bilhões em tributos</a:t>
            </a:r>
          </a:p>
          <a:p>
            <a:r>
              <a:rPr lang="pt-BR" dirty="0"/>
              <a:t>Desenvolvimento de tecnologia de uso dual</a:t>
            </a:r>
          </a:p>
          <a:p>
            <a:r>
              <a:rPr lang="pt-BR" dirty="0"/>
              <a:t>Incremento à exportação </a:t>
            </a:r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78983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9" y="0"/>
            <a:ext cx="9128111" cy="51435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62798ED-A607-4829-9559-F11ABE6F4B89}"/>
              </a:ext>
            </a:extLst>
          </p:cNvPr>
          <p:cNvSpPr/>
          <p:nvPr/>
        </p:nvSpPr>
        <p:spPr>
          <a:xfrm>
            <a:off x="15888" y="4319752"/>
            <a:ext cx="9128111" cy="8237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8F2A2970-D604-4FBE-8E17-CE0AEF111391}"/>
              </a:ext>
            </a:extLst>
          </p:cNvPr>
          <p:cNvSpPr txBox="1">
            <a:spLocks/>
          </p:cNvSpPr>
          <p:nvPr/>
        </p:nvSpPr>
        <p:spPr>
          <a:xfrm>
            <a:off x="776615" y="4514683"/>
            <a:ext cx="8210356" cy="422888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marR="0" lvl="0" indent="-68580" algn="r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Conclusão</a:t>
            </a:r>
          </a:p>
        </p:txBody>
      </p:sp>
    </p:spTree>
    <p:extLst>
      <p:ext uri="{BB962C8B-B14F-4D97-AF65-F5344CB8AC3E}">
        <p14:creationId xmlns:p14="http://schemas.microsoft.com/office/powerpoint/2010/main" val="67970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Fotos Ap At - 26 Dez 17\Nova pasta\Nova pasta\SISFRON - Arte Gera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51709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403964" y="2716545"/>
            <a:ext cx="341530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1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É um sistema de sensoriamento e de apoio à decisão e à operação integrada, para fortalecer a presença e a capacidade de ação do Estado na faixa de fronteira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6343876" y="256474"/>
            <a:ext cx="2484276" cy="654170"/>
            <a:chOff x="5436096" y="332656"/>
            <a:chExt cx="3312368" cy="872227"/>
          </a:xfrm>
        </p:grpSpPr>
        <p:grpSp>
          <p:nvGrpSpPr>
            <p:cNvPr id="8" name="Grupo 7"/>
            <p:cNvGrpSpPr/>
            <p:nvPr/>
          </p:nvGrpSpPr>
          <p:grpSpPr>
            <a:xfrm>
              <a:off x="5436096" y="332656"/>
              <a:ext cx="3312368" cy="872227"/>
              <a:chOff x="9252520" y="476672"/>
              <a:chExt cx="3312368" cy="872227"/>
            </a:xfrm>
          </p:grpSpPr>
          <p:sp>
            <p:nvSpPr>
              <p:cNvPr id="10" name="CaixaDeTexto 9"/>
              <p:cNvSpPr txBox="1"/>
              <p:nvPr/>
            </p:nvSpPr>
            <p:spPr>
              <a:xfrm>
                <a:off x="10116616" y="548680"/>
                <a:ext cx="2448272" cy="800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33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SISFRON</a:t>
                </a:r>
              </a:p>
            </p:txBody>
          </p:sp>
          <p:pic>
            <p:nvPicPr>
              <p:cNvPr id="11" name="Picture 2" descr="E:\LOGOS PROGRAMAS ESTRATÉGICOS\SISFRON_preto.png"/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64290"/>
              <a:stretch/>
            </p:blipFill>
            <p:spPr bwMode="auto">
              <a:xfrm>
                <a:off x="9252520" y="476672"/>
                <a:ext cx="1152128" cy="8003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4260" y="476672"/>
              <a:ext cx="381172" cy="656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36220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ASI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id="{AF7CB77E-A0CF-42DD-8F04-5E450405DC52}"/>
              </a:ext>
            </a:extLst>
          </p:cNvPr>
          <p:cNvSpPr txBox="1">
            <a:spLocks/>
          </p:cNvSpPr>
          <p:nvPr/>
        </p:nvSpPr>
        <p:spPr>
          <a:xfrm>
            <a:off x="0" y="4195299"/>
            <a:ext cx="8986971" cy="422888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marR="0" lvl="0" indent="-68580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 Sistema Integrado de Monitoramento de Fronteiras </a:t>
            </a:r>
          </a:p>
        </p:txBody>
      </p:sp>
      <p:pic>
        <p:nvPicPr>
          <p:cNvPr id="5" name="Picture 2" descr="F:\Fotos Ap At - 26 Dez 17\Nova pasta\Nova pasta\SISFRON - Arte Geral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41821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Agrupar 2"/>
          <p:cNvGrpSpPr/>
          <p:nvPr/>
        </p:nvGrpSpPr>
        <p:grpSpPr>
          <a:xfrm>
            <a:off x="6443330" y="184298"/>
            <a:ext cx="2543641" cy="893135"/>
            <a:chOff x="6443330" y="184298"/>
            <a:chExt cx="2543641" cy="893135"/>
          </a:xfrm>
        </p:grpSpPr>
        <p:sp>
          <p:nvSpPr>
            <p:cNvPr id="2" name="Retângulo 1"/>
            <p:cNvSpPr/>
            <p:nvPr/>
          </p:nvSpPr>
          <p:spPr>
            <a:xfrm>
              <a:off x="6443330" y="184298"/>
              <a:ext cx="2543641" cy="8931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reflection blurRad="6350" stA="50000" endA="300" endPos="90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" name="Grupo 60"/>
            <p:cNvGrpSpPr/>
            <p:nvPr/>
          </p:nvGrpSpPr>
          <p:grpSpPr>
            <a:xfrm>
              <a:off x="6502695" y="303780"/>
              <a:ext cx="2484276" cy="654170"/>
              <a:chOff x="5436096" y="332656"/>
              <a:chExt cx="3312368" cy="872227"/>
            </a:xfrm>
          </p:grpSpPr>
          <p:grpSp>
            <p:nvGrpSpPr>
              <p:cNvPr id="7" name="Grupo 61"/>
              <p:cNvGrpSpPr/>
              <p:nvPr/>
            </p:nvGrpSpPr>
            <p:grpSpPr>
              <a:xfrm>
                <a:off x="5436096" y="332656"/>
                <a:ext cx="3312368" cy="872227"/>
                <a:chOff x="9252520" y="476672"/>
                <a:chExt cx="3312368" cy="872227"/>
              </a:xfrm>
            </p:grpSpPr>
            <p:sp>
              <p:nvSpPr>
                <p:cNvPr id="9" name="CaixaDeTexto 8"/>
                <p:cNvSpPr txBox="1"/>
                <p:nvPr/>
              </p:nvSpPr>
              <p:spPr>
                <a:xfrm>
                  <a:off x="10116616" y="548680"/>
                  <a:ext cx="2448272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85800"/>
                  <a:r>
                    <a:rPr lang="pt-BR" sz="3300" b="1" i="1" dirty="0">
                      <a:solidFill>
                        <a:prstClr val="black"/>
                      </a:solidFill>
                      <a:latin typeface="Calibri"/>
                    </a:rPr>
                    <a:t>SISFRON</a:t>
                  </a:r>
                </a:p>
              </p:txBody>
            </p:sp>
            <p:pic>
              <p:nvPicPr>
                <p:cNvPr id="10" name="Picture 2" descr="E:\LOGOS PROGRAMAS ESTRATÉGICOS\SISFRON_preto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64290"/>
                <a:stretch/>
              </p:blipFill>
              <p:spPr bwMode="auto">
                <a:xfrm>
                  <a:off x="9252520" y="476672"/>
                  <a:ext cx="1152128" cy="8003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Imagem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4260" y="476672"/>
                <a:ext cx="381172" cy="65636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89931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ítulo 2">
            <a:extLst>
              <a:ext uri="{FF2B5EF4-FFF2-40B4-BE49-F238E27FC236}">
                <a16:creationId xmlns:a16="http://schemas.microsoft.com/office/drawing/2014/main" id="{AF7CB77E-A0CF-42DD-8F04-5E450405DC52}"/>
              </a:ext>
            </a:extLst>
          </p:cNvPr>
          <p:cNvSpPr txBox="1">
            <a:spLocks/>
          </p:cNvSpPr>
          <p:nvPr/>
        </p:nvSpPr>
        <p:spPr>
          <a:xfrm>
            <a:off x="776615" y="4514683"/>
            <a:ext cx="8210356" cy="422888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marR="0" lvl="0" indent="-68580" algn="r" defTabSz="68580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 questão da fronteira</a:t>
            </a:r>
          </a:p>
        </p:txBody>
      </p:sp>
      <p:pic>
        <p:nvPicPr>
          <p:cNvPr id="5124" name="Picture 4" descr="http://www.epex.eb.mil.br/images/phocagallery/galeriasisfron/thumbs/phoca_thumb_l_dsc0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9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Agrupar 3"/>
          <p:cNvGrpSpPr/>
          <p:nvPr/>
        </p:nvGrpSpPr>
        <p:grpSpPr>
          <a:xfrm>
            <a:off x="6443330" y="184298"/>
            <a:ext cx="2543641" cy="893135"/>
            <a:chOff x="6443330" y="184298"/>
            <a:chExt cx="2543641" cy="893135"/>
          </a:xfrm>
        </p:grpSpPr>
        <p:sp>
          <p:nvSpPr>
            <p:cNvPr id="5" name="Retângulo 4"/>
            <p:cNvSpPr/>
            <p:nvPr/>
          </p:nvSpPr>
          <p:spPr>
            <a:xfrm>
              <a:off x="6443330" y="184298"/>
              <a:ext cx="2543641" cy="8931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effectLst>
              <a:reflection blurRad="6350" stA="50000" endA="300" endPos="900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7" name="Grupo 60"/>
            <p:cNvGrpSpPr/>
            <p:nvPr/>
          </p:nvGrpSpPr>
          <p:grpSpPr>
            <a:xfrm>
              <a:off x="6502695" y="303780"/>
              <a:ext cx="2484276" cy="654170"/>
              <a:chOff x="5436096" y="332656"/>
              <a:chExt cx="3312368" cy="872227"/>
            </a:xfrm>
          </p:grpSpPr>
          <p:grpSp>
            <p:nvGrpSpPr>
              <p:cNvPr id="8" name="Grupo 61"/>
              <p:cNvGrpSpPr/>
              <p:nvPr/>
            </p:nvGrpSpPr>
            <p:grpSpPr>
              <a:xfrm>
                <a:off x="5436096" y="332656"/>
                <a:ext cx="3312368" cy="872227"/>
                <a:chOff x="9252520" y="476672"/>
                <a:chExt cx="3312368" cy="872227"/>
              </a:xfrm>
            </p:grpSpPr>
            <p:sp>
              <p:nvSpPr>
                <p:cNvPr id="10" name="CaixaDeTexto 9"/>
                <p:cNvSpPr txBox="1"/>
                <p:nvPr/>
              </p:nvSpPr>
              <p:spPr>
                <a:xfrm>
                  <a:off x="10116616" y="548680"/>
                  <a:ext cx="2448272" cy="800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685800"/>
                  <a:r>
                    <a:rPr lang="pt-BR" sz="3300" b="1" i="1" dirty="0">
                      <a:solidFill>
                        <a:prstClr val="black"/>
                      </a:solidFill>
                      <a:latin typeface="Calibri"/>
                    </a:rPr>
                    <a:t>SISFRON</a:t>
                  </a:r>
                </a:p>
              </p:txBody>
            </p:sp>
            <p:pic>
              <p:nvPicPr>
                <p:cNvPr id="11" name="Picture 2" descr="E:\LOGOS PROGRAMAS ESTRATÉGICOS\SISFRON_preto.pn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r="64290"/>
                <a:stretch/>
              </p:blipFill>
              <p:spPr bwMode="auto">
                <a:xfrm>
                  <a:off x="9252520" y="476672"/>
                  <a:ext cx="1152128" cy="8003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9" name="Imagem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4260" y="476672"/>
                <a:ext cx="381172" cy="65636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81437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F:\Fotos Ap At - 26 Dez 17\Nova pasta\Nova pasta\SISFRON - Arte Geral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0"/>
            <a:ext cx="9144000" cy="517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3800" r="29525"/>
          <a:stretch/>
        </p:blipFill>
        <p:spPr bwMode="auto">
          <a:xfrm>
            <a:off x="1657824" y="494702"/>
            <a:ext cx="4227071" cy="445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8307" name="Rectangle 12"/>
          <p:cNvSpPr>
            <a:spLocks noChangeArrowheads="1"/>
          </p:cNvSpPr>
          <p:nvPr/>
        </p:nvSpPr>
        <p:spPr bwMode="auto">
          <a:xfrm>
            <a:off x="2625329" y="3296841"/>
            <a:ext cx="27336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55" tIns="34278" rIns="68555" bIns="34278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800" eaLnBrk="1" hangingPunct="1"/>
            <a:endParaRPr lang="pt-BR" altLang="pt-BR" sz="1350" b="1" i="1">
              <a:solidFill>
                <a:srgbClr val="000000"/>
              </a:solidFill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784338" y="102311"/>
            <a:ext cx="5575323" cy="392391"/>
          </a:xfrm>
          <a:prstGeom prst="rect">
            <a:avLst/>
          </a:prstGeom>
          <a:noFill/>
        </p:spPr>
        <p:txBody>
          <a:bodyPr wrap="none" lIns="68555" tIns="34278" rIns="68555" bIns="3427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tabLst>
                <a:tab pos="0" algn="l"/>
                <a:tab pos="335636" algn="l"/>
                <a:tab pos="672462" algn="l"/>
                <a:tab pos="1009288" algn="l"/>
                <a:tab pos="1346114" algn="l"/>
                <a:tab pos="1682940" algn="l"/>
                <a:tab pos="2019767" algn="l"/>
                <a:tab pos="2356592" algn="l"/>
                <a:tab pos="2693419" algn="l"/>
                <a:tab pos="3030245" algn="l"/>
                <a:tab pos="3367071" algn="l"/>
                <a:tab pos="3703898" algn="l"/>
                <a:tab pos="4040723" algn="l"/>
                <a:tab pos="4377549" algn="l"/>
                <a:tab pos="4714376" algn="l"/>
                <a:tab pos="5051203" algn="l"/>
                <a:tab pos="5388030" algn="l"/>
                <a:tab pos="5724854" algn="l"/>
                <a:tab pos="6061681" algn="l"/>
                <a:tab pos="6398508" algn="l"/>
                <a:tab pos="6735335" algn="l"/>
              </a:tabLst>
              <a:defRPr/>
            </a:pPr>
            <a:r>
              <a:rPr lang="pt-BR" sz="2100" b="1" spc="38" dirty="0">
                <a:ln w="11430"/>
                <a:solidFill>
                  <a:srgbClr val="EEECE1">
                    <a:lumMod val="25000"/>
                  </a:srgbClr>
                </a:solidFill>
                <a:latin typeface="Cooper Black" pitchFamily="18" charset="0"/>
              </a:rPr>
              <a:t> FAIXA  DE  FRONTEIRA  TERRESTRE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4139806" y="1329612"/>
            <a:ext cx="3726656" cy="3348446"/>
            <a:chOff x="3995738" y="1772816"/>
            <a:chExt cx="4968875" cy="4464594"/>
          </a:xfrm>
        </p:grpSpPr>
        <p:sp>
          <p:nvSpPr>
            <p:cNvPr id="98317" name="Text Box 3"/>
            <p:cNvSpPr txBox="1">
              <a:spLocks noChangeArrowheads="1"/>
            </p:cNvSpPr>
            <p:nvPr/>
          </p:nvSpPr>
          <p:spPr bwMode="auto">
            <a:xfrm>
              <a:off x="3995738" y="4737747"/>
              <a:ext cx="4968875" cy="433068"/>
            </a:xfrm>
            <a:prstGeom prst="rect">
              <a:avLst/>
            </a:prstGeom>
            <a:solidFill>
              <a:srgbClr val="DDDDDD"/>
            </a:solidFill>
            <a:ln w="38160">
              <a:noFill/>
              <a:miter lim="800000"/>
              <a:headEnd/>
              <a:tailEnd/>
            </a:ln>
            <a:effectLst>
              <a:outerShdw dist="107933" dir="2700000" algn="ctr" rotWithShape="0">
                <a:srgbClr val="000000">
                  <a:alpha val="50026"/>
                </a:srgbClr>
              </a:outerShdw>
            </a:effectLst>
          </p:spPr>
          <p:txBody>
            <a:bodyPr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 eaLnBrk="1" hangingPunct="1">
                <a:lnSpc>
                  <a:spcPct val="110000"/>
                </a:lnSpc>
                <a:tabLst>
                  <a:tab pos="0" algn="l"/>
                  <a:tab pos="334566" algn="l"/>
                  <a:tab pos="671513" algn="l"/>
                  <a:tab pos="1008460" algn="l"/>
                  <a:tab pos="1345406" algn="l"/>
                  <a:tab pos="1682354" algn="l"/>
                  <a:tab pos="2019300" algn="l"/>
                  <a:tab pos="2356247" algn="l"/>
                  <a:tab pos="2693194" algn="l"/>
                  <a:tab pos="3030141" algn="l"/>
                  <a:tab pos="3365897" algn="l"/>
                  <a:tab pos="3702844" algn="l"/>
                  <a:tab pos="4039791" algn="l"/>
                  <a:tab pos="4376738" algn="l"/>
                  <a:tab pos="4713685" algn="l"/>
                  <a:tab pos="5050631" algn="l"/>
                  <a:tab pos="5387579" algn="l"/>
                  <a:tab pos="5724525" algn="l"/>
                  <a:tab pos="6061472" algn="l"/>
                  <a:tab pos="6398419" algn="l"/>
                  <a:tab pos="6734175" algn="l"/>
                </a:tabLst>
              </a:pPr>
              <a:r>
                <a:rPr lang="pt-BR" altLang="pt-BR" sz="1500" b="1" dirty="0">
                  <a:solidFill>
                    <a:srgbClr val="000000"/>
                  </a:solidFill>
                </a:rPr>
                <a:t>- Fraca presença do Estado</a:t>
              </a:r>
            </a:p>
          </p:txBody>
        </p:sp>
        <p:sp>
          <p:nvSpPr>
            <p:cNvPr id="98319" name="Text Box 3"/>
            <p:cNvSpPr txBox="1">
              <a:spLocks noChangeArrowheads="1"/>
            </p:cNvSpPr>
            <p:nvPr/>
          </p:nvSpPr>
          <p:spPr bwMode="auto">
            <a:xfrm>
              <a:off x="3995738" y="4009707"/>
              <a:ext cx="4968875" cy="433068"/>
            </a:xfrm>
            <a:prstGeom prst="rect">
              <a:avLst/>
            </a:prstGeom>
            <a:solidFill>
              <a:srgbClr val="DDDDDD"/>
            </a:solidFill>
            <a:ln w="38160">
              <a:noFill/>
              <a:miter lim="800000"/>
              <a:headEnd/>
              <a:tailEnd/>
            </a:ln>
            <a:effectLst>
              <a:outerShdw dist="107933" dir="2700000" algn="ctr" rotWithShape="0">
                <a:srgbClr val="000000">
                  <a:alpha val="50026"/>
                </a:srgbClr>
              </a:outerShdw>
            </a:effectLst>
          </p:spPr>
          <p:txBody>
            <a:bodyPr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 eaLnBrk="1" hangingPunct="1">
                <a:lnSpc>
                  <a:spcPct val="110000"/>
                </a:lnSpc>
                <a:tabLst>
                  <a:tab pos="0" algn="l"/>
                  <a:tab pos="334566" algn="l"/>
                  <a:tab pos="671513" algn="l"/>
                  <a:tab pos="1008460" algn="l"/>
                  <a:tab pos="1345406" algn="l"/>
                  <a:tab pos="1682354" algn="l"/>
                  <a:tab pos="2019300" algn="l"/>
                  <a:tab pos="2356247" algn="l"/>
                  <a:tab pos="2693194" algn="l"/>
                  <a:tab pos="3030141" algn="l"/>
                  <a:tab pos="3365897" algn="l"/>
                  <a:tab pos="3702844" algn="l"/>
                  <a:tab pos="4039791" algn="l"/>
                  <a:tab pos="4376738" algn="l"/>
                  <a:tab pos="4713685" algn="l"/>
                  <a:tab pos="5050631" algn="l"/>
                  <a:tab pos="5387579" algn="l"/>
                  <a:tab pos="5724525" algn="l"/>
                  <a:tab pos="6061472" algn="l"/>
                  <a:tab pos="6398419" algn="l"/>
                  <a:tab pos="6734175" algn="l"/>
                </a:tabLst>
              </a:pPr>
              <a:r>
                <a:rPr lang="pt-BR" altLang="pt-BR" sz="1500" b="1" dirty="0">
                  <a:solidFill>
                    <a:srgbClr val="000000"/>
                  </a:solidFill>
                </a:rPr>
                <a:t>- Grandes distâncias e áreas remotas</a:t>
              </a:r>
            </a:p>
          </p:txBody>
        </p:sp>
        <p:sp>
          <p:nvSpPr>
            <p:cNvPr id="98320" name="Text Box 3"/>
            <p:cNvSpPr txBox="1">
              <a:spLocks noChangeArrowheads="1"/>
            </p:cNvSpPr>
            <p:nvPr/>
          </p:nvSpPr>
          <p:spPr bwMode="auto">
            <a:xfrm>
              <a:off x="3995738" y="3255123"/>
              <a:ext cx="4968875" cy="433068"/>
            </a:xfrm>
            <a:prstGeom prst="rect">
              <a:avLst/>
            </a:prstGeom>
            <a:solidFill>
              <a:srgbClr val="DDDDDD"/>
            </a:solidFill>
            <a:ln w="38160">
              <a:noFill/>
              <a:miter lim="800000"/>
              <a:headEnd/>
              <a:tailEnd/>
            </a:ln>
            <a:effectLst>
              <a:outerShdw dist="107933" dir="2700000" algn="ctr" rotWithShape="0">
                <a:srgbClr val="000000">
                  <a:alpha val="50026"/>
                </a:srgbClr>
              </a:outerShdw>
            </a:effectLst>
          </p:spPr>
          <p:txBody>
            <a:bodyPr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 eaLnBrk="1" hangingPunct="1">
                <a:lnSpc>
                  <a:spcPct val="110000"/>
                </a:lnSpc>
                <a:tabLst>
                  <a:tab pos="0" algn="l"/>
                  <a:tab pos="334566" algn="l"/>
                  <a:tab pos="671513" algn="l"/>
                  <a:tab pos="1008460" algn="l"/>
                  <a:tab pos="1345406" algn="l"/>
                  <a:tab pos="1682354" algn="l"/>
                  <a:tab pos="2019300" algn="l"/>
                  <a:tab pos="2356247" algn="l"/>
                  <a:tab pos="2693194" algn="l"/>
                  <a:tab pos="3030141" algn="l"/>
                  <a:tab pos="3365897" algn="l"/>
                  <a:tab pos="3702844" algn="l"/>
                  <a:tab pos="4039791" algn="l"/>
                  <a:tab pos="4376738" algn="l"/>
                  <a:tab pos="4713685" algn="l"/>
                  <a:tab pos="5050631" algn="l"/>
                  <a:tab pos="5387579" algn="l"/>
                  <a:tab pos="5724525" algn="l"/>
                  <a:tab pos="6061472" algn="l"/>
                  <a:tab pos="6398419" algn="l"/>
                  <a:tab pos="6734175" algn="l"/>
                </a:tabLst>
              </a:pPr>
              <a:r>
                <a:rPr lang="pt-BR" altLang="pt-BR" sz="1500" b="1" dirty="0">
                  <a:solidFill>
                    <a:srgbClr val="000000"/>
                  </a:solidFill>
                </a:rPr>
                <a:t>- Diversidade regional</a:t>
              </a:r>
            </a:p>
          </p:txBody>
        </p:sp>
        <p:sp>
          <p:nvSpPr>
            <p:cNvPr id="98321" name="Text Box 3"/>
            <p:cNvSpPr txBox="1">
              <a:spLocks noChangeArrowheads="1"/>
            </p:cNvSpPr>
            <p:nvPr/>
          </p:nvSpPr>
          <p:spPr bwMode="auto">
            <a:xfrm>
              <a:off x="3995738" y="5465787"/>
              <a:ext cx="4968875" cy="771623"/>
            </a:xfrm>
            <a:prstGeom prst="rect">
              <a:avLst/>
            </a:prstGeom>
            <a:solidFill>
              <a:srgbClr val="DDDDDD"/>
            </a:solidFill>
            <a:ln w="38160">
              <a:noFill/>
              <a:miter lim="800000"/>
              <a:headEnd/>
              <a:tailEnd/>
            </a:ln>
            <a:effectLst>
              <a:outerShdw dist="107933" dir="2700000" algn="ctr" rotWithShape="0">
                <a:srgbClr val="000000">
                  <a:alpha val="50026"/>
                </a:srgbClr>
              </a:outerShdw>
            </a:effectLst>
          </p:spPr>
          <p:txBody>
            <a:bodyPr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 eaLnBrk="1" hangingPunct="1">
                <a:lnSpc>
                  <a:spcPct val="110000"/>
                </a:lnSpc>
                <a:tabLst>
                  <a:tab pos="0" algn="l"/>
                  <a:tab pos="334566" algn="l"/>
                  <a:tab pos="671513" algn="l"/>
                  <a:tab pos="1008460" algn="l"/>
                  <a:tab pos="1345406" algn="l"/>
                  <a:tab pos="1682354" algn="l"/>
                  <a:tab pos="2019300" algn="l"/>
                  <a:tab pos="2356247" algn="l"/>
                  <a:tab pos="2693194" algn="l"/>
                  <a:tab pos="3030141" algn="l"/>
                  <a:tab pos="3365897" algn="l"/>
                  <a:tab pos="3702844" algn="l"/>
                  <a:tab pos="4039791" algn="l"/>
                  <a:tab pos="4376738" algn="l"/>
                  <a:tab pos="4713685" algn="l"/>
                  <a:tab pos="5050631" algn="l"/>
                  <a:tab pos="5387579" algn="l"/>
                  <a:tab pos="5724525" algn="l"/>
                  <a:tab pos="6061472" algn="l"/>
                  <a:tab pos="6398419" algn="l"/>
                  <a:tab pos="6734175" algn="l"/>
                </a:tabLst>
              </a:pPr>
              <a:r>
                <a:rPr lang="pt-BR" altLang="pt-BR" sz="1500" b="1" dirty="0">
                  <a:solidFill>
                    <a:srgbClr val="000000"/>
                  </a:solidFill>
                </a:rPr>
                <a:t>- Nec monitoramento baseado em sensoriamento remoto</a:t>
              </a:r>
            </a:p>
          </p:txBody>
        </p:sp>
        <p:sp>
          <p:nvSpPr>
            <p:cNvPr id="32" name="Text Box 3"/>
            <p:cNvSpPr txBox="1">
              <a:spLocks noChangeArrowheads="1"/>
            </p:cNvSpPr>
            <p:nvPr/>
          </p:nvSpPr>
          <p:spPr bwMode="auto">
            <a:xfrm>
              <a:off x="3995738" y="1772816"/>
              <a:ext cx="4968875" cy="433068"/>
            </a:xfrm>
            <a:prstGeom prst="rect">
              <a:avLst/>
            </a:prstGeom>
            <a:solidFill>
              <a:srgbClr val="DDDDDD"/>
            </a:solidFill>
            <a:ln w="38160">
              <a:noFill/>
              <a:miter lim="800000"/>
              <a:headEnd/>
              <a:tailEnd/>
            </a:ln>
            <a:effectLst>
              <a:outerShdw dist="107933" dir="2700000" algn="ctr" rotWithShape="0">
                <a:srgbClr val="000000">
                  <a:alpha val="50026"/>
                </a:srgbClr>
              </a:outerShdw>
            </a:effectLst>
          </p:spPr>
          <p:txBody>
            <a:bodyPr lIns="67500" tIns="35100" rIns="67500" bIns="35100">
              <a:spAutoFit/>
            </a:bodyPr>
            <a:lstStyle>
              <a:lvl1pPr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7863" algn="l"/>
                  <a:tab pos="4937125" algn="l"/>
                  <a:tab pos="5386388" algn="l"/>
                  <a:tab pos="5835650" algn="l"/>
                  <a:tab pos="6284913" algn="l"/>
                  <a:tab pos="6734175" algn="l"/>
                  <a:tab pos="7183438" algn="l"/>
                  <a:tab pos="7632700" algn="l"/>
                  <a:tab pos="8081963" algn="l"/>
                  <a:tab pos="8531225" algn="l"/>
                  <a:tab pos="8978900" algn="l"/>
                </a:tabLs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defTabSz="685800" eaLnBrk="1" hangingPunct="1">
                <a:lnSpc>
                  <a:spcPct val="110000"/>
                </a:lnSpc>
                <a:tabLst>
                  <a:tab pos="0" algn="l"/>
                  <a:tab pos="334566" algn="l"/>
                  <a:tab pos="671513" algn="l"/>
                  <a:tab pos="1008460" algn="l"/>
                  <a:tab pos="1345406" algn="l"/>
                  <a:tab pos="1682354" algn="l"/>
                  <a:tab pos="2019300" algn="l"/>
                  <a:tab pos="2356247" algn="l"/>
                  <a:tab pos="2693194" algn="l"/>
                  <a:tab pos="3030141" algn="l"/>
                  <a:tab pos="3365897" algn="l"/>
                  <a:tab pos="3702844" algn="l"/>
                  <a:tab pos="4039791" algn="l"/>
                  <a:tab pos="4376738" algn="l"/>
                  <a:tab pos="4713685" algn="l"/>
                  <a:tab pos="5050631" algn="l"/>
                  <a:tab pos="5387579" algn="l"/>
                  <a:tab pos="5724525" algn="l"/>
                  <a:tab pos="6061472" algn="l"/>
                  <a:tab pos="6398419" algn="l"/>
                  <a:tab pos="6734175" algn="l"/>
                </a:tabLst>
              </a:pPr>
              <a:r>
                <a:rPr lang="pt-BR" altLang="pt-BR" sz="1500" b="1" dirty="0">
                  <a:solidFill>
                    <a:srgbClr val="000000"/>
                  </a:solidFill>
                </a:rPr>
                <a:t>- 16.886 km – faixa de 150 km</a:t>
              </a:r>
            </a:p>
          </p:txBody>
        </p:sp>
        <p:sp>
          <p:nvSpPr>
            <p:cNvPr id="2" name="Retângulo 1"/>
            <p:cNvSpPr/>
            <p:nvPr/>
          </p:nvSpPr>
          <p:spPr>
            <a:xfrm>
              <a:off x="3995935" y="2527081"/>
              <a:ext cx="4968678" cy="433068"/>
            </a:xfrm>
            <a:prstGeom prst="rect">
              <a:avLst/>
            </a:prstGeom>
            <a:solidFill>
              <a:srgbClr val="DDDDDD"/>
            </a:solidFill>
            <a:ln w="38160">
              <a:noFill/>
              <a:miter lim="800000"/>
              <a:headEnd/>
              <a:tailEnd/>
            </a:ln>
            <a:effectLst>
              <a:outerShdw dist="107933" dir="2700000" algn="ctr" rotWithShape="0">
                <a:srgbClr val="000000">
                  <a:alpha val="50026"/>
                </a:srgbClr>
              </a:outerShdw>
            </a:effectLst>
          </p:spPr>
          <p:txBody>
            <a:bodyPr wrap="square" lIns="67500" tIns="35100" rIns="67500" bIns="35100">
              <a:spAutoFit/>
            </a:bodyPr>
            <a:lstStyle/>
            <a:p>
              <a:pPr defTabSz="685800">
                <a:lnSpc>
                  <a:spcPct val="110000"/>
                </a:lnSpc>
                <a:tabLst>
                  <a:tab pos="0" algn="l"/>
                  <a:tab pos="334566" algn="l"/>
                  <a:tab pos="671513" algn="l"/>
                  <a:tab pos="1008460" algn="l"/>
                  <a:tab pos="1345406" algn="l"/>
                  <a:tab pos="1682354" algn="l"/>
                  <a:tab pos="2019300" algn="l"/>
                  <a:tab pos="2356247" algn="l"/>
                  <a:tab pos="2693194" algn="l"/>
                  <a:tab pos="3030141" algn="l"/>
                  <a:tab pos="3365897" algn="l"/>
                  <a:tab pos="3702844" algn="l"/>
                  <a:tab pos="4039791" algn="l"/>
                  <a:tab pos="4376738" algn="l"/>
                  <a:tab pos="4713685" algn="l"/>
                  <a:tab pos="5050631" algn="l"/>
                  <a:tab pos="5387579" algn="l"/>
                  <a:tab pos="5724525" algn="l"/>
                  <a:tab pos="6061472" algn="l"/>
                  <a:tab pos="6398419" algn="l"/>
                  <a:tab pos="6734175" algn="l"/>
                </a:tabLst>
              </a:pPr>
              <a:r>
                <a:rPr lang="en-GB" altLang="pt-BR" sz="15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- 570 </a:t>
              </a:r>
              <a:r>
                <a:rPr lang="en-GB" altLang="pt-BR" sz="15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Municípios</a:t>
              </a:r>
              <a:r>
                <a:rPr lang="en-GB" altLang="pt-BR" sz="15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altLang="pt-BR" sz="15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em</a:t>
              </a:r>
              <a:r>
                <a:rPr lang="en-GB" altLang="pt-BR" sz="15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11 </a:t>
              </a:r>
              <a:r>
                <a:rPr lang="en-GB" altLang="pt-BR" sz="1500" b="1" dirty="0" err="1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Estados</a:t>
              </a:r>
              <a:endParaRPr lang="en-GB" altLang="pt-BR" sz="1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19329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F:\Fotos Ap At - 26 Dez 17\Nova pasta\Nova pasta\SISFRON - Arte Geral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0" y="325"/>
            <a:ext cx="9144000" cy="5170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4" t="3800" r="29525"/>
          <a:stretch/>
        </p:blipFill>
        <p:spPr bwMode="auto">
          <a:xfrm>
            <a:off x="1596613" y="518884"/>
            <a:ext cx="4227071" cy="445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8307" name="Rectangle 12"/>
          <p:cNvSpPr>
            <a:spLocks noChangeArrowheads="1"/>
          </p:cNvSpPr>
          <p:nvPr/>
        </p:nvSpPr>
        <p:spPr bwMode="auto">
          <a:xfrm>
            <a:off x="2625329" y="3296841"/>
            <a:ext cx="27336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555" tIns="34278" rIns="68555" bIns="34278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685800" eaLnBrk="1" hangingPunct="1"/>
            <a:endParaRPr lang="pt-BR" altLang="pt-BR" sz="1350" b="1" i="1">
              <a:solidFill>
                <a:srgbClr val="000000"/>
              </a:solidFill>
            </a:endParaRP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1927718" y="126493"/>
            <a:ext cx="5575323" cy="392391"/>
          </a:xfrm>
          <a:prstGeom prst="rect">
            <a:avLst/>
          </a:prstGeom>
          <a:noFill/>
        </p:spPr>
        <p:txBody>
          <a:bodyPr wrap="none" lIns="68555" tIns="34278" rIns="68555" bIns="3427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685800">
              <a:tabLst>
                <a:tab pos="0" algn="l"/>
                <a:tab pos="335636" algn="l"/>
                <a:tab pos="672462" algn="l"/>
                <a:tab pos="1009288" algn="l"/>
                <a:tab pos="1346114" algn="l"/>
                <a:tab pos="1682940" algn="l"/>
                <a:tab pos="2019767" algn="l"/>
                <a:tab pos="2356592" algn="l"/>
                <a:tab pos="2693419" algn="l"/>
                <a:tab pos="3030245" algn="l"/>
                <a:tab pos="3367071" algn="l"/>
                <a:tab pos="3703898" algn="l"/>
                <a:tab pos="4040723" algn="l"/>
                <a:tab pos="4377549" algn="l"/>
                <a:tab pos="4714376" algn="l"/>
                <a:tab pos="5051203" algn="l"/>
                <a:tab pos="5388030" algn="l"/>
                <a:tab pos="5724854" algn="l"/>
                <a:tab pos="6061681" algn="l"/>
                <a:tab pos="6398508" algn="l"/>
                <a:tab pos="6735335" algn="l"/>
              </a:tabLst>
              <a:defRPr/>
            </a:pPr>
            <a:r>
              <a:rPr lang="pt-BR" sz="2100" b="1" spc="38" dirty="0">
                <a:ln w="11430"/>
                <a:solidFill>
                  <a:srgbClr val="EEECE1">
                    <a:lumMod val="25000"/>
                  </a:srgbClr>
                </a:solidFill>
                <a:latin typeface="Cooper Black" pitchFamily="18" charset="0"/>
              </a:rPr>
              <a:t> FAIXA  DE  FRONTEIRA  TERRESTRE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4434595" y="1190859"/>
            <a:ext cx="3554005" cy="3648788"/>
          </a:xfrm>
          <a:prstGeom prst="rect">
            <a:avLst/>
          </a:prstGeom>
          <a:solidFill>
            <a:srgbClr val="DDDDDD"/>
          </a:solidFill>
          <a:ln w="38160">
            <a:noFill/>
            <a:miter lim="800000"/>
            <a:headEnd/>
            <a:tailEnd/>
          </a:ln>
          <a:effectLst>
            <a:outerShdw dist="107933" dir="2700000" algn="ctr" rotWithShape="0">
              <a:srgbClr val="000000">
                <a:alpha val="50026"/>
              </a:srgbClr>
            </a:outerShdw>
          </a:effectLst>
        </p:spPr>
        <p:txBody>
          <a:bodyPr lIns="67500" tIns="35100" rIns="67500" bIns="35100">
            <a:spAutoFit/>
          </a:bodyPr>
          <a:lstStyle>
            <a:lvl1pPr eaLnBrk="0" hangingPunct="0">
              <a:spcBef>
                <a:spcPct val="20000"/>
              </a:spcBef>
              <a:buClr>
                <a:srgbClr val="003300"/>
              </a:buClr>
              <a:buChar char="•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2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00"/>
              </a:buClr>
              <a:buFont typeface="Arial" pitchFamily="34" charset="0"/>
              <a:buChar char="–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00"/>
              </a:buClr>
              <a:buChar char="•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6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78900" algn="l"/>
              </a:tabLst>
              <a:defRPr sz="1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defTabSz="685800" eaLnBrk="1" hangingPunct="1">
              <a:spcBef>
                <a:spcPct val="0"/>
              </a:spcBef>
              <a:spcAft>
                <a:spcPts val="900"/>
              </a:spcAft>
              <a:buClrTx/>
              <a:buNone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s-MX" altLang="pt-BR" sz="1500" b="1" dirty="0">
                <a:solidFill>
                  <a:srgbClr val="0000CC"/>
                </a:solidFill>
                <a:latin typeface="Arial" pitchFamily="34" charset="0"/>
              </a:rPr>
              <a:t>ILÍCITOS TRANSFRONTEIRIÇOS</a:t>
            </a:r>
            <a:endParaRPr lang="en-US" altLang="pt-BR" sz="1500" b="1" dirty="0">
              <a:solidFill>
                <a:srgbClr val="0000CC"/>
              </a:solidFill>
              <a:latin typeface="Arial" pitchFamily="34" charset="0"/>
            </a:endParaRPr>
          </a:p>
          <a:p>
            <a:pPr algn="just" defTabSz="685800" eaLnBrk="1" hangingPunct="1">
              <a:spcBef>
                <a:spcPct val="0"/>
              </a:spcBef>
              <a:spcAft>
                <a:spcPts val="900"/>
              </a:spcAft>
              <a:buClrTx/>
              <a:buNone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pt-BR" altLang="pt-BR" sz="1500" b="1" dirty="0">
                <a:solidFill>
                  <a:prstClr val="black"/>
                </a:solidFill>
                <a:latin typeface="Arial" pitchFamily="34" charset="0"/>
              </a:rPr>
              <a:t>- </a:t>
            </a: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Narcotráfico </a:t>
            </a:r>
          </a:p>
          <a:p>
            <a:pPr algn="just" defTabSz="685800" eaLnBrk="1" hangingPunct="1">
              <a:spcBef>
                <a:spcPct val="0"/>
              </a:spcBef>
              <a:spcAft>
                <a:spcPts val="900"/>
              </a:spcAft>
              <a:buClrTx/>
              <a:buFontTx/>
              <a:buChar char="-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 Contrabando (armas e </a:t>
            </a:r>
            <a:r>
              <a:rPr lang="es-MX" altLang="pt-BR" sz="1500" b="1" dirty="0" err="1">
                <a:solidFill>
                  <a:prstClr val="black"/>
                </a:solidFill>
                <a:latin typeface="Arial" pitchFamily="34" charset="0"/>
              </a:rPr>
              <a:t>munições</a:t>
            </a: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)</a:t>
            </a:r>
          </a:p>
          <a:p>
            <a:pPr algn="just" defTabSz="685800" eaLnBrk="1" hangingPunct="1">
              <a:spcBef>
                <a:spcPct val="0"/>
              </a:spcBef>
              <a:spcAft>
                <a:spcPts val="900"/>
              </a:spcAft>
              <a:buClrTx/>
              <a:buFontTx/>
              <a:buChar char="-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s-MX" altLang="pt-BR" sz="1500" b="1" dirty="0" err="1">
                <a:solidFill>
                  <a:prstClr val="black"/>
                </a:solidFill>
                <a:latin typeface="Arial" pitchFamily="34" charset="0"/>
              </a:rPr>
              <a:t>Evasão</a:t>
            </a: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 fiscal</a:t>
            </a:r>
          </a:p>
          <a:p>
            <a:pPr algn="just" defTabSz="685800" eaLnBrk="1" hangingPunct="1">
              <a:spcBef>
                <a:spcPct val="0"/>
              </a:spcBef>
              <a:spcAft>
                <a:spcPts val="900"/>
              </a:spcAft>
              <a:buClrTx/>
              <a:buFontTx/>
              <a:buChar char="-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s-MX" altLang="pt-BR" sz="1500" b="1" dirty="0" err="1">
                <a:solidFill>
                  <a:prstClr val="black"/>
                </a:solidFill>
                <a:latin typeface="Arial" pitchFamily="34" charset="0"/>
              </a:rPr>
              <a:t>Imigração</a:t>
            </a: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 ilegal </a:t>
            </a:r>
          </a:p>
          <a:p>
            <a:pPr algn="just" defTabSz="685800" eaLnBrk="1" hangingPunct="1">
              <a:spcBef>
                <a:spcPct val="0"/>
              </a:spcBef>
              <a:spcAft>
                <a:spcPts val="900"/>
              </a:spcAft>
              <a:buClrTx/>
              <a:buFontTx/>
              <a:buChar char="-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s-MX" altLang="pt-BR" sz="1500" b="1" dirty="0" err="1">
                <a:solidFill>
                  <a:prstClr val="black"/>
                </a:solidFill>
                <a:latin typeface="Arial" pitchFamily="34" charset="0"/>
              </a:rPr>
              <a:t>Ações</a:t>
            </a: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 do </a:t>
            </a:r>
            <a:r>
              <a:rPr lang="es-MX" altLang="pt-BR" sz="1500" b="1" dirty="0" err="1">
                <a:solidFill>
                  <a:prstClr val="black"/>
                </a:solidFill>
                <a:latin typeface="Arial" pitchFamily="34" charset="0"/>
              </a:rPr>
              <a:t>crime</a:t>
            </a: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 organizado </a:t>
            </a:r>
          </a:p>
          <a:p>
            <a:pPr algn="just" defTabSz="685800" eaLnBrk="1" hangingPunct="1">
              <a:spcBef>
                <a:spcPct val="0"/>
              </a:spcBef>
              <a:spcAft>
                <a:spcPts val="900"/>
              </a:spcAft>
              <a:buClrTx/>
              <a:buFontTx/>
              <a:buChar char="-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 Pistas de </a:t>
            </a:r>
            <a:r>
              <a:rPr lang="es-MX" altLang="pt-BR" sz="1500" b="1" dirty="0" err="1">
                <a:solidFill>
                  <a:prstClr val="black"/>
                </a:solidFill>
                <a:latin typeface="Arial" pitchFamily="34" charset="0"/>
              </a:rPr>
              <a:t>pouso</a:t>
            </a: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s-MX" altLang="pt-BR" sz="1500" b="1" dirty="0" err="1">
                <a:solidFill>
                  <a:prstClr val="black"/>
                </a:solidFill>
                <a:latin typeface="Arial" pitchFamily="34" charset="0"/>
              </a:rPr>
              <a:t>ilegais</a:t>
            </a:r>
            <a:r>
              <a:rPr lang="pt-BR" altLang="pt-BR" sz="1500" b="1" dirty="0">
                <a:solidFill>
                  <a:prstClr val="black"/>
                </a:solidFill>
                <a:latin typeface="Arial" pitchFamily="34" charset="0"/>
              </a:rPr>
              <a:t>    </a:t>
            </a:r>
          </a:p>
          <a:p>
            <a:pPr algn="ctr" defTabSz="685800" eaLnBrk="1" hangingPunct="1">
              <a:spcBef>
                <a:spcPct val="0"/>
              </a:spcBef>
              <a:spcAft>
                <a:spcPts val="900"/>
              </a:spcAft>
              <a:buClrTx/>
              <a:buNone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n-US" altLang="pt-BR" sz="1500" b="1" dirty="0">
                <a:solidFill>
                  <a:srgbClr val="0000CC"/>
                </a:solidFill>
                <a:latin typeface="Arial" pitchFamily="34" charset="0"/>
              </a:rPr>
              <a:t>ILÍCITOS AMBIENTAIS </a:t>
            </a:r>
          </a:p>
          <a:p>
            <a:pPr algn="just" defTabSz="685800" eaLnBrk="1" hangingPunct="1">
              <a:spcBef>
                <a:spcPct val="0"/>
              </a:spcBef>
              <a:spcAft>
                <a:spcPts val="900"/>
              </a:spcAft>
              <a:buClrTx/>
              <a:buFontTx/>
              <a:buChar char="-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pt-BR" altLang="pt-BR" sz="15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s-MX" altLang="pt-BR" sz="1500" b="1" dirty="0" err="1">
                <a:solidFill>
                  <a:prstClr val="black"/>
                </a:solidFill>
                <a:latin typeface="Arial" pitchFamily="34" charset="0"/>
              </a:rPr>
              <a:t>Desmatamento</a:t>
            </a: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 e </a:t>
            </a:r>
            <a:r>
              <a:rPr lang="es-MX" altLang="pt-BR" sz="1500" b="1" dirty="0" err="1">
                <a:solidFill>
                  <a:prstClr val="black"/>
                </a:solidFill>
                <a:latin typeface="Arial" pitchFamily="34" charset="0"/>
              </a:rPr>
              <a:t>garimpo</a:t>
            </a: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 ilegal</a:t>
            </a:r>
          </a:p>
          <a:p>
            <a:pPr algn="just" defTabSz="685800" eaLnBrk="1" hangingPunct="1">
              <a:spcBef>
                <a:spcPct val="0"/>
              </a:spcBef>
              <a:spcAft>
                <a:spcPts val="900"/>
              </a:spcAft>
              <a:buClrTx/>
              <a:buFontTx/>
              <a:buChar char="-"/>
              <a:tabLst>
                <a:tab pos="0" algn="l"/>
                <a:tab pos="334566" algn="l"/>
                <a:tab pos="671513" algn="l"/>
                <a:tab pos="1008460" algn="l"/>
                <a:tab pos="1345406" algn="l"/>
                <a:tab pos="1682354" algn="l"/>
                <a:tab pos="2019300" algn="l"/>
                <a:tab pos="2356247" algn="l"/>
                <a:tab pos="2693194" algn="l"/>
                <a:tab pos="3030141" algn="l"/>
                <a:tab pos="3365897" algn="l"/>
                <a:tab pos="3702844" algn="l"/>
                <a:tab pos="4039791" algn="l"/>
                <a:tab pos="4376738" algn="l"/>
                <a:tab pos="4713685" algn="l"/>
                <a:tab pos="5050631" algn="l"/>
                <a:tab pos="5387579" algn="l"/>
                <a:tab pos="5724525" algn="l"/>
                <a:tab pos="6061472" algn="l"/>
                <a:tab pos="6398419" algn="l"/>
                <a:tab pos="6734175" algn="l"/>
              </a:tabLst>
            </a:pP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  </a:t>
            </a:r>
            <a:r>
              <a:rPr lang="es-MX" altLang="pt-BR" sz="1500" b="1" dirty="0" err="1">
                <a:solidFill>
                  <a:prstClr val="black"/>
                </a:solidFill>
                <a:latin typeface="Arial" pitchFamily="34" charset="0"/>
              </a:rPr>
              <a:t>Exploração</a:t>
            </a: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s-MX" altLang="pt-BR" sz="1500" b="1" dirty="0" err="1">
                <a:solidFill>
                  <a:prstClr val="black"/>
                </a:solidFill>
                <a:latin typeface="Arial" pitchFamily="34" charset="0"/>
              </a:rPr>
              <a:t>predatória</a:t>
            </a:r>
            <a:r>
              <a:rPr lang="es-MX" altLang="pt-BR" sz="1500" b="1" dirty="0">
                <a:solidFill>
                  <a:prstClr val="black"/>
                </a:solidFill>
                <a:latin typeface="Arial" pitchFamily="34" charset="0"/>
              </a:rPr>
              <a:t> de recursos </a:t>
            </a:r>
            <a:r>
              <a:rPr lang="es-MX" altLang="pt-BR" sz="1500" b="1" dirty="0" err="1">
                <a:solidFill>
                  <a:prstClr val="black"/>
                </a:solidFill>
                <a:latin typeface="Arial" pitchFamily="34" charset="0"/>
              </a:rPr>
              <a:t>naturais</a:t>
            </a:r>
            <a:endParaRPr lang="en-US" altLang="pt-BR" sz="1500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7522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6379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CCDDEA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Base legal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1A9AA224-6B35-4D43-B935-5EA4A9ED5A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103959"/>
              </p:ext>
            </p:extLst>
          </p:nvPr>
        </p:nvGraphicFramePr>
        <p:xfrm>
          <a:off x="331200" y="793190"/>
          <a:ext cx="8632800" cy="4206240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1915200">
                  <a:extLst>
                    <a:ext uri="{9D8B030D-6E8A-4147-A177-3AD203B41FA5}">
                      <a16:colId xmlns:a16="http://schemas.microsoft.com/office/drawing/2014/main" val="3741756728"/>
                    </a:ext>
                  </a:extLst>
                </a:gridCol>
                <a:gridCol w="6717600">
                  <a:extLst>
                    <a:ext uri="{9D8B030D-6E8A-4147-A177-3AD203B41FA5}">
                      <a16:colId xmlns:a16="http://schemas.microsoft.com/office/drawing/2014/main" val="13229514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CF </a:t>
                      </a:r>
                      <a:r>
                        <a:rPr lang="pt-BR" sz="16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Art</a:t>
                      </a:r>
                      <a:r>
                        <a:rPr lang="pt-BR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142 e 144</a:t>
                      </a:r>
                    </a:p>
                    <a:p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pt-BR" sz="1600" b="0" dirty="0">
                          <a:highlight>
                            <a:srgbClr val="FFFF00"/>
                          </a:highlight>
                        </a:rPr>
                        <a:t>- </a:t>
                      </a:r>
                      <a:r>
                        <a:rPr lang="pt-BR" sz="1600" b="0" dirty="0">
                          <a:solidFill>
                            <a:sysClr val="windowText" lastClr="000000"/>
                          </a:solidFill>
                          <a:highlight>
                            <a:srgbClr val="FFFF00"/>
                          </a:highlight>
                        </a:rPr>
                        <a:t>Forças Armadas</a:t>
                      </a:r>
                      <a:r>
                        <a:rPr lang="pt-BR" sz="1600" b="0" dirty="0"/>
                        <a:t>: </a:t>
                      </a:r>
                      <a:r>
                        <a:rPr lang="pt-BR" altLang="pt-BR" sz="1600" b="0" dirty="0"/>
                        <a:t>defesa da Pátria, à garantia dos poderes constitucionais e, por iniciativa de qualquer destes, da lei e da ordem.</a:t>
                      </a:r>
                      <a:endParaRPr lang="pt-BR" sz="1600" b="0" dirty="0"/>
                    </a:p>
                    <a:p>
                      <a:pPr lvl="0"/>
                      <a:r>
                        <a:rPr lang="pt-BR" sz="1600" b="0" dirty="0">
                          <a:highlight>
                            <a:srgbClr val="FFFF00"/>
                          </a:highlight>
                        </a:rPr>
                        <a:t>- </a:t>
                      </a:r>
                      <a:r>
                        <a:rPr lang="pt-BR" sz="1600" b="0" dirty="0">
                          <a:solidFill>
                            <a:sysClr val="windowText" lastClr="000000"/>
                          </a:solidFill>
                          <a:highlight>
                            <a:srgbClr val="FFFF00"/>
                          </a:highlight>
                        </a:rPr>
                        <a:t>OSP</a:t>
                      </a:r>
                      <a:r>
                        <a:rPr lang="pt-BR" sz="1600" b="0" dirty="0"/>
                        <a:t>: </a:t>
                      </a:r>
                      <a:r>
                        <a:rPr lang="pt-BR" altLang="pt-BR" sz="1600" b="0" dirty="0"/>
                        <a:t>prevenir e reprimir o </a:t>
                      </a:r>
                      <a:r>
                        <a:rPr lang="pt-BR" sz="1600" b="0" dirty="0"/>
                        <a:t> </a:t>
                      </a:r>
                      <a:r>
                        <a:rPr lang="pt-BR" altLang="pt-BR" sz="1600" b="0" dirty="0"/>
                        <a:t>tráfico ilícito </a:t>
                      </a:r>
                      <a:endParaRPr lang="pt-BR" sz="1600" b="0" dirty="0"/>
                    </a:p>
                    <a:p>
                      <a:pPr lvl="0"/>
                      <a:r>
                        <a:rPr lang="pt-BR" sz="1600" b="0" dirty="0">
                          <a:highlight>
                            <a:srgbClr val="FFFF00"/>
                          </a:highlight>
                        </a:rPr>
                        <a:t>- </a:t>
                      </a:r>
                      <a:r>
                        <a:rPr lang="pt-BR" sz="1600" b="0" dirty="0">
                          <a:solidFill>
                            <a:sysClr val="windowText" lastClr="000000"/>
                          </a:solidFill>
                          <a:highlight>
                            <a:srgbClr val="FFFF00"/>
                          </a:highlight>
                        </a:rPr>
                        <a:t>PF</a:t>
                      </a:r>
                      <a:r>
                        <a:rPr lang="pt-BR" sz="1600" b="0" dirty="0"/>
                        <a:t>: Polícia de Fronteira</a:t>
                      </a:r>
                    </a:p>
                    <a:p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774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1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Lei Complementar 97/1999</a:t>
                      </a:r>
                      <a:endParaRPr lang="pt-BR" sz="1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endParaRPr lang="pt-B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pt-BR" sz="1600" dirty="0"/>
                        <a:t>Cabe às </a:t>
                      </a:r>
                      <a:r>
                        <a:rPr lang="pt-BR" altLang="pt-BR" sz="1600" dirty="0">
                          <a:highlight>
                            <a:srgbClr val="FFFF00"/>
                          </a:highlight>
                        </a:rPr>
                        <a:t>Forças Armadas </a:t>
                      </a:r>
                      <a:r>
                        <a:rPr lang="pt-BR" altLang="pt-BR" sz="1600" dirty="0"/>
                        <a:t>atuar contra delitos transfronteiriços e ambientais, isoladamente ou em coordenação com outros órgãos do Poder Executivo</a:t>
                      </a:r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67398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Programa de Proteção Integrada de Fronteiras (PPIF)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- Atuação integrada e coordenada dos </a:t>
                      </a:r>
                      <a:r>
                        <a:rPr lang="pt-BR" sz="1600" dirty="0">
                          <a:highlight>
                            <a:srgbClr val="FFFF00"/>
                          </a:highlight>
                        </a:rPr>
                        <a:t>órgãos de segurança pública</a:t>
                      </a:r>
                      <a:r>
                        <a:rPr lang="pt-BR" sz="1600" dirty="0"/>
                        <a:t>, dos órgãos de inteligência, da Secretaria da Receita Federal do Brasil do Ministério da Fazenda e do </a:t>
                      </a:r>
                      <a:r>
                        <a:rPr lang="pt-BR" sz="1600" dirty="0">
                          <a:highlight>
                            <a:srgbClr val="FFFF00"/>
                          </a:highlight>
                        </a:rPr>
                        <a:t>Estado-Maior Conjunto das Forças Armadas</a:t>
                      </a:r>
                    </a:p>
                    <a:p>
                      <a:r>
                        <a:rPr lang="pt-BR" sz="1600" dirty="0"/>
                        <a:t>- Cooperação e integração com os </a:t>
                      </a:r>
                      <a:r>
                        <a:rPr lang="pt-BR" sz="1600" dirty="0">
                          <a:highlight>
                            <a:srgbClr val="FFFF00"/>
                          </a:highlight>
                        </a:rPr>
                        <a:t>países vizinhos</a:t>
                      </a:r>
                    </a:p>
                    <a:p>
                      <a:endParaRPr lang="pt-BR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52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Estratégia Nacional de Defesa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pt-BR" sz="1600" dirty="0"/>
                        <a:t>- Monitoramento, Controle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pt-BR" sz="1600" dirty="0"/>
                        <a:t>- Presença, </a:t>
                      </a:r>
                      <a:r>
                        <a:rPr lang="pt-BR" sz="1600" b="0" dirty="0"/>
                        <a:t>Dissuasão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pt-BR" sz="1600" b="0" dirty="0"/>
                        <a:t>- Incentivo à </a:t>
                      </a:r>
                      <a:r>
                        <a:rPr lang="pt-BR" sz="1600" b="0" dirty="0">
                          <a:highlight>
                            <a:srgbClr val="FFFF00"/>
                          </a:highlight>
                        </a:rPr>
                        <a:t>Base Industrial de Defesa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8748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5230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26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1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4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7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8.xml><?xml version="1.0" encoding="utf-8"?>
<a:theme xmlns:a="http://schemas.openxmlformats.org/drawingml/2006/main" name="28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9_Custom Design">
  <a:themeElements>
    <a:clrScheme name="Papel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Retrospectiva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10.xml><?xml version="1.0" encoding="utf-8"?>
<a:themeOverride xmlns:a="http://schemas.openxmlformats.org/drawingml/2006/main">
  <a:clrScheme name="Retrospectiva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11.xml><?xml version="1.0" encoding="utf-8"?>
<a:themeOverride xmlns:a="http://schemas.openxmlformats.org/drawingml/2006/main">
  <a:clrScheme name="Retrospectiva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12.xml><?xml version="1.0" encoding="utf-8"?>
<a:themeOverride xmlns:a="http://schemas.openxmlformats.org/drawingml/2006/main">
  <a:clrScheme name="Retrospectiva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2.xml><?xml version="1.0" encoding="utf-8"?>
<a:themeOverride xmlns:a="http://schemas.openxmlformats.org/drawingml/2006/main">
  <a:clrScheme name="Retrospectiva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3.xml><?xml version="1.0" encoding="utf-8"?>
<a:themeOverride xmlns:a="http://schemas.openxmlformats.org/drawingml/2006/main">
  <a:clrScheme name="Retrospectiva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4.xml><?xml version="1.0" encoding="utf-8"?>
<a:themeOverride xmlns:a="http://schemas.openxmlformats.org/drawingml/2006/main">
  <a:clrScheme name="Retrospectiva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5.xml><?xml version="1.0" encoding="utf-8"?>
<a:themeOverride xmlns:a="http://schemas.openxmlformats.org/drawingml/2006/main">
  <a:clrScheme name="Retrospectiva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6.xml><?xml version="1.0" encoding="utf-8"?>
<a:themeOverride xmlns:a="http://schemas.openxmlformats.org/drawingml/2006/main">
  <a:clrScheme name="Retrospectiva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7.xml><?xml version="1.0" encoding="utf-8"?>
<a:themeOverride xmlns:a="http://schemas.openxmlformats.org/drawingml/2006/main">
  <a:clrScheme name="Retrospectiva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8.xml><?xml version="1.0" encoding="utf-8"?>
<a:themeOverride xmlns:a="http://schemas.openxmlformats.org/drawingml/2006/main">
  <a:clrScheme name="Retrospectiva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ppt/theme/themeOverride9.xml><?xml version="1.0" encoding="utf-8"?>
<a:themeOverride xmlns:a="http://schemas.openxmlformats.org/drawingml/2006/main">
  <a:clrScheme name="Retrospectiva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1764</TotalTime>
  <Words>1048</Words>
  <Application>Microsoft Office PowerPoint</Application>
  <PresentationFormat>Apresentação na tela (16:9)</PresentationFormat>
  <Paragraphs>264</Paragraphs>
  <Slides>47</Slides>
  <Notes>26</Notes>
  <HiddenSlides>8</HiddenSlides>
  <MMClips>0</MMClips>
  <ScaleCrop>false</ScaleCrop>
  <HeadingPairs>
    <vt:vector size="8" baseType="variant">
      <vt:variant>
        <vt:lpstr>Fontes usadas</vt:lpstr>
      </vt:variant>
      <vt:variant>
        <vt:i4>7</vt:i4>
      </vt:variant>
      <vt:variant>
        <vt:lpstr>Tema</vt:lpstr>
      </vt:variant>
      <vt:variant>
        <vt:i4>13</vt:i4>
      </vt:variant>
      <vt:variant>
        <vt:lpstr>Títulos de slides</vt:lpstr>
      </vt:variant>
      <vt:variant>
        <vt:i4>47</vt:i4>
      </vt:variant>
      <vt:variant>
        <vt:lpstr>Apresentações personalizadas</vt:lpstr>
      </vt:variant>
      <vt:variant>
        <vt:i4>1</vt:i4>
      </vt:variant>
    </vt:vector>
  </HeadingPairs>
  <TitlesOfParts>
    <vt:vector size="68" baseType="lpstr">
      <vt:lpstr>Arial</vt:lpstr>
      <vt:lpstr>Calibri</vt:lpstr>
      <vt:lpstr>Calibri Light</vt:lpstr>
      <vt:lpstr>Cooper Black</vt:lpstr>
      <vt:lpstr>Times New Roman</vt:lpstr>
      <vt:lpstr>Verdana</vt:lpstr>
      <vt:lpstr>Wingdings</vt:lpstr>
      <vt:lpstr>26_Custom Design</vt:lpstr>
      <vt:lpstr>31_Custom Design</vt:lpstr>
      <vt:lpstr>24_Custom Design</vt:lpstr>
      <vt:lpstr>4_Tema do Office</vt:lpstr>
      <vt:lpstr>5_Tema do Office</vt:lpstr>
      <vt:lpstr>27_Custom Design</vt:lpstr>
      <vt:lpstr>Retrospectiva</vt:lpstr>
      <vt:lpstr>28_Custom Design</vt:lpstr>
      <vt:lpstr>29_Custom Design</vt:lpstr>
      <vt:lpstr>2_Tema do Office</vt:lpstr>
      <vt:lpstr>3_Tema do Office</vt:lpstr>
      <vt:lpstr>Tema do Office</vt:lpstr>
      <vt:lpstr>1_Tema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personalizada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Ivan Neiva</dc:creator>
  <cp:lastModifiedBy>Ivan Neiva</cp:lastModifiedBy>
  <cp:revision>173</cp:revision>
  <dcterms:created xsi:type="dcterms:W3CDTF">2018-11-13T02:01:45Z</dcterms:created>
  <dcterms:modified xsi:type="dcterms:W3CDTF">2019-07-03T18:29:55Z</dcterms:modified>
</cp:coreProperties>
</file>