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9" r:id="rId8"/>
    <p:sldId id="261" r:id="rId9"/>
    <p:sldId id="262" r:id="rId10"/>
    <p:sldId id="263" r:id="rId11"/>
  </p:sldIdLst>
  <p:sldSz cx="10691813" cy="75596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enio.belluco\AppData\Local\Microsoft\Windows\INetCache\Content.Outlook\SW41DS7N\OR&#199;AMENTO%20FNSP%20-%202017-2019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ORÇAMENTO - FNSP                            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Plan1!$C$6</c:f>
              <c:strCache>
                <c:ptCount val="1"/>
                <c:pt idx="0">
                  <c:v>ORÇAMENTO                              (A)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Plan1!$B$7:$B$9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Plan1!$C$7:$C$9</c:f>
              <c:numCache>
                <c:formatCode>#,##0</c:formatCode>
                <c:ptCount val="3"/>
                <c:pt idx="0">
                  <c:v>606</c:v>
                </c:pt>
                <c:pt idx="1">
                  <c:v>503</c:v>
                </c:pt>
                <c:pt idx="2">
                  <c:v>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6-49CC-BE30-2571367F6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678816"/>
        <c:axId val="110679376"/>
      </c:barChart>
      <c:catAx>
        <c:axId val="11067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0679376"/>
        <c:crosses val="autoZero"/>
        <c:auto val="1"/>
        <c:lblAlgn val="ctr"/>
        <c:lblOffset val="100"/>
        <c:noMultiLvlLbl val="0"/>
      </c:catAx>
      <c:valAx>
        <c:axId val="11067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067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dirty="0"/>
              <a:t>Comparativo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Planilha1!$A$1:$A$3</c:f>
              <c:strCache>
                <c:ptCount val="3"/>
                <c:pt idx="0">
                  <c:v>FNS</c:v>
                </c:pt>
                <c:pt idx="1">
                  <c:v>FNDE</c:v>
                </c:pt>
                <c:pt idx="2">
                  <c:v>FNSP</c:v>
                </c:pt>
              </c:strCache>
            </c:strRef>
          </c:cat>
          <c:val>
            <c:numRef>
              <c:f>Planilha1!$B$1:$B$3</c:f>
              <c:numCache>
                <c:formatCode>General</c:formatCode>
                <c:ptCount val="3"/>
                <c:pt idx="0">
                  <c:v>123</c:v>
                </c:pt>
                <c:pt idx="1">
                  <c:v>55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BE-4DA3-8050-EA7E2D6BF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482080"/>
        <c:axId val="437582000"/>
      </c:barChart>
      <c:catAx>
        <c:axId val="43748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7582000"/>
        <c:crosses val="autoZero"/>
        <c:auto val="1"/>
        <c:lblAlgn val="ctr"/>
        <c:lblOffset val="100"/>
        <c:noMultiLvlLbl val="0"/>
      </c:catAx>
      <c:valAx>
        <c:axId val="43758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748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0.78612</cdr:x>
      <cdr:y>0.61806</cdr:y>
    </cdr:from>
    <cdr:to>
      <cdr:x>0.87941</cdr:x>
      <cdr:y>0.86343</cdr:y>
    </cdr:to>
    <cdr:sp macro="" textlink="">
      <cdr:nvSpPr>
        <cdr:cNvPr id="2" name="Retângulo 1">
          <a:extLst xmlns:a="http://schemas.openxmlformats.org/drawingml/2006/main">
            <a:ext uri="{FF2B5EF4-FFF2-40B4-BE49-F238E27FC236}">
              <a16:creationId xmlns:a16="http://schemas.microsoft.com/office/drawing/2014/main" id="{AEAD3A90-5A17-4281-BD9B-2A10387DF56A}"/>
            </a:ext>
          </a:extLst>
        </cdr:cNvPr>
        <cdr:cNvSpPr/>
      </cdr:nvSpPr>
      <cdr:spPr>
        <a:xfrm xmlns:a="http://schemas.openxmlformats.org/drawingml/2006/main">
          <a:off x="6382328" y="2466110"/>
          <a:ext cx="757382" cy="97905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pt-BR" dirty="0"/>
        </a:p>
        <a:p xmlns:a="http://schemas.openxmlformats.org/drawingml/2006/main">
          <a:pPr algn="ctr"/>
          <a:r>
            <a:rPr lang="pt-BR" dirty="0"/>
            <a:t>50% Fundo a Fundo</a:t>
          </a:r>
        </a:p>
      </cdr:txBody>
    </cdr:sp>
  </cdr:relSizeAnchor>
  <cdr:relSizeAnchor xmlns:cdr="http://schemas.openxmlformats.org/drawingml/2006/chartDrawing">
    <cdr:from>
      <cdr:x>0.78572</cdr:x>
      <cdr:y>0.39352</cdr:y>
    </cdr:from>
    <cdr:to>
      <cdr:x>0.87901</cdr:x>
      <cdr:y>0.56177</cdr:y>
    </cdr:to>
    <cdr:sp macro="" textlink="">
      <cdr:nvSpPr>
        <cdr:cNvPr id="3" name="Retângulo 2">
          <a:extLst xmlns:a="http://schemas.openxmlformats.org/drawingml/2006/main">
            <a:ext uri="{FF2B5EF4-FFF2-40B4-BE49-F238E27FC236}">
              <a16:creationId xmlns:a16="http://schemas.microsoft.com/office/drawing/2014/main" id="{EA9B571D-1550-4211-892C-A43858CCF2C2}"/>
            </a:ext>
          </a:extLst>
        </cdr:cNvPr>
        <cdr:cNvSpPr/>
      </cdr:nvSpPr>
      <cdr:spPr>
        <a:xfrm xmlns:a="http://schemas.openxmlformats.org/drawingml/2006/main">
          <a:off x="6379071" y="1570183"/>
          <a:ext cx="757400" cy="671336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t-BR" dirty="0"/>
            <a:t>38% </a:t>
          </a:r>
          <a:r>
            <a:rPr lang="pt-BR" sz="1000" dirty="0">
              <a:latin typeface="Arial Narrow" panose="020B0606020202030204" pitchFamily="34" charset="0"/>
            </a:rPr>
            <a:t>Empenhado</a:t>
          </a:r>
        </a:p>
      </cdr:txBody>
    </cdr:sp>
  </cdr:relSizeAnchor>
  <cdr:relSizeAnchor xmlns:cdr="http://schemas.openxmlformats.org/drawingml/2006/chartDrawing">
    <cdr:from>
      <cdr:x>0.78572</cdr:x>
      <cdr:y>0.56019</cdr:y>
    </cdr:from>
    <cdr:to>
      <cdr:x>0.87901</cdr:x>
      <cdr:y>0.6191</cdr:y>
    </cdr:to>
    <cdr:sp macro="" textlink="">
      <cdr:nvSpPr>
        <cdr:cNvPr id="4" name="Retângulo 3">
          <a:extLst xmlns:a="http://schemas.openxmlformats.org/drawingml/2006/main">
            <a:ext uri="{FF2B5EF4-FFF2-40B4-BE49-F238E27FC236}">
              <a16:creationId xmlns:a16="http://schemas.microsoft.com/office/drawing/2014/main" id="{5B48310F-438E-499C-8DE5-84A12ABBB49C}"/>
            </a:ext>
          </a:extLst>
        </cdr:cNvPr>
        <cdr:cNvSpPr/>
      </cdr:nvSpPr>
      <cdr:spPr>
        <a:xfrm xmlns:a="http://schemas.openxmlformats.org/drawingml/2006/main">
          <a:off x="6379071" y="2235200"/>
          <a:ext cx="757400" cy="23508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t-BR" dirty="0">
              <a:solidFill>
                <a:schemeClr val="tx1"/>
              </a:solidFill>
            </a:rPr>
            <a:t>10% - </a:t>
          </a:r>
          <a:r>
            <a:rPr lang="pt-BR" dirty="0" err="1">
              <a:solidFill>
                <a:schemeClr val="tx1"/>
              </a:solidFill>
            </a:rPr>
            <a:t>hab</a:t>
          </a:r>
          <a:endParaRPr lang="pt-BR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6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1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10226" y="444481"/>
            <a:ext cx="2021421" cy="706094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44572" y="444481"/>
            <a:ext cx="5932007" cy="706094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95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20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14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44572" y="2218905"/>
            <a:ext cx="3976018" cy="528652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4238" y="2218905"/>
            <a:ext cx="3977410" cy="528652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51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52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60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64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84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95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9B710-F119-4E4E-AD79-1BF3EF6F0BA2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AEC9-5054-4656-A38B-CA84A973A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4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"/>
            <a:ext cx="10691813" cy="7558636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362139" y="5531667"/>
            <a:ext cx="43366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SENASP</a:t>
            </a:r>
          </a:p>
          <a:p>
            <a:r>
              <a:rPr lang="pt-B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Secretaria Nacional de Segurança Pública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62139" y="3896215"/>
            <a:ext cx="7793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Fundo Nacional de Segurança Pública</a:t>
            </a:r>
          </a:p>
          <a:p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SUSP</a:t>
            </a:r>
          </a:p>
        </p:txBody>
      </p:sp>
    </p:spTree>
    <p:extLst>
      <p:ext uri="{BB962C8B-B14F-4D97-AF65-F5344CB8AC3E}">
        <p14:creationId xmlns:p14="http://schemas.microsoft.com/office/powerpoint/2010/main" val="54609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519"/>
            <a:ext cx="10691813" cy="769026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608944" y="5237960"/>
            <a:ext cx="5626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2018            2019             2020            2021             2022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69087" y="75842"/>
            <a:ext cx="909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EXPECTATIVA ARRECADAÇÃO - SUSP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69087" y="334247"/>
            <a:ext cx="909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Apresentação pela equipe de transição em 2018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50DFFC-7056-40A2-83C8-B3DC11785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05" y="1269917"/>
            <a:ext cx="9785797" cy="388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99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9"/>
            <a:ext cx="10691813" cy="755863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519"/>
            <a:ext cx="10691813" cy="769026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9087" y="75842"/>
            <a:ext cx="909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COMPARATIVO 2017 - 2019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69087" y="334247"/>
            <a:ext cx="909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Lei Orçamentária Anual - FNSP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4222691-7A5B-48E1-B6EA-46ABD83993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967442"/>
              </p:ext>
            </p:extLst>
          </p:nvPr>
        </p:nvGraphicFramePr>
        <p:xfrm>
          <a:off x="1533236" y="1505526"/>
          <a:ext cx="8118764" cy="3990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A0C5D807-4685-4436-98EB-7F555AAFF476}"/>
              </a:ext>
            </a:extLst>
          </p:cNvPr>
          <p:cNvSpPr txBox="1"/>
          <p:nvPr/>
        </p:nvSpPr>
        <p:spPr>
          <a:xfrm>
            <a:off x="1293089" y="5495635"/>
            <a:ext cx="5626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Valores em milhões de R$.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F8C26D4-DDC4-4933-9A1D-A9A5E9F7A98E}"/>
              </a:ext>
            </a:extLst>
          </p:cNvPr>
          <p:cNvSpPr txBox="1"/>
          <p:nvPr/>
        </p:nvSpPr>
        <p:spPr>
          <a:xfrm>
            <a:off x="3759199" y="4158284"/>
            <a:ext cx="1126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</a:p>
          <a:p>
            <a:r>
              <a:rPr lang="pt-BR" sz="1200" dirty="0"/>
              <a:t>Tesouro (100)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284C035-E59F-4C43-BF5C-8C6A69865257}"/>
              </a:ext>
            </a:extLst>
          </p:cNvPr>
          <p:cNvSpPr txBox="1"/>
          <p:nvPr/>
        </p:nvSpPr>
        <p:spPr>
          <a:xfrm>
            <a:off x="6262253" y="4158284"/>
            <a:ext cx="1126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</a:p>
          <a:p>
            <a:r>
              <a:rPr lang="pt-BR" sz="1200" dirty="0"/>
              <a:t>Tesouro (100)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C20FA3A-9728-4185-A572-9EE20BAFEC38}"/>
              </a:ext>
            </a:extLst>
          </p:cNvPr>
          <p:cNvSpPr txBox="1"/>
          <p:nvPr/>
        </p:nvSpPr>
        <p:spPr>
          <a:xfrm>
            <a:off x="8697416" y="4158283"/>
            <a:ext cx="1126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</a:p>
          <a:p>
            <a:r>
              <a:rPr lang="pt-BR" sz="1200" dirty="0"/>
              <a:t>Loterias (118)</a:t>
            </a:r>
          </a:p>
        </p:txBody>
      </p:sp>
    </p:spTree>
    <p:extLst>
      <p:ext uri="{BB962C8B-B14F-4D97-AF65-F5344CB8AC3E}">
        <p14:creationId xmlns:p14="http://schemas.microsoft.com/office/powerpoint/2010/main" val="398080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519"/>
            <a:ext cx="10691813" cy="769026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9087" y="75842"/>
            <a:ext cx="909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 ORÇAMENTÁRIA ANUAL - 2019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706320F7-952E-4BE5-85D2-4E207B807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888597"/>
              </p:ext>
            </p:extLst>
          </p:nvPr>
        </p:nvGraphicFramePr>
        <p:xfrm>
          <a:off x="1209965" y="1459345"/>
          <a:ext cx="8765308" cy="3923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22876">
                  <a:extLst>
                    <a:ext uri="{9D8B030D-6E8A-4147-A177-3AD203B41FA5}">
                      <a16:colId xmlns:a16="http://schemas.microsoft.com/office/drawing/2014/main" val="886368500"/>
                    </a:ext>
                  </a:extLst>
                </a:gridCol>
                <a:gridCol w="246988">
                  <a:extLst>
                    <a:ext uri="{9D8B030D-6E8A-4147-A177-3AD203B41FA5}">
                      <a16:colId xmlns:a16="http://schemas.microsoft.com/office/drawing/2014/main" val="3420527755"/>
                    </a:ext>
                  </a:extLst>
                </a:gridCol>
                <a:gridCol w="2195444">
                  <a:extLst>
                    <a:ext uri="{9D8B030D-6E8A-4147-A177-3AD203B41FA5}">
                      <a16:colId xmlns:a16="http://schemas.microsoft.com/office/drawing/2014/main" val="681543717"/>
                    </a:ext>
                  </a:extLst>
                </a:gridCol>
              </a:tblGrid>
              <a:tr h="2983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 2019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8408806"/>
                  </a:ext>
                </a:extLst>
              </a:tr>
              <a:tr h="5332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Aparelhamento e Aprimoramento de Instituições de Segurança Pública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R$128.995.328,00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2398863"/>
                  </a:ext>
                </a:extLst>
              </a:tr>
              <a:tr h="5332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Construção, Instalação e Reforma de Imóvel da Força Nacional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R$14.912.697,00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660951"/>
                  </a:ext>
                </a:extLst>
              </a:tr>
              <a:tr h="4972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Apoio à Modernização das Instituições de Segurança Pública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R$84.251.873,00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0618766"/>
                  </a:ext>
                </a:extLst>
              </a:tr>
              <a:tr h="2983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Aperfeiçoamento da Gestão e Tecnologia da Informação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R$75.311.000,00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0263860"/>
                  </a:ext>
                </a:extLst>
              </a:tr>
              <a:tr h="5332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Manutenção do Sistema Integrado de Educação e Valorização Profissional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R$18.675.786,00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484258"/>
                  </a:ext>
                </a:extLst>
              </a:tr>
              <a:tr h="2983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Força Nacional de Segurança Pública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R$170.000.000,00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6926321"/>
                  </a:ext>
                </a:extLst>
              </a:tr>
              <a:tr h="5332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Manutenção do Sistema Integrado de Prevenção da Violência e Criminalidade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R$3.600.000,00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8842728"/>
                  </a:ext>
                </a:extLst>
              </a:tr>
              <a:tr h="2983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R$495.746.684,00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008177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1BA42947-FADF-4CFA-A060-477280FDBF28}"/>
              </a:ext>
            </a:extLst>
          </p:cNvPr>
          <p:cNvSpPr txBox="1"/>
          <p:nvPr/>
        </p:nvSpPr>
        <p:spPr>
          <a:xfrm>
            <a:off x="1293089" y="5495635"/>
            <a:ext cx="5626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Reserva de contingência financeira: R$1,14 Bi</a:t>
            </a:r>
          </a:p>
        </p:txBody>
      </p:sp>
    </p:spTree>
    <p:extLst>
      <p:ext uri="{BB962C8B-B14F-4D97-AF65-F5344CB8AC3E}">
        <p14:creationId xmlns:p14="http://schemas.microsoft.com/office/powerpoint/2010/main" val="368109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519"/>
            <a:ext cx="10691813" cy="769026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9087" y="75842"/>
            <a:ext cx="909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ARRECADAÇÃO - LOTERIAS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69087" y="334247"/>
            <a:ext cx="909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Valores efetivamente arrecadados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6F6E4E2-1B77-4137-9BAC-8028787FF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98661"/>
              </p:ext>
            </p:extLst>
          </p:nvPr>
        </p:nvGraphicFramePr>
        <p:xfrm>
          <a:off x="815390" y="1219201"/>
          <a:ext cx="9061032" cy="3505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7214">
                  <a:extLst>
                    <a:ext uri="{9D8B030D-6E8A-4147-A177-3AD203B41FA5}">
                      <a16:colId xmlns:a16="http://schemas.microsoft.com/office/drawing/2014/main" val="11138704"/>
                    </a:ext>
                  </a:extLst>
                </a:gridCol>
                <a:gridCol w="1962611">
                  <a:extLst>
                    <a:ext uri="{9D8B030D-6E8A-4147-A177-3AD203B41FA5}">
                      <a16:colId xmlns:a16="http://schemas.microsoft.com/office/drawing/2014/main" val="819542105"/>
                    </a:ext>
                  </a:extLst>
                </a:gridCol>
                <a:gridCol w="1646115">
                  <a:extLst>
                    <a:ext uri="{9D8B030D-6E8A-4147-A177-3AD203B41FA5}">
                      <a16:colId xmlns:a16="http://schemas.microsoft.com/office/drawing/2014/main" val="3542569081"/>
                    </a:ext>
                  </a:extLst>
                </a:gridCol>
                <a:gridCol w="1425092">
                  <a:extLst>
                    <a:ext uri="{9D8B030D-6E8A-4147-A177-3AD203B41FA5}">
                      <a16:colId xmlns:a16="http://schemas.microsoft.com/office/drawing/2014/main" val="1098177032"/>
                    </a:ext>
                  </a:extLst>
                </a:gridCol>
              </a:tblGrid>
              <a:tr h="84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ORIGEM RECURSOS </a:t>
                      </a:r>
                      <a:endParaRPr lang="pt-BR" sz="16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6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(1º Tri)</a:t>
                      </a:r>
                      <a:endParaRPr lang="pt-B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GERAL</a:t>
                      </a:r>
                      <a:endParaRPr lang="pt-BR" sz="16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94357021"/>
                  </a:ext>
                </a:extLst>
              </a:tr>
              <a:tr h="414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Loteria prognóstico específico</a:t>
                      </a:r>
                      <a:endParaRPr lang="pt-B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4.565.750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2.193.506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6.759.257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71962180"/>
                  </a:ext>
                </a:extLst>
              </a:tr>
              <a:tr h="444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Loterias prognósticos numéricos</a:t>
                      </a:r>
                      <a:endParaRPr lang="pt-B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371.404.813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252.775.268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624.180.082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0421590"/>
                  </a:ext>
                </a:extLst>
              </a:tr>
              <a:tr h="449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Contribuição sobre a loteria federal</a:t>
                      </a:r>
                      <a:endParaRPr lang="pt-B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0 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2.813.869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2.813.869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0525629"/>
                  </a:ext>
                </a:extLst>
              </a:tr>
              <a:tr h="414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Contribuição sobre loterias esportivas</a:t>
                      </a:r>
                      <a:endParaRPr lang="pt-B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4.420.681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1.917.287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6.337.969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67805917"/>
                  </a:ext>
                </a:extLst>
              </a:tr>
              <a:tr h="456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Contribuição sobre </a:t>
                      </a:r>
                      <a:r>
                        <a:rPr lang="pt-BR" sz="16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Lotex</a:t>
                      </a:r>
                      <a:endParaRPr lang="pt-BR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leilão previsto p/ 2019</a:t>
                      </a:r>
                      <a:endParaRPr lang="pt-B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04597570"/>
                  </a:ext>
                </a:extLst>
              </a:tr>
              <a:tr h="444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380.391.244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259.699.930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640.091.177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19108433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B53F5D4F-B774-4412-B8D5-E7F44B2C7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61432"/>
              </p:ext>
            </p:extLst>
          </p:nvPr>
        </p:nvGraphicFramePr>
        <p:xfrm>
          <a:off x="1588655" y="5174257"/>
          <a:ext cx="6640945" cy="323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5377">
                  <a:extLst>
                    <a:ext uri="{9D8B030D-6E8A-4147-A177-3AD203B41FA5}">
                      <a16:colId xmlns:a16="http://schemas.microsoft.com/office/drawing/2014/main" val="741471056"/>
                    </a:ext>
                  </a:extLst>
                </a:gridCol>
                <a:gridCol w="1785568">
                  <a:extLst>
                    <a:ext uri="{9D8B030D-6E8A-4147-A177-3AD203B41FA5}">
                      <a16:colId xmlns:a16="http://schemas.microsoft.com/office/drawing/2014/main" val="2233603246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PROJEÇÃO DE ARRECADAÇÃO 2019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1.038.799.725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47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17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519"/>
            <a:ext cx="10691813" cy="769026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9087" y="75842"/>
            <a:ext cx="909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COMPARATIVO COM OUTROS FUNDOS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69087" y="334247"/>
            <a:ext cx="909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Orçamento - 2019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B53F5D4F-B774-4412-B8D5-E7F44B2C7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007058"/>
              </p:ext>
            </p:extLst>
          </p:nvPr>
        </p:nvGraphicFramePr>
        <p:xfrm>
          <a:off x="1905360" y="4849885"/>
          <a:ext cx="3740727" cy="323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4948">
                  <a:extLst>
                    <a:ext uri="{9D8B030D-6E8A-4147-A177-3AD203B41FA5}">
                      <a16:colId xmlns:a16="http://schemas.microsoft.com/office/drawing/2014/main" val="741471056"/>
                    </a:ext>
                  </a:extLst>
                </a:gridCol>
                <a:gridCol w="1005779">
                  <a:extLst>
                    <a:ext uri="{9D8B030D-6E8A-4147-A177-3AD203B41FA5}">
                      <a16:colId xmlns:a16="http://schemas.microsoft.com/office/drawing/2014/main" val="2233603246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Valores em bilhões de reais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478419"/>
                  </a:ext>
                </a:extLst>
              </a:tr>
            </a:tbl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6DD74A26-D4B9-4D29-A240-A9519BCD21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593638"/>
              </p:ext>
            </p:extLst>
          </p:nvPr>
        </p:nvGraphicFramePr>
        <p:xfrm>
          <a:off x="1905360" y="1565790"/>
          <a:ext cx="7090857" cy="3284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322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519"/>
            <a:ext cx="10691813" cy="769026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9087" y="75842"/>
            <a:ext cx="909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MEDIDAS DO MJSP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69087" y="334247"/>
            <a:ext cx="909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Orçamento - 2019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E2F45C3-F66B-416C-AE1A-CEB76A847181}"/>
              </a:ext>
            </a:extLst>
          </p:cNvPr>
          <p:cNvSpPr txBox="1"/>
          <p:nvPr/>
        </p:nvSpPr>
        <p:spPr>
          <a:xfrm>
            <a:off x="803563" y="1624958"/>
            <a:ext cx="94118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Pedido de descontingenciamento 10% via portaria SOF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Pedido via Projeto de Lei de suplementação de orçamento – 100% reserva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Parecer da CONJUR/MJSP concluindo que o FNSP </a:t>
            </a:r>
            <a:r>
              <a:rPr lang="pt-BR" sz="2000" b="1" dirty="0"/>
              <a:t>não</a:t>
            </a:r>
            <a:r>
              <a:rPr lang="pt-BR" sz="2000" dirty="0"/>
              <a:t> pode ser contingenciado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O MJSP não bloqueou em 21% o FNSP em 2019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Pedido para incluir o FNSP no Anexo III (recursos não contingenciáveis) do PLDO 2020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(não foi acatado pela SOF e FNSP não foi incluído no Anexo III do PLDO)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82104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89D5A1851FEC145943EBAD7E6EE3648" ma:contentTypeVersion="4" ma:contentTypeDescription="Crie um novo documento." ma:contentTypeScope="" ma:versionID="fc2b4ebde174498df38f98552074a56e">
  <xsd:schema xmlns:xsd="http://www.w3.org/2001/XMLSchema" xmlns:xs="http://www.w3.org/2001/XMLSchema" xmlns:p="http://schemas.microsoft.com/office/2006/metadata/properties" xmlns:ns2="ed25ad9c-593a-4a21-8ce8-b8b844aa0a9f" xmlns:ns3="e1e1a063-af26-42c2-8a5c-677d60ecbc29" targetNamespace="http://schemas.microsoft.com/office/2006/metadata/properties" ma:root="true" ma:fieldsID="3cf01032f9fcd2eaec0d245900fce501" ns2:_="" ns3:_="">
    <xsd:import namespace="ed25ad9c-593a-4a21-8ce8-b8b844aa0a9f"/>
    <xsd:import namespace="e1e1a063-af26-42c2-8a5c-677d60ecbc2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5ad9c-593a-4a21-8ce8-b8b844aa0a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1a063-af26-42c2-8a5c-677d60ecb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d25ad9c-593a-4a21-8ce8-b8b844aa0a9f">
      <UserInfo>
        <DisplayName>David de Lima Freitas</DisplayName>
        <AccountId>2481</AccountId>
        <AccountType/>
      </UserInfo>
      <UserInfo>
        <DisplayName>Bruno de Oliveira Almeida</DisplayName>
        <AccountId>82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7498B0A-1EA7-48E1-8714-E26FAC55FB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A036F0-6E71-416C-B47C-7C761E8C35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25ad9c-593a-4a21-8ce8-b8b844aa0a9f"/>
    <ds:schemaRef ds:uri="e1e1a063-af26-42c2-8a5c-677d60ecbc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DEDA61-6215-491D-8A8B-D9375735B858}">
  <ds:schemaRefs>
    <ds:schemaRef ds:uri="http://schemas.microsoft.com/office/2006/metadata/properties"/>
    <ds:schemaRef ds:uri="http://schemas.microsoft.com/office/infopath/2007/PartnerControls"/>
    <ds:schemaRef ds:uri="ed25ad9c-593a-4a21-8ce8-b8b844aa0a9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335</Words>
  <Application>Microsoft Office PowerPoint</Application>
  <PresentationFormat>Personalizar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Estela dos Santos Castro</dc:creator>
  <cp:lastModifiedBy>Clênio Belluco</cp:lastModifiedBy>
  <cp:revision>21</cp:revision>
  <dcterms:created xsi:type="dcterms:W3CDTF">2019-01-22T16:13:28Z</dcterms:created>
  <dcterms:modified xsi:type="dcterms:W3CDTF">2019-04-24T17:09:15Z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0x010100D89D5A1851FEC145943EBAD7E6EE3648</vt:lpwstr>
  </property>
</Properties>
</file>