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69" r:id="rId2"/>
  </p:sldMasterIdLst>
  <p:notesMasterIdLst>
    <p:notesMasterId r:id="rId33"/>
  </p:notesMasterIdLst>
  <p:sldIdLst>
    <p:sldId id="355" r:id="rId3"/>
    <p:sldId id="356" r:id="rId4"/>
    <p:sldId id="323" r:id="rId5"/>
    <p:sldId id="304" r:id="rId6"/>
    <p:sldId id="309" r:id="rId7"/>
    <p:sldId id="326" r:id="rId8"/>
    <p:sldId id="310" r:id="rId9"/>
    <p:sldId id="311" r:id="rId10"/>
    <p:sldId id="314" r:id="rId11"/>
    <p:sldId id="350" r:id="rId12"/>
    <p:sldId id="341" r:id="rId13"/>
    <p:sldId id="339" r:id="rId14"/>
    <p:sldId id="330" r:id="rId15"/>
    <p:sldId id="343" r:id="rId16"/>
    <p:sldId id="344" r:id="rId17"/>
    <p:sldId id="345" r:id="rId18"/>
    <p:sldId id="357" r:id="rId19"/>
    <p:sldId id="352" r:id="rId20"/>
    <p:sldId id="332" r:id="rId21"/>
    <p:sldId id="331" r:id="rId22"/>
    <p:sldId id="319" r:id="rId23"/>
    <p:sldId id="322" r:id="rId24"/>
    <p:sldId id="354" r:id="rId25"/>
    <p:sldId id="328" r:id="rId26"/>
    <p:sldId id="342" r:id="rId27"/>
    <p:sldId id="316" r:id="rId28"/>
    <p:sldId id="315" r:id="rId29"/>
    <p:sldId id="351" r:id="rId30"/>
    <p:sldId id="346" r:id="rId31"/>
    <p:sldId id="353" r:id="rId32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>
      <p:cViewPr>
        <p:scale>
          <a:sx n="80" d="100"/>
          <a:sy n="80" d="100"/>
        </p:scale>
        <p:origin x="-1248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Indicadores%202017%20-%2005.0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rea.paz\AppData\Local\Microsoft\Windows\Temporary%20Internet%20Files\Content.Outlook\R6YE7OX7\Gr&#225;fico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PREVISÃO DE APOSENTADORIA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555162517362471E-2"/>
          <c:y val="7.2930229515703063E-2"/>
          <c:w val="0.56993674203086242"/>
          <c:h val="0.81137086793535762"/>
        </c:manualLayout>
      </c:layout>
      <c:pie3DChart>
        <c:varyColors val="1"/>
        <c:ser>
          <c:idx val="0"/>
          <c:order val="0"/>
          <c:tx>
            <c:strRef>
              <c:f>Funai!$H$153</c:f>
              <c:strCache>
                <c:ptCount val="1"/>
                <c:pt idx="0">
                  <c:v>QTD.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1"/>
              <c:layout>
                <c:manualLayout>
                  <c:x val="-1.943950225391546E-3"/>
                  <c:y val="-5.7183171010229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282693881518268E-4"/>
                  <c:y val="4.193974614221058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871555859528259E-3"/>
                  <c:y val="4.42618932314554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699590602050526E-3"/>
                  <c:y val="4.9224256990655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Funai!$G$154:$G$158</c:f>
              <c:strCache>
                <c:ptCount val="5"/>
                <c:pt idx="0">
                  <c:v>ANO 2017</c:v>
                </c:pt>
                <c:pt idx="1">
                  <c:v>ANO 2018</c:v>
                </c:pt>
                <c:pt idx="2">
                  <c:v>ANO 2019</c:v>
                </c:pt>
                <c:pt idx="3">
                  <c:v>ANO 2020</c:v>
                </c:pt>
                <c:pt idx="4">
                  <c:v>SERVIDORES SEM PREVISÃO DE APOSENTADORIA</c:v>
                </c:pt>
              </c:strCache>
            </c:strRef>
          </c:cat>
          <c:val>
            <c:numRef>
              <c:f>Funai!$H$154:$H$158</c:f>
              <c:numCache>
                <c:formatCode>General</c:formatCode>
                <c:ptCount val="5"/>
                <c:pt idx="0">
                  <c:v>713</c:v>
                </c:pt>
                <c:pt idx="1">
                  <c:v>100</c:v>
                </c:pt>
                <c:pt idx="2">
                  <c:v>117</c:v>
                </c:pt>
                <c:pt idx="3">
                  <c:v>76</c:v>
                </c:pt>
                <c:pt idx="4">
                  <c:v>1045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053378161890456"/>
          <c:y val="0.13948628012407538"/>
          <c:w val="0.81601700147781875"/>
          <c:h val="0.677124791219279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6.060606060606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524908193706486E-17"/>
                  <c:y val="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51515151515151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181</c:v>
                </c:pt>
                <c:pt idx="1">
                  <c:v>172</c:v>
                </c:pt>
                <c:pt idx="2">
                  <c:v>176</c:v>
                </c:pt>
                <c:pt idx="3">
                  <c:v>194</c:v>
                </c:pt>
                <c:pt idx="4">
                  <c:v>185</c:v>
                </c:pt>
                <c:pt idx="5">
                  <c:v>180</c:v>
                </c:pt>
                <c:pt idx="6">
                  <c:v>127</c:v>
                </c:pt>
                <c:pt idx="7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66784"/>
        <c:axId val="40977152"/>
      </c:barChart>
      <c:catAx>
        <c:axId val="4096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977152"/>
        <c:crosses val="autoZero"/>
        <c:auto val="1"/>
        <c:lblAlgn val="ctr"/>
        <c:lblOffset val="100"/>
        <c:noMultiLvlLbl val="0"/>
      </c:catAx>
      <c:valAx>
        <c:axId val="40977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pt-B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MILHÕES</a:t>
                </a:r>
              </a:p>
            </c:rich>
          </c:tx>
          <c:layout>
            <c:manualLayout>
              <c:xMode val="edge"/>
              <c:yMode val="edge"/>
              <c:x val="4.6050363629205435E-2"/>
              <c:y val="0.393518253400143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966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70338" y="0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78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1313" y="676910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pt-BR" altLang="pt-BR"/>
              <a:t>Coordenação Geral de Geoprocessamento - CGGEO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68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7F0D9FD-03B9-4EBA-9A3B-E0AC449DE6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1276350" y="3570288"/>
            <a:ext cx="2081213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33907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pt-BR" altLang="pt-BR" smtClean="0"/>
              <a:t>Coordenação Geral de Geoprocessamento - CGGEO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E26E0D-429C-41D8-84DC-2562C2DA145C}" type="slidenum">
              <a:rPr lang="pt-BR" altLang="pt-BR" smtClean="0"/>
              <a:pPr/>
              <a:t>13</a:t>
            </a:fld>
            <a:endParaRPr lang="pt-BR" altLang="pt-BR" smtClean="0"/>
          </a:p>
        </p:txBody>
      </p:sp>
      <p:sp>
        <p:nvSpPr>
          <p:cNvPr id="440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9257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pt-BR" altLang="pt-BR" smtClean="0"/>
              <a:t>Coordenação Geral de Geoprocessamento - CGGEO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E26E0D-429C-41D8-84DC-2562C2DA145C}" type="slidenum">
              <a:rPr lang="pt-BR" altLang="pt-BR" smtClean="0"/>
              <a:pPr/>
              <a:t>18</a:t>
            </a:fld>
            <a:endParaRPr lang="pt-BR" altLang="pt-BR" smtClean="0"/>
          </a:p>
        </p:txBody>
      </p:sp>
      <p:sp>
        <p:nvSpPr>
          <p:cNvPr id="440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9257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pt-BR" altLang="pt-BR" smtClean="0"/>
              <a:t>Coordenação Geral de Geoprocessamento - CGGEO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E8AB96A-0887-430F-AFA5-F111AAC0DA19}" type="slidenum">
              <a:rPr lang="pt-BR" altLang="pt-BR" smtClean="0"/>
              <a:pPr/>
              <a:t>20</a:t>
            </a:fld>
            <a:endParaRPr lang="pt-BR" altLang="pt-BR" smtClean="0"/>
          </a:p>
        </p:txBody>
      </p:sp>
      <p:sp>
        <p:nvSpPr>
          <p:cNvPr id="450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092575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0825" y="273050"/>
            <a:ext cx="2046288" cy="5842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1225" cy="5842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597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069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81829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95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604963"/>
            <a:ext cx="4021138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9087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6853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8726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11917"/>
      </p:ext>
    </p:extLst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267294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98495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184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2413" y="273050"/>
            <a:ext cx="2047875" cy="58451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2813" cy="58451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8842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796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7563" y="1604963"/>
            <a:ext cx="4019550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34475" cy="827088"/>
            <a:chOff x="0" y="0"/>
            <a:chExt cx="5754" cy="521"/>
          </a:xfrm>
        </p:grpSpPr>
        <p:sp>
          <p:nvSpPr>
            <p:cNvPr id="1033" name="Freeform 2"/>
            <p:cNvSpPr>
              <a:spLocks noChangeArrowheads="1"/>
            </p:cNvSpPr>
            <p:nvPr/>
          </p:nvSpPr>
          <p:spPr bwMode="auto">
            <a:xfrm>
              <a:off x="0" y="0"/>
              <a:ext cx="5754" cy="521"/>
            </a:xfrm>
            <a:custGeom>
              <a:avLst/>
              <a:gdLst>
                <a:gd name="T0" fmla="*/ 324213 w 21600"/>
                <a:gd name="T1" fmla="*/ 0 h 21600"/>
                <a:gd name="T2" fmla="*/ 648426 w 21600"/>
                <a:gd name="T3" fmla="*/ 241 h 21600"/>
                <a:gd name="T4" fmla="*/ 324213 w 21600"/>
                <a:gd name="T5" fmla="*/ 483 h 21600"/>
                <a:gd name="T6" fmla="*/ 0 w 21600"/>
                <a:gd name="T7" fmla="*/ 24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751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54" cy="521"/>
            </a:xfrm>
            <a:custGeom>
              <a:avLst/>
              <a:gdLst>
                <a:gd name="T0" fmla="*/ 1217067 w 21600"/>
                <a:gd name="T1" fmla="*/ 0 h 21600"/>
                <a:gd name="T2" fmla="*/ 2434134 w 21600"/>
                <a:gd name="T3" fmla="*/ 10012 h 21600"/>
                <a:gd name="T4" fmla="*/ 1217067 w 21600"/>
                <a:gd name="T5" fmla="*/ 20024 h 21600"/>
                <a:gd name="T6" fmla="*/ 0 w 21600"/>
                <a:gd name="T7" fmla="*/ 1001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7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6000"/>
                </a:lnSpc>
                <a:buClrTx/>
                <a:buFontTx/>
                <a:buNone/>
                <a:defRPr/>
              </a:pPr>
              <a:r>
                <a:rPr lang="en-GB" altLang="pt-BR" smtClean="0">
                  <a:solidFill>
                    <a:srgbClr val="666666"/>
                  </a:solidFill>
                  <a:latin typeface="Trebuchet MS" pitchFamily="32" charset="0"/>
                </a:rPr>
                <a:t>  </a:t>
              </a:r>
              <a:r>
                <a:rPr lang="en-GB" altLang="pt-BR" sz="4900" smtClean="0">
                  <a:solidFill>
                    <a:srgbClr val="666666"/>
                  </a:solidFill>
                  <a:latin typeface="Trebuchet MS" pitchFamily="32" charset="0"/>
                </a:rPr>
                <a:t> </a:t>
              </a:r>
              <a:r>
                <a:rPr lang="en-GB" altLang="pt-BR" smtClean="0">
                  <a:solidFill>
                    <a:srgbClr val="666666"/>
                  </a:solidFill>
                  <a:latin typeface="Trebuchet MS" pitchFamily="32" charset="0"/>
                </a:rPr>
                <a:t>                                                       </a:t>
              </a:r>
            </a:p>
          </p:txBody>
        </p:sp>
      </p:grpSp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13" cstate="print"/>
          <a:srcRect r="28574"/>
          <a:stretch>
            <a:fillRect/>
          </a:stretch>
        </p:blipFill>
        <p:spPr bwMode="auto">
          <a:xfrm>
            <a:off x="0" y="0"/>
            <a:ext cx="586740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3" cstate="print"/>
          <a:srcRect r="28574"/>
          <a:stretch>
            <a:fillRect/>
          </a:stretch>
        </p:blipFill>
        <p:spPr bwMode="auto">
          <a:xfrm>
            <a:off x="3276600" y="0"/>
            <a:ext cx="586740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3" cstate="print"/>
          <a:srcRect r="28574"/>
          <a:stretch>
            <a:fillRect/>
          </a:stretch>
        </p:blipFill>
        <p:spPr bwMode="auto">
          <a:xfrm>
            <a:off x="2743200" y="0"/>
            <a:ext cx="5867400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99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89913" cy="451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07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4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8318500" y="5715000"/>
            <a:ext cx="825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ea typeface="Lucida Sans Unicode" charset="0"/>
          <a:cs typeface="Lucida Sans Unicode" pitchFamily="32" charset="0"/>
        </a:defRPr>
      </a:lvl2pPr>
      <a:lvl3pPr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ea typeface="Lucida Sans Unicode" charset="0"/>
          <a:cs typeface="Lucida Sans Unicode" pitchFamily="32" charset="0"/>
        </a:defRPr>
      </a:lvl3pPr>
      <a:lvl4pPr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ea typeface="Lucida Sans Unicode" charset="0"/>
          <a:cs typeface="Lucida Sans Unicode" pitchFamily="32" charset="0"/>
        </a:defRPr>
      </a:lvl4pPr>
      <a:lvl5pPr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ea typeface="Lucida Sans Unicode" charset="0"/>
          <a:cs typeface="Lucida Sans Unicode" pitchFamily="32" charset="0"/>
        </a:defRPr>
      </a:lvl5pPr>
      <a:lvl6pPr marL="25146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cs typeface="Lucida Sans Unicode" pitchFamily="32" charset="0"/>
        </a:defRPr>
      </a:lvl6pPr>
      <a:lvl7pPr marL="29718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cs typeface="Lucida Sans Unicode" pitchFamily="32" charset="0"/>
        </a:defRPr>
      </a:lvl7pPr>
      <a:lvl8pPr marL="34290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cs typeface="Lucida Sans Unicode" pitchFamily="32" charset="0"/>
        </a:defRPr>
      </a:lvl8pPr>
      <a:lvl9pPr marL="3886200" indent="-228600" algn="ctr" defTabSz="449263" rtl="0" eaLnBrk="0" fontAlgn="base" hangingPunct="0">
        <a:lnSpc>
          <a:spcPct val="4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Times New Roman" pitchFamily="16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4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Arial" charset="0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Arial" charset="0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Arial" charset="0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Arial" charset="0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"/>
          <p:cNvGrpSpPr>
            <a:grpSpLocks/>
          </p:cNvGrpSpPr>
          <p:nvPr/>
        </p:nvGrpSpPr>
        <p:grpSpPr bwMode="auto">
          <a:xfrm>
            <a:off x="0" y="0"/>
            <a:ext cx="9137650" cy="830263"/>
            <a:chOff x="0" y="0"/>
            <a:chExt cx="9137520" cy="830159"/>
          </a:xfrm>
        </p:grpSpPr>
        <p:sp>
          <p:nvSpPr>
            <p:cNvPr id="3" name="Forma livre 2"/>
            <p:cNvSpPr/>
            <p:nvPr/>
          </p:nvSpPr>
          <p:spPr>
            <a:xfrm>
              <a:off x="0" y="0"/>
              <a:ext cx="9137520" cy="830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67517"/>
            </a:solidFill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defTabSz="91440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pt-BR">
                <a:solidFill>
                  <a:prstClr val="black"/>
                </a:solidFill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4" name="Forma livre 3"/>
            <p:cNvSpPr/>
            <p:nvPr/>
          </p:nvSpPr>
          <p:spPr>
            <a:xfrm>
              <a:off x="0" y="0"/>
              <a:ext cx="9137520" cy="830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67517"/>
            </a:solidFill>
            <a:ln>
              <a:noFill/>
              <a:prstDash val="solid"/>
            </a:ln>
          </p:spPr>
          <p:txBody>
            <a:bodyPr lIns="90000" tIns="46800" rIns="90000" bIns="46800" anchor="ctr" compatLnSpc="0"/>
            <a:lstStyle/>
            <a:p>
              <a:pPr defTabSz="914400" fontAlgn="auto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>
                  <a:solidFill>
                    <a:srgbClr val="666666"/>
                  </a:solidFill>
                  <a:latin typeface="Trebuchet MS" pitchFamily="34"/>
                  <a:ea typeface="Lucida Sans Unicode" pitchFamily="2"/>
                  <a:cs typeface="Tahoma" pitchFamily="2"/>
                </a:rPr>
                <a:t>  </a:t>
              </a:r>
              <a:r>
                <a:rPr lang="en-GB" sz="4900">
                  <a:solidFill>
                    <a:srgbClr val="666666"/>
                  </a:solidFill>
                  <a:latin typeface="Trebuchet MS" pitchFamily="34"/>
                  <a:ea typeface="Lucida Sans Unicode" pitchFamily="2"/>
                  <a:cs typeface="Tahoma" pitchFamily="2"/>
                </a:rPr>
                <a:t> </a:t>
              </a:r>
              <a:r>
                <a:rPr lang="en-GB">
                  <a:solidFill>
                    <a:srgbClr val="666666"/>
                  </a:solidFill>
                  <a:latin typeface="Trebuchet MS" pitchFamily="34"/>
                  <a:ea typeface="Lucida Sans Unicode" pitchFamily="2"/>
                  <a:cs typeface="Tahoma" pitchFamily="2"/>
                </a:rPr>
                <a:t>                                                       </a:t>
              </a:r>
            </a:p>
          </p:txBody>
        </p:sp>
      </p:grpSp>
      <p:pic>
        <p:nvPicPr>
          <p:cNvPr id="1027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4"/>
          <a:stretch>
            <a:fillRect/>
          </a:stretch>
        </p:blipFill>
        <p:spPr bwMode="auto">
          <a:xfrm>
            <a:off x="0" y="0"/>
            <a:ext cx="58674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4"/>
          <a:stretch>
            <a:fillRect/>
          </a:stretch>
        </p:blipFill>
        <p:spPr bwMode="auto">
          <a:xfrm>
            <a:off x="3276600" y="0"/>
            <a:ext cx="58674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4"/>
          <a:stretch>
            <a:fillRect/>
          </a:stretch>
        </p:blipFill>
        <p:spPr bwMode="auto">
          <a:xfrm>
            <a:off x="2743200" y="0"/>
            <a:ext cx="58674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Espaço Reservado para Título 7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1930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031" name="Espaço Reservado para Texto 8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193088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07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pic>
        <p:nvPicPr>
          <p:cNvPr id="1032" name="Imagem 9"/>
          <p:cNvPicPr>
            <a:picLocks noChangeAspect="1"/>
          </p:cNvPicPr>
          <p:nvPr/>
        </p:nvPicPr>
        <p:blipFill>
          <a:blip r:embed="rId14">
            <a:lum bright="-2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5715000"/>
            <a:ext cx="825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800">
          <a:solidFill>
            <a:srgbClr val="000000"/>
          </a:solidFill>
          <a:latin typeface="Times New Roman" pitchFamily="18"/>
          <a:ea typeface="Lucida Sans Unicode" pitchFamily="32" charset="0"/>
          <a:cs typeface="Lucida Sans Unicode" pitchFamily="34"/>
        </a:defRPr>
      </a:lvl1pPr>
      <a:lvl2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4572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9144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13716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1828800" algn="ctr" rtl="0" eaLnBrk="0" fontAlgn="base" hangingPunct="0">
        <a:lnSpc>
          <a:spcPct val="42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algn="l" rtl="0" eaLnBrk="0" fontAlgn="base" hangingPunct="0">
        <a:lnSpc>
          <a:spcPct val="42000"/>
        </a:lnSpc>
        <a:spcBef>
          <a:spcPts val="800"/>
        </a:spcBef>
        <a:spcAft>
          <a:spcPct val="0"/>
        </a:spcAft>
        <a:tabLst>
          <a:tab pos="109538" algn="l"/>
          <a:tab pos="558800" algn="l"/>
          <a:tab pos="1008063" algn="l"/>
          <a:tab pos="1457325" algn="l"/>
          <a:tab pos="1906588" algn="l"/>
          <a:tab pos="2355850" algn="l"/>
          <a:tab pos="2805113" algn="l"/>
          <a:tab pos="3254375" algn="l"/>
          <a:tab pos="3703638" algn="l"/>
          <a:tab pos="4152900" algn="l"/>
          <a:tab pos="4602163" algn="l"/>
          <a:tab pos="5051425" algn="l"/>
          <a:tab pos="5500688" algn="l"/>
          <a:tab pos="5949950" algn="l"/>
          <a:tab pos="6399213" algn="l"/>
          <a:tab pos="6848475" algn="l"/>
          <a:tab pos="7297738" algn="l"/>
          <a:tab pos="7747000" algn="l"/>
          <a:tab pos="8196263" algn="l"/>
          <a:tab pos="8645525" algn="l"/>
        </a:tabLst>
        <a:defRPr lang="pt-BR" sz="3200">
          <a:solidFill>
            <a:srgbClr val="000000"/>
          </a:solidFill>
          <a:latin typeface="Times New Roman" pitchFamily="18"/>
          <a:ea typeface="Lucida Sans Unicode" pitchFamily="32" charset="0"/>
          <a:cs typeface="Lucida Sans Unicode" pitchFamily="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Nd9GcQvQ4ytqX1chM4VXFkdkdpsBGx_u_xWr1wSwN8qZRgIM2sVimNFc9HOf8DT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5949950"/>
            <a:ext cx="14414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13406"/>
            <a:ext cx="9144001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838657"/>
            <a:ext cx="9144001" cy="11079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APRESENTAÇÃO NA COMISSÃO DE AGRICULTURA, PECUÁRIA, ABASTECIMENTO E DESENVOLVIMENTO RURAL  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67544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FUNAI</a:t>
            </a:r>
            <a:endParaRPr kumimoji="0" lang="pt-BR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04" y="6566"/>
            <a:ext cx="736696" cy="8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82"/>
            <a:ext cx="978176" cy="8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164092" y="6631335"/>
            <a:ext cx="116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27 </a:t>
            </a:r>
            <a:r>
              <a:rPr lang="pt-BR" sz="1600" dirty="0" err="1" smtClean="0">
                <a:solidFill>
                  <a:schemeClr val="tx1"/>
                </a:solidFill>
              </a:rPr>
              <a:t>Jun</a:t>
            </a:r>
            <a:r>
              <a:rPr lang="pt-BR" sz="1600" dirty="0" smtClean="0">
                <a:solidFill>
                  <a:schemeClr val="tx1"/>
                </a:solidFill>
              </a:rPr>
              <a:t> 17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560566" y="-8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fontAlgn="auto">
              <a:spcAft>
                <a:spcPts val="0"/>
              </a:spcAft>
              <a:buClrTx/>
              <a:buSzTx/>
              <a:defRPr/>
            </a:pPr>
            <a:endParaRPr lang="pt-BR" sz="7200" b="1" dirty="0">
              <a:solidFill>
                <a:schemeClr val="accent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63" y="1556792"/>
            <a:ext cx="835342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>
              <a:buClrTx/>
              <a:buSzTx/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SPI </a:t>
            </a:r>
            <a:r>
              <a:rPr lang="pt-BR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– Si</a:t>
            </a: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stema de Proteção ao Índio e 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FUNAI </a:t>
            </a: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inicialmente – 1967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:</a:t>
            </a:r>
          </a:p>
          <a:p>
            <a:pPr algn="just" defTabSz="914400">
              <a:buClrTx/>
              <a:buSzTx/>
              <a:defRPr/>
            </a:pP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	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-  </a:t>
            </a:r>
            <a:r>
              <a:rPr lang="pt-BR" sz="2800" b="1" dirty="0" smtClean="0">
                <a:solidFill>
                  <a:srgbClr val="FF0000"/>
                </a:solidFill>
                <a:latin typeface="Times New Roman"/>
                <a:ea typeface="+mn-ea"/>
                <a:cs typeface="Lucida Sans Unicode" pitchFamily="34" charset="0"/>
              </a:rPr>
              <a:t>papel </a:t>
            </a:r>
            <a:r>
              <a:rPr lang="pt-BR" sz="2800" b="1" dirty="0">
                <a:solidFill>
                  <a:srgbClr val="FF0000"/>
                </a:solidFill>
                <a:latin typeface="Times New Roman"/>
                <a:ea typeface="+mn-ea"/>
                <a:cs typeface="Lucida Sans Unicode" pitchFamily="34" charset="0"/>
              </a:rPr>
              <a:t>de integrar os indígenas à sociedade </a:t>
            </a:r>
            <a:r>
              <a:rPr lang="pt-BR" sz="2800" b="1" dirty="0" smtClean="0">
                <a:solidFill>
                  <a:srgbClr val="FF0000"/>
                </a:solidFill>
                <a:latin typeface="Times New Roman"/>
                <a:ea typeface="+mn-ea"/>
                <a:cs typeface="Lucida Sans Unicode" pitchFamily="34" charset="0"/>
              </a:rPr>
              <a:t> </a:t>
            </a:r>
            <a:endParaRPr lang="pt-BR" sz="2800" b="1" dirty="0">
              <a:solidFill>
                <a:srgbClr val="FF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defRPr/>
            </a:pPr>
            <a:endParaRPr lang="pt-BR" sz="2800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Terra indígena: morada habitual </a:t>
            </a: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Tutela e Relação </a:t>
            </a: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Paternalista 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</a:t>
            </a:r>
            <a:endParaRPr lang="pt-BR" sz="2800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Ações 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assistencialistas</a:t>
            </a: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Perspectiva de </a:t>
            </a:r>
            <a:r>
              <a:rPr lang="pt-BR" sz="2800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assimilação das sociedades indígenas </a:t>
            </a:r>
          </a:p>
          <a:p>
            <a:pPr algn="just" defTabSz="914400">
              <a:buClrTx/>
              <a:buSzTx/>
              <a:defRPr/>
            </a:pPr>
            <a:endParaRPr lang="pt-BR" sz="2800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defRPr/>
            </a:pPr>
            <a:endParaRPr lang="pt-BR" sz="3200" b="1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950912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SPI - FUNAI</a:t>
            </a:r>
          </a:p>
        </p:txBody>
      </p:sp>
    </p:spTree>
    <p:extLst>
      <p:ext uri="{BB962C8B-B14F-4D97-AF65-F5344CB8AC3E}">
        <p14:creationId xmlns:p14="http://schemas.microsoft.com/office/powerpoint/2010/main" val="19952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12763" y="1912938"/>
            <a:ext cx="8353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7160" rIns="0" bIns="0"/>
          <a:lstStyle>
            <a:lvl1pPr algn="l" rtl="0" eaLnBrk="0" fontAlgn="base" hangingPunct="0">
              <a:lnSpc>
                <a:spcPct val="42000"/>
              </a:lnSpc>
              <a:spcBef>
                <a:spcPts val="800"/>
              </a:spcBef>
              <a:spcAft>
                <a:spcPct val="0"/>
              </a:spcAft>
              <a:tabLst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</a:tabLst>
              <a:defRPr lang="pt-BR" sz="32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sz="2800" kern="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09575" y="1341438"/>
            <a:ext cx="84709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pt-BR" sz="28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4572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9144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13716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18288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de-DE" kern="0" dirty="0" smtClean="0">
                <a:solidFill>
                  <a:srgbClr val="002060"/>
                </a:solidFill>
              </a:rPr>
              <a:t>   Art 231 da CF 88: </a:t>
            </a:r>
            <a:r>
              <a:rPr sz="2400" dirty="0" smtClean="0"/>
              <a:t>São </a:t>
            </a:r>
            <a:r>
              <a:rPr sz="2400" dirty="0"/>
              <a:t>reconhecidos aos índios sua organização social, costumes, línguas, crenças e tradições, e os direitos originários sobre as terras que tradicionalmente ocupam, competindo à União demarcá-las, proteger e fazer respeitar todos os seus bens</a:t>
            </a:r>
            <a:r>
              <a:rPr sz="2400" dirty="0" smtClean="0"/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kern="0" dirty="0">
              <a:solidFill>
                <a:srgbClr val="FF0000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512763" y="2997200"/>
            <a:ext cx="83518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7160" rIns="0" bIns="0"/>
          <a:lstStyle>
            <a:lvl1pPr algn="l" rtl="0" eaLnBrk="0" fontAlgn="base" hangingPunct="0">
              <a:lnSpc>
                <a:spcPct val="42000"/>
              </a:lnSpc>
              <a:spcBef>
                <a:spcPts val="800"/>
              </a:spcBef>
              <a:spcAft>
                <a:spcPct val="0"/>
              </a:spcAft>
              <a:tabLst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</a:tabLst>
              <a:defRPr lang="pt-BR" sz="32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sz="2400" kern="0" dirty="0" smtClean="0">
                <a:solidFill>
                  <a:schemeClr val="tx1"/>
                </a:solidFill>
              </a:rPr>
              <a:t>direito originário do povo indígena à terra tradicionalmente ocupada;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sz="2400" kern="0" dirty="0" smtClean="0">
                <a:solidFill>
                  <a:schemeClr val="tx1"/>
                </a:solidFill>
              </a:rPr>
              <a:t>valorização dos modos de vida indígenas;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sz="2400" kern="0" dirty="0" smtClean="0">
                <a:solidFill>
                  <a:schemeClr val="tx1"/>
                </a:solidFill>
              </a:rPr>
              <a:t> perspectiva de futuro dos povos indígenas enquanto coletividades culturalmente diferenciadas;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sz="2400" kern="0" dirty="0" smtClean="0">
                <a:solidFill>
                  <a:schemeClr val="tx1"/>
                </a:solidFill>
              </a:rPr>
              <a:t> terra indígena como propriedade da União.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sz="2800" kern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031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3"/>
          <p:cNvSpPr txBox="1">
            <a:spLocks/>
          </p:cNvSpPr>
          <p:nvPr/>
        </p:nvSpPr>
        <p:spPr>
          <a:xfrm>
            <a:off x="878904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CONSTITUIÇÃO FEDERAL DE 1988</a:t>
            </a:r>
          </a:p>
        </p:txBody>
      </p:sp>
    </p:spTree>
    <p:extLst>
      <p:ext uri="{BB962C8B-B14F-4D97-AF65-F5344CB8AC3E}">
        <p14:creationId xmlns:p14="http://schemas.microsoft.com/office/powerpoint/2010/main" val="6364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ítulo 2"/>
          <p:cNvSpPr txBox="1">
            <a:spLocks noGrp="1"/>
          </p:cNvSpPr>
          <p:nvPr>
            <p:ph type="subTitle" idx="1"/>
          </p:nvPr>
        </p:nvSpPr>
        <p:spPr>
          <a:xfrm>
            <a:off x="395289" y="2636838"/>
            <a:ext cx="8137152" cy="1752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Processo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</a:t>
            </a: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demarcatório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</a:t>
            </a: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baseado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no art. 231 da CF 88 e </a:t>
            </a: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regulamentado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</a:t>
            </a: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pelo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</a:t>
            </a:r>
            <a:r>
              <a:rPr altLang="pt-BR" sz="2800" b="1" dirty="0" err="1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Decreto</a:t>
            </a:r>
            <a:r>
              <a:rPr altLang="pt-BR" sz="2800" b="1" dirty="0" smtClean="0">
                <a:solidFill>
                  <a:srgbClr val="FF0000"/>
                </a:solidFill>
                <a:latin typeface="Times New Roman" pitchFamily="16" charset="0"/>
                <a:cs typeface="Lucida Sans Unicode" pitchFamily="32" charset="0"/>
              </a:rPr>
              <a:t> 1775/96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5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395288" y="931863"/>
            <a:ext cx="8497887" cy="5651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endParaRPr lang="pt-BR" altLang="pt-BR"/>
          </a:p>
        </p:txBody>
      </p:sp>
      <p:sp>
        <p:nvSpPr>
          <p:cNvPr id="13315" name="AutoShape 1027"/>
          <p:cNvSpPr>
            <a:spLocks noChangeArrowheads="1"/>
          </p:cNvSpPr>
          <p:nvPr/>
        </p:nvSpPr>
        <p:spPr bwMode="auto">
          <a:xfrm>
            <a:off x="879475" y="5910263"/>
            <a:ext cx="3386138" cy="466725"/>
          </a:xfrm>
          <a:prstGeom prst="flowChartProcess">
            <a:avLst/>
          </a:prstGeom>
          <a:solidFill>
            <a:srgbClr val="E1BA6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en-US" altLang="pt-BR">
                <a:solidFill>
                  <a:schemeClr val="tx1"/>
                </a:solidFill>
              </a:rPr>
              <a:t>Registros CRI e SPU</a:t>
            </a:r>
            <a:endParaRPr lang="pt-BR" altLang="pt-BR">
              <a:solidFill>
                <a:schemeClr val="tx1"/>
              </a:solidFill>
            </a:endParaRPr>
          </a:p>
        </p:txBody>
      </p:sp>
      <p:grpSp>
        <p:nvGrpSpPr>
          <p:cNvPr id="13316" name="Group 1028"/>
          <p:cNvGrpSpPr>
            <a:grpSpLocks/>
          </p:cNvGrpSpPr>
          <p:nvPr/>
        </p:nvGrpSpPr>
        <p:grpSpPr bwMode="auto">
          <a:xfrm>
            <a:off x="812800" y="1108075"/>
            <a:ext cx="3522663" cy="1443038"/>
            <a:chOff x="340" y="709"/>
            <a:chExt cx="2313" cy="986"/>
          </a:xfrm>
        </p:grpSpPr>
        <p:sp>
          <p:nvSpPr>
            <p:cNvPr id="13332" name="AutoShape 1029"/>
            <p:cNvSpPr>
              <a:spLocks noChangeArrowheads="1"/>
            </p:cNvSpPr>
            <p:nvPr/>
          </p:nvSpPr>
          <p:spPr bwMode="auto">
            <a:xfrm>
              <a:off x="340" y="709"/>
              <a:ext cx="2313" cy="363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Identificação/Delimitação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33" name="AutoShape 1030"/>
            <p:cNvCxnSpPr>
              <a:cxnSpLocks noChangeShapeType="1"/>
              <a:stCxn id="13332" idx="2"/>
              <a:endCxn id="13329" idx="0"/>
            </p:cNvCxnSpPr>
            <p:nvPr/>
          </p:nvCxnSpPr>
          <p:spPr bwMode="auto">
            <a:xfrm flipH="1">
              <a:off x="1496" y="1072"/>
              <a:ext cx="1" cy="6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7" name="Group 1031"/>
          <p:cNvGrpSpPr>
            <a:grpSpLocks/>
          </p:cNvGrpSpPr>
          <p:nvPr/>
        </p:nvGrpSpPr>
        <p:grpSpPr bwMode="auto">
          <a:xfrm>
            <a:off x="949325" y="1373188"/>
            <a:ext cx="3386138" cy="2757487"/>
            <a:chOff x="431" y="493"/>
            <a:chExt cx="2223" cy="1885"/>
          </a:xfrm>
        </p:grpSpPr>
        <p:sp>
          <p:nvSpPr>
            <p:cNvPr id="13329" name="AutoShape 1032"/>
            <p:cNvSpPr>
              <a:spLocks noChangeArrowheads="1"/>
            </p:cNvSpPr>
            <p:nvPr/>
          </p:nvSpPr>
          <p:spPr bwMode="auto">
            <a:xfrm>
              <a:off x="431" y="1298"/>
              <a:ext cx="2132" cy="725"/>
            </a:xfrm>
            <a:prstGeom prst="flowChartDecision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Contestação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30" name="AutoShape 1033"/>
            <p:cNvCxnSpPr>
              <a:cxnSpLocks noChangeShapeType="1"/>
              <a:stCxn id="13329" idx="3"/>
              <a:endCxn id="13332" idx="3"/>
            </p:cNvCxnSpPr>
            <p:nvPr/>
          </p:nvCxnSpPr>
          <p:spPr bwMode="auto">
            <a:xfrm flipV="1">
              <a:off x="2563" y="493"/>
              <a:ext cx="91" cy="1167"/>
            </a:xfrm>
            <a:prstGeom prst="bentConnector3">
              <a:avLst>
                <a:gd name="adj1" fmla="val 264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31" name="AutoShape 1034"/>
            <p:cNvCxnSpPr>
              <a:cxnSpLocks noChangeShapeType="1"/>
              <a:stCxn id="13329" idx="2"/>
              <a:endCxn id="13327" idx="0"/>
            </p:cNvCxnSpPr>
            <p:nvPr/>
          </p:nvCxnSpPr>
          <p:spPr bwMode="auto">
            <a:xfrm>
              <a:off x="1497" y="2023"/>
              <a:ext cx="0" cy="3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8" name="Group 1035"/>
          <p:cNvGrpSpPr>
            <a:grpSpLocks/>
          </p:cNvGrpSpPr>
          <p:nvPr/>
        </p:nvGrpSpPr>
        <p:grpSpPr bwMode="auto">
          <a:xfrm>
            <a:off x="879475" y="4132263"/>
            <a:ext cx="3386138" cy="1327150"/>
            <a:chOff x="385" y="2251"/>
            <a:chExt cx="2223" cy="907"/>
          </a:xfrm>
        </p:grpSpPr>
        <p:sp>
          <p:nvSpPr>
            <p:cNvPr id="13327" name="AutoShape 1036"/>
            <p:cNvSpPr>
              <a:spLocks noChangeArrowheads="1"/>
            </p:cNvSpPr>
            <p:nvPr/>
          </p:nvSpPr>
          <p:spPr bwMode="auto">
            <a:xfrm>
              <a:off x="385" y="2251"/>
              <a:ext cx="2223" cy="317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Declaração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28" name="AutoShape 1037"/>
            <p:cNvCxnSpPr>
              <a:cxnSpLocks noChangeShapeType="1"/>
              <a:stCxn id="13327" idx="2"/>
              <a:endCxn id="13325" idx="0"/>
            </p:cNvCxnSpPr>
            <p:nvPr/>
          </p:nvCxnSpPr>
          <p:spPr bwMode="auto">
            <a:xfrm>
              <a:off x="1497" y="2568"/>
              <a:ext cx="5" cy="5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9" name="Group 1038"/>
          <p:cNvGrpSpPr>
            <a:grpSpLocks/>
          </p:cNvGrpSpPr>
          <p:nvPr/>
        </p:nvGrpSpPr>
        <p:grpSpPr bwMode="auto">
          <a:xfrm>
            <a:off x="887413" y="5056189"/>
            <a:ext cx="3384550" cy="853688"/>
            <a:chOff x="385" y="2840"/>
            <a:chExt cx="2223" cy="583"/>
          </a:xfrm>
        </p:grpSpPr>
        <p:sp>
          <p:nvSpPr>
            <p:cNvPr id="13325" name="AutoShape 1039"/>
            <p:cNvSpPr>
              <a:spLocks noChangeArrowheads="1"/>
            </p:cNvSpPr>
            <p:nvPr/>
          </p:nvSpPr>
          <p:spPr bwMode="auto">
            <a:xfrm>
              <a:off x="385" y="2840"/>
              <a:ext cx="2223" cy="363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Demarcação/Homologação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26" name="AutoShape 1040"/>
            <p:cNvCxnSpPr>
              <a:cxnSpLocks noChangeShapeType="1"/>
              <a:stCxn id="13325" idx="2"/>
              <a:endCxn id="13315" idx="0"/>
            </p:cNvCxnSpPr>
            <p:nvPr/>
          </p:nvCxnSpPr>
          <p:spPr bwMode="auto">
            <a:xfrm flipH="1">
              <a:off x="1492" y="3203"/>
              <a:ext cx="5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0" name="Text Box 1041"/>
          <p:cNvSpPr txBox="1">
            <a:spLocks noChangeArrowheads="1"/>
          </p:cNvSpPr>
          <p:nvPr/>
        </p:nvSpPr>
        <p:spPr bwMode="auto">
          <a:xfrm>
            <a:off x="4770438" y="1030288"/>
            <a:ext cx="4006850" cy="19097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Grupo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Técnico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Multidisciplinar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realiza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estudos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natureza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antropológica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ambiental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etno-histórica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cartográfica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e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fundiária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com 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participação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dos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entes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federados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órgãos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fundiários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Relatório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Circunstanciado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Identificação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Delimitação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é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aprovado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pela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Presidência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Funai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Publicação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resumo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Relatório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Circunstanciado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no DOU e DOE (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Publicidade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contradítório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).</a:t>
            </a:r>
          </a:p>
        </p:txBody>
      </p:sp>
      <p:sp>
        <p:nvSpPr>
          <p:cNvPr id="13321" name="Text Box 1042"/>
          <p:cNvSpPr txBox="1">
            <a:spLocks noChangeArrowheads="1"/>
          </p:cNvSpPr>
          <p:nvPr/>
        </p:nvSpPr>
        <p:spPr bwMode="auto">
          <a:xfrm>
            <a:off x="4759325" y="3216275"/>
            <a:ext cx="4038600" cy="2841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Análise das contestações pela Funai e AGU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2" name="Text Box 1043"/>
          <p:cNvSpPr txBox="1">
            <a:spLocks noChangeArrowheads="1"/>
          </p:cNvSpPr>
          <p:nvPr/>
        </p:nvSpPr>
        <p:spPr bwMode="auto">
          <a:xfrm>
            <a:off x="4760913" y="3924300"/>
            <a:ext cx="4025900" cy="9540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Análise do Processo, incluindo as contestações, pelo Ministério da Justiça  - Assinatura da Portaria Declaratória pelo Ministro da Justiça</a:t>
            </a:r>
            <a:endParaRPr lang="pt-BR" altLang="pt-BR" sz="1400">
              <a:solidFill>
                <a:schemeClr val="tx1"/>
              </a:solidFill>
            </a:endParaRPr>
          </a:p>
        </p:txBody>
      </p:sp>
      <p:sp>
        <p:nvSpPr>
          <p:cNvPr id="13323" name="Text Box 1044"/>
          <p:cNvSpPr txBox="1">
            <a:spLocks noChangeArrowheads="1"/>
          </p:cNvSpPr>
          <p:nvPr/>
        </p:nvSpPr>
        <p:spPr bwMode="auto">
          <a:xfrm>
            <a:off x="4781550" y="5081588"/>
            <a:ext cx="4027488" cy="3079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Homologação por Decreto Presidencial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4" name="Text Box 1045"/>
          <p:cNvSpPr txBox="1">
            <a:spLocks noChangeArrowheads="1"/>
          </p:cNvSpPr>
          <p:nvPr/>
        </p:nvSpPr>
        <p:spPr bwMode="auto">
          <a:xfrm>
            <a:off x="4749800" y="5910263"/>
            <a:ext cx="4016375" cy="482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Registro nos cartórios e no Serviço de Patrimônio da União - SPU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683568" y="-77916"/>
            <a:ext cx="84049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ADMINISTRATIVO DE DEMARCAÇÃO DE TERRA INDÍGENA – DECRETO 1.775/96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0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00113" y="792163"/>
            <a:ext cx="7772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pt-BR" sz="28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4572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9144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13716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18288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rgbClr val="002060"/>
                </a:solidFill>
              </a:rPr>
              <a:t>Portaria nº 14/96- MJ</a:t>
            </a:r>
            <a:endParaRPr kern="0" dirty="0">
              <a:solidFill>
                <a:srgbClr val="002060"/>
              </a:solidFill>
            </a:endParaRPr>
          </a:p>
        </p:txBody>
      </p:sp>
      <p:pic>
        <p:nvPicPr>
          <p:cNvPr id="7171" name="Imagem 1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484313"/>
            <a:ext cx="8604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1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429000"/>
            <a:ext cx="86042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13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85502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1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6677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8667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m 4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437063"/>
            <a:ext cx="8667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59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23913" y="9366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pt-BR" sz="28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4572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9144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13716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18288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kern="0" dirty="0">
                <a:solidFill>
                  <a:srgbClr val="002060"/>
                </a:solidFill>
              </a:rPr>
              <a:t>Reservas indígenas: artigos 17, 25, 26 e 27 da Lei n.º 6001/73 (Estatuto do Índio)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00113" y="2924175"/>
            <a:ext cx="792003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lvl="0" indent="-285750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casos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extraordinários, como conflito irreversível na área de origem e impactos de grandes empreendimentos; </a:t>
            </a:r>
          </a:p>
          <a:p>
            <a:pPr>
              <a:defRPr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casos extraordinários, como conflito irreversível na área de origem e impactos de grandes empreendimentos; </a:t>
            </a:r>
          </a:p>
          <a:p>
            <a:pPr>
              <a:defRPr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normatização em curso no âmbito da FUNAI.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395288" y="931863"/>
            <a:ext cx="8497887" cy="5651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endParaRPr lang="pt-BR" altLang="pt-BR"/>
          </a:p>
        </p:txBody>
      </p:sp>
      <p:sp>
        <p:nvSpPr>
          <p:cNvPr id="13315" name="AutoShape 1027"/>
          <p:cNvSpPr>
            <a:spLocks noChangeArrowheads="1"/>
          </p:cNvSpPr>
          <p:nvPr/>
        </p:nvSpPr>
        <p:spPr bwMode="auto">
          <a:xfrm>
            <a:off x="879475" y="5910263"/>
            <a:ext cx="3386138" cy="466725"/>
          </a:xfrm>
          <a:prstGeom prst="flowChartProcess">
            <a:avLst/>
          </a:prstGeom>
          <a:solidFill>
            <a:srgbClr val="E1BA6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en-US" altLang="pt-BR">
                <a:solidFill>
                  <a:schemeClr val="tx1"/>
                </a:solidFill>
              </a:rPr>
              <a:t>Registros CRI e SPU</a:t>
            </a:r>
            <a:endParaRPr lang="pt-BR" altLang="pt-BR">
              <a:solidFill>
                <a:schemeClr val="tx1"/>
              </a:solidFill>
            </a:endParaRPr>
          </a:p>
        </p:txBody>
      </p:sp>
      <p:grpSp>
        <p:nvGrpSpPr>
          <p:cNvPr id="13316" name="Group 1028"/>
          <p:cNvGrpSpPr>
            <a:grpSpLocks/>
          </p:cNvGrpSpPr>
          <p:nvPr/>
        </p:nvGrpSpPr>
        <p:grpSpPr bwMode="auto">
          <a:xfrm>
            <a:off x="812800" y="1108075"/>
            <a:ext cx="3522663" cy="1443038"/>
            <a:chOff x="340" y="709"/>
            <a:chExt cx="2313" cy="986"/>
          </a:xfrm>
        </p:grpSpPr>
        <p:sp>
          <p:nvSpPr>
            <p:cNvPr id="13332" name="AutoShape 1029"/>
            <p:cNvSpPr>
              <a:spLocks noChangeArrowheads="1"/>
            </p:cNvSpPr>
            <p:nvPr/>
          </p:nvSpPr>
          <p:spPr bwMode="auto">
            <a:xfrm>
              <a:off x="340" y="709"/>
              <a:ext cx="2313" cy="363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Identificação/Delimitação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33" name="AutoShape 1030"/>
            <p:cNvCxnSpPr>
              <a:cxnSpLocks noChangeShapeType="1"/>
              <a:stCxn id="13332" idx="2"/>
              <a:endCxn id="13329" idx="0"/>
            </p:cNvCxnSpPr>
            <p:nvPr/>
          </p:nvCxnSpPr>
          <p:spPr bwMode="auto">
            <a:xfrm flipH="1">
              <a:off x="1496" y="1072"/>
              <a:ext cx="1" cy="6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7" name="Group 1031"/>
          <p:cNvGrpSpPr>
            <a:grpSpLocks/>
          </p:cNvGrpSpPr>
          <p:nvPr/>
        </p:nvGrpSpPr>
        <p:grpSpPr bwMode="auto">
          <a:xfrm>
            <a:off x="949325" y="1373188"/>
            <a:ext cx="3386138" cy="2757487"/>
            <a:chOff x="431" y="493"/>
            <a:chExt cx="2223" cy="1885"/>
          </a:xfrm>
        </p:grpSpPr>
        <p:sp>
          <p:nvSpPr>
            <p:cNvPr id="13329" name="AutoShape 1032"/>
            <p:cNvSpPr>
              <a:spLocks noChangeArrowheads="1"/>
            </p:cNvSpPr>
            <p:nvPr/>
          </p:nvSpPr>
          <p:spPr bwMode="auto">
            <a:xfrm>
              <a:off x="431" y="1298"/>
              <a:ext cx="2132" cy="725"/>
            </a:xfrm>
            <a:prstGeom prst="flowChartDecision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Contestação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30" name="AutoShape 1033"/>
            <p:cNvCxnSpPr>
              <a:cxnSpLocks noChangeShapeType="1"/>
              <a:stCxn id="13329" idx="3"/>
              <a:endCxn id="13332" idx="3"/>
            </p:cNvCxnSpPr>
            <p:nvPr/>
          </p:nvCxnSpPr>
          <p:spPr bwMode="auto">
            <a:xfrm flipV="1">
              <a:off x="2563" y="493"/>
              <a:ext cx="91" cy="1167"/>
            </a:xfrm>
            <a:prstGeom prst="bentConnector3">
              <a:avLst>
                <a:gd name="adj1" fmla="val 264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31" name="AutoShape 1034"/>
            <p:cNvCxnSpPr>
              <a:cxnSpLocks noChangeShapeType="1"/>
              <a:stCxn id="13329" idx="2"/>
              <a:endCxn id="13327" idx="0"/>
            </p:cNvCxnSpPr>
            <p:nvPr/>
          </p:nvCxnSpPr>
          <p:spPr bwMode="auto">
            <a:xfrm>
              <a:off x="1497" y="2023"/>
              <a:ext cx="0" cy="3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8" name="Group 1035"/>
          <p:cNvGrpSpPr>
            <a:grpSpLocks/>
          </p:cNvGrpSpPr>
          <p:nvPr/>
        </p:nvGrpSpPr>
        <p:grpSpPr bwMode="auto">
          <a:xfrm>
            <a:off x="879475" y="4132263"/>
            <a:ext cx="3386138" cy="1327150"/>
            <a:chOff x="385" y="2251"/>
            <a:chExt cx="2223" cy="907"/>
          </a:xfrm>
        </p:grpSpPr>
        <p:sp>
          <p:nvSpPr>
            <p:cNvPr id="13327" name="AutoShape 1036"/>
            <p:cNvSpPr>
              <a:spLocks noChangeArrowheads="1"/>
            </p:cNvSpPr>
            <p:nvPr/>
          </p:nvSpPr>
          <p:spPr bwMode="auto">
            <a:xfrm>
              <a:off x="385" y="2251"/>
              <a:ext cx="2223" cy="317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Declaração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28" name="AutoShape 1037"/>
            <p:cNvCxnSpPr>
              <a:cxnSpLocks noChangeShapeType="1"/>
              <a:stCxn id="13327" idx="2"/>
              <a:endCxn id="13325" idx="0"/>
            </p:cNvCxnSpPr>
            <p:nvPr/>
          </p:nvCxnSpPr>
          <p:spPr bwMode="auto">
            <a:xfrm>
              <a:off x="1497" y="2568"/>
              <a:ext cx="5" cy="5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319" name="Group 1038"/>
          <p:cNvGrpSpPr>
            <a:grpSpLocks/>
          </p:cNvGrpSpPr>
          <p:nvPr/>
        </p:nvGrpSpPr>
        <p:grpSpPr bwMode="auto">
          <a:xfrm>
            <a:off x="887413" y="5056189"/>
            <a:ext cx="3384550" cy="853688"/>
            <a:chOff x="385" y="2840"/>
            <a:chExt cx="2223" cy="583"/>
          </a:xfrm>
        </p:grpSpPr>
        <p:sp>
          <p:nvSpPr>
            <p:cNvPr id="13325" name="AutoShape 1039"/>
            <p:cNvSpPr>
              <a:spLocks noChangeArrowheads="1"/>
            </p:cNvSpPr>
            <p:nvPr/>
          </p:nvSpPr>
          <p:spPr bwMode="auto">
            <a:xfrm>
              <a:off x="385" y="2840"/>
              <a:ext cx="2223" cy="363"/>
            </a:xfrm>
            <a:prstGeom prst="flowChartProcess">
              <a:avLst/>
            </a:prstGeom>
            <a:solidFill>
              <a:srgbClr val="E1BA6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</a:pPr>
              <a:r>
                <a:rPr lang="en-US" altLang="pt-BR">
                  <a:solidFill>
                    <a:schemeClr val="tx1"/>
                  </a:solidFill>
                </a:rPr>
                <a:t>Demarcação/Homologação</a:t>
              </a:r>
              <a:endParaRPr lang="pt-BR" altLang="pt-BR">
                <a:solidFill>
                  <a:schemeClr val="tx1"/>
                </a:solidFill>
              </a:endParaRPr>
            </a:p>
          </p:txBody>
        </p:sp>
        <p:cxnSp>
          <p:nvCxnSpPr>
            <p:cNvPr id="13326" name="AutoShape 1040"/>
            <p:cNvCxnSpPr>
              <a:cxnSpLocks noChangeShapeType="1"/>
              <a:stCxn id="13325" idx="2"/>
              <a:endCxn id="13315" idx="0"/>
            </p:cNvCxnSpPr>
            <p:nvPr/>
          </p:nvCxnSpPr>
          <p:spPr bwMode="auto">
            <a:xfrm flipH="1">
              <a:off x="1492" y="3203"/>
              <a:ext cx="5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0" name="Text Box 1041"/>
          <p:cNvSpPr txBox="1">
            <a:spLocks noChangeArrowheads="1"/>
          </p:cNvSpPr>
          <p:nvPr/>
        </p:nvSpPr>
        <p:spPr bwMode="auto">
          <a:xfrm>
            <a:off x="4770438" y="1030288"/>
            <a:ext cx="4006850" cy="19097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Grupo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Técnico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Multidisciplinar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realiza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estudos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natureza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antropológica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ambiental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etno-histórica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cartográfica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e </a:t>
            </a:r>
            <a:r>
              <a:rPr lang="en-US" altLang="pt-BR" sz="1200" dirty="0" err="1" smtClean="0">
                <a:solidFill>
                  <a:schemeClr val="tx1"/>
                </a:solidFill>
                <a:latin typeface="Arial" charset="0"/>
              </a:rPr>
              <a:t>fundiária</a:t>
            </a:r>
            <a:r>
              <a:rPr lang="en-US" altLang="pt-BR" sz="12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com 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participação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dos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entes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federados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órgãos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fundiários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Relatório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Circunstanciado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Identificação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Delimitação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é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aprovado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pela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Presidência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da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Funai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Wingdings" charset="2"/>
              <a:buChar char=""/>
            </a:pP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Publicação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resumo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do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Relatório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Circunstanciado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no DOU e DOE (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Publicidade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altLang="pt-BR" sz="1200" dirty="0" err="1">
                <a:solidFill>
                  <a:schemeClr val="tx1"/>
                </a:solidFill>
                <a:latin typeface="Arial" charset="0"/>
              </a:rPr>
              <a:t>contradítório</a:t>
            </a:r>
            <a:r>
              <a:rPr lang="en-US" altLang="pt-BR" sz="1200" dirty="0">
                <a:solidFill>
                  <a:schemeClr val="tx1"/>
                </a:solidFill>
                <a:latin typeface="Arial" charset="0"/>
              </a:rPr>
              <a:t>).</a:t>
            </a:r>
          </a:p>
        </p:txBody>
      </p:sp>
      <p:sp>
        <p:nvSpPr>
          <p:cNvPr id="13321" name="Text Box 1042"/>
          <p:cNvSpPr txBox="1">
            <a:spLocks noChangeArrowheads="1"/>
          </p:cNvSpPr>
          <p:nvPr/>
        </p:nvSpPr>
        <p:spPr bwMode="auto">
          <a:xfrm>
            <a:off x="4759325" y="3216275"/>
            <a:ext cx="4038600" cy="2841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Análise das contestações pela Funai e AGU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2" name="Text Box 1043"/>
          <p:cNvSpPr txBox="1">
            <a:spLocks noChangeArrowheads="1"/>
          </p:cNvSpPr>
          <p:nvPr/>
        </p:nvSpPr>
        <p:spPr bwMode="auto">
          <a:xfrm>
            <a:off x="4760913" y="3924300"/>
            <a:ext cx="4025900" cy="9540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Análise do Processo, incluindo as contestações, pelo Ministério da Justiça  - Assinatura da Portaria Declaratória pelo Ministro da Justiça</a:t>
            </a:r>
            <a:endParaRPr lang="pt-BR" altLang="pt-BR" sz="1400">
              <a:solidFill>
                <a:schemeClr val="tx1"/>
              </a:solidFill>
            </a:endParaRPr>
          </a:p>
        </p:txBody>
      </p:sp>
      <p:sp>
        <p:nvSpPr>
          <p:cNvPr id="13323" name="Text Box 1044"/>
          <p:cNvSpPr txBox="1">
            <a:spLocks noChangeArrowheads="1"/>
          </p:cNvSpPr>
          <p:nvPr/>
        </p:nvSpPr>
        <p:spPr bwMode="auto">
          <a:xfrm>
            <a:off x="4781550" y="5081588"/>
            <a:ext cx="4027488" cy="3079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Homologação por Decreto Presidencial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24" name="Text Box 1045"/>
          <p:cNvSpPr txBox="1">
            <a:spLocks noChangeArrowheads="1"/>
          </p:cNvSpPr>
          <p:nvPr/>
        </p:nvSpPr>
        <p:spPr bwMode="auto">
          <a:xfrm>
            <a:off x="4749800" y="5910263"/>
            <a:ext cx="4016375" cy="482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charset="2"/>
              <a:buChar char=""/>
            </a:pPr>
            <a:r>
              <a:rPr lang="en-US" altLang="pt-BR" sz="1400">
                <a:solidFill>
                  <a:schemeClr val="tx1"/>
                </a:solidFill>
                <a:latin typeface="Arial" charset="0"/>
              </a:rPr>
              <a:t>Registro nos cartórios e no Serviço de Patrimônio da União - SPU</a:t>
            </a:r>
            <a:endParaRPr lang="pt-BR" altLang="pt-B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ítulo 3"/>
          <p:cNvSpPr txBox="1">
            <a:spLocks/>
          </p:cNvSpPr>
          <p:nvPr/>
        </p:nvSpPr>
        <p:spPr>
          <a:xfrm>
            <a:off x="683568" y="-77916"/>
            <a:ext cx="84049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ADMINISTRATIVO DE DEMARCAÇÃO DE TERRA INDÍGENA – DECRETO 1.775/96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32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/>
          <p:cNvPicPr>
            <a:picLocks noChangeAspect="1"/>
          </p:cNvPicPr>
          <p:nvPr/>
        </p:nvPicPr>
        <p:blipFill>
          <a:blip r:embed="rId2" cstate="print"/>
          <a:srcRect l="11829" t="1636" r="11850" b="49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4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ANd9GcQvQ4ytqX1chM4VXFkdkdpsBGx_u_xWr1wSwN8qZRgIM2sVimNFc9HOf8DT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5949950"/>
            <a:ext cx="14414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13406"/>
            <a:ext cx="9144001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838657"/>
            <a:ext cx="9144001" cy="11079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QUESTÕES REFERENTES AS INVASÕES DE PROPRIEDADES RURAIS E À ESCALADA DA VIOLÊNCIA NO CAMPO</a:t>
            </a: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67544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ASSUNTO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04" y="6566"/>
            <a:ext cx="736696" cy="8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82"/>
            <a:ext cx="978176" cy="8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164092" y="6631335"/>
            <a:ext cx="116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27 </a:t>
            </a:r>
            <a:r>
              <a:rPr lang="pt-BR" sz="1600" dirty="0" err="1" smtClean="0">
                <a:solidFill>
                  <a:schemeClr val="tx1"/>
                </a:solidFill>
              </a:rPr>
              <a:t>Jun</a:t>
            </a:r>
            <a:r>
              <a:rPr lang="pt-BR" sz="1600" dirty="0" smtClean="0">
                <a:solidFill>
                  <a:schemeClr val="tx1"/>
                </a:solidFill>
              </a:rPr>
              <a:t> 17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e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55548"/>
              </p:ext>
            </p:extLst>
          </p:nvPr>
        </p:nvGraphicFramePr>
        <p:xfrm>
          <a:off x="2741787" y="1302163"/>
          <a:ext cx="3558405" cy="4647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412"/>
                <a:gridCol w="1615993"/>
              </a:tblGrid>
              <a:tr h="547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SITUAÇÃO 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ADMINISTRATIVA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TOTAL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32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EM ESTUDO</a:t>
                      </a:r>
                      <a:endParaRPr lang="pt-BR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</a:rPr>
                        <a:t>110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673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DELIMITADA</a:t>
                      </a:r>
                      <a:endParaRPr lang="pt-BR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</a:rPr>
                        <a:t>38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62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DECLARADA</a:t>
                      </a:r>
                      <a:endParaRPr lang="pt-BR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  <a:latin typeface="+mn-lt"/>
                          <a:ea typeface="+mn-ea"/>
                        </a:rPr>
                        <a:t>72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62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>
                          <a:effectLst/>
                        </a:rPr>
                        <a:t>HOMOLOGADA</a:t>
                      </a:r>
                      <a:endParaRPr lang="pt-BR" sz="15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</a:rPr>
                        <a:t>17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62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>
                          <a:effectLst/>
                        </a:rPr>
                        <a:t>REGULARIZADA </a:t>
                      </a:r>
                      <a:endParaRPr lang="pt-BR" sz="1500" baseline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</a:rPr>
                        <a:t>435</a:t>
                      </a:r>
                      <a:endParaRPr lang="pt-BR" sz="15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111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TOTAL</a:t>
                      </a:r>
                      <a:endParaRPr lang="pt-BR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="1" baseline="0" dirty="0" smtClean="0">
                          <a:effectLst/>
                        </a:rPr>
                        <a:t>562</a:t>
                      </a:r>
                      <a:endParaRPr lang="pt-BR" sz="1500" b="1" baseline="0" dirty="0">
                        <a:effectLst/>
                      </a:endParaRPr>
                    </a:p>
                    <a:p>
                      <a:pPr algn="ctr">
                        <a:spcAft>
                          <a:spcPts val="595"/>
                        </a:spcAft>
                      </a:pPr>
                      <a:r>
                        <a:rPr lang="pt-BR" sz="1500" baseline="0" dirty="0">
                          <a:effectLst/>
                        </a:rPr>
                        <a:t>+ </a:t>
                      </a:r>
                      <a:r>
                        <a:rPr lang="pt-BR" sz="1500" baseline="0" dirty="0" smtClean="0">
                          <a:effectLst/>
                        </a:rPr>
                        <a:t>110 </a:t>
                      </a:r>
                      <a:r>
                        <a:rPr lang="pt-BR" sz="1500" baseline="0" dirty="0">
                          <a:effectLst/>
                        </a:rPr>
                        <a:t>em estudo</a:t>
                      </a:r>
                      <a:endParaRPr lang="pt-BR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556" marR="57556" marT="57560" marB="57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ítulo 3"/>
          <p:cNvSpPr txBox="1">
            <a:spLocks/>
          </p:cNvSpPr>
          <p:nvPr/>
        </p:nvSpPr>
        <p:spPr>
          <a:xfrm>
            <a:off x="858870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DEMARCAÇÃO DE TERRAS INDÍGENAS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92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715512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APOSENTADORIAS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688975" y="1844675"/>
            <a:ext cx="388620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8975" y="1844675"/>
            <a:ext cx="3886202" cy="917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65652" y="1844675"/>
            <a:ext cx="1066800" cy="91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65652" y="2749550"/>
            <a:ext cx="1066800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65652" y="3203575"/>
            <a:ext cx="1066800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65652" y="3656013"/>
            <a:ext cx="1066800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65652" y="4108451"/>
            <a:ext cx="1066800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65652" y="4560888"/>
            <a:ext cx="1066800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8975" y="5014913"/>
            <a:ext cx="3886202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65652" y="5014913"/>
            <a:ext cx="1066800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50975" y="2444750"/>
            <a:ext cx="333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ANO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860676" y="2444750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QTD.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975101" y="2444750"/>
            <a:ext cx="180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308100" y="2897188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ANO 2017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898776" y="2897188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713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08426" y="2897188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35%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08100" y="3349625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ANO 2018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898776" y="3349625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100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946526" y="3349625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308100" y="3803651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ANO 2019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898776" y="3803651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117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46526" y="3803651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6%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308100" y="4256088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ANO 2020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936876" y="4256088"/>
            <a:ext cx="180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76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946526" y="4256088"/>
            <a:ext cx="2381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46125" y="4618038"/>
            <a:ext cx="14939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SEM PREVISÃO DE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2" name="Rectangle 30"/>
          <p:cNvSpPr>
            <a:spLocks noChangeArrowheads="1"/>
          </p:cNvSpPr>
          <p:nvPr/>
        </p:nvSpPr>
        <p:spPr bwMode="auto">
          <a:xfrm>
            <a:off x="974725" y="4810126"/>
            <a:ext cx="13667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APOSENTADORIA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31"/>
          <p:cNvSpPr>
            <a:spLocks noChangeArrowheads="1"/>
          </p:cNvSpPr>
          <p:nvPr/>
        </p:nvSpPr>
        <p:spPr bwMode="auto">
          <a:xfrm>
            <a:off x="2860676" y="4708526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1045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32"/>
          <p:cNvSpPr>
            <a:spLocks noChangeArrowheads="1"/>
          </p:cNvSpPr>
          <p:nvPr/>
        </p:nvSpPr>
        <p:spPr bwMode="auto">
          <a:xfrm>
            <a:off x="3908426" y="4708526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51%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3"/>
          <p:cNvSpPr>
            <a:spLocks noChangeArrowheads="1"/>
          </p:cNvSpPr>
          <p:nvPr/>
        </p:nvSpPr>
        <p:spPr bwMode="auto">
          <a:xfrm>
            <a:off x="3917951" y="5160963"/>
            <a:ext cx="304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2051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34"/>
          <p:cNvSpPr>
            <a:spLocks noChangeArrowheads="1"/>
          </p:cNvSpPr>
          <p:nvPr/>
        </p:nvSpPr>
        <p:spPr bwMode="auto">
          <a:xfrm>
            <a:off x="1422400" y="5160963"/>
            <a:ext cx="1543051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TOTAL DE SERVIDORES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35"/>
          <p:cNvSpPr>
            <a:spLocks noChangeArrowheads="1"/>
          </p:cNvSpPr>
          <p:nvPr/>
        </p:nvSpPr>
        <p:spPr bwMode="auto">
          <a:xfrm>
            <a:off x="900113" y="1992313"/>
            <a:ext cx="3478214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200" b="1" dirty="0" smtClean="0">
                <a:solidFill>
                  <a:srgbClr val="000000"/>
                </a:solidFill>
                <a:latin typeface="Times New Roman" pitchFamily="18" charset="0"/>
              </a:rPr>
              <a:t>APTOS PARA SOLICITAREM APOSENTADORIA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36"/>
          <p:cNvSpPr>
            <a:spLocks noChangeArrowheads="1"/>
          </p:cNvSpPr>
          <p:nvPr/>
        </p:nvSpPr>
        <p:spPr bwMode="auto">
          <a:xfrm>
            <a:off x="688975" y="1844675"/>
            <a:ext cx="9525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Line 37"/>
          <p:cNvSpPr>
            <a:spLocks noChangeShapeType="1"/>
          </p:cNvSpPr>
          <p:nvPr/>
        </p:nvSpPr>
        <p:spPr bwMode="auto">
          <a:xfrm>
            <a:off x="698500" y="1844675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1" name="Rectangle 38"/>
          <p:cNvSpPr>
            <a:spLocks noChangeArrowheads="1"/>
          </p:cNvSpPr>
          <p:nvPr/>
        </p:nvSpPr>
        <p:spPr bwMode="auto">
          <a:xfrm>
            <a:off x="698500" y="1844675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2" name="Rectangle 39"/>
          <p:cNvSpPr>
            <a:spLocks noChangeArrowheads="1"/>
          </p:cNvSpPr>
          <p:nvPr/>
        </p:nvSpPr>
        <p:spPr bwMode="auto">
          <a:xfrm>
            <a:off x="4565652" y="1844675"/>
            <a:ext cx="9525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3" name="Rectangle 40"/>
          <p:cNvSpPr>
            <a:spLocks noChangeArrowheads="1"/>
          </p:cNvSpPr>
          <p:nvPr/>
        </p:nvSpPr>
        <p:spPr bwMode="auto">
          <a:xfrm>
            <a:off x="2470151" y="1844675"/>
            <a:ext cx="9525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4" name="Rectangle 41"/>
          <p:cNvSpPr>
            <a:spLocks noChangeArrowheads="1"/>
          </p:cNvSpPr>
          <p:nvPr/>
        </p:nvSpPr>
        <p:spPr bwMode="auto">
          <a:xfrm>
            <a:off x="3517901" y="1844675"/>
            <a:ext cx="9525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5" name="Line 42"/>
          <p:cNvSpPr>
            <a:spLocks noChangeShapeType="1"/>
          </p:cNvSpPr>
          <p:nvPr/>
        </p:nvSpPr>
        <p:spPr bwMode="auto">
          <a:xfrm>
            <a:off x="698500" y="2297113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6" name="Rectangle 43"/>
          <p:cNvSpPr>
            <a:spLocks noChangeArrowheads="1"/>
          </p:cNvSpPr>
          <p:nvPr/>
        </p:nvSpPr>
        <p:spPr bwMode="auto">
          <a:xfrm>
            <a:off x="698500" y="2297113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7" name="Line 44"/>
          <p:cNvSpPr>
            <a:spLocks noChangeShapeType="1"/>
          </p:cNvSpPr>
          <p:nvPr/>
        </p:nvSpPr>
        <p:spPr bwMode="auto">
          <a:xfrm>
            <a:off x="698500" y="2749550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8" name="Rectangle 45"/>
          <p:cNvSpPr>
            <a:spLocks noChangeArrowheads="1"/>
          </p:cNvSpPr>
          <p:nvPr/>
        </p:nvSpPr>
        <p:spPr bwMode="auto">
          <a:xfrm>
            <a:off x="698500" y="2749550"/>
            <a:ext cx="387667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9" name="Line 46"/>
          <p:cNvSpPr>
            <a:spLocks noChangeShapeType="1"/>
          </p:cNvSpPr>
          <p:nvPr/>
        </p:nvSpPr>
        <p:spPr bwMode="auto">
          <a:xfrm>
            <a:off x="698500" y="3203575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0" name="Rectangle 47"/>
          <p:cNvSpPr>
            <a:spLocks noChangeArrowheads="1"/>
          </p:cNvSpPr>
          <p:nvPr/>
        </p:nvSpPr>
        <p:spPr bwMode="auto">
          <a:xfrm>
            <a:off x="698500" y="3203575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1" name="Line 48"/>
          <p:cNvSpPr>
            <a:spLocks noChangeShapeType="1"/>
          </p:cNvSpPr>
          <p:nvPr/>
        </p:nvSpPr>
        <p:spPr bwMode="auto">
          <a:xfrm>
            <a:off x="698500" y="3656013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2" name="Rectangle 49"/>
          <p:cNvSpPr>
            <a:spLocks noChangeArrowheads="1"/>
          </p:cNvSpPr>
          <p:nvPr/>
        </p:nvSpPr>
        <p:spPr bwMode="auto">
          <a:xfrm>
            <a:off x="698500" y="3656013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3" name="Line 50"/>
          <p:cNvSpPr>
            <a:spLocks noChangeShapeType="1"/>
          </p:cNvSpPr>
          <p:nvPr/>
        </p:nvSpPr>
        <p:spPr bwMode="auto">
          <a:xfrm>
            <a:off x="698500" y="4108451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4" name="Rectangle 51"/>
          <p:cNvSpPr>
            <a:spLocks noChangeArrowheads="1"/>
          </p:cNvSpPr>
          <p:nvPr/>
        </p:nvSpPr>
        <p:spPr bwMode="auto">
          <a:xfrm>
            <a:off x="698500" y="4108451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5" name="Line 52"/>
          <p:cNvSpPr>
            <a:spLocks noChangeShapeType="1"/>
          </p:cNvSpPr>
          <p:nvPr/>
        </p:nvSpPr>
        <p:spPr bwMode="auto">
          <a:xfrm>
            <a:off x="698500" y="4560888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6" name="Rectangle 53"/>
          <p:cNvSpPr>
            <a:spLocks noChangeArrowheads="1"/>
          </p:cNvSpPr>
          <p:nvPr/>
        </p:nvSpPr>
        <p:spPr bwMode="auto">
          <a:xfrm>
            <a:off x="698500" y="4560888"/>
            <a:ext cx="387667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7" name="Line 54"/>
          <p:cNvSpPr>
            <a:spLocks noChangeShapeType="1"/>
          </p:cNvSpPr>
          <p:nvPr/>
        </p:nvSpPr>
        <p:spPr bwMode="auto">
          <a:xfrm>
            <a:off x="698500" y="5014913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8" name="Rectangle 55"/>
          <p:cNvSpPr>
            <a:spLocks noChangeArrowheads="1"/>
          </p:cNvSpPr>
          <p:nvPr/>
        </p:nvSpPr>
        <p:spPr bwMode="auto">
          <a:xfrm>
            <a:off x="698500" y="5014913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39" name="Line 56"/>
          <p:cNvSpPr>
            <a:spLocks noChangeShapeType="1"/>
          </p:cNvSpPr>
          <p:nvPr/>
        </p:nvSpPr>
        <p:spPr bwMode="auto">
          <a:xfrm>
            <a:off x="688975" y="1844675"/>
            <a:ext cx="0" cy="36337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0" name="Rectangle 57"/>
          <p:cNvSpPr>
            <a:spLocks noChangeArrowheads="1"/>
          </p:cNvSpPr>
          <p:nvPr/>
        </p:nvSpPr>
        <p:spPr bwMode="auto">
          <a:xfrm>
            <a:off x="688975" y="1844675"/>
            <a:ext cx="9525" cy="36337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1" name="Line 58"/>
          <p:cNvSpPr>
            <a:spLocks noChangeShapeType="1"/>
          </p:cNvSpPr>
          <p:nvPr/>
        </p:nvSpPr>
        <p:spPr bwMode="auto">
          <a:xfrm>
            <a:off x="2470151" y="2308225"/>
            <a:ext cx="0" cy="27178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2" name="Rectangle 59"/>
          <p:cNvSpPr>
            <a:spLocks noChangeArrowheads="1"/>
          </p:cNvSpPr>
          <p:nvPr/>
        </p:nvSpPr>
        <p:spPr bwMode="auto">
          <a:xfrm>
            <a:off x="2470151" y="2308225"/>
            <a:ext cx="9525" cy="271780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3" name="Line 60"/>
          <p:cNvSpPr>
            <a:spLocks noChangeShapeType="1"/>
          </p:cNvSpPr>
          <p:nvPr/>
        </p:nvSpPr>
        <p:spPr bwMode="auto">
          <a:xfrm>
            <a:off x="3517901" y="2308225"/>
            <a:ext cx="0" cy="3170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4" name="Rectangle 61"/>
          <p:cNvSpPr>
            <a:spLocks noChangeArrowheads="1"/>
          </p:cNvSpPr>
          <p:nvPr/>
        </p:nvSpPr>
        <p:spPr bwMode="auto">
          <a:xfrm>
            <a:off x="3517901" y="2308225"/>
            <a:ext cx="9525" cy="31702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5" name="Line 62"/>
          <p:cNvSpPr>
            <a:spLocks noChangeShapeType="1"/>
          </p:cNvSpPr>
          <p:nvPr/>
        </p:nvSpPr>
        <p:spPr bwMode="auto">
          <a:xfrm>
            <a:off x="698500" y="5467351"/>
            <a:ext cx="38766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6" name="Rectangle 63"/>
          <p:cNvSpPr>
            <a:spLocks noChangeArrowheads="1"/>
          </p:cNvSpPr>
          <p:nvPr/>
        </p:nvSpPr>
        <p:spPr bwMode="auto">
          <a:xfrm>
            <a:off x="698500" y="5467351"/>
            <a:ext cx="387667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7" name="Line 64"/>
          <p:cNvSpPr>
            <a:spLocks noChangeShapeType="1"/>
          </p:cNvSpPr>
          <p:nvPr/>
        </p:nvSpPr>
        <p:spPr bwMode="auto">
          <a:xfrm>
            <a:off x="4565652" y="1855788"/>
            <a:ext cx="0" cy="362267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8" name="Rectangle 65"/>
          <p:cNvSpPr>
            <a:spLocks noChangeArrowheads="1"/>
          </p:cNvSpPr>
          <p:nvPr/>
        </p:nvSpPr>
        <p:spPr bwMode="auto">
          <a:xfrm>
            <a:off x="4565652" y="1855788"/>
            <a:ext cx="9525" cy="362267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49" name="Line 66"/>
          <p:cNvSpPr>
            <a:spLocks noChangeShapeType="1"/>
          </p:cNvSpPr>
          <p:nvPr/>
        </p:nvSpPr>
        <p:spPr bwMode="auto">
          <a:xfrm>
            <a:off x="688975" y="5478463"/>
            <a:ext cx="1588" cy="1588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0" name="Rectangle 67"/>
          <p:cNvSpPr>
            <a:spLocks noChangeArrowheads="1"/>
          </p:cNvSpPr>
          <p:nvPr/>
        </p:nvSpPr>
        <p:spPr bwMode="auto">
          <a:xfrm>
            <a:off x="688975" y="5478463"/>
            <a:ext cx="9525" cy="11113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1" name="Line 68"/>
          <p:cNvSpPr>
            <a:spLocks noChangeShapeType="1"/>
          </p:cNvSpPr>
          <p:nvPr/>
        </p:nvSpPr>
        <p:spPr bwMode="auto">
          <a:xfrm>
            <a:off x="2470151" y="5478463"/>
            <a:ext cx="1588" cy="1588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2" name="Rectangle 69"/>
          <p:cNvSpPr>
            <a:spLocks noChangeArrowheads="1"/>
          </p:cNvSpPr>
          <p:nvPr/>
        </p:nvSpPr>
        <p:spPr bwMode="auto">
          <a:xfrm>
            <a:off x="2470151" y="5478463"/>
            <a:ext cx="9525" cy="11113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3" name="Line 70"/>
          <p:cNvSpPr>
            <a:spLocks noChangeShapeType="1"/>
          </p:cNvSpPr>
          <p:nvPr/>
        </p:nvSpPr>
        <p:spPr bwMode="auto">
          <a:xfrm>
            <a:off x="3517901" y="5478463"/>
            <a:ext cx="1588" cy="1588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4" name="Rectangle 71"/>
          <p:cNvSpPr>
            <a:spLocks noChangeArrowheads="1"/>
          </p:cNvSpPr>
          <p:nvPr/>
        </p:nvSpPr>
        <p:spPr bwMode="auto">
          <a:xfrm>
            <a:off x="3517901" y="5478463"/>
            <a:ext cx="9525" cy="11113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5" name="Line 72"/>
          <p:cNvSpPr>
            <a:spLocks noChangeShapeType="1"/>
          </p:cNvSpPr>
          <p:nvPr/>
        </p:nvSpPr>
        <p:spPr bwMode="auto">
          <a:xfrm>
            <a:off x="4565652" y="5478463"/>
            <a:ext cx="1588" cy="1588"/>
          </a:xfrm>
          <a:prstGeom prst="line">
            <a:avLst/>
          </a:prstGeom>
          <a:noFill/>
          <a:ln w="0">
            <a:solidFill>
              <a:srgbClr val="DADC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56" name="Rectangle 73"/>
          <p:cNvSpPr>
            <a:spLocks noChangeArrowheads="1"/>
          </p:cNvSpPr>
          <p:nvPr/>
        </p:nvSpPr>
        <p:spPr bwMode="auto">
          <a:xfrm>
            <a:off x="4565652" y="5478463"/>
            <a:ext cx="9525" cy="11113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83505"/>
              </p:ext>
            </p:extLst>
          </p:nvPr>
        </p:nvGraphicFramePr>
        <p:xfrm>
          <a:off x="4830312" y="2132855"/>
          <a:ext cx="3816423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9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67544" y="-118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EVOLUÇÃO ORÇAMENTÁRIA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DA FUNAI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475725" y="1412775"/>
            <a:ext cx="8248350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endParaRPr lang="pt-BR" sz="3200" b="1" dirty="0">
              <a:solidFill>
                <a:schemeClr val="accent4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pt-BR" sz="3200" b="1" dirty="0" smtClean="0">
              <a:solidFill>
                <a:schemeClr val="accent4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</p:txBody>
      </p:sp>
      <p:graphicFrame>
        <p:nvGraphicFramePr>
          <p:cNvPr id="11" name="Gráfico 10" title="Orçamen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26775"/>
              </p:ext>
            </p:extLst>
          </p:nvPr>
        </p:nvGraphicFramePr>
        <p:xfrm>
          <a:off x="1475701" y="1639004"/>
          <a:ext cx="624839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0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2123728" y="-144856"/>
            <a:ext cx="572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FUNAI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208927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VIOLÊNCIA CONTRA POVOS INDÍGENAS NO BRASIL</a:t>
            </a:r>
          </a:p>
          <a:p>
            <a:endParaRPr lang="pt-BR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DADOS DA SECRETARIA ESPECIAL DE SAÚDE INDÍGENA  - SESAI...........137</a:t>
            </a:r>
          </a:p>
          <a:p>
            <a:pPr marL="285750" indent="-285750">
              <a:buFontTx/>
              <a:buChar char="-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DISTRITO SANITÁRIO ESPECIAL INDÍGENA  DO MS – DSEI........................36</a:t>
            </a:r>
          </a:p>
          <a:p>
            <a:pPr marL="285750" indent="-285750">
              <a:buFontTx/>
              <a:buChar char="-"/>
            </a:pPr>
            <a:endParaRPr lang="pt-BR" sz="14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1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DADOS DO CIMI..............................................................................................54</a:t>
            </a:r>
          </a:p>
          <a:p>
            <a:pPr marL="285750" indent="-285750">
              <a:buFontTx/>
              <a:buChar char="-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DADOS DO CIMI NO MS..................................................................................20</a:t>
            </a:r>
          </a:p>
          <a:p>
            <a:pPr marL="285750" indent="-285750">
              <a:buFontTx/>
              <a:buChar char="-"/>
            </a:pPr>
            <a:endParaRPr lang="pt-B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6712"/>
            <a:ext cx="9144001" cy="602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67544" y="-118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CONCLUSÃO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04" y="6566"/>
            <a:ext cx="736696" cy="81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82"/>
            <a:ext cx="978176" cy="8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84213" y="9080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pt-BR" sz="28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4572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9144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13716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18288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endParaRPr sz="3200" kern="0" dirty="0">
              <a:solidFill>
                <a:srgbClr val="002060"/>
              </a:solidFill>
            </a:endParaRPr>
          </a:p>
        </p:txBody>
      </p:sp>
      <p:graphicFrame>
        <p:nvGraphicFramePr>
          <p:cNvPr id="6147" name="Objeto 5"/>
          <p:cNvGraphicFramePr>
            <a:graphicFrameLocks noChangeAspect="1"/>
          </p:cNvGraphicFramePr>
          <p:nvPr/>
        </p:nvGraphicFramePr>
        <p:xfrm>
          <a:off x="26988" y="188913"/>
          <a:ext cx="909637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lanilha" r:id="rId3" imgW="10629900" imgH="7258050" progId="Excel.Sheet.8">
                  <p:embed/>
                </p:oleObj>
              </mc:Choice>
              <mc:Fallback>
                <p:oleObj name="Planilha" r:id="rId3" imgW="10629900" imgH="72580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88913"/>
                        <a:ext cx="9096375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4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67544" y="-117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DIRETORIA DE GESTÃO ADMINISTRATIVA - DAGES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keylla.lima\Downloads\COPIA - ORGANOGRAMA - SEM RAMAI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35677" r="68362" b="10495"/>
          <a:stretch/>
        </p:blipFill>
        <p:spPr bwMode="auto">
          <a:xfrm>
            <a:off x="662382" y="1025440"/>
            <a:ext cx="7726042" cy="56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827584" y="-13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DIRETORIA DE PROMOÇÃO AO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DESENVOLVIMENTO</a:t>
            </a:r>
            <a:r>
              <a:rPr kumimoji="0" lang="en-US" sz="2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SUSTENTÁVEL</a:t>
            </a:r>
            <a:r>
              <a:rPr lang="pt-BR" sz="2600" b="1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en-US" sz="26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23528" y="1143000"/>
            <a:ext cx="8280920" cy="5352030"/>
            <a:chOff x="1229709" y="404647"/>
            <a:chExt cx="8944305" cy="5964623"/>
          </a:xfrm>
        </p:grpSpPr>
        <p:pic>
          <p:nvPicPr>
            <p:cNvPr id="7" name="Picture 3" descr="C:\Users\keylla.lima\Downloads\COPIA - ORGANOGRAMA - SEM RAMAIS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7" t="37307" b="18039"/>
            <a:stretch/>
          </p:blipFill>
          <p:spPr bwMode="auto">
            <a:xfrm>
              <a:off x="1303282" y="404647"/>
              <a:ext cx="8870732" cy="535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ângulo 7"/>
            <p:cNvSpPr/>
            <p:nvPr/>
          </p:nvSpPr>
          <p:spPr>
            <a:xfrm rot="5400000">
              <a:off x="1784131" y="5021318"/>
              <a:ext cx="793530" cy="1902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223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560566" y="-8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fontAlgn="auto">
              <a:spcAft>
                <a:spcPts val="0"/>
              </a:spcAft>
              <a:buClrTx/>
              <a:buSzTx/>
              <a:defRPr/>
            </a:pPr>
            <a:endParaRPr lang="pt-BR" sz="7200" b="1" dirty="0">
              <a:solidFill>
                <a:schemeClr val="accent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0889" y="1155808"/>
            <a:ext cx="83534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defTabSz="914400" fontAlgn="auto">
              <a:spcAft>
                <a:spcPts val="0"/>
              </a:spcAft>
              <a:buClrTx/>
              <a:buSzTx/>
              <a:defRPr/>
            </a:pP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Alterou antigas concepções </a:t>
            </a:r>
            <a:r>
              <a:rPr lang="pt-BR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que embasavam a política indigenista. </a:t>
            </a:r>
            <a:endParaRPr lang="pt-BR" b="1" dirty="0" smtClean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endParaRPr lang="pt-BR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Extinção da figura da </a:t>
            </a:r>
            <a:r>
              <a:rPr lang="pt-BR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tutela</a:t>
            </a:r>
            <a:r>
              <a:rPr lang="pt-BR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.</a:t>
            </a:r>
            <a:endParaRPr lang="pt-BR" b="1" dirty="0" smtClean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endParaRPr lang="pt-BR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Garantia de reconhecimento dos direitos decorrentes da diversidade e da especificidade cultural dos Povos Indígenas do país</a:t>
            </a:r>
            <a:r>
              <a:rPr lang="pt-BR" b="1" dirty="0" smtClean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.</a:t>
            </a: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endParaRPr lang="pt-BR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r>
              <a:rPr lang="pt-BR" b="1" dirty="0">
                <a:solidFill>
                  <a:srgbClr val="000000"/>
                </a:solidFill>
                <a:latin typeface="Times New Roman"/>
                <a:ea typeface="+mn-ea"/>
                <a:cs typeface="Lucida Sans Unicode" pitchFamily="34" charset="0"/>
              </a:rPr>
              <a:t> Marco na proteção territorial: viabilizar a reprodução física e cultural dos índios. </a:t>
            </a:r>
          </a:p>
          <a:p>
            <a:pPr algn="just" defTabSz="914400">
              <a:buClrTx/>
              <a:buSzTx/>
              <a:buFont typeface="Courier New" pitchFamily="49" charset="0"/>
              <a:buChar char="o"/>
              <a:defRPr/>
            </a:pPr>
            <a:endParaRPr lang="pt-BR" sz="2000" b="1" dirty="0">
              <a:solidFill>
                <a:srgbClr val="000000"/>
              </a:solidFill>
              <a:latin typeface="Times New Roman"/>
              <a:ea typeface="+mn-ea"/>
              <a:cs typeface="Lucida Sans Unicode" pitchFamily="34" charset="0"/>
            </a:endParaRPr>
          </a:p>
          <a:p>
            <a:pPr algn="just" defTabSz="914400">
              <a:buClrTx/>
              <a:buSzTx/>
              <a:buFontTx/>
              <a:buNone/>
              <a:defRPr/>
            </a:pPr>
            <a:r>
              <a:rPr lang="pt-BR" sz="3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9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368300" y="1965176"/>
            <a:ext cx="8353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7160" rIns="0" bIns="0"/>
          <a:lstStyle>
            <a:lvl1pPr algn="l" rtl="0" eaLnBrk="0" fontAlgn="base" hangingPunct="0">
              <a:lnSpc>
                <a:spcPct val="42000"/>
              </a:lnSpc>
              <a:spcBef>
                <a:spcPts val="800"/>
              </a:spcBef>
              <a:spcAft>
                <a:spcPct val="0"/>
              </a:spcAft>
              <a:tabLst>
                <a:tab pos="109538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</a:tabLst>
              <a:defRPr lang="pt-BR" sz="32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altLang="pt-BR" sz="2400" kern="0" dirty="0">
                <a:solidFill>
                  <a:schemeClr val="tx1"/>
                </a:solidFill>
                <a:latin typeface="Times New Roman" pitchFamily="16" charset="0"/>
                <a:cs typeface="Lucida Sans Unicode" pitchFamily="32" charset="0"/>
              </a:rPr>
              <a:t>O</a:t>
            </a:r>
            <a:r>
              <a:rPr altLang="pt-BR" sz="2400" kern="0" dirty="0" smtClean="0">
                <a:solidFill>
                  <a:schemeClr val="tx1"/>
                </a:solidFill>
                <a:latin typeface="Times New Roman" pitchFamily="16" charset="0"/>
                <a:cs typeface="Lucida Sans Unicode" pitchFamily="32" charset="0"/>
              </a:rPr>
              <a:t>cupação </a:t>
            </a:r>
            <a:r>
              <a:rPr altLang="pt-BR" sz="2400" kern="0" dirty="0">
                <a:solidFill>
                  <a:schemeClr val="tx1"/>
                </a:solidFill>
                <a:latin typeface="Times New Roman" pitchFamily="16" charset="0"/>
                <a:cs typeface="Lucida Sans Unicode" pitchFamily="32" charset="0"/>
              </a:rPr>
              <a:t>T</a:t>
            </a:r>
            <a:r>
              <a:rPr altLang="pt-BR" sz="2400" kern="0" dirty="0" smtClean="0">
                <a:solidFill>
                  <a:schemeClr val="tx1"/>
                </a:solidFill>
                <a:latin typeface="Times New Roman" pitchFamily="16" charset="0"/>
                <a:cs typeface="Lucida Sans Unicode" pitchFamily="32" charset="0"/>
              </a:rPr>
              <a:t>radicional = territorialidade(s) indígena(s) - vínculo indissolúvel e singular que um povo estabelece e mantém com determinada área;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altLang="pt-BR" sz="2400" kern="0" dirty="0" smtClean="0">
              <a:solidFill>
                <a:schemeClr val="tx1"/>
              </a:solidFill>
              <a:latin typeface="Times New Roman" pitchFamily="16" charset="0"/>
              <a:cs typeface="Lucida Sans Unicode" pitchFamily="32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altLang="pt-BR" sz="2400" kern="0" dirty="0" smtClean="0">
              <a:solidFill>
                <a:schemeClr val="tx1"/>
              </a:solidFill>
              <a:latin typeface="Times New Roman" pitchFamily="16" charset="0"/>
              <a:cs typeface="Lucida Sans Unicode" pitchFamily="32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altLang="pt-BR" sz="2400" kern="0" dirty="0" smtClean="0">
              <a:solidFill>
                <a:schemeClr val="tx1"/>
              </a:solidFill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560566" y="-8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fontAlgn="auto">
              <a:spcAft>
                <a:spcPts val="0"/>
              </a:spcAft>
              <a:buClrTx/>
              <a:buSzTx/>
              <a:defRPr/>
            </a:pPr>
            <a:endParaRPr lang="pt-BR" sz="7200" b="1" dirty="0">
              <a:solidFill>
                <a:schemeClr val="accent4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0034" y="1785926"/>
            <a:ext cx="83534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 Total de indígenas: </a:t>
            </a:r>
            <a:r>
              <a:rPr lang="pt-BR" sz="3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896 </a:t>
            </a: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mil </a:t>
            </a: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 Etnias: mais de </a:t>
            </a:r>
            <a:r>
              <a:rPr lang="pt-BR" sz="3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305</a:t>
            </a: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 Línguas: 274</a:t>
            </a: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r>
              <a:rPr lang="pt-BR" sz="32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 Isolados: 82 referências; 32 confirmadas</a:t>
            </a:r>
          </a:p>
          <a:p>
            <a:pPr defTabSz="914400">
              <a:buClrTx/>
              <a:buSzTx/>
              <a:buFont typeface="Wingdings" pitchFamily="2" charset="2"/>
              <a:buChar char="Ø"/>
              <a:defRPr/>
            </a:pP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  <a:p>
            <a:pPr lvl="5">
              <a:defRPr/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				</a:t>
            </a:r>
          </a:p>
          <a:p>
            <a:pPr lvl="5">
              <a:defRPr/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Lucida Sans Unicode" pitchFamily="34" charset="0"/>
              </a:rPr>
              <a:t>			       Fonte: IBGE – Censo 2010 </a:t>
            </a:r>
          </a:p>
          <a:p>
            <a:pPr defTabSz="914400">
              <a:buClrTx/>
              <a:buSzTx/>
              <a:buFont typeface="Wingdings" pitchFamily="2" charset="2"/>
              <a:buNone/>
              <a:defRPr/>
            </a:pPr>
            <a:endParaRPr lang="pt-BR" sz="3200" dirty="0">
              <a:solidFill>
                <a:srgbClr val="000000"/>
              </a:solidFill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971600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POVOS INDÍGENAS NO BRASIL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7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060450" y="763588"/>
            <a:ext cx="7772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pt-BR" sz="2800">
                <a:solidFill>
                  <a:srgbClr val="000000"/>
                </a:solidFill>
                <a:latin typeface="Times New Roman" pitchFamily="18"/>
                <a:ea typeface="Lucida Sans Unicode" pitchFamily="32" charset="0"/>
                <a:cs typeface="Lucida Sans Unicode" pitchFamily="34"/>
              </a:defRPr>
            </a:lvl1pPr>
            <a:lvl2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4572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9144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13716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1828800" algn="ctr" rtl="0" eaLnBrk="0" fontAlgn="base" hangingPunct="0">
              <a:lnSpc>
                <a:spcPct val="42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endParaRPr sz="3200" kern="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4813" y="784225"/>
            <a:ext cx="8569325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1996 a 2010: PPTAL -foco na Amazônia Legal</a:t>
            </a:r>
          </a:p>
          <a:p>
            <a:pPr marL="285750" indent="-285750" algn="just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importância da região em nível internacional, Eco 92 etc.</a:t>
            </a:r>
          </a:p>
          <a:p>
            <a:pPr marL="285750" indent="-285750" algn="just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presença rarefeita de não-indígenas, colonização mais recente, grandes projetos desenvolvimentistas nos </a:t>
            </a:r>
            <a:r>
              <a:rPr lang="pt-BR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anos 70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UCs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proteção integral e uso sustentável.</a:t>
            </a:r>
          </a:p>
          <a:p>
            <a:pPr algn="just" defTabSz="914400">
              <a:buClrTx/>
              <a:buSzTx/>
              <a:buFontTx/>
              <a:buNone/>
              <a:defRPr/>
            </a:pPr>
            <a:endParaRPr lang="pt-BR" sz="18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buClrTx/>
              <a:buSzTx/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partir de 2007: foco nas regiões centro-sul, nordeste e sudeste</a:t>
            </a:r>
          </a:p>
          <a:p>
            <a:pPr marL="285750" indent="-285750" algn="just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presença maciça de não-índios, colonização intensiva, cadeias dominiais antigas, abundância de terras férteis, parques industriais,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UCs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proteção integral e uso sustentável</a:t>
            </a:r>
          </a:p>
          <a:p>
            <a:pPr defTabSz="914400">
              <a:buClrTx/>
              <a:buSzTx/>
              <a:buFontTx/>
              <a:buNone/>
              <a:defRPr/>
            </a:pPr>
            <a:endParaRPr lang="pt-BR" sz="18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buClrTx/>
              <a:buSzTx/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2012</a:t>
            </a:r>
          </a:p>
          <a:p>
            <a:pPr marL="285750" indent="-285750" algn="just" defTabSz="91440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aprovação da PNGATI (aprovada pelo Decreto nº 7747 de 05/06/12) – foco na gestão das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TIs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questão das sobreposições com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UCs</a:t>
            </a:r>
            <a:endParaRPr lang="pt-BR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1300072" y="-144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PROCESSO DE DEMARCAÇÃO DE TERRAS INDÍGENAS 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5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950912" y="-779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CONSIDERAÇÕES INICIAIS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2400" b="1" kern="1200" dirty="0" smtClean="0">
                <a:latin typeface="Arial Black" panose="020B0A04020102020204" pitchFamily="34" charset="0"/>
                <a:cs typeface="Lucida Sans Unicode" charset="0"/>
              </a:rPr>
              <a:t>FUNAI É O ÓRGÃO </a:t>
            </a:r>
            <a:r>
              <a:rPr lang="pt-BR" sz="2400" b="1" kern="1200" dirty="0">
                <a:latin typeface="Arial Black" panose="020B0A04020102020204" pitchFamily="34" charset="0"/>
                <a:cs typeface="Lucida Sans Unicode" charset="0"/>
              </a:rPr>
              <a:t>INDIGENISTA OFICIAL DO ESTADO BRASILEIRO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t-BR" sz="2800" b="1" kern="1200" dirty="0">
              <a:latin typeface="Times New Roman" pitchFamily="16" charset="0"/>
              <a:cs typeface="Lucida Sans Unicode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2800" b="1" kern="1200" dirty="0">
                <a:latin typeface="Times New Roman" pitchFamily="16" charset="0"/>
                <a:cs typeface="Lucida Sans Unicode" charset="0"/>
              </a:rPr>
              <a:t>Criada por meio da Lei nº 5.371, de 5 de dezembro de 1967, vinculada ao Ministério da Justiça, é a coordenadora e principal executora da política indigenista do Governo Federal</a:t>
            </a:r>
            <a:r>
              <a:rPr lang="pt-BR" sz="2800" kern="1200" dirty="0">
                <a:latin typeface="Times New Roman" pitchFamily="16" charset="0"/>
                <a:cs typeface="Lucida Sans Unicode" charset="0"/>
              </a:rPr>
              <a:t>.</a:t>
            </a:r>
            <a:endParaRPr lang="pt-BR" sz="2600" b="1" kern="1200" dirty="0">
              <a:latin typeface="Arial Black" panose="020B0A04020102020204" pitchFamily="34" charset="0"/>
              <a:cs typeface="Lucida Sans Unicode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5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67544" y="-135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MISSÃO DA FUNAI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66" y="2276872"/>
            <a:ext cx="8189913" cy="2040061"/>
          </a:xfrm>
        </p:spPr>
        <p:txBody>
          <a:bodyPr/>
          <a:lstStyle/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3600" b="1" kern="1200" dirty="0">
                <a:latin typeface="Times New Roman" pitchFamily="16" charset="0"/>
                <a:cs typeface="Lucida Sans Unicode" charset="0"/>
              </a:rPr>
              <a:t>PROTEGER E PROMOVER OS DIREITOS DOS POVOS INDÍGENAS NO </a:t>
            </a:r>
            <a:r>
              <a:rPr lang="pt-BR" sz="3600" b="1" kern="1200" dirty="0" smtClean="0">
                <a:latin typeface="Times New Roman" pitchFamily="16" charset="0"/>
                <a:cs typeface="Lucida Sans Unicode" charset="0"/>
              </a:rPr>
              <a:t>BRASIL</a:t>
            </a:r>
            <a:endParaRPr lang="pt-BR" sz="3600" b="1" kern="1200" dirty="0">
              <a:latin typeface="Times New Roman" pitchFamily="16" charset="0"/>
              <a:cs typeface="Lucida Sans Unicode" charset="0"/>
            </a:endParaRPr>
          </a:p>
          <a:p>
            <a:pPr marL="0" indent="0" algn="ctr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412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797287" y="-1214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ATRIBUIÇÕES DA FUNAI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731" y="1340768"/>
            <a:ext cx="8189913" cy="4510087"/>
          </a:xfrm>
        </p:spPr>
        <p:txBody>
          <a:bodyPr/>
          <a:lstStyle/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Promover estudos de identificação e delimitação, demarcação, regularização fundiária e registro das terras tradicionalmente ocupadas pelos povos indígenas</a:t>
            </a:r>
            <a:r>
              <a:rPr lang="pt-BR" sz="2000" kern="1200" dirty="0">
                <a:latin typeface="Times New Roman" pitchFamily="16" charset="0"/>
                <a:cs typeface="Lucida Sans Unicode" charset="0"/>
              </a:rPr>
              <a:t>;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t-BR" sz="2000" kern="1200" dirty="0">
              <a:latin typeface="Times New Roman" pitchFamily="16" charset="0"/>
              <a:cs typeface="Lucida Sans Unicode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Monitorar e fiscalizar as terras indígenas</a:t>
            </a:r>
            <a:r>
              <a:rPr lang="pt-BR" sz="2000" kern="1200" dirty="0">
                <a:latin typeface="Times New Roman" pitchFamily="16" charset="0"/>
                <a:cs typeface="Lucida Sans Unicode" charset="0"/>
              </a:rPr>
              <a:t>;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t-BR" sz="2000" kern="1200" dirty="0">
              <a:latin typeface="Times New Roman" pitchFamily="16" charset="0"/>
              <a:cs typeface="Lucida Sans Unicode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 smtClean="0">
                <a:latin typeface="Times New Roman" pitchFamily="16" charset="0"/>
                <a:cs typeface="Lucida Sans Unicode" charset="0"/>
              </a:rPr>
              <a:t>Coordenar </a:t>
            </a: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e </a:t>
            </a:r>
            <a:r>
              <a:rPr lang="pt-BR" sz="2400" kern="1200" dirty="0" smtClean="0">
                <a:latin typeface="Times New Roman" pitchFamily="16" charset="0"/>
                <a:cs typeface="Lucida Sans Unicode" charset="0"/>
              </a:rPr>
              <a:t>implementar </a:t>
            </a: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as políticas de proteção aos povos isolados e recém-contatados;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pt-BR" sz="2400" kern="1200" dirty="0">
              <a:latin typeface="Times New Roman" pitchFamily="16" charset="0"/>
              <a:cs typeface="Lucida Sans Unicode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Promover políticas voltadas ao desenvolvimento sustentável das populações </a:t>
            </a:r>
            <a:r>
              <a:rPr lang="pt-BR" sz="2400" kern="1200" dirty="0" smtClean="0">
                <a:latin typeface="Times New Roman" pitchFamily="16" charset="0"/>
                <a:cs typeface="Lucida Sans Unicode" charset="0"/>
              </a:rPr>
              <a:t>indígenas;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3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930512" y="260648"/>
            <a:ext cx="8229600" cy="808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 fontAlgn="auto">
              <a:spcAft>
                <a:spcPts val="0"/>
              </a:spcAft>
              <a:buClrTx/>
              <a:buSzTx/>
              <a:defRPr/>
            </a:pPr>
            <a:r>
              <a:rPr lang="en-US" sz="4400" b="1" dirty="0">
                <a:solidFill>
                  <a:srgbClr val="000000"/>
                </a:solidFill>
                <a:latin typeface="Arial Black" pitchFamily="34" charset="0"/>
                <a:ea typeface="+mj-ea"/>
                <a:cs typeface="Lucida Sans Unicode"/>
              </a:rPr>
              <a:t>ATRIBUIÇÕES DA FUNAI</a:t>
            </a:r>
            <a:endParaRPr lang="pt-BR" sz="4400" b="1" dirty="0">
              <a:solidFill>
                <a:srgbClr val="000000"/>
              </a:solidFill>
              <a:latin typeface="Arial Black" pitchFamily="34" charset="0"/>
              <a:ea typeface="+mj-ea"/>
              <a:cs typeface="Lucida Sans Unicod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719" y="1412776"/>
            <a:ext cx="8189913" cy="4510087"/>
          </a:xfrm>
        </p:spPr>
        <p:txBody>
          <a:bodyPr/>
          <a:lstStyle/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Promover ações de </a:t>
            </a:r>
            <a:r>
              <a:rPr lang="pt-BR" sz="2400" kern="1200" dirty="0" err="1" smtClean="0">
                <a:latin typeface="Times New Roman" pitchFamily="16" charset="0"/>
                <a:cs typeface="Lucida Sans Unicode" charset="0"/>
              </a:rPr>
              <a:t>etnodesenvolvimento</a:t>
            </a: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, conservação e a recuperação do meio ambiente nas terras indígenas;</a:t>
            </a: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2400" kern="1200" dirty="0">
              <a:latin typeface="Times New Roman" pitchFamily="16" charset="0"/>
              <a:cs typeface="Lucida Sans Unicode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Atuar no controle e mitigação de possíveis impactos ambientais decorrentes de interferências externas às terras indígenas;</a:t>
            </a: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sz="2400" kern="1200" dirty="0">
              <a:latin typeface="Times New Roman" pitchFamily="16" charset="0"/>
              <a:cs typeface="Lucida Sans Unicode" charset="0"/>
            </a:endParaRP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sz="2400" kern="1200" dirty="0">
                <a:latin typeface="Times New Roman" pitchFamily="16" charset="0"/>
                <a:cs typeface="Lucida Sans Unicode" charset="0"/>
              </a:rPr>
              <a:t>Estabelecer a articulação interinstitucional voltada à garantia do acesso diferenciado aos direitos sociais e de cidadania aos povos indígenas, por meio do monitoramento das políticas voltadas à seguridade social e educação escolar indígena.</a:t>
            </a:r>
            <a:endParaRPr lang="pt-BR" sz="2800" kern="1200" dirty="0">
              <a:latin typeface="Times New Roman" pitchFamily="16" charset="0"/>
              <a:cs typeface="Lucida Sans Unicode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17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66288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ESTRUTURA GERAL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103720" y="1081698"/>
            <a:ext cx="89471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  <a:p>
            <a:pPr algn="ctr"/>
            <a:endParaRPr lang="pt-BR" sz="3200" b="1" dirty="0">
              <a:solidFill>
                <a:schemeClr val="accent4"/>
              </a:solidFill>
            </a:endParaRPr>
          </a:p>
          <a:p>
            <a:pPr algn="ctr"/>
            <a:endParaRPr lang="pt-BR" sz="3200" b="1" dirty="0" smtClean="0">
              <a:solidFill>
                <a:schemeClr val="accent4"/>
              </a:solidFill>
            </a:endParaRPr>
          </a:p>
        </p:txBody>
      </p:sp>
      <p:pic>
        <p:nvPicPr>
          <p:cNvPr id="6" name="Picture 3" descr="C:\Users\keylla.lima\Downloads\COPIA - ORGANOGRAMA - SEM RAMAI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" y="1412776"/>
            <a:ext cx="90508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467544" y="-147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DIRETORIA DE PROTEÇÃO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TERRITORIAL - DPT</a:t>
            </a:r>
            <a:r>
              <a:rPr lang="en-US" sz="3000" b="1" noProof="0" dirty="0" smtClean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69"/>
            <a:ext cx="1121133" cy="8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07503" y="995128"/>
            <a:ext cx="8488248" cy="5445552"/>
            <a:chOff x="1382108" y="315310"/>
            <a:chExt cx="10221314" cy="6027685"/>
          </a:xfrm>
        </p:grpSpPr>
        <p:pic>
          <p:nvPicPr>
            <p:cNvPr id="11" name="Picture 3" descr="C:\Users\keylla.lima\Downloads\COPIA - ORGANOGRAMA - SEM RAMAIS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10" t="36288" r="25776" b="8457"/>
            <a:stretch/>
          </p:blipFill>
          <p:spPr bwMode="auto">
            <a:xfrm>
              <a:off x="1477964" y="315310"/>
              <a:ext cx="9804407" cy="5738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10016360" y="1040524"/>
              <a:ext cx="1587062" cy="3689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5400000">
              <a:off x="3139964" y="2998077"/>
              <a:ext cx="1587062" cy="5102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594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1048</Words>
  <Application>Microsoft Office PowerPoint</Application>
  <PresentationFormat>Apresentação na tela (4:3)</PresentationFormat>
  <Paragraphs>217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4_Tema do Office</vt:lpstr>
      <vt:lpstr>Padrão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rafael.bezerra</dc:creator>
  <cp:lastModifiedBy>Franklimberg Ribeiro de Freitas</cp:lastModifiedBy>
  <cp:revision>303</cp:revision>
  <cp:lastPrinted>1601-01-01T00:00:00Z</cp:lastPrinted>
  <dcterms:created xsi:type="dcterms:W3CDTF">2007-07-05T14:04:55Z</dcterms:created>
  <dcterms:modified xsi:type="dcterms:W3CDTF">2017-06-27T18:46:28Z</dcterms:modified>
</cp:coreProperties>
</file>