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58" r:id="rId2"/>
    <p:sldId id="313" r:id="rId3"/>
    <p:sldId id="304" r:id="rId4"/>
    <p:sldId id="331" r:id="rId5"/>
    <p:sldId id="321" r:id="rId6"/>
    <p:sldId id="332" r:id="rId7"/>
    <p:sldId id="346" r:id="rId8"/>
    <p:sldId id="325" r:id="rId9"/>
    <p:sldId id="327" r:id="rId10"/>
    <p:sldId id="344" r:id="rId11"/>
    <p:sldId id="357" r:id="rId12"/>
    <p:sldId id="359" r:id="rId13"/>
    <p:sldId id="360" r:id="rId14"/>
    <p:sldId id="361" r:id="rId15"/>
    <p:sldId id="362" r:id="rId16"/>
    <p:sldId id="365" r:id="rId17"/>
    <p:sldId id="363" r:id="rId18"/>
    <p:sldId id="364" r:id="rId19"/>
    <p:sldId id="375" r:id="rId20"/>
  </p:sldIdLst>
  <p:sldSz cx="24385588" cy="13717588"/>
  <p:notesSz cx="9918700" cy="6819900"/>
  <p:defaultTextStyle>
    <a:defPPr>
      <a:defRPr lang="pt-BR"/>
    </a:defPPr>
    <a:lvl1pPr marL="0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1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31" autoAdjust="0"/>
    <p:restoredTop sz="94660"/>
  </p:normalViewPr>
  <p:slideViewPr>
    <p:cSldViewPr>
      <p:cViewPr varScale="1">
        <p:scale>
          <a:sx n="32" d="100"/>
          <a:sy n="32" d="100"/>
        </p:scale>
        <p:origin x="832" y="36"/>
      </p:cViewPr>
      <p:guideLst>
        <p:guide orient="horz" pos="4321"/>
        <p:guide pos="76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4298103" cy="340995"/>
          </a:xfrm>
          <a:prstGeom prst="rect">
            <a:avLst/>
          </a:prstGeom>
        </p:spPr>
        <p:txBody>
          <a:bodyPr vert="horz" lIns="91432" tIns="45717" rIns="91432" bIns="45717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618304" y="2"/>
            <a:ext cx="4298103" cy="340995"/>
          </a:xfrm>
          <a:prstGeom prst="rect">
            <a:avLst/>
          </a:prstGeom>
        </p:spPr>
        <p:txBody>
          <a:bodyPr vert="horz" lIns="91432" tIns="45717" rIns="91432" bIns="45717" rtlCol="0"/>
          <a:lstStyle>
            <a:lvl1pPr algn="r">
              <a:defRPr sz="1200"/>
            </a:lvl1pPr>
          </a:lstStyle>
          <a:p>
            <a:fld id="{94C4ACFF-2376-4407-9314-63D1DAED3B1F}" type="datetimeFigureOut">
              <a:rPr lang="pt-BR" smtClean="0"/>
              <a:pPr/>
              <a:t>12/09/2017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2" y="6477723"/>
            <a:ext cx="4298103" cy="340995"/>
          </a:xfrm>
          <a:prstGeom prst="rect">
            <a:avLst/>
          </a:prstGeom>
        </p:spPr>
        <p:txBody>
          <a:bodyPr vert="horz" lIns="91432" tIns="45717" rIns="91432" bIns="45717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618304" y="6477723"/>
            <a:ext cx="4298103" cy="340995"/>
          </a:xfrm>
          <a:prstGeom prst="rect">
            <a:avLst/>
          </a:prstGeom>
        </p:spPr>
        <p:txBody>
          <a:bodyPr vert="horz" lIns="91432" tIns="45717" rIns="91432" bIns="45717" rtlCol="0" anchor="b"/>
          <a:lstStyle>
            <a:lvl1pPr algn="r">
              <a:defRPr sz="1200"/>
            </a:lvl1pPr>
          </a:lstStyle>
          <a:p>
            <a:fld id="{C42CE87D-4968-402D-8477-18D1DA7BD0E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69892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4298103" cy="340995"/>
          </a:xfrm>
          <a:prstGeom prst="rect">
            <a:avLst/>
          </a:prstGeom>
        </p:spPr>
        <p:txBody>
          <a:bodyPr vert="horz" lIns="91432" tIns="45717" rIns="91432" bIns="45717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618304" y="2"/>
            <a:ext cx="4298103" cy="340995"/>
          </a:xfrm>
          <a:prstGeom prst="rect">
            <a:avLst/>
          </a:prstGeom>
        </p:spPr>
        <p:txBody>
          <a:bodyPr vert="horz" lIns="91432" tIns="45717" rIns="91432" bIns="45717" rtlCol="0"/>
          <a:lstStyle>
            <a:lvl1pPr algn="r">
              <a:defRPr sz="1200"/>
            </a:lvl1pPr>
          </a:lstStyle>
          <a:p>
            <a:fld id="{FDF018BF-A6FD-4DF7-821D-CBB705AAEDD3}" type="datetimeFigureOut">
              <a:rPr lang="pt-BR" smtClean="0"/>
              <a:pPr/>
              <a:t>12/09/2017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686050" y="511175"/>
            <a:ext cx="4546600" cy="2557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7" rIns="91432" bIns="45717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91871" y="3239454"/>
            <a:ext cx="7934960" cy="3068955"/>
          </a:xfrm>
          <a:prstGeom prst="rect">
            <a:avLst/>
          </a:prstGeom>
        </p:spPr>
        <p:txBody>
          <a:bodyPr vert="horz" lIns="91432" tIns="45717" rIns="91432" bIns="45717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2" y="6477723"/>
            <a:ext cx="4298103" cy="340995"/>
          </a:xfrm>
          <a:prstGeom prst="rect">
            <a:avLst/>
          </a:prstGeom>
        </p:spPr>
        <p:txBody>
          <a:bodyPr vert="horz" lIns="91432" tIns="45717" rIns="91432" bIns="45717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618304" y="6477723"/>
            <a:ext cx="4298103" cy="340995"/>
          </a:xfrm>
          <a:prstGeom prst="rect">
            <a:avLst/>
          </a:prstGeom>
        </p:spPr>
        <p:txBody>
          <a:bodyPr vert="horz" lIns="91432" tIns="45717" rIns="91432" bIns="45717" rtlCol="0" anchor="b"/>
          <a:lstStyle>
            <a:lvl1pPr algn="r">
              <a:defRPr sz="1200"/>
            </a:lvl1pPr>
          </a:lstStyle>
          <a:p>
            <a:fld id="{AA7FCDB2-B259-4F1E-9D44-071A00061EE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7485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FCDB2-B259-4F1E-9D44-071A00061EE5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077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FCDB2-B259-4F1E-9D44-071A00061EE5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2100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FCDB2-B259-4F1E-9D44-071A00061EE5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9764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FCDB2-B259-4F1E-9D44-071A00061EE5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361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FCDB2-B259-4F1E-9D44-071A00061EE5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6233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FCDB2-B259-4F1E-9D44-071A00061EE5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0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FCDB2-B259-4F1E-9D44-071A00061EE5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6544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FCDB2-B259-4F1E-9D44-071A00061EE5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1183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FCDB2-B259-4F1E-9D44-071A00061EE5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7553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FCDB2-B259-4F1E-9D44-071A00061EE5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432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FCDB2-B259-4F1E-9D44-071A00061EE5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5099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28919" y="4261345"/>
            <a:ext cx="20727750" cy="294039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657838" y="7773300"/>
            <a:ext cx="17069912" cy="35056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3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20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1DF70-6373-4041-8E17-94429974697A}" type="datetimeFigureOut">
              <a:rPr lang="pt-BR" smtClean="0"/>
              <a:pPr/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C0B59-5D43-43E3-99E5-C461A6ACE56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1338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1DF70-6373-4041-8E17-94429974697A}" type="datetimeFigureOut">
              <a:rPr lang="pt-BR" smtClean="0"/>
              <a:pPr/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C0B59-5D43-43E3-99E5-C461A6ACE56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1495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7679551" y="549341"/>
            <a:ext cx="5486757" cy="1170440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219280" y="549341"/>
            <a:ext cx="16053845" cy="1170440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1DF70-6373-4041-8E17-94429974697A}" type="datetimeFigureOut">
              <a:rPr lang="pt-BR" smtClean="0"/>
              <a:pPr/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C0B59-5D43-43E3-99E5-C461A6ACE56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1242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1DF70-6373-4041-8E17-94429974697A}" type="datetimeFigureOut">
              <a:rPr lang="pt-BR" smtClean="0"/>
              <a:pPr/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C0B59-5D43-43E3-99E5-C461A6ACE56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1389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26293" y="8814822"/>
            <a:ext cx="20727750" cy="2724465"/>
          </a:xfr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926293" y="5814100"/>
            <a:ext cx="20727750" cy="3000721"/>
          </a:xfr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639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278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91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4556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3195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183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2047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911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1DF70-6373-4041-8E17-94429974697A}" type="datetimeFigureOut">
              <a:rPr lang="pt-BR" smtClean="0"/>
              <a:pPr/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C0B59-5D43-43E3-99E5-C461A6ACE56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4815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219280" y="3200772"/>
            <a:ext cx="10770301" cy="9052974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2396007" y="3200772"/>
            <a:ext cx="10770301" cy="9052974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1DF70-6373-4041-8E17-94429974697A}" type="datetimeFigureOut">
              <a:rPr lang="pt-BR" smtClean="0"/>
              <a:pPr/>
              <a:t>12/09/2017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C0B59-5D43-43E3-99E5-C461A6ACE56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5218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219280" y="3070582"/>
            <a:ext cx="10774536" cy="1279672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219280" y="4350254"/>
            <a:ext cx="10774536" cy="7903491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12387541" y="3070582"/>
            <a:ext cx="10778769" cy="1279672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12387541" y="4350254"/>
            <a:ext cx="10778769" cy="7903491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1DF70-6373-4041-8E17-94429974697A}" type="datetimeFigureOut">
              <a:rPr lang="pt-BR" smtClean="0"/>
              <a:pPr/>
              <a:t>12/09/2017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C0B59-5D43-43E3-99E5-C461A6ACE56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6467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1DF70-6373-4041-8E17-94429974697A}" type="datetimeFigureOut">
              <a:rPr lang="pt-BR" smtClean="0"/>
              <a:pPr/>
              <a:t>12/09/2017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C0B59-5D43-43E3-99E5-C461A6ACE56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0116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1DF70-6373-4041-8E17-94429974697A}" type="datetimeFigureOut">
              <a:rPr lang="pt-BR" smtClean="0"/>
              <a:pPr/>
              <a:t>12/09/2017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C0B59-5D43-43E3-99E5-C461A6ACE56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5" name="CaixaDeTexto 4"/>
          <p:cNvSpPr txBox="1"/>
          <p:nvPr userDrawn="1"/>
        </p:nvSpPr>
        <p:spPr>
          <a:xfrm>
            <a:off x="22154005" y="162050"/>
            <a:ext cx="2024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dirty="0"/>
              <a:t>24/08/2017</a:t>
            </a:r>
          </a:p>
        </p:txBody>
      </p:sp>
    </p:spTree>
    <p:extLst>
      <p:ext uri="{BB962C8B-B14F-4D97-AF65-F5344CB8AC3E}">
        <p14:creationId xmlns:p14="http://schemas.microsoft.com/office/powerpoint/2010/main" val="3745966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81" y="546163"/>
            <a:ext cx="8022690" cy="2324369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534088" y="546164"/>
            <a:ext cx="13632221" cy="11707581"/>
          </a:xfr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219281" y="2870533"/>
            <a:ext cx="8022690" cy="9383212"/>
          </a:xfr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1DF70-6373-4041-8E17-94429974697A}" type="datetimeFigureOut">
              <a:rPr lang="pt-BR" smtClean="0"/>
              <a:pPr/>
              <a:t>12/09/2017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C0B59-5D43-43E3-99E5-C461A6ACE56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3971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79746" y="9602312"/>
            <a:ext cx="14631353" cy="1133607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779746" y="1225692"/>
            <a:ext cx="14631353" cy="8230553"/>
          </a:xfrm>
        </p:spPr>
        <p:txBody>
          <a:bodyPr/>
          <a:lstStyle>
            <a:lvl1pPr marL="0" indent="0">
              <a:buNone/>
              <a:defRPr sz="7600"/>
            </a:lvl1pPr>
            <a:lvl2pPr marL="1088639" indent="0">
              <a:buNone/>
              <a:defRPr sz="6700"/>
            </a:lvl2pPr>
            <a:lvl3pPr marL="2177278" indent="0">
              <a:buNone/>
              <a:defRPr sz="5700"/>
            </a:lvl3pPr>
            <a:lvl4pPr marL="3265917" indent="0">
              <a:buNone/>
              <a:defRPr sz="4800"/>
            </a:lvl4pPr>
            <a:lvl5pPr marL="4354556" indent="0">
              <a:buNone/>
              <a:defRPr sz="4800"/>
            </a:lvl5pPr>
            <a:lvl6pPr marL="5443195" indent="0">
              <a:buNone/>
              <a:defRPr sz="4800"/>
            </a:lvl6pPr>
            <a:lvl7pPr marL="6531834" indent="0">
              <a:buNone/>
              <a:defRPr sz="4800"/>
            </a:lvl7pPr>
            <a:lvl8pPr marL="7620472" indent="0">
              <a:buNone/>
              <a:defRPr sz="4800"/>
            </a:lvl8pPr>
            <a:lvl9pPr marL="8709111" indent="0">
              <a:buNone/>
              <a:defRPr sz="48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779746" y="10735919"/>
            <a:ext cx="14631353" cy="1609910"/>
          </a:xfr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1DF70-6373-4041-8E17-94429974697A}" type="datetimeFigureOut">
              <a:rPr lang="pt-BR" smtClean="0"/>
              <a:pPr/>
              <a:t>12/09/2017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C0B59-5D43-43E3-99E5-C461A6ACE56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5279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</p:spPr>
        <p:txBody>
          <a:bodyPr vert="horz" lIns="217728" tIns="108864" rIns="217728" bIns="108864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219280" y="3200772"/>
            <a:ext cx="21947029" cy="9052974"/>
          </a:xfrm>
          <a:prstGeom prst="rect">
            <a:avLst/>
          </a:prstGeom>
        </p:spPr>
        <p:txBody>
          <a:bodyPr vert="horz" lIns="217728" tIns="108864" rIns="217728" bIns="108864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l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1DF70-6373-4041-8E17-94429974697A}" type="datetimeFigureOut">
              <a:rPr lang="pt-BR" smtClean="0"/>
              <a:pPr/>
              <a:t>12/09/2017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ct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C0B59-5D43-43E3-99E5-C461A6ACE56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7373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77278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479" indent="-816479" algn="l" defTabSz="2177278" rtl="0" eaLnBrk="1" latinLnBrk="0" hangingPunct="1">
        <a:spcBef>
          <a:spcPct val="20000"/>
        </a:spcBef>
        <a:buFont typeface="Arial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9038" indent="-680399" algn="l" defTabSz="2177278" rtl="0" eaLnBrk="1" latinLnBrk="0" hangingPunct="1">
        <a:spcBef>
          <a:spcPct val="20000"/>
        </a:spcBef>
        <a:buFont typeface="Arial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1597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10236" indent="-544319" algn="l" defTabSz="2177278" rtl="0" eaLnBrk="1" latinLnBrk="0" hangingPunct="1">
        <a:spcBef>
          <a:spcPct val="20000"/>
        </a:spcBef>
        <a:buFont typeface="Arial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875" indent="-544319" algn="l" defTabSz="2177278" rtl="0" eaLnBrk="1" latinLnBrk="0" hangingPunct="1">
        <a:spcBef>
          <a:spcPct val="20000"/>
        </a:spcBef>
        <a:buFont typeface="Arial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7514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153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792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431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639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278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917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556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195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834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472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111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3.jpeg"/><Relationship Id="rId18" Type="http://schemas.microsoft.com/office/2007/relationships/hdphoto" Target="../media/hdphoto7.wdp"/><Relationship Id="rId3" Type="http://schemas.openxmlformats.org/officeDocument/2006/relationships/image" Target="../media/image17.jpe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2.jpeg"/><Relationship Id="rId5" Type="http://schemas.microsoft.com/office/2007/relationships/hdphoto" Target="../media/hdphoto1.wdp"/><Relationship Id="rId15" Type="http://schemas.openxmlformats.org/officeDocument/2006/relationships/image" Target="../media/image24.jpeg"/><Relationship Id="rId10" Type="http://schemas.microsoft.com/office/2007/relationships/hdphoto" Target="../media/hdphoto3.wdp"/><Relationship Id="rId4" Type="http://schemas.openxmlformats.org/officeDocument/2006/relationships/image" Target="../media/image18.jpeg"/><Relationship Id="rId9" Type="http://schemas.openxmlformats.org/officeDocument/2006/relationships/image" Target="../media/image21.png"/><Relationship Id="rId1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31.jpeg"/><Relationship Id="rId18" Type="http://schemas.microsoft.com/office/2007/relationships/hdphoto" Target="../media/hdphoto15.wdp"/><Relationship Id="rId3" Type="http://schemas.openxmlformats.org/officeDocument/2006/relationships/image" Target="../media/image26.jpeg"/><Relationship Id="rId7" Type="http://schemas.openxmlformats.org/officeDocument/2006/relationships/image" Target="../media/image28.jpeg"/><Relationship Id="rId12" Type="http://schemas.microsoft.com/office/2007/relationships/hdphoto" Target="../media/hdphoto12.wdp"/><Relationship Id="rId17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6" Type="http://schemas.microsoft.com/office/2007/relationships/hdphoto" Target="../media/hdphoto14.wdp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image" Target="../media/image30.jpeg"/><Relationship Id="rId5" Type="http://schemas.openxmlformats.org/officeDocument/2006/relationships/image" Target="../media/image27.jpeg"/><Relationship Id="rId15" Type="http://schemas.openxmlformats.org/officeDocument/2006/relationships/image" Target="../media/image32.jpe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29.jpeg"/><Relationship Id="rId14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2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microsoft.com/office/2007/relationships/hdphoto" Target="../media/hdphoto17.wdp"/><Relationship Id="rId17" Type="http://schemas.openxmlformats.org/officeDocument/2006/relationships/image" Target="../media/image44.jpg"/><Relationship Id="rId2" Type="http://schemas.openxmlformats.org/officeDocument/2006/relationships/notesSlide" Target="../notesSlides/notesSlide8.xml"/><Relationship Id="rId16" Type="http://schemas.microsoft.com/office/2007/relationships/hdphoto" Target="../media/hdphoto19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41.png"/><Relationship Id="rId5" Type="http://schemas.openxmlformats.org/officeDocument/2006/relationships/image" Target="../media/image36.jpeg"/><Relationship Id="rId15" Type="http://schemas.openxmlformats.org/officeDocument/2006/relationships/image" Target="../media/image43.jpeg"/><Relationship Id="rId10" Type="http://schemas.microsoft.com/office/2007/relationships/hdphoto" Target="../media/hdphoto16.wdp"/><Relationship Id="rId4" Type="http://schemas.openxmlformats.org/officeDocument/2006/relationships/image" Target="../media/image35.png"/><Relationship Id="rId9" Type="http://schemas.openxmlformats.org/officeDocument/2006/relationships/image" Target="../media/image40.jpeg"/><Relationship Id="rId14" Type="http://schemas.microsoft.com/office/2007/relationships/hdphoto" Target="../media/hdphoto18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5" Type="http://schemas.openxmlformats.org/officeDocument/2006/relationships/image" Target="../media/image46.png"/><Relationship Id="rId4" Type="http://schemas.microsoft.com/office/2007/relationships/hdphoto" Target="../media/hdphoto20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image" Target="../media/image48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4.wdp"/><Relationship Id="rId5" Type="http://schemas.openxmlformats.org/officeDocument/2006/relationships/image" Target="../media/image49.jpeg"/><Relationship Id="rId4" Type="http://schemas.microsoft.com/office/2007/relationships/hdphoto" Target="../media/hdphoto2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91594" y="954138"/>
            <a:ext cx="21947029" cy="2286265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SETOR DE INTELIGÊNCIA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354738"/>
            <a:ext cx="24385588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/>
              <a:t>MAPA DO CRIME – 2015 a 2017</a:t>
            </a:r>
          </a:p>
        </p:txBody>
      </p:sp>
      <p:pic>
        <p:nvPicPr>
          <p:cNvPr id="1026" name="Imagem 1" descr="LogoABTV">
            <a:extLst>
              <a:ext uri="{FF2B5EF4-FFF2-40B4-BE49-F238E27FC236}">
                <a16:creationId xmlns:a16="http://schemas.microsoft.com/office/drawing/2014/main" id="{AF129AE4-9E99-499E-8D6C-1C68D160A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963" y="8803010"/>
            <a:ext cx="4863679" cy="2235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8AD7430-1147-41B8-8E10-F409516ABA5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2994" y="8258286"/>
            <a:ext cx="3960440" cy="33530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0746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111674" y="1194964"/>
            <a:ext cx="20162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/>
              <a:t>ROUBO E TENTATIVA 2017 – BRASIL - POR ESTADO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2677671" y="3618435"/>
            <a:ext cx="20234248" cy="2088232"/>
            <a:chOff x="1081103" y="3690442"/>
            <a:chExt cx="22377945" cy="2642188"/>
          </a:xfrm>
        </p:grpSpPr>
        <p:sp>
          <p:nvSpPr>
            <p:cNvPr id="25" name="Retângulo 24"/>
            <p:cNvSpPr/>
            <p:nvPr/>
          </p:nvSpPr>
          <p:spPr>
            <a:xfrm>
              <a:off x="1081103" y="3762631"/>
              <a:ext cx="20691755" cy="2517879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0" name="Grupo 9"/>
            <p:cNvGrpSpPr/>
            <p:nvPr/>
          </p:nvGrpSpPr>
          <p:grpSpPr>
            <a:xfrm>
              <a:off x="21841868" y="3690442"/>
              <a:ext cx="1617180" cy="2642188"/>
              <a:chOff x="21867812" y="3186386"/>
              <a:chExt cx="1687492" cy="2642188"/>
            </a:xfrm>
          </p:grpSpPr>
          <p:sp>
            <p:nvSpPr>
              <p:cNvPr id="11" name="Seta para a direita 10"/>
              <p:cNvSpPr/>
              <p:nvPr/>
            </p:nvSpPr>
            <p:spPr>
              <a:xfrm>
                <a:off x="21867812" y="3258394"/>
                <a:ext cx="720080" cy="360040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" name="Seta para a direita 11"/>
              <p:cNvSpPr/>
              <p:nvPr/>
            </p:nvSpPr>
            <p:spPr>
              <a:xfrm>
                <a:off x="21867812" y="3938468"/>
                <a:ext cx="720080" cy="360040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" name="Seta para a direita 12"/>
              <p:cNvSpPr/>
              <p:nvPr/>
            </p:nvSpPr>
            <p:spPr>
              <a:xfrm>
                <a:off x="21872018" y="4586540"/>
                <a:ext cx="720080" cy="360040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" name="Seta para a direita 13"/>
              <p:cNvSpPr/>
              <p:nvPr/>
            </p:nvSpPr>
            <p:spPr>
              <a:xfrm>
                <a:off x="21867812" y="5306620"/>
                <a:ext cx="720080" cy="360040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6" name="CaixaDeTexto 15"/>
              <p:cNvSpPr txBox="1"/>
              <p:nvPr/>
            </p:nvSpPr>
            <p:spPr>
              <a:xfrm>
                <a:off x="22587892" y="3186386"/>
                <a:ext cx="936104" cy="613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800" b="1" dirty="0"/>
                  <a:t>18%</a:t>
                </a:r>
              </a:p>
            </p:txBody>
          </p:sp>
          <p:sp>
            <p:nvSpPr>
              <p:cNvPr id="17" name="CaixaDeTexto 16"/>
              <p:cNvSpPr txBox="1"/>
              <p:nvPr/>
            </p:nvSpPr>
            <p:spPr>
              <a:xfrm>
                <a:off x="22587892" y="3919304"/>
                <a:ext cx="936104" cy="613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800" b="1" dirty="0"/>
                  <a:t>15%</a:t>
                </a:r>
              </a:p>
            </p:txBody>
          </p:sp>
          <p:sp>
            <p:nvSpPr>
              <p:cNvPr id="18" name="CaixaDeTexto 17"/>
              <p:cNvSpPr txBox="1"/>
              <p:nvPr/>
            </p:nvSpPr>
            <p:spPr>
              <a:xfrm>
                <a:off x="22612183" y="4567376"/>
                <a:ext cx="936104" cy="613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800" b="1" dirty="0"/>
                  <a:t>15%</a:t>
                </a:r>
              </a:p>
            </p:txBody>
          </p:sp>
          <p:sp>
            <p:nvSpPr>
              <p:cNvPr id="19" name="CaixaDeTexto 18"/>
              <p:cNvSpPr txBox="1"/>
              <p:nvPr/>
            </p:nvSpPr>
            <p:spPr>
              <a:xfrm>
                <a:off x="22619200" y="5215448"/>
                <a:ext cx="936104" cy="613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800" b="1" dirty="0"/>
                  <a:t>10%</a:t>
                </a:r>
              </a:p>
            </p:txBody>
          </p:sp>
        </p:grpSp>
      </p:grp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030" y="3042370"/>
            <a:ext cx="18631506" cy="907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08054"/>
      </p:ext>
    </p:extLst>
  </p:cSld>
  <p:clrMapOvr>
    <a:masterClrMapping/>
  </p:clrMapOvr>
  <p:transition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752" y="1314178"/>
            <a:ext cx="21925196" cy="1080120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182" y="3169811"/>
            <a:ext cx="10939660" cy="9055149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5352034" y="10531202"/>
            <a:ext cx="18473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2039666" y="12187386"/>
            <a:ext cx="9001000" cy="107721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Prosegur Paraguai – Abril de 2017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t-BR" sz="3200" b="1" dirty="0">
                <a:solidFill>
                  <a:srgbClr val="FF0000"/>
                </a:solidFill>
              </a:rPr>
              <a:t>3H 9 minutos  (9 explosões)</a:t>
            </a:r>
          </a:p>
        </p:txBody>
      </p:sp>
    </p:spTree>
    <p:extLst>
      <p:ext uri="{BB962C8B-B14F-4D97-AF65-F5344CB8AC3E}">
        <p14:creationId xmlns:p14="http://schemas.microsoft.com/office/powerpoint/2010/main" val="4274274838"/>
      </p:ext>
    </p:extLst>
  </p:cSld>
  <p:clrMapOvr>
    <a:masterClrMapping/>
  </p:clrMapOvr>
  <p:transition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628" y="1962250"/>
            <a:ext cx="21975590" cy="958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77468"/>
      </p:ext>
    </p:extLst>
  </p:cSld>
  <p:clrMapOvr>
    <a:masterClrMapping/>
  </p:clrMapOvr>
  <p:transition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o 23"/>
          <p:cNvGrpSpPr/>
          <p:nvPr/>
        </p:nvGrpSpPr>
        <p:grpSpPr>
          <a:xfrm>
            <a:off x="455490" y="1314178"/>
            <a:ext cx="23493268" cy="11290584"/>
            <a:chOff x="199294" y="865091"/>
            <a:chExt cx="11829667" cy="5779762"/>
          </a:xfrm>
        </p:grpSpPr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8461" y="865091"/>
              <a:ext cx="3630500" cy="2724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6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2311"/>
            <a:stretch/>
          </p:blipFill>
          <p:spPr bwMode="auto">
            <a:xfrm>
              <a:off x="199294" y="901219"/>
              <a:ext cx="4375535" cy="374239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8" name="Picture 9" descr="C:\Users\TBF00622\Documents\Tecban\Apresentacoes\Sinistros\03_Prosegur_Santos_05_04_16\Imagens\068.jp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10750"/>
            <a:stretch/>
          </p:blipFill>
          <p:spPr bwMode="auto">
            <a:xfrm>
              <a:off x="3408284" y="901219"/>
              <a:ext cx="2241884" cy="355711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94" y="3713993"/>
              <a:ext cx="3907813" cy="293086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0" name="Picture 10"/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459096" y="889838"/>
              <a:ext cx="3070740" cy="325200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1" name="Picture 4"/>
            <p:cNvPicPr>
              <a:picLocks noChangeAspect="1" noChangeArrowheads="1"/>
            </p:cNvPicPr>
            <p:nvPr/>
          </p:nvPicPr>
          <p:blipFill rotWithShape="1"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22196"/>
            <a:stretch/>
          </p:blipFill>
          <p:spPr bwMode="auto">
            <a:xfrm>
              <a:off x="7526738" y="3444415"/>
              <a:ext cx="4433982" cy="258735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4" name="Picture 8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7108" y="3713993"/>
              <a:ext cx="5036884" cy="293086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5" name="Imagem 44"/>
            <p:cNvPicPr>
              <a:picLocks noChangeAspect="1"/>
            </p:cNvPicPr>
            <p:nvPr/>
          </p:nvPicPr>
          <p:blipFill>
            <a:blip r:embed="rId15" cstate="screen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26738" y="887571"/>
              <a:ext cx="4433984" cy="277629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7" name="Picture 5" descr="C:\Users\TBF00622\Documents\Tecban\Apresentacoes\Sinistros\02_Protege_Campinas_14_03_16\Imagens\27.jpg"/>
            <p:cNvPicPr>
              <a:picLocks noChangeAspect="1" noChangeArrowheads="1"/>
            </p:cNvPicPr>
            <p:nvPr/>
          </p:nvPicPr>
          <p:blipFill>
            <a:blip r:embed="rId17" cstate="screen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13076" y="889838"/>
              <a:ext cx="1847644" cy="138573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98913788"/>
      </p:ext>
    </p:extLst>
  </p:cSld>
  <p:clrMapOvr>
    <a:masterClrMapping/>
  </p:clrMapOvr>
  <p:transition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o 23"/>
          <p:cNvGrpSpPr/>
          <p:nvPr/>
        </p:nvGrpSpPr>
        <p:grpSpPr>
          <a:xfrm>
            <a:off x="239466" y="1674218"/>
            <a:ext cx="23729725" cy="10508129"/>
            <a:chOff x="200026" y="1012200"/>
            <a:chExt cx="11776397" cy="5581601"/>
          </a:xfrm>
        </p:grpSpPr>
        <p:pic>
          <p:nvPicPr>
            <p:cNvPr id="26" name="Imagem 8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026" y="1039496"/>
              <a:ext cx="4927987" cy="308626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Picture 2" descr="H:\Profissional\Tecban\Apresentacoes\Videos\Prosegur_Santos\Imagens\072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5819"/>
            <a:stretch>
              <a:fillRect/>
            </a:stretch>
          </p:blipFill>
          <p:spPr bwMode="auto">
            <a:xfrm>
              <a:off x="5015845" y="1025848"/>
              <a:ext cx="4031658" cy="326092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8" name="Imagem 1"/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027" y="4023618"/>
              <a:ext cx="5240772" cy="256032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9" name="Picture 4" descr="http://www.soldadoprisco.com/wp-content/uploads/2016/04/Sem-T%C3%ADtulo-2-3.jpg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5774" y="4032513"/>
              <a:ext cx="4267199" cy="256032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0" name="Picture 31" descr="http://f.i.uol.com.br/fotografia/2016/04/04/600099-970x600-1.jpeg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7503" y="1012200"/>
              <a:ext cx="2926080" cy="180986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1" name="Picture 6" descr="C:\Users\TBF00622\Documents\Tecban\Apresentacoes\Videos\Assalto_Prosegur_Santos\Capture11.JPG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1151" y="2810801"/>
              <a:ext cx="2915272" cy="182323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5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16354"/>
            <a:stretch>
              <a:fillRect/>
            </a:stretch>
          </p:blipFill>
          <p:spPr bwMode="auto">
            <a:xfrm>
              <a:off x="10341379" y="4576063"/>
              <a:ext cx="1625335" cy="145624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5" name="Picture 6" descr="C:\Users\TBF00622\Documents\Tecban\Apresentacoes\Videos\Assalto_Prosegur_Santos\Capture6.JPG"/>
            <p:cNvPicPr>
              <a:picLocks noChangeAspect="1" noChangeArrowheads="1"/>
            </p:cNvPicPr>
            <p:nvPr/>
          </p:nvPicPr>
          <p:blipFill>
            <a:blip r:embed="rId17" cstate="screen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1151" y="4548768"/>
              <a:ext cx="1451488" cy="204503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9616596"/>
      </p:ext>
    </p:extLst>
  </p:cSld>
  <p:clrMapOvr>
    <a:masterClrMapping/>
  </p:clrMapOvr>
  <p:transition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230402" y="1563629"/>
            <a:ext cx="23883684" cy="11052378"/>
            <a:chOff x="23923" y="1563629"/>
            <a:chExt cx="23883684" cy="11052378"/>
          </a:xfrm>
        </p:grpSpPr>
        <p:pic>
          <p:nvPicPr>
            <p:cNvPr id="24" name="Picture 25" descr="http://ndonline.com.br/uploads/global/materias/2015/12/24-12-2015-19-02-43-trio-armado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4772" y="9290937"/>
              <a:ext cx="5485850" cy="332209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6" name="Picture 2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0633" y="7512042"/>
              <a:ext cx="5072094" cy="263801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Picture 27" descr="Câmeras da concessionária que administra a rodovia registraram a ação (Foto: Paulo Souza/EPTV)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0620" y="7495157"/>
              <a:ext cx="7080629" cy="512085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8" name="Picture 29" descr="Seguranças do carro-forte trocaram tiros com suspeitos na Anhanguera (Foto: Paulo Souza/EPTV)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0622" y="9557621"/>
              <a:ext cx="4093842" cy="304961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0" name="Picture 32" descr="http://s2.glbimg.com/0ksP0TO4iczN7FpL1mlp5e2nz6k=/s.glbimg.com/jo/g1/f/original/2015/07/21/carro1_2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16222" y="7651655"/>
              <a:ext cx="6191385" cy="494326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4" name="Picture 33" descr="http://2.bp.blogspot.com/-59bq3u8coMw/VH2rw-RfRFI/AAAAAAAA6M0/Lmtr8qBRCe8/s1600/IMG-20141201-WA0087.jp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23" y="9574506"/>
              <a:ext cx="5067502" cy="302773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5" name="Picture 18" descr="http://s2.glbimg.com/xvGoVFuT6qZNR7HrMzUqm5cMM24=/620x465/s.glbimg.com/jo/g1/f/original/2014/03/15/explode_carro_forte.jpg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7169"/>
            <a:stretch>
              <a:fillRect/>
            </a:stretch>
          </p:blipFill>
          <p:spPr bwMode="auto">
            <a:xfrm>
              <a:off x="34817" y="5659825"/>
              <a:ext cx="5000396" cy="389779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9" name="Picture 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8371" y="1563629"/>
              <a:ext cx="8127816" cy="587819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0" name="Picture 4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7" y="1563631"/>
              <a:ext cx="4692707" cy="399575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9" name="Picture 6" descr="cf4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7040" y="7512043"/>
              <a:ext cx="4908254" cy="510161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69583" y="1563629"/>
              <a:ext cx="10838024" cy="60880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1129226"/>
      </p:ext>
    </p:extLst>
  </p:cSld>
  <p:clrMapOvr>
    <a:masterClrMapping/>
  </p:clrMapOvr>
  <p:transition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Texto 1"/>
          <p:cNvSpPr txBox="1">
            <a:spLocks/>
          </p:cNvSpPr>
          <p:nvPr/>
        </p:nvSpPr>
        <p:spPr>
          <a:xfrm>
            <a:off x="2471714" y="2034258"/>
            <a:ext cx="11767420" cy="820739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pt-BR"/>
            </a:defPPr>
            <a:lvl1pPr>
              <a:defRPr sz="8800"/>
            </a:lvl1pPr>
          </a:lstStyle>
          <a:p>
            <a:r>
              <a:rPr lang="pt-BR" dirty="0"/>
              <a:t>Consequências</a:t>
            </a: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1937720" y="4504539"/>
            <a:ext cx="21549061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pt-BR" sz="3600" b="1" dirty="0">
                <a:solidFill>
                  <a:srgbClr val="000000"/>
                </a:solidFill>
                <a:latin typeface="Arial Narrow" pitchFamily="34" charset="0"/>
              </a:rPr>
              <a:t> Inviabilizar o segmento </a:t>
            </a:r>
            <a:r>
              <a:rPr lang="pt-BR" sz="3600" dirty="0">
                <a:solidFill>
                  <a:srgbClr val="000000"/>
                </a:solidFill>
                <a:latin typeface="Arial Narrow" pitchFamily="34" charset="0"/>
              </a:rPr>
              <a:t>de transporte de valores, comprometendo o setor de segurança privada que emprega em torno de </a:t>
            </a:r>
            <a:r>
              <a:rPr lang="pt-BR" sz="3600" b="1" dirty="0">
                <a:solidFill>
                  <a:srgbClr val="000000"/>
                </a:solidFill>
                <a:latin typeface="Arial Narrow" pitchFamily="34" charset="0"/>
              </a:rPr>
              <a:t>600 mil pessoas</a:t>
            </a:r>
            <a:r>
              <a:rPr lang="pt-BR" sz="3600" dirty="0">
                <a:solidFill>
                  <a:srgbClr val="000000"/>
                </a:solidFill>
                <a:latin typeface="Arial Narrow" pitchFamily="34" charset="0"/>
              </a:rPr>
              <a:t> e a </a:t>
            </a:r>
            <a:r>
              <a:rPr lang="pt-BR" sz="3600" b="1" dirty="0">
                <a:solidFill>
                  <a:srgbClr val="000000"/>
                </a:solidFill>
                <a:latin typeface="Arial Narrow" pitchFamily="34" charset="0"/>
              </a:rPr>
              <a:t>redução do pagamento de impostos</a:t>
            </a:r>
            <a:endParaRPr lang="pt-BR" sz="3600" dirty="0">
              <a:solidFill>
                <a:srgbClr val="000000"/>
              </a:solidFill>
              <a:latin typeface="Arial Narrow" pitchFamily="34" charset="0"/>
            </a:endParaRPr>
          </a:p>
          <a:p>
            <a:pPr marL="342900" lvl="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pt-BR" sz="3600" dirty="0">
                <a:solidFill>
                  <a:srgbClr val="000000"/>
                </a:solidFill>
                <a:latin typeface="Arial Narrow" pitchFamily="34" charset="0"/>
              </a:rPr>
              <a:t> Faltar ou restringir a </a:t>
            </a:r>
            <a:r>
              <a:rPr lang="pt-BR" sz="3600" b="1" dirty="0">
                <a:solidFill>
                  <a:srgbClr val="000000"/>
                </a:solidFill>
                <a:latin typeface="Arial Narrow" pitchFamily="34" charset="0"/>
              </a:rPr>
              <a:t>circulação de numerário </a:t>
            </a:r>
            <a:r>
              <a:rPr lang="pt-BR" sz="3600" dirty="0">
                <a:solidFill>
                  <a:srgbClr val="000000"/>
                </a:solidFill>
                <a:latin typeface="Arial Narrow" pitchFamily="34" charset="0"/>
              </a:rPr>
              <a:t>para a população</a:t>
            </a:r>
          </a:p>
          <a:p>
            <a:pPr marL="342900" lvl="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pt-BR" sz="3600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pt-BR" sz="3600" b="1" dirty="0">
                <a:solidFill>
                  <a:srgbClr val="000000"/>
                </a:solidFill>
                <a:latin typeface="Arial Narrow" pitchFamily="34" charset="0"/>
              </a:rPr>
              <a:t>Paralisar as atividades</a:t>
            </a:r>
            <a:r>
              <a:rPr lang="pt-BR" sz="3600" dirty="0">
                <a:solidFill>
                  <a:srgbClr val="000000"/>
                </a:solidFill>
                <a:latin typeface="Arial Narrow" pitchFamily="34" charset="0"/>
              </a:rPr>
              <a:t> pelos Sindicatos em razão dos riscos</a:t>
            </a:r>
          </a:p>
          <a:p>
            <a:pPr marL="342900" lvl="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pt-BR" sz="3600" b="1" dirty="0">
                <a:solidFill>
                  <a:srgbClr val="000000"/>
                </a:solidFill>
                <a:latin typeface="Arial Narrow" pitchFamily="34" charset="0"/>
              </a:rPr>
              <a:t> Aumentar os riscos </a:t>
            </a:r>
            <a:r>
              <a:rPr lang="pt-BR" sz="3600" dirty="0">
                <a:solidFill>
                  <a:srgbClr val="000000"/>
                </a:solidFill>
                <a:latin typeface="Arial Narrow" pitchFamily="34" charset="0"/>
              </a:rPr>
              <a:t>das agências bancárias, caixas eletrônicos e comércio</a:t>
            </a:r>
          </a:p>
          <a:p>
            <a:pPr marL="342900" lvl="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pt-BR" sz="3600" dirty="0">
                <a:solidFill>
                  <a:srgbClr val="000000"/>
                </a:solidFill>
                <a:latin typeface="Arial Narrow" pitchFamily="34" charset="0"/>
              </a:rPr>
              <a:t> Financiar o </a:t>
            </a:r>
            <a:r>
              <a:rPr lang="pt-BR" sz="3600" b="1" dirty="0">
                <a:solidFill>
                  <a:srgbClr val="000000"/>
                </a:solidFill>
                <a:latin typeface="Arial Narrow" pitchFamily="34" charset="0"/>
              </a:rPr>
              <a:t>crime organizado </a:t>
            </a:r>
            <a:r>
              <a:rPr lang="pt-BR" sz="3600" dirty="0">
                <a:solidFill>
                  <a:srgbClr val="000000"/>
                </a:solidFill>
                <a:latin typeface="Arial Narrow" pitchFamily="34" charset="0"/>
              </a:rPr>
              <a:t>para outras ações</a:t>
            </a:r>
          </a:p>
          <a:p>
            <a:pPr marL="342900" lvl="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pt-BR" sz="3600" dirty="0">
                <a:solidFill>
                  <a:srgbClr val="000000"/>
                </a:solidFill>
                <a:latin typeface="Arial Narrow" pitchFamily="34" charset="0"/>
              </a:rPr>
              <a:t> Aumento da </a:t>
            </a:r>
            <a:r>
              <a:rPr lang="pt-BR" sz="3600" b="1" dirty="0">
                <a:solidFill>
                  <a:srgbClr val="000000"/>
                </a:solidFill>
                <a:latin typeface="Arial Narrow" pitchFamily="34" charset="0"/>
              </a:rPr>
              <a:t>sensação de insegurança da população.</a:t>
            </a:r>
            <a:endParaRPr lang="pt-BR" sz="360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2066191" y="3735023"/>
            <a:ext cx="7790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rPr>
              <a:t>Reincidência dos crimes e riscos existentes</a:t>
            </a:r>
          </a:p>
        </p:txBody>
      </p:sp>
    </p:spTree>
    <p:extLst>
      <p:ext uri="{BB962C8B-B14F-4D97-AF65-F5344CB8AC3E}">
        <p14:creationId xmlns:p14="http://schemas.microsoft.com/office/powerpoint/2010/main" val="1691282805"/>
      </p:ext>
    </p:extLst>
  </p:cSld>
  <p:clrMapOvr>
    <a:masterClrMapping/>
  </p:clrMapOvr>
  <p:transition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Texto 1"/>
          <p:cNvSpPr txBox="1">
            <a:spLocks/>
          </p:cNvSpPr>
          <p:nvPr/>
        </p:nvSpPr>
        <p:spPr>
          <a:xfrm>
            <a:off x="3119786" y="2034258"/>
            <a:ext cx="11767420" cy="820739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pt-BR"/>
            </a:defPPr>
            <a:lvl1pPr marL="0" algn="l" defTabSz="2177278" rtl="0" eaLnBrk="1" latinLnBrk="0" hangingPunct="1"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88639" algn="l" defTabSz="2177278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7278" algn="l" defTabSz="2177278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5917" algn="l" defTabSz="2177278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4556" algn="l" defTabSz="2177278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3195" algn="l" defTabSz="2177278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31834" algn="l" defTabSz="2177278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20472" algn="l" defTabSz="2177278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9111" algn="l" defTabSz="2177278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8800" dirty="0">
                <a:solidFill>
                  <a:schemeClr val="tx1"/>
                </a:solidFill>
              </a:rPr>
              <a:t>Investimentos</a:t>
            </a: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1736370" y="4544075"/>
            <a:ext cx="16082696" cy="7571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pt-BR" sz="3600" i="0" u="none" strike="noStrike" cap="none" normalizeH="0" baseline="0" dirty="0">
                <a:solidFill>
                  <a:srgbClr val="00000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Reforço na </a:t>
            </a:r>
            <a:r>
              <a:rPr kumimoji="0" lang="pt-BR" sz="3600" b="1" i="0" u="none" strike="noStrike" cap="none" normalizeH="0" baseline="0" dirty="0">
                <a:solidFill>
                  <a:srgbClr val="00000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blindagem e nas travas de portas </a:t>
            </a:r>
            <a:r>
              <a:rPr kumimoji="0" lang="pt-BR" sz="3600" b="0" i="0" u="none" strike="noStrike" cap="none" normalizeH="0" baseline="0" dirty="0">
                <a:solidFill>
                  <a:srgbClr val="00000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dos carros fortes</a:t>
            </a:r>
            <a:endParaRPr kumimoji="0" lang="pt-BR" sz="3600" b="0" i="0" u="none" strike="noStrike" cap="none" normalizeH="0" baseline="0" dirty="0">
              <a:solidFill>
                <a:srgbClr val="000000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pt-BR" sz="3600" b="0" i="0" u="none" strike="noStrike" cap="none" normalizeH="0" baseline="0" dirty="0">
                <a:solidFill>
                  <a:srgbClr val="00000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Instalação de </a:t>
            </a:r>
            <a:r>
              <a:rPr kumimoji="0" lang="pt-BR" sz="3600" b="1" i="0" u="none" strike="noStrike" cap="none" normalizeH="0" baseline="0" dirty="0">
                <a:solidFill>
                  <a:srgbClr val="00000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compartimentos internos </a:t>
            </a:r>
            <a:r>
              <a:rPr kumimoji="0" lang="pt-BR" sz="3600" b="0" i="0" u="none" strike="noStrike" cap="none" normalizeH="0" baseline="0" dirty="0">
                <a:solidFill>
                  <a:srgbClr val="00000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nos cofres dos carros fortes</a:t>
            </a:r>
            <a:endParaRPr kumimoji="0" lang="pt-BR" sz="3600" b="0" i="0" u="none" strike="noStrike" cap="none" normalizeH="0" baseline="0" dirty="0">
              <a:solidFill>
                <a:srgbClr val="000000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pt-BR" sz="3600" b="0" i="0" u="none" strike="noStrike" cap="none" normalizeH="0" baseline="0" dirty="0">
                <a:solidFill>
                  <a:srgbClr val="00000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Instalação de </a:t>
            </a:r>
            <a:r>
              <a:rPr kumimoji="0" lang="pt-BR" sz="3600" b="1" i="0" u="none" strike="noStrike" cap="none" normalizeH="0" baseline="0" dirty="0">
                <a:solidFill>
                  <a:srgbClr val="00000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sistema de monitoramento </a:t>
            </a:r>
            <a:r>
              <a:rPr kumimoji="0" lang="pt-BR" sz="3600" b="0" i="0" u="none" strike="noStrike" cap="none" normalizeH="0" baseline="0" dirty="0">
                <a:solidFill>
                  <a:srgbClr val="00000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de carros-fortes por câmeras</a:t>
            </a:r>
            <a:endParaRPr kumimoji="0" lang="pt-BR" sz="3600" b="0" i="0" u="none" strike="noStrike" cap="none" normalizeH="0" baseline="0" dirty="0">
              <a:solidFill>
                <a:srgbClr val="000000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pt-BR" sz="3600" b="0" i="0" u="none" strike="noStrike" cap="none" normalizeH="0" baseline="0" dirty="0">
                <a:solidFill>
                  <a:srgbClr val="00000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Instalação de </a:t>
            </a:r>
            <a:r>
              <a:rPr kumimoji="0" lang="pt-BR" sz="3600" b="1" i="0" u="none" strike="noStrike" cap="none" normalizeH="0" baseline="0" dirty="0">
                <a:solidFill>
                  <a:srgbClr val="00000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rastreamento</a:t>
            </a:r>
            <a:r>
              <a:rPr kumimoji="0" lang="pt-BR" sz="3600" b="0" i="0" u="none" strike="noStrike" cap="none" normalizeH="0" baseline="0" dirty="0">
                <a:solidFill>
                  <a:srgbClr val="00000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dos carros fortes</a:t>
            </a:r>
            <a:endParaRPr kumimoji="0" lang="pt-BR" sz="3600" b="0" i="0" u="none" strike="noStrike" cap="none" normalizeH="0" baseline="0" dirty="0">
              <a:solidFill>
                <a:srgbClr val="000000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pt-BR" sz="3600" b="0" i="0" u="none" strike="noStrike" cap="none" normalizeH="0" baseline="0" dirty="0">
                <a:solidFill>
                  <a:srgbClr val="00000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Instalação de dispositivos eletrônicos de</a:t>
            </a:r>
            <a:r>
              <a:rPr kumimoji="0" lang="pt-BR" sz="3600" b="1" i="0" u="none" strike="noStrike" cap="none" normalizeH="0" baseline="0" dirty="0">
                <a:solidFill>
                  <a:srgbClr val="00000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poliuretano</a:t>
            </a:r>
            <a:endParaRPr kumimoji="0" lang="pt-BR" sz="3600" b="0" i="0" u="none" strike="noStrike" cap="none" normalizeH="0" baseline="0" dirty="0">
              <a:solidFill>
                <a:srgbClr val="000000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pt-BR" sz="3600" b="0" i="0" u="none" strike="noStrike" cap="none" normalizeH="0" baseline="0" dirty="0">
                <a:solidFill>
                  <a:srgbClr val="00000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Instalação de </a:t>
            </a:r>
            <a:r>
              <a:rPr kumimoji="0" lang="pt-BR" sz="3600" b="1" i="0" u="none" strike="noStrike" cap="none" normalizeH="0" baseline="0" dirty="0">
                <a:solidFill>
                  <a:srgbClr val="00000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geradores de neblina </a:t>
            </a:r>
            <a:r>
              <a:rPr kumimoji="0" lang="pt-BR" sz="3600" b="0" i="0" u="none" strike="noStrike" cap="none" normalizeH="0" baseline="0" dirty="0">
                <a:solidFill>
                  <a:srgbClr val="00000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nas salas de tesourarias e nas caixas-fortes</a:t>
            </a:r>
            <a:endParaRPr kumimoji="0" lang="pt-BR" sz="3600" b="0" i="0" u="none" strike="noStrike" cap="none" normalizeH="0" baseline="0" dirty="0">
              <a:solidFill>
                <a:srgbClr val="000000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pt-BR" sz="3600" b="0" i="0" u="none" strike="noStrike" cap="none" normalizeH="0" baseline="0" dirty="0">
                <a:solidFill>
                  <a:srgbClr val="00000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Alteração estrutural das bases, com a mudança da sala</a:t>
            </a:r>
            <a:r>
              <a:rPr kumimoji="0" lang="pt-BR" sz="3600" b="0" i="0" u="none" strike="noStrike" cap="none" normalizeH="0" dirty="0">
                <a:solidFill>
                  <a:srgbClr val="00000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de </a:t>
            </a:r>
            <a:r>
              <a:rPr kumimoji="0" lang="pt-BR" sz="3600" b="1" i="0" u="none" strike="noStrike" cap="none" normalizeH="0" baseline="0" dirty="0">
                <a:solidFill>
                  <a:srgbClr val="00000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tesouraria para o piso superior</a:t>
            </a:r>
            <a:r>
              <a:rPr kumimoji="0" lang="pt-BR" sz="3600" b="0" i="0" u="none" strike="noStrike" cap="none" normalizeH="0" baseline="0" dirty="0">
                <a:solidFill>
                  <a:srgbClr val="00000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do imóvel;</a:t>
            </a:r>
          </a:p>
          <a:p>
            <a:pPr marL="457200" indent="-457200" algn="just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pt-BR" sz="3600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Instalação de reforço no piso dos </a:t>
            </a:r>
            <a:r>
              <a:rPr lang="pt-BR" sz="3600" b="1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caixas fortes </a:t>
            </a:r>
            <a:r>
              <a:rPr lang="pt-BR" sz="3600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com chapas metálicas especiais</a:t>
            </a:r>
          </a:p>
        </p:txBody>
      </p:sp>
      <p:pic>
        <p:nvPicPr>
          <p:cNvPr id="26" name="Picture 6" descr="Vault door open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73"/>
          <a:stretch>
            <a:fillRect/>
          </a:stretch>
        </p:blipFill>
        <p:spPr bwMode="auto">
          <a:xfrm>
            <a:off x="18169458" y="6924480"/>
            <a:ext cx="5680110" cy="3853355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schemeClr val="accent1">
                <a:lumMod val="50000"/>
                <a:alpha val="40000"/>
              </a:schemeClr>
            </a:outerShdw>
          </a:effectLst>
        </p:spPr>
      </p:pic>
      <p:pic>
        <p:nvPicPr>
          <p:cNvPr id="27" name="Picture 2" descr="http://www.protectglobal.com.ro/umbraco/ImageGen.ashx?image=/media/278/kopi%20af%20netto15.jpg&amp;width=924&amp;height=265&amp;compression=10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8418"/>
          <a:stretch>
            <a:fillRect/>
          </a:stretch>
        </p:blipFill>
        <p:spPr bwMode="auto">
          <a:xfrm>
            <a:off x="18154734" y="11032321"/>
            <a:ext cx="5527186" cy="1823909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schemeClr val="accent1">
                <a:lumMod val="50000"/>
                <a:alpha val="40000"/>
              </a:schemeClr>
            </a:outerShdw>
          </a:effectLst>
        </p:spPr>
      </p:pic>
      <p:pic>
        <p:nvPicPr>
          <p:cNvPr id="28" name="Picture 4" descr="http://farm4.static.flickr.com/3260/2668839917_bf9d745362.jpg?v=0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61972" y="3135832"/>
            <a:ext cx="5667716" cy="3786032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schemeClr val="accent1">
                <a:lumMod val="50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3879858"/>
      </p:ext>
    </p:extLst>
  </p:cSld>
  <p:clrMapOvr>
    <a:masterClrMapping/>
  </p:clrMapOvr>
  <p:transition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1650359" y="3990311"/>
            <a:ext cx="15467340" cy="7571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 algn="just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pt-BR" sz="3600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Construção de </a:t>
            </a:r>
            <a:r>
              <a:rPr lang="pt-BR" sz="3600" b="1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mais guaritas </a:t>
            </a:r>
            <a:r>
              <a:rPr lang="pt-BR" sz="3600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para aumentar a proteção do perímetro das bases</a:t>
            </a:r>
          </a:p>
          <a:p>
            <a:pPr marL="342900" lvl="0" indent="-342900" algn="just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pt-BR" sz="3600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Reforço</a:t>
            </a:r>
            <a:r>
              <a:rPr lang="pt-BR" sz="3600" b="1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pt-BR" sz="3600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na</a:t>
            </a:r>
            <a:r>
              <a:rPr lang="pt-BR" sz="3600" b="1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estrutura física </a:t>
            </a:r>
            <a:r>
              <a:rPr lang="pt-BR" sz="3600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das bases com instalação de paredes duplas de concreto e chapas metálicas</a:t>
            </a:r>
          </a:p>
          <a:p>
            <a:pPr marL="342900" lvl="0" indent="-342900" algn="just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pt-BR" sz="3600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Reforço no nível de </a:t>
            </a:r>
            <a:r>
              <a:rPr lang="pt-BR" sz="3600" b="1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proteção balística </a:t>
            </a:r>
            <a:r>
              <a:rPr lang="pt-BR" sz="3600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das portarias e guaritas</a:t>
            </a:r>
          </a:p>
          <a:p>
            <a:pPr marL="342900" lvl="0" indent="-342900" algn="just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pt-BR" sz="3600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Aumento do </a:t>
            </a:r>
            <a:r>
              <a:rPr lang="pt-BR" sz="3600" b="1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efetivo de vigilantes </a:t>
            </a:r>
            <a:r>
              <a:rPr lang="pt-BR" sz="3600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de segurança das bases em 100%</a:t>
            </a:r>
          </a:p>
          <a:p>
            <a:pPr marL="342900" lvl="0" indent="-342900" algn="just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pt-BR" sz="3600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Reforço e aperfeiçoamento da </a:t>
            </a:r>
            <a:r>
              <a:rPr lang="pt-BR" sz="3600" b="1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capacitação técnica </a:t>
            </a:r>
            <a:r>
              <a:rPr lang="pt-BR" sz="3600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dos vigilantes de carro forte e da segurança das bases, inclusive com a implantação do uso da tecnologia</a:t>
            </a:r>
          </a:p>
          <a:p>
            <a:pPr marL="342900" lvl="0" indent="-342900" algn="just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pt-BR" sz="3600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Alterações nas </a:t>
            </a:r>
            <a:r>
              <a:rPr lang="pt-BR" sz="3600" b="1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escalas</a:t>
            </a:r>
            <a:r>
              <a:rPr lang="pt-BR" sz="3600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de serviços dos vigilantes, gerando número elevado de </a:t>
            </a:r>
            <a:r>
              <a:rPr lang="pt-BR" sz="3600" b="1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horas-extras </a:t>
            </a:r>
            <a:r>
              <a:rPr lang="pt-BR" sz="3600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(custo).</a:t>
            </a:r>
          </a:p>
        </p:txBody>
      </p:sp>
      <p:pic>
        <p:nvPicPr>
          <p:cNvPr id="24" name="Imagem 22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24328" y="2884109"/>
            <a:ext cx="5926957" cy="3347363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26" name="Imagem 17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4151" y="6305753"/>
            <a:ext cx="5876168" cy="3296921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74151" y="9725423"/>
            <a:ext cx="5912383" cy="2017581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9" name="Espaço Reservado para Texto 1"/>
          <p:cNvSpPr txBox="1">
            <a:spLocks/>
          </p:cNvSpPr>
          <p:nvPr/>
        </p:nvSpPr>
        <p:spPr>
          <a:xfrm>
            <a:off x="2975770" y="1968305"/>
            <a:ext cx="11767420" cy="820739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defPPr>
              <a:defRPr lang="pt-BR"/>
            </a:defPPr>
            <a:lvl1pPr>
              <a:defRPr sz="8800"/>
            </a:lvl1pPr>
          </a:lstStyle>
          <a:p>
            <a:r>
              <a:rPr lang="pt-BR" dirty="0"/>
              <a:t>Investimentos</a:t>
            </a:r>
          </a:p>
        </p:txBody>
      </p:sp>
    </p:spTree>
    <p:extLst>
      <p:ext uri="{BB962C8B-B14F-4D97-AF65-F5344CB8AC3E}">
        <p14:creationId xmlns:p14="http://schemas.microsoft.com/office/powerpoint/2010/main" val="992350073"/>
      </p:ext>
    </p:extLst>
  </p:cSld>
  <p:clrMapOvr>
    <a:masterClrMapping/>
  </p:clrMapOvr>
  <p:transition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FE12F55">
            <a:hlinkClick r:id="" action="ppaction://media"/>
            <a:extLst>
              <a:ext uri="{FF2B5EF4-FFF2-40B4-BE49-F238E27FC236}">
                <a16:creationId xmlns:a16="http://schemas.microsoft.com/office/drawing/2014/main" id="{BD5A3B2F-2971-49CB-9127-2479814441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84567" y="1602211"/>
            <a:ext cx="16313083" cy="897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6073964"/>
            <a:ext cx="243855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9600" b="1">
                <a:solidFill>
                  <a:schemeClr val="tx2"/>
                </a:solidFill>
              </a:defRPr>
            </a:lvl1pPr>
          </a:lstStyle>
          <a:p>
            <a:r>
              <a:rPr lang="pt-BR" dirty="0">
                <a:solidFill>
                  <a:schemeClr val="tx1"/>
                </a:solidFill>
              </a:rPr>
              <a:t>ESTATÍSTICOS BRASIL – 2009 a 2017</a:t>
            </a:r>
          </a:p>
        </p:txBody>
      </p:sp>
    </p:spTree>
    <p:extLst>
      <p:ext uri="{BB962C8B-B14F-4D97-AF65-F5344CB8AC3E}">
        <p14:creationId xmlns:p14="http://schemas.microsoft.com/office/powerpoint/2010/main" val="3784349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060998" y="738114"/>
            <a:ext cx="20162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/>
              <a:t>ROUBO E TENTATIVA 2009 a 2017 – POR VALOR – BRASIL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522" y="2913090"/>
            <a:ext cx="5949404" cy="522864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234" y="2918618"/>
            <a:ext cx="14905656" cy="983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75525"/>
      </p:ext>
    </p:extLst>
  </p:cSld>
  <p:clrMapOvr>
    <a:masterClrMapping/>
  </p:clrMapOvr>
  <p:transition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954138"/>
            <a:ext cx="24385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/>
              <a:t>NATUREZA 2009 a 2017 – POR VALOR – BRASIL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16" y="3073728"/>
            <a:ext cx="22632956" cy="866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65053"/>
      </p:ext>
    </p:extLst>
  </p:cSld>
  <p:clrMapOvr>
    <a:masterClrMapping/>
  </p:clrMapOvr>
  <p:transition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706907"/>
            <a:ext cx="24385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/>
              <a:t>ROUBO E TENTATIVA 2009 a 2017 – BRASIL – POR ANO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634" y="1901472"/>
            <a:ext cx="22250473" cy="366117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554" y="5624002"/>
            <a:ext cx="22250473" cy="752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48777"/>
      </p:ext>
    </p:extLst>
  </p:cSld>
  <p:clrMapOvr>
    <a:masterClrMapping/>
  </p:clrMapOvr>
  <p:transition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111674" y="819403"/>
            <a:ext cx="20162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/>
              <a:t>ROUBO E TENTATIVA 2009 a 2017 – BRASIL - POR TIPO/ DIA DA SEMANA</a:t>
            </a:r>
          </a:p>
        </p:txBody>
      </p:sp>
      <p:grpSp>
        <p:nvGrpSpPr>
          <p:cNvPr id="1089" name="Grupo 1088"/>
          <p:cNvGrpSpPr/>
          <p:nvPr/>
        </p:nvGrpSpPr>
        <p:grpSpPr>
          <a:xfrm>
            <a:off x="2402670" y="2618815"/>
            <a:ext cx="21167388" cy="3159860"/>
            <a:chOff x="2402670" y="2618815"/>
            <a:chExt cx="21167388" cy="3159860"/>
          </a:xfrm>
        </p:grpSpPr>
        <p:pic>
          <p:nvPicPr>
            <p:cNvPr id="1088" name="Imagem 108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2670" y="2618815"/>
              <a:ext cx="19802200" cy="3159860"/>
            </a:xfrm>
            <a:prstGeom prst="rect">
              <a:avLst/>
            </a:prstGeom>
          </p:spPr>
        </p:pic>
        <p:grpSp>
          <p:nvGrpSpPr>
            <p:cNvPr id="17" name="Grupo 16"/>
            <p:cNvGrpSpPr/>
            <p:nvPr/>
          </p:nvGrpSpPr>
          <p:grpSpPr>
            <a:xfrm>
              <a:off x="20924336" y="3306948"/>
              <a:ext cx="2645722" cy="1751646"/>
              <a:chOff x="21649724" y="3853884"/>
              <a:chExt cx="2331846" cy="1790603"/>
            </a:xfrm>
          </p:grpSpPr>
          <p:sp>
            <p:nvSpPr>
              <p:cNvPr id="18" name="Retângulo 17"/>
              <p:cNvSpPr/>
              <p:nvPr/>
            </p:nvSpPr>
            <p:spPr>
              <a:xfrm>
                <a:off x="21660148" y="5284447"/>
                <a:ext cx="648072" cy="360040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" name="Retângulo 18"/>
              <p:cNvSpPr/>
              <p:nvPr/>
            </p:nvSpPr>
            <p:spPr>
              <a:xfrm>
                <a:off x="21649724" y="3853884"/>
                <a:ext cx="648072" cy="360040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" name="Chave direita 19"/>
              <p:cNvSpPr/>
              <p:nvPr/>
            </p:nvSpPr>
            <p:spPr>
              <a:xfrm>
                <a:off x="22297796" y="4028316"/>
                <a:ext cx="610370" cy="1436152"/>
              </a:xfrm>
              <a:prstGeom prst="rightBrac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CaixaDeTexto 20"/>
              <p:cNvSpPr txBox="1"/>
              <p:nvPr/>
            </p:nvSpPr>
            <p:spPr>
              <a:xfrm>
                <a:off x="22949996" y="4466887"/>
                <a:ext cx="10315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800" b="1" dirty="0">
                    <a:solidFill>
                      <a:srgbClr val="FF0000"/>
                    </a:solidFill>
                  </a:rPr>
                  <a:t>45%</a:t>
                </a:r>
              </a:p>
            </p:txBody>
          </p:sp>
        </p:grpSp>
      </p:grpSp>
      <p:pic>
        <p:nvPicPr>
          <p:cNvPr id="1090" name="Imagem 10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879" y="5806176"/>
            <a:ext cx="19853830" cy="749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75689"/>
      </p:ext>
    </p:extLst>
  </p:cSld>
  <p:clrMapOvr>
    <a:masterClrMapping/>
  </p:clrMapOvr>
  <p:transition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111674" y="1026146"/>
            <a:ext cx="20162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/>
              <a:t>ROUBO E TENTATIVA 2009 a 2017 – BRASIL – POR HORÁRIO 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6072114" y="5058956"/>
            <a:ext cx="13169722" cy="6196316"/>
            <a:chOff x="4854996" y="5476597"/>
            <a:chExt cx="13169722" cy="6196316"/>
          </a:xfrm>
        </p:grpSpPr>
        <p:sp>
          <p:nvSpPr>
            <p:cNvPr id="25" name="Retângulo 24"/>
            <p:cNvSpPr/>
            <p:nvPr/>
          </p:nvSpPr>
          <p:spPr>
            <a:xfrm>
              <a:off x="4854996" y="7251690"/>
              <a:ext cx="591006" cy="79208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 25"/>
            <p:cNvSpPr/>
            <p:nvPr/>
          </p:nvSpPr>
          <p:spPr>
            <a:xfrm>
              <a:off x="8172015" y="7316912"/>
              <a:ext cx="589725" cy="140207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‘</a:t>
              </a:r>
            </a:p>
          </p:txBody>
        </p:sp>
        <p:sp>
          <p:nvSpPr>
            <p:cNvPr id="30" name="Retângulo 29"/>
            <p:cNvSpPr/>
            <p:nvPr/>
          </p:nvSpPr>
          <p:spPr>
            <a:xfrm>
              <a:off x="8172015" y="9135111"/>
              <a:ext cx="661914" cy="1800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/>
            <p:cNvSpPr/>
            <p:nvPr/>
          </p:nvSpPr>
          <p:spPr>
            <a:xfrm>
              <a:off x="4872222" y="9124942"/>
              <a:ext cx="573780" cy="36409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/>
            <p:cNvSpPr/>
            <p:nvPr/>
          </p:nvSpPr>
          <p:spPr>
            <a:xfrm>
              <a:off x="4885550" y="9883492"/>
              <a:ext cx="560452" cy="178942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 26"/>
            <p:cNvSpPr/>
            <p:nvPr/>
          </p:nvSpPr>
          <p:spPr>
            <a:xfrm>
              <a:off x="12951894" y="5476597"/>
              <a:ext cx="466484" cy="39814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/>
            <p:cNvSpPr/>
            <p:nvPr/>
          </p:nvSpPr>
          <p:spPr>
            <a:xfrm>
              <a:off x="17377008" y="6553162"/>
              <a:ext cx="647710" cy="112178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871" y="2826346"/>
            <a:ext cx="21386376" cy="1033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13856"/>
      </p:ext>
    </p:extLst>
  </p:cSld>
  <p:clrMapOvr>
    <a:masterClrMapping/>
  </p:clrMapOvr>
  <p:transition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246" y="1962250"/>
            <a:ext cx="20666296" cy="11587181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823642" y="738114"/>
            <a:ext cx="20162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/>
              <a:t>ROUBO E TENTATIVA 2009 a 2017 – BRASIL - POR ESTADO</a:t>
            </a:r>
          </a:p>
        </p:txBody>
      </p:sp>
      <p:grpSp>
        <p:nvGrpSpPr>
          <p:cNvPr id="25" name="Grupo 24"/>
          <p:cNvGrpSpPr/>
          <p:nvPr/>
        </p:nvGrpSpPr>
        <p:grpSpPr>
          <a:xfrm>
            <a:off x="1399246" y="2322290"/>
            <a:ext cx="22471628" cy="2736303"/>
            <a:chOff x="3051719" y="3084563"/>
            <a:chExt cx="18948399" cy="2640059"/>
          </a:xfrm>
        </p:grpSpPr>
        <p:grpSp>
          <p:nvGrpSpPr>
            <p:cNvPr id="26" name="Grupo 25"/>
            <p:cNvGrpSpPr/>
            <p:nvPr/>
          </p:nvGrpSpPr>
          <p:grpSpPr>
            <a:xfrm>
              <a:off x="20444399" y="3084563"/>
              <a:ext cx="1555719" cy="2640059"/>
              <a:chOff x="21541034" y="2972874"/>
              <a:chExt cx="1524968" cy="2259113"/>
            </a:xfrm>
          </p:grpSpPr>
          <p:sp>
            <p:nvSpPr>
              <p:cNvPr id="29" name="Seta para a direita 28"/>
              <p:cNvSpPr/>
              <p:nvPr/>
            </p:nvSpPr>
            <p:spPr>
              <a:xfrm>
                <a:off x="21541034" y="3081305"/>
                <a:ext cx="626509" cy="215700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2" name="Seta para a direita 41"/>
              <p:cNvSpPr/>
              <p:nvPr/>
            </p:nvSpPr>
            <p:spPr>
              <a:xfrm>
                <a:off x="21562380" y="3461916"/>
                <a:ext cx="605169" cy="215049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3" name="Seta para a direita 42"/>
              <p:cNvSpPr/>
              <p:nvPr/>
            </p:nvSpPr>
            <p:spPr>
              <a:xfrm>
                <a:off x="21562380" y="3799314"/>
                <a:ext cx="626509" cy="215700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4" name="Seta para a direita 43"/>
              <p:cNvSpPr/>
              <p:nvPr/>
            </p:nvSpPr>
            <p:spPr>
              <a:xfrm>
                <a:off x="21562380" y="4182465"/>
                <a:ext cx="626509" cy="215700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5" name="Seta para a direita 44"/>
              <p:cNvSpPr/>
              <p:nvPr/>
            </p:nvSpPr>
            <p:spPr>
              <a:xfrm>
                <a:off x="21562380" y="4543021"/>
                <a:ext cx="626509" cy="215700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6" name="CaixaDeTexto 45"/>
              <p:cNvSpPr txBox="1"/>
              <p:nvPr/>
            </p:nvSpPr>
            <p:spPr>
              <a:xfrm>
                <a:off x="22188889" y="2972874"/>
                <a:ext cx="814462" cy="489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800" b="1" dirty="0"/>
                  <a:t>36%</a:t>
                </a:r>
              </a:p>
            </p:txBody>
          </p:sp>
          <p:sp>
            <p:nvSpPr>
              <p:cNvPr id="47" name="CaixaDeTexto 46"/>
              <p:cNvSpPr txBox="1"/>
              <p:nvPr/>
            </p:nvSpPr>
            <p:spPr>
              <a:xfrm>
                <a:off x="22188889" y="3288964"/>
                <a:ext cx="8144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800" b="1" dirty="0"/>
                  <a:t>11%</a:t>
                </a:r>
              </a:p>
            </p:txBody>
          </p:sp>
          <p:sp>
            <p:nvSpPr>
              <p:cNvPr id="48" name="CaixaDeTexto 47"/>
              <p:cNvSpPr txBox="1"/>
              <p:nvPr/>
            </p:nvSpPr>
            <p:spPr>
              <a:xfrm>
                <a:off x="22251540" y="3658972"/>
                <a:ext cx="814462" cy="491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800" b="1" dirty="0"/>
                  <a:t>9%</a:t>
                </a:r>
              </a:p>
            </p:txBody>
          </p:sp>
          <p:sp>
            <p:nvSpPr>
              <p:cNvPr id="49" name="CaixaDeTexto 48"/>
              <p:cNvSpPr txBox="1"/>
              <p:nvPr/>
            </p:nvSpPr>
            <p:spPr>
              <a:xfrm>
                <a:off x="22251540" y="4077772"/>
                <a:ext cx="8144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800" b="1" dirty="0"/>
                  <a:t>7%</a:t>
                </a:r>
              </a:p>
            </p:txBody>
          </p:sp>
          <p:sp>
            <p:nvSpPr>
              <p:cNvPr id="50" name="CaixaDeTexto 49"/>
              <p:cNvSpPr txBox="1"/>
              <p:nvPr/>
            </p:nvSpPr>
            <p:spPr>
              <a:xfrm>
                <a:off x="22251540" y="4438328"/>
                <a:ext cx="814462" cy="489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800" b="1" dirty="0"/>
                  <a:t>7%</a:t>
                </a:r>
              </a:p>
            </p:txBody>
          </p:sp>
          <p:sp>
            <p:nvSpPr>
              <p:cNvPr id="51" name="Seta para a direita 50"/>
              <p:cNvSpPr/>
              <p:nvPr/>
            </p:nvSpPr>
            <p:spPr>
              <a:xfrm>
                <a:off x="21562380" y="4881069"/>
                <a:ext cx="626509" cy="215700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4" name="CaixaDeTexto 53"/>
              <p:cNvSpPr txBox="1"/>
              <p:nvPr/>
            </p:nvSpPr>
            <p:spPr>
              <a:xfrm>
                <a:off x="22251540" y="4759170"/>
                <a:ext cx="814462" cy="472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800" b="1" dirty="0"/>
                  <a:t>5%</a:t>
                </a:r>
              </a:p>
            </p:txBody>
          </p:sp>
        </p:grpSp>
        <p:sp>
          <p:nvSpPr>
            <p:cNvPr id="27" name="Retângulo 26"/>
            <p:cNvSpPr/>
            <p:nvPr/>
          </p:nvSpPr>
          <p:spPr>
            <a:xfrm>
              <a:off x="3051719" y="3205763"/>
              <a:ext cx="17392680" cy="2518859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4037171454"/>
      </p:ext>
    </p:extLst>
  </p:cSld>
  <p:clrMapOvr>
    <a:masterClrMapping/>
  </p:clrMapOvr>
  <p:transition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111674" y="982707"/>
            <a:ext cx="20162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/>
              <a:t>ROUBO E TENTATIVA 2016 – BRASIL - POR ESTADO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21316039" y="3433483"/>
            <a:ext cx="1741349" cy="3054489"/>
            <a:chOff x="21854655" y="3186386"/>
            <a:chExt cx="1741349" cy="3054489"/>
          </a:xfrm>
        </p:grpSpPr>
        <p:sp>
          <p:nvSpPr>
            <p:cNvPr id="30" name="Seta para a direita 29"/>
            <p:cNvSpPr/>
            <p:nvPr/>
          </p:nvSpPr>
          <p:spPr>
            <a:xfrm>
              <a:off x="21867812" y="3258394"/>
              <a:ext cx="720080" cy="36004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Seta para a direita 30"/>
            <p:cNvSpPr/>
            <p:nvPr/>
          </p:nvSpPr>
          <p:spPr>
            <a:xfrm>
              <a:off x="21867812" y="3762450"/>
              <a:ext cx="720080" cy="36004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Seta para a direita 31"/>
            <p:cNvSpPr/>
            <p:nvPr/>
          </p:nvSpPr>
          <p:spPr>
            <a:xfrm>
              <a:off x="21872018" y="4213662"/>
              <a:ext cx="720080" cy="36004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Seta para a direita 32"/>
            <p:cNvSpPr/>
            <p:nvPr/>
          </p:nvSpPr>
          <p:spPr>
            <a:xfrm>
              <a:off x="21867812" y="4713630"/>
              <a:ext cx="720080" cy="36004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Seta para a direita 33"/>
            <p:cNvSpPr/>
            <p:nvPr/>
          </p:nvSpPr>
          <p:spPr>
            <a:xfrm>
              <a:off x="21867812" y="5239457"/>
              <a:ext cx="720080" cy="36004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22587892" y="3186386"/>
              <a:ext cx="9361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b="1" dirty="0"/>
                <a:t>37%</a:t>
              </a:r>
            </a:p>
          </p:txBody>
        </p:sp>
        <p:sp>
          <p:nvSpPr>
            <p:cNvPr id="36" name="CaixaDeTexto 35"/>
            <p:cNvSpPr txBox="1"/>
            <p:nvPr/>
          </p:nvSpPr>
          <p:spPr>
            <a:xfrm>
              <a:off x="22587892" y="3690442"/>
              <a:ext cx="9361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b="1" dirty="0"/>
                <a:t>12%</a:t>
              </a:r>
            </a:p>
          </p:txBody>
        </p:sp>
        <p:sp>
          <p:nvSpPr>
            <p:cNvPr id="37" name="CaixaDeTexto 36"/>
            <p:cNvSpPr txBox="1"/>
            <p:nvPr/>
          </p:nvSpPr>
          <p:spPr>
            <a:xfrm>
              <a:off x="22612183" y="4144261"/>
              <a:ext cx="9361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b="1" dirty="0"/>
                <a:t>12%</a:t>
              </a:r>
            </a:p>
          </p:txBody>
        </p:sp>
        <p:sp>
          <p:nvSpPr>
            <p:cNvPr id="38" name="CaixaDeTexto 37"/>
            <p:cNvSpPr txBox="1"/>
            <p:nvPr/>
          </p:nvSpPr>
          <p:spPr>
            <a:xfrm>
              <a:off x="22659900" y="4598080"/>
              <a:ext cx="9361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b="1" dirty="0"/>
                <a:t>9%</a:t>
              </a:r>
            </a:p>
          </p:txBody>
        </p:sp>
        <p:sp>
          <p:nvSpPr>
            <p:cNvPr id="39" name="CaixaDeTexto 38"/>
            <p:cNvSpPr txBox="1"/>
            <p:nvPr/>
          </p:nvSpPr>
          <p:spPr>
            <a:xfrm>
              <a:off x="22659900" y="5145678"/>
              <a:ext cx="9361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b="1" dirty="0"/>
                <a:t>5%</a:t>
              </a:r>
            </a:p>
          </p:txBody>
        </p:sp>
        <p:sp>
          <p:nvSpPr>
            <p:cNvPr id="42" name="Seta para a direita 41"/>
            <p:cNvSpPr/>
            <p:nvPr/>
          </p:nvSpPr>
          <p:spPr>
            <a:xfrm>
              <a:off x="21854655" y="5789467"/>
              <a:ext cx="720080" cy="36004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CaixaDeTexto 42"/>
            <p:cNvSpPr txBox="1"/>
            <p:nvPr/>
          </p:nvSpPr>
          <p:spPr>
            <a:xfrm>
              <a:off x="22659532" y="5717655"/>
              <a:ext cx="9361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b="1" dirty="0"/>
                <a:t>4%</a:t>
              </a:r>
            </a:p>
          </p:txBody>
        </p:sp>
      </p:grp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262" y="2899221"/>
            <a:ext cx="19527325" cy="10107524"/>
          </a:xfrm>
          <a:prstGeom prst="rect">
            <a:avLst/>
          </a:prstGeom>
        </p:spPr>
      </p:pic>
      <p:sp>
        <p:nvSpPr>
          <p:cNvPr id="46" name="Retângulo 45"/>
          <p:cNvSpPr/>
          <p:nvPr/>
        </p:nvSpPr>
        <p:spPr>
          <a:xfrm>
            <a:off x="1696263" y="3474418"/>
            <a:ext cx="19497532" cy="302950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8542940"/>
      </p:ext>
    </p:extLst>
  </p:cSld>
  <p:clrMapOvr>
    <a:masterClrMapping/>
  </p:clrMapOvr>
  <p:transition>
    <p:randomBar dir="vert"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13637</TotalTime>
  <Words>425</Words>
  <Application>Microsoft Office PowerPoint</Application>
  <PresentationFormat>Personalizar</PresentationFormat>
  <Paragraphs>66</Paragraphs>
  <Slides>19</Slides>
  <Notes>11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5" baseType="lpstr">
      <vt:lpstr>Arial</vt:lpstr>
      <vt:lpstr>Arial Narrow</vt:lpstr>
      <vt:lpstr>Calibri</vt:lpstr>
      <vt:lpstr>Times New Roman</vt:lpstr>
      <vt:lpstr>Wingdings</vt:lpstr>
      <vt:lpstr>Tema do Office</vt:lpstr>
      <vt:lpstr>SETOR DE INTELIGÊNCIA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antidoto</dc:creator>
  <cp:lastModifiedBy>laflechadelima@gmail.com</cp:lastModifiedBy>
  <cp:revision>535</cp:revision>
  <cp:lastPrinted>2017-08-10T13:10:23Z</cp:lastPrinted>
  <dcterms:created xsi:type="dcterms:W3CDTF">2015-04-10T22:00:03Z</dcterms:created>
  <dcterms:modified xsi:type="dcterms:W3CDTF">2017-09-12T20:52:09Z</dcterms:modified>
</cp:coreProperties>
</file>