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4" r:id="rId8"/>
    <p:sldId id="279" r:id="rId9"/>
    <p:sldId id="263" r:id="rId10"/>
    <p:sldId id="267" r:id="rId11"/>
    <p:sldId id="274" r:id="rId12"/>
    <p:sldId id="268" r:id="rId13"/>
    <p:sldId id="269" r:id="rId14"/>
    <p:sldId id="275" r:id="rId15"/>
    <p:sldId id="276" r:id="rId16"/>
    <p:sldId id="277" r:id="rId17"/>
    <p:sldId id="282" r:id="rId18"/>
    <p:sldId id="278" r:id="rId19"/>
    <p:sldId id="270" r:id="rId20"/>
    <p:sldId id="271" r:id="rId21"/>
    <p:sldId id="272" r:id="rId22"/>
    <p:sldId id="273" r:id="rId23"/>
    <p:sldId id="283" r:id="rId24"/>
    <p:sldId id="280" r:id="rId25"/>
    <p:sldId id="281" r:id="rId2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2957124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354329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151037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131488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220985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226D950-F3D0-407B-89E5-76000E31001C}" type="datetimeFigureOut">
              <a:rPr lang="pt-BR" smtClean="0"/>
              <a:t>18/11/2015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187366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226D950-F3D0-407B-89E5-76000E31001C}" type="datetimeFigureOut">
              <a:rPr lang="pt-BR" smtClean="0"/>
              <a:t>18/11/2015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1164378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226D950-F3D0-407B-89E5-76000E31001C}" type="datetimeFigureOut">
              <a:rPr lang="pt-BR" smtClean="0"/>
              <a:t>18/11/2015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95705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226D950-F3D0-407B-89E5-76000E31001C}" type="datetimeFigureOut">
              <a:rPr lang="pt-BR" smtClean="0"/>
              <a:t>18/11/2015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2819869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226D950-F3D0-407B-89E5-76000E31001C}" type="datetimeFigureOut">
              <a:rPr lang="pt-BR" smtClean="0"/>
              <a:t>18/11/2015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2959120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226D950-F3D0-407B-89E5-76000E31001C}" type="datetimeFigureOut">
              <a:rPr lang="pt-BR" smtClean="0"/>
              <a:t>18/11/2015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2118BCF-EFF2-457A-9F3F-917B0394E010}" type="slidenum">
              <a:rPr lang="pt-BR" smtClean="0"/>
              <a:t>‹nº›</a:t>
            </a:fld>
            <a:endParaRPr lang="pt-BR"/>
          </a:p>
        </p:txBody>
      </p:sp>
    </p:spTree>
    <p:extLst>
      <p:ext uri="{BB962C8B-B14F-4D97-AF65-F5344CB8AC3E}">
        <p14:creationId xmlns:p14="http://schemas.microsoft.com/office/powerpoint/2010/main" val="126284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26D950-F3D0-407B-89E5-76000E31001C}" type="datetimeFigureOut">
              <a:rPr lang="pt-BR" smtClean="0"/>
              <a:t>18/11/2015</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118BCF-EFF2-457A-9F3F-917B0394E010}" type="slidenum">
              <a:rPr lang="pt-BR" smtClean="0"/>
              <a:t>‹nº›</a:t>
            </a:fld>
            <a:endParaRPr lang="pt-BR"/>
          </a:p>
        </p:txBody>
      </p:sp>
    </p:spTree>
    <p:extLst>
      <p:ext uri="{BB962C8B-B14F-4D97-AF65-F5344CB8AC3E}">
        <p14:creationId xmlns:p14="http://schemas.microsoft.com/office/powerpoint/2010/main" val="888721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12" name="CaixaDeTexto 11"/>
          <p:cNvSpPr txBox="1"/>
          <p:nvPr/>
        </p:nvSpPr>
        <p:spPr>
          <a:xfrm>
            <a:off x="1727767" y="504056"/>
            <a:ext cx="10464233" cy="923330"/>
          </a:xfrm>
          <a:prstGeom prst="rect">
            <a:avLst/>
          </a:prstGeom>
          <a:solidFill>
            <a:schemeClr val="accent5">
              <a:lumMod val="50000"/>
            </a:schemeClr>
          </a:solidFill>
        </p:spPr>
        <p:txBody>
          <a:bodyPr wrap="square" rtlCol="0">
            <a:spAutoFit/>
          </a:bodyPr>
          <a:lstStyle/>
          <a:p>
            <a:r>
              <a:rPr lang="pt-BR" sz="5400" b="1" dirty="0" smtClean="0">
                <a:solidFill>
                  <a:schemeClr val="bg1"/>
                </a:solidFill>
                <a:latin typeface="Century Gothic" panose="020B0502020202020204" pitchFamily="34" charset="0"/>
              </a:rPr>
              <a:t>CONTROLE DE FRONTEIRAS</a:t>
            </a:r>
            <a:endParaRPr lang="pt-BR" sz="5400" b="1" dirty="0">
              <a:solidFill>
                <a:schemeClr val="bg1"/>
              </a:solidFill>
              <a:latin typeface="Century Gothic" panose="020B0502020202020204" pitchFamily="34" charset="0"/>
            </a:endParaRPr>
          </a:p>
        </p:txBody>
      </p:sp>
      <p:sp>
        <p:nvSpPr>
          <p:cNvPr id="13" name="CaixaDeTexto 12"/>
          <p:cNvSpPr txBox="1"/>
          <p:nvPr/>
        </p:nvSpPr>
        <p:spPr>
          <a:xfrm>
            <a:off x="0" y="1519358"/>
            <a:ext cx="11901268" cy="646331"/>
          </a:xfrm>
          <a:prstGeom prst="rect">
            <a:avLst/>
          </a:prstGeom>
          <a:noFill/>
          <a:ln>
            <a:solidFill>
              <a:schemeClr val="tx1"/>
            </a:solidFill>
          </a:ln>
        </p:spPr>
        <p:txBody>
          <a:bodyPr wrap="square" rtlCol="0">
            <a:spAutoFit/>
          </a:bodyPr>
          <a:lstStyle/>
          <a:p>
            <a:r>
              <a:rPr lang="pt-BR" sz="3600" b="1" dirty="0" smtClean="0">
                <a:latin typeface="Century Gothic" panose="020B0502020202020204" pitchFamily="34" charset="0"/>
              </a:rPr>
              <a:t>Uma análise do abandono da Aduana brasileira </a:t>
            </a:r>
            <a:endParaRPr lang="pt-BR" sz="3600" b="1" dirty="0">
              <a:latin typeface="Century Gothic" panose="020B0502020202020204" pitchFamily="34" charset="0"/>
            </a:endParaRPr>
          </a:p>
        </p:txBody>
      </p:sp>
      <p:pic>
        <p:nvPicPr>
          <p:cNvPr id="15" name="Imagem 14"/>
          <p:cNvPicPr>
            <a:picLocks noChangeAspect="1"/>
          </p:cNvPicPr>
          <p:nvPr/>
        </p:nvPicPr>
        <p:blipFill>
          <a:blip r:embed="rId3"/>
          <a:stretch>
            <a:fillRect/>
          </a:stretch>
        </p:blipFill>
        <p:spPr>
          <a:xfrm>
            <a:off x="7751299" y="3002273"/>
            <a:ext cx="2757268" cy="1747166"/>
          </a:xfrm>
          <a:prstGeom prst="rect">
            <a:avLst/>
          </a:prstGeom>
        </p:spPr>
      </p:pic>
      <p:pic>
        <p:nvPicPr>
          <p:cNvPr id="16" name="Imagem 15"/>
          <p:cNvPicPr>
            <a:picLocks noChangeAspect="1"/>
          </p:cNvPicPr>
          <p:nvPr/>
        </p:nvPicPr>
        <p:blipFill>
          <a:blip r:embed="rId4"/>
          <a:stretch>
            <a:fillRect/>
          </a:stretch>
        </p:blipFill>
        <p:spPr>
          <a:xfrm>
            <a:off x="-520505" y="3250411"/>
            <a:ext cx="2757268" cy="1747166"/>
          </a:xfrm>
          <a:prstGeom prst="rect">
            <a:avLst/>
          </a:prstGeom>
        </p:spPr>
      </p:pic>
      <p:pic>
        <p:nvPicPr>
          <p:cNvPr id="17" name="Imagem 16"/>
          <p:cNvPicPr>
            <a:picLocks noChangeAspect="1"/>
          </p:cNvPicPr>
          <p:nvPr/>
        </p:nvPicPr>
        <p:blipFill>
          <a:blip r:embed="rId5"/>
          <a:stretch>
            <a:fillRect/>
          </a:stretch>
        </p:blipFill>
        <p:spPr>
          <a:xfrm>
            <a:off x="4994031" y="3613434"/>
            <a:ext cx="2757268" cy="1763900"/>
          </a:xfrm>
          <a:prstGeom prst="rect">
            <a:avLst/>
          </a:prstGeom>
        </p:spPr>
      </p:pic>
      <p:pic>
        <p:nvPicPr>
          <p:cNvPr id="18" name="Imagem 17"/>
          <p:cNvPicPr>
            <a:picLocks noChangeAspect="1"/>
          </p:cNvPicPr>
          <p:nvPr/>
        </p:nvPicPr>
        <p:blipFill>
          <a:blip r:embed="rId6"/>
          <a:stretch>
            <a:fillRect/>
          </a:stretch>
        </p:blipFill>
        <p:spPr>
          <a:xfrm>
            <a:off x="2236763" y="3927012"/>
            <a:ext cx="2757268" cy="1763900"/>
          </a:xfrm>
          <a:prstGeom prst="rect">
            <a:avLst/>
          </a:prstGeom>
        </p:spPr>
      </p:pic>
      <p:pic>
        <p:nvPicPr>
          <p:cNvPr id="19" name="Imagem 18"/>
          <p:cNvPicPr>
            <a:picLocks noChangeAspect="1"/>
          </p:cNvPicPr>
          <p:nvPr/>
        </p:nvPicPr>
        <p:blipFill>
          <a:blip r:embed="rId7"/>
          <a:stretch>
            <a:fillRect/>
          </a:stretch>
        </p:blipFill>
        <p:spPr>
          <a:xfrm>
            <a:off x="10508567" y="3790181"/>
            <a:ext cx="2757268" cy="1763901"/>
          </a:xfrm>
          <a:prstGeom prst="rect">
            <a:avLst/>
          </a:prstGeom>
        </p:spPr>
      </p:pic>
    </p:spTree>
    <p:extLst>
      <p:ext uri="{BB962C8B-B14F-4D97-AF65-F5344CB8AC3E}">
        <p14:creationId xmlns:p14="http://schemas.microsoft.com/office/powerpoint/2010/main" val="819330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289453" cy="6468656"/>
          </a:xfrm>
          <a:prstGeom prst="rect">
            <a:avLst/>
          </a:prstGeom>
        </p:spPr>
      </p:pic>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3">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11" name="Imagem 10"/>
          <p:cNvPicPr>
            <a:picLocks noChangeAspect="1"/>
          </p:cNvPicPr>
          <p:nvPr/>
        </p:nvPicPr>
        <p:blipFill>
          <a:blip r:embed="rId4">
            <a:clrChange>
              <a:clrFrom>
                <a:srgbClr val="FFFFFF"/>
              </a:clrFrom>
              <a:clrTo>
                <a:srgbClr val="FFFFFF">
                  <a:alpha val="0"/>
                </a:srgbClr>
              </a:clrTo>
            </a:clrChange>
          </a:blip>
          <a:stretch>
            <a:fillRect/>
          </a:stretch>
        </p:blipFill>
        <p:spPr>
          <a:xfrm>
            <a:off x="7291081" y="311233"/>
            <a:ext cx="4369131" cy="5903688"/>
          </a:xfrm>
          <a:prstGeom prst="rect">
            <a:avLst/>
          </a:prstGeom>
        </p:spPr>
      </p:pic>
      <p:grpSp>
        <p:nvGrpSpPr>
          <p:cNvPr id="17" name="Grupo 16"/>
          <p:cNvGrpSpPr/>
          <p:nvPr/>
        </p:nvGrpSpPr>
        <p:grpSpPr>
          <a:xfrm>
            <a:off x="4501661" y="2460064"/>
            <a:ext cx="2933556" cy="1379710"/>
            <a:chOff x="4417254" y="2611778"/>
            <a:chExt cx="2933556" cy="1328252"/>
          </a:xfrm>
          <a:gradFill flip="none" rotWithShape="1">
            <a:gsLst>
              <a:gs pos="0">
                <a:schemeClr val="accent5">
                  <a:lumMod val="67000"/>
                  <a:alpha val="11000"/>
                </a:schemeClr>
              </a:gs>
              <a:gs pos="48000">
                <a:schemeClr val="accent5">
                  <a:lumMod val="97000"/>
                  <a:lumOff val="3000"/>
                </a:schemeClr>
              </a:gs>
              <a:gs pos="100000">
                <a:schemeClr val="accent5">
                  <a:lumMod val="60000"/>
                  <a:lumOff val="40000"/>
                </a:schemeClr>
              </a:gs>
            </a:gsLst>
            <a:lin ang="0" scaled="1"/>
            <a:tileRect/>
          </a:gradFill>
        </p:grpSpPr>
        <p:sp>
          <p:nvSpPr>
            <p:cNvPr id="13" name="Pentágono 12"/>
            <p:cNvSpPr/>
            <p:nvPr/>
          </p:nvSpPr>
          <p:spPr>
            <a:xfrm>
              <a:off x="4417254" y="2611778"/>
              <a:ext cx="1330966" cy="1328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Divisa 13"/>
            <p:cNvSpPr/>
            <p:nvPr/>
          </p:nvSpPr>
          <p:spPr>
            <a:xfrm>
              <a:off x="5229723"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6" name="Divisa 15"/>
            <p:cNvSpPr/>
            <p:nvPr/>
          </p:nvSpPr>
          <p:spPr>
            <a:xfrm>
              <a:off x="6025765"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8" name="CaixaDeTexto 17"/>
          <p:cNvSpPr txBox="1"/>
          <p:nvPr/>
        </p:nvSpPr>
        <p:spPr>
          <a:xfrm>
            <a:off x="-24680" y="107247"/>
            <a:ext cx="2669405" cy="461665"/>
          </a:xfrm>
          <a:prstGeom prst="rect">
            <a:avLst/>
          </a:prstGeom>
          <a:solidFill>
            <a:schemeClr val="accent5">
              <a:lumMod val="75000"/>
            </a:schemeClr>
          </a:solidFill>
        </p:spPr>
        <p:txBody>
          <a:bodyPr wrap="square" rtlCol="0">
            <a:spAutoFit/>
          </a:bodyPr>
          <a:lstStyle/>
          <a:p>
            <a:r>
              <a:rPr lang="pt-BR" sz="2400" dirty="0" smtClean="0">
                <a:solidFill>
                  <a:schemeClr val="bg1"/>
                </a:solidFill>
                <a:latin typeface="Century Gothic" panose="020B0502020202020204" pitchFamily="34" charset="0"/>
              </a:rPr>
              <a:t>POSTOS DA RFB</a:t>
            </a:r>
            <a:endParaRPr lang="pt-B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56164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9" name="Imagem 8"/>
          <p:cNvPicPr>
            <a:picLocks noChangeAspect="1"/>
          </p:cNvPicPr>
          <p:nvPr/>
        </p:nvPicPr>
        <p:blipFill>
          <a:blip r:embed="rId3"/>
          <a:stretch>
            <a:fillRect/>
          </a:stretch>
        </p:blipFill>
        <p:spPr>
          <a:xfrm>
            <a:off x="1125416" y="140677"/>
            <a:ext cx="10030264" cy="6105378"/>
          </a:xfrm>
          <a:prstGeom prst="rect">
            <a:avLst/>
          </a:prstGeom>
        </p:spPr>
      </p:pic>
      <p:sp>
        <p:nvSpPr>
          <p:cNvPr id="2" name="CaixaDeTexto 1"/>
          <p:cNvSpPr txBox="1"/>
          <p:nvPr/>
        </p:nvSpPr>
        <p:spPr>
          <a:xfrm>
            <a:off x="436098" y="520505"/>
            <a:ext cx="3248005" cy="584775"/>
          </a:xfrm>
          <a:prstGeom prst="rect">
            <a:avLst/>
          </a:prstGeom>
          <a:solidFill>
            <a:schemeClr val="accent5">
              <a:lumMod val="75000"/>
            </a:schemeClr>
          </a:solidFill>
        </p:spPr>
        <p:txBody>
          <a:bodyPr wrap="none" rtlCol="0">
            <a:spAutoFit/>
          </a:bodyPr>
          <a:lstStyle/>
          <a:p>
            <a:r>
              <a:rPr lang="pt-BR" sz="3200" dirty="0" smtClean="0">
                <a:solidFill>
                  <a:schemeClr val="bg1"/>
                </a:solidFill>
                <a:latin typeface="Century Gothic" panose="020B0502020202020204" pitchFamily="34" charset="0"/>
              </a:rPr>
              <a:t>POSTOS DA RFB</a:t>
            </a:r>
            <a:endParaRPr lang="pt-BR"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00707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5" name="Imagem 4"/>
          <p:cNvPicPr>
            <a:picLocks noChangeAspect="1"/>
          </p:cNvPicPr>
          <p:nvPr/>
        </p:nvPicPr>
        <p:blipFill>
          <a:blip r:embed="rId3"/>
          <a:stretch>
            <a:fillRect/>
          </a:stretch>
        </p:blipFill>
        <p:spPr>
          <a:xfrm>
            <a:off x="1153551" y="112542"/>
            <a:ext cx="9973994" cy="6133513"/>
          </a:xfrm>
          <a:prstGeom prst="rect">
            <a:avLst/>
          </a:prstGeom>
        </p:spPr>
      </p:pic>
      <p:sp>
        <p:nvSpPr>
          <p:cNvPr id="9" name="CaixaDeTexto 8"/>
          <p:cNvSpPr txBox="1"/>
          <p:nvPr/>
        </p:nvSpPr>
        <p:spPr>
          <a:xfrm>
            <a:off x="436098" y="520505"/>
            <a:ext cx="3248005" cy="584775"/>
          </a:xfrm>
          <a:prstGeom prst="rect">
            <a:avLst/>
          </a:prstGeom>
          <a:solidFill>
            <a:schemeClr val="accent5">
              <a:lumMod val="75000"/>
            </a:schemeClr>
          </a:solidFill>
        </p:spPr>
        <p:txBody>
          <a:bodyPr wrap="none" rtlCol="0">
            <a:spAutoFit/>
          </a:bodyPr>
          <a:lstStyle/>
          <a:p>
            <a:r>
              <a:rPr lang="pt-BR" sz="3200" dirty="0" smtClean="0">
                <a:solidFill>
                  <a:schemeClr val="bg1"/>
                </a:solidFill>
                <a:latin typeface="Century Gothic" panose="020B0502020202020204" pitchFamily="34" charset="0"/>
              </a:rPr>
              <a:t>POSTOS DA RFB</a:t>
            </a:r>
            <a:endParaRPr lang="pt-BR"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20289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4677947" y="1902497"/>
            <a:ext cx="6982265" cy="2677656"/>
          </a:xfrm>
          <a:prstGeom prst="rect">
            <a:avLst/>
          </a:prstGeom>
        </p:spPr>
        <p:txBody>
          <a:bodyPr wrap="square">
            <a:spAutoFit/>
          </a:bodyPr>
          <a:lstStyle/>
          <a:p>
            <a:pPr algn="just"/>
            <a:r>
              <a:rPr lang="pt-BR" sz="2400" b="1" dirty="0" smtClean="0">
                <a:latin typeface="Century Gothic" panose="020B0502020202020204" pitchFamily="34" charset="0"/>
              </a:rPr>
              <a:t>Na 1ª Região Fiscal</a:t>
            </a:r>
            <a:r>
              <a:rPr lang="pt-BR" sz="2400" dirty="0" smtClean="0">
                <a:latin typeface="Century Gothic" panose="020B0502020202020204" pitchFamily="34" charset="0"/>
              </a:rPr>
              <a:t>, de acordo com a Portaria nº 1.953, de 27 de julho de 2012, o quantitativo ideal seria de 1.228 Analistas-Tributários e 1.311 Auditores-Fiscais. O quantitativo real apurado em maio de 2014 foi de 551 Analistas-Tributários (44,9% do ideal) e 659 Auditores-Fiscais (50,3% do ideal).</a:t>
            </a:r>
            <a:endParaRPr lang="pt-BR" sz="2400" dirty="0">
              <a:latin typeface="Century Gothic" panose="020B0502020202020204" pitchFamily="34" charset="0"/>
            </a:endParaRPr>
          </a:p>
        </p:txBody>
      </p:sp>
      <p:grpSp>
        <p:nvGrpSpPr>
          <p:cNvPr id="9" name="Grupo 8"/>
          <p:cNvGrpSpPr/>
          <p:nvPr/>
        </p:nvGrpSpPr>
        <p:grpSpPr>
          <a:xfrm rot="5400000">
            <a:off x="1249639" y="2205508"/>
            <a:ext cx="2933556" cy="2163227"/>
            <a:chOff x="4417254" y="2611778"/>
            <a:chExt cx="2933556" cy="1328252"/>
          </a:xfrm>
          <a:gradFill flip="none" rotWithShape="1">
            <a:gsLst>
              <a:gs pos="0">
                <a:schemeClr val="accent5">
                  <a:lumMod val="67000"/>
                  <a:alpha val="11000"/>
                </a:schemeClr>
              </a:gs>
              <a:gs pos="48000">
                <a:schemeClr val="accent5">
                  <a:lumMod val="97000"/>
                  <a:lumOff val="3000"/>
                </a:schemeClr>
              </a:gs>
              <a:gs pos="100000">
                <a:schemeClr val="accent5">
                  <a:lumMod val="60000"/>
                  <a:lumOff val="40000"/>
                </a:schemeClr>
              </a:gs>
            </a:gsLst>
            <a:lin ang="0" scaled="1"/>
            <a:tileRect/>
          </a:gradFill>
        </p:grpSpPr>
        <p:sp>
          <p:nvSpPr>
            <p:cNvPr id="10" name="Pentágono 9"/>
            <p:cNvSpPr/>
            <p:nvPr/>
          </p:nvSpPr>
          <p:spPr>
            <a:xfrm>
              <a:off x="4417254" y="2611778"/>
              <a:ext cx="1330966" cy="1328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Divisa 10"/>
            <p:cNvSpPr/>
            <p:nvPr/>
          </p:nvSpPr>
          <p:spPr>
            <a:xfrm>
              <a:off x="5229723"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Divisa 11"/>
            <p:cNvSpPr/>
            <p:nvPr/>
          </p:nvSpPr>
          <p:spPr>
            <a:xfrm>
              <a:off x="6025765"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5" name="CaixaDeTexto 14"/>
          <p:cNvSpPr txBox="1"/>
          <p:nvPr/>
        </p:nvSpPr>
        <p:spPr>
          <a:xfrm>
            <a:off x="1307217" y="296153"/>
            <a:ext cx="2818400"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551 ATRFB e</a:t>
            </a:r>
          </a:p>
          <a:p>
            <a:pPr algn="ctr"/>
            <a:r>
              <a:rPr lang="pt-BR" sz="3600" dirty="0" smtClean="0">
                <a:solidFill>
                  <a:schemeClr val="bg1"/>
                </a:solidFill>
                <a:latin typeface="Century Gothic" panose="020B0502020202020204" pitchFamily="34" charset="0"/>
              </a:rPr>
              <a:t> 659 AFRFB</a:t>
            </a:r>
            <a:endParaRPr lang="pt-BR" sz="3600" dirty="0">
              <a:solidFill>
                <a:schemeClr val="bg1"/>
              </a:solidFill>
              <a:latin typeface="Century Gothic" panose="020B0502020202020204" pitchFamily="34" charset="0"/>
            </a:endParaRPr>
          </a:p>
        </p:txBody>
      </p:sp>
      <p:sp>
        <p:nvSpPr>
          <p:cNvPr id="16" name="CaixaDeTexto 15"/>
          <p:cNvSpPr txBox="1"/>
          <p:nvPr/>
        </p:nvSpPr>
        <p:spPr>
          <a:xfrm>
            <a:off x="1114856" y="4930182"/>
            <a:ext cx="3203121"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1.228 ATRFB e</a:t>
            </a:r>
          </a:p>
          <a:p>
            <a:pPr algn="ctr"/>
            <a:r>
              <a:rPr lang="pt-BR" sz="3600" dirty="0" smtClean="0">
                <a:solidFill>
                  <a:schemeClr val="bg1"/>
                </a:solidFill>
                <a:latin typeface="Century Gothic" panose="020B0502020202020204" pitchFamily="34" charset="0"/>
              </a:rPr>
              <a:t> 1.311 AFRFB</a:t>
            </a:r>
            <a:endParaRPr lang="pt-BR" sz="3600" dirty="0">
              <a:solidFill>
                <a:schemeClr val="bg1"/>
              </a:solidFill>
              <a:latin typeface="Century Gothic" panose="020B0502020202020204" pitchFamily="34" charset="0"/>
            </a:endParaRPr>
          </a:p>
        </p:txBody>
      </p:sp>
      <p:sp>
        <p:nvSpPr>
          <p:cNvPr id="17" name="CaixaDeTexto 16"/>
          <p:cNvSpPr txBox="1"/>
          <p:nvPr/>
        </p:nvSpPr>
        <p:spPr>
          <a:xfrm>
            <a:off x="5186556" y="308684"/>
            <a:ext cx="7005444"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QUANTITATIVOS IDEAIS DE SERVIDORES DA RFB</a:t>
            </a:r>
            <a:endParaRPr lang="pt-B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25702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4677947" y="1902497"/>
            <a:ext cx="6982265" cy="2677656"/>
          </a:xfrm>
          <a:prstGeom prst="rect">
            <a:avLst/>
          </a:prstGeom>
        </p:spPr>
        <p:txBody>
          <a:bodyPr wrap="square">
            <a:spAutoFit/>
          </a:bodyPr>
          <a:lstStyle/>
          <a:p>
            <a:pPr algn="just"/>
            <a:r>
              <a:rPr lang="pt-BR" sz="2400" dirty="0" smtClean="0">
                <a:latin typeface="Century Gothic" panose="020B0502020202020204" pitchFamily="34" charset="0"/>
              </a:rPr>
              <a:t>Na</a:t>
            </a:r>
            <a:r>
              <a:rPr lang="pt-BR" sz="2400" b="1" dirty="0" smtClean="0">
                <a:latin typeface="Century Gothic" panose="020B0502020202020204" pitchFamily="34" charset="0"/>
              </a:rPr>
              <a:t> 2ª Região Fiscal, </a:t>
            </a:r>
            <a:r>
              <a:rPr lang="pt-BR" sz="2400" dirty="0" smtClean="0">
                <a:latin typeface="Century Gothic" panose="020B0502020202020204" pitchFamily="34" charset="0"/>
              </a:rPr>
              <a:t>de acordo com a Portaria nº 1.953, de 27 de julho de 2012, o número ideal seria de 902 Analistas-Tributários e 1.026 Auditores-Fiscais. O quantitativo real apurado em maio de 2014 foi de 445 Analistas-Tributários (44% do ideal) e 532 Auditores-Fiscais (54,7% do ideal). </a:t>
            </a:r>
            <a:endParaRPr lang="pt-BR" sz="2400" dirty="0">
              <a:latin typeface="Century Gothic" panose="020B0502020202020204" pitchFamily="34" charset="0"/>
            </a:endParaRPr>
          </a:p>
        </p:txBody>
      </p:sp>
      <p:grpSp>
        <p:nvGrpSpPr>
          <p:cNvPr id="9" name="Grupo 8"/>
          <p:cNvGrpSpPr/>
          <p:nvPr/>
        </p:nvGrpSpPr>
        <p:grpSpPr>
          <a:xfrm rot="5400000">
            <a:off x="1249639" y="2205508"/>
            <a:ext cx="2933556" cy="2163227"/>
            <a:chOff x="4417254" y="2611778"/>
            <a:chExt cx="2933556" cy="1328252"/>
          </a:xfrm>
          <a:gradFill flip="none" rotWithShape="1">
            <a:gsLst>
              <a:gs pos="0">
                <a:schemeClr val="accent5">
                  <a:lumMod val="67000"/>
                  <a:alpha val="11000"/>
                </a:schemeClr>
              </a:gs>
              <a:gs pos="48000">
                <a:schemeClr val="accent5">
                  <a:lumMod val="97000"/>
                  <a:lumOff val="3000"/>
                </a:schemeClr>
              </a:gs>
              <a:gs pos="100000">
                <a:schemeClr val="accent5">
                  <a:lumMod val="60000"/>
                  <a:lumOff val="40000"/>
                </a:schemeClr>
              </a:gs>
            </a:gsLst>
            <a:lin ang="0" scaled="1"/>
            <a:tileRect/>
          </a:gradFill>
        </p:grpSpPr>
        <p:sp>
          <p:nvSpPr>
            <p:cNvPr id="10" name="Pentágono 9"/>
            <p:cNvSpPr/>
            <p:nvPr/>
          </p:nvSpPr>
          <p:spPr>
            <a:xfrm>
              <a:off x="4417254" y="2611778"/>
              <a:ext cx="1330966" cy="1328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Divisa 10"/>
            <p:cNvSpPr/>
            <p:nvPr/>
          </p:nvSpPr>
          <p:spPr>
            <a:xfrm>
              <a:off x="5229723"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Divisa 11"/>
            <p:cNvSpPr/>
            <p:nvPr/>
          </p:nvSpPr>
          <p:spPr>
            <a:xfrm>
              <a:off x="6025765"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5" name="CaixaDeTexto 14"/>
          <p:cNvSpPr txBox="1"/>
          <p:nvPr/>
        </p:nvSpPr>
        <p:spPr>
          <a:xfrm>
            <a:off x="1307217" y="296153"/>
            <a:ext cx="2818400"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445 ATRFB e</a:t>
            </a:r>
          </a:p>
          <a:p>
            <a:pPr algn="ctr"/>
            <a:r>
              <a:rPr lang="pt-BR" sz="3600" dirty="0" smtClean="0">
                <a:solidFill>
                  <a:schemeClr val="bg1"/>
                </a:solidFill>
                <a:latin typeface="Century Gothic" panose="020B0502020202020204" pitchFamily="34" charset="0"/>
              </a:rPr>
              <a:t> 532 AFRFB</a:t>
            </a:r>
            <a:endParaRPr lang="pt-BR" sz="3600" dirty="0">
              <a:solidFill>
                <a:schemeClr val="bg1"/>
              </a:solidFill>
              <a:latin typeface="Century Gothic" panose="020B0502020202020204" pitchFamily="34" charset="0"/>
            </a:endParaRPr>
          </a:p>
        </p:txBody>
      </p:sp>
      <p:sp>
        <p:nvSpPr>
          <p:cNvPr id="16" name="CaixaDeTexto 15"/>
          <p:cNvSpPr txBox="1"/>
          <p:nvPr/>
        </p:nvSpPr>
        <p:spPr>
          <a:xfrm>
            <a:off x="1251111" y="4930182"/>
            <a:ext cx="2930610"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902 ATRFB e</a:t>
            </a:r>
          </a:p>
          <a:p>
            <a:pPr algn="ctr"/>
            <a:r>
              <a:rPr lang="pt-BR" sz="3600" dirty="0" smtClean="0">
                <a:solidFill>
                  <a:schemeClr val="bg1"/>
                </a:solidFill>
                <a:latin typeface="Century Gothic" panose="020B0502020202020204" pitchFamily="34" charset="0"/>
              </a:rPr>
              <a:t> 1.206 AFRFB</a:t>
            </a:r>
            <a:endParaRPr lang="pt-BR" sz="3600" dirty="0">
              <a:solidFill>
                <a:schemeClr val="bg1"/>
              </a:solidFill>
              <a:latin typeface="Century Gothic" panose="020B0502020202020204" pitchFamily="34" charset="0"/>
            </a:endParaRPr>
          </a:p>
        </p:txBody>
      </p:sp>
      <p:sp>
        <p:nvSpPr>
          <p:cNvPr id="13" name="CaixaDeTexto 12"/>
          <p:cNvSpPr txBox="1"/>
          <p:nvPr/>
        </p:nvSpPr>
        <p:spPr>
          <a:xfrm>
            <a:off x="5186556" y="308684"/>
            <a:ext cx="7005444"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QUANTITATIVOS IDEAIS DE SERVIDORES DA RFB</a:t>
            </a:r>
            <a:endParaRPr lang="pt-B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52193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4677947" y="1902497"/>
            <a:ext cx="6982265" cy="3046988"/>
          </a:xfrm>
          <a:prstGeom prst="rect">
            <a:avLst/>
          </a:prstGeom>
        </p:spPr>
        <p:txBody>
          <a:bodyPr wrap="square">
            <a:spAutoFit/>
          </a:bodyPr>
          <a:lstStyle/>
          <a:p>
            <a:pPr algn="just"/>
            <a:r>
              <a:rPr lang="pt-BR" sz="2400" dirty="0" smtClean="0">
                <a:latin typeface="Century Gothic" panose="020B0502020202020204" pitchFamily="34" charset="0"/>
              </a:rPr>
              <a:t>Na</a:t>
            </a:r>
            <a:r>
              <a:rPr lang="pt-BR" sz="2400" b="1" dirty="0" smtClean="0">
                <a:latin typeface="Century Gothic" panose="020B0502020202020204" pitchFamily="34" charset="0"/>
              </a:rPr>
              <a:t> 9ª Região Fiscal</a:t>
            </a:r>
            <a:r>
              <a:rPr lang="pt-BR" sz="2400" dirty="0" smtClean="0">
                <a:latin typeface="Century Gothic" panose="020B0502020202020204" pitchFamily="34" charset="0"/>
              </a:rPr>
              <a:t>, de acordo com a Portaria da RFB nº 1.953, de 27 de julho de 2012, o quantitativo ideal seria de 1.293 Analistas-Tributários e 1.385 Auditores-Fiscais. O quantitativo real apurado em maio de 2014 foi de 891 Analistas-Tributários (68,9% do ideal) e 1.104 Auditores-Fiscais (79,7% do ideal). </a:t>
            </a:r>
            <a:endParaRPr lang="pt-BR" sz="2400" dirty="0">
              <a:latin typeface="Century Gothic" panose="020B0502020202020204" pitchFamily="34" charset="0"/>
            </a:endParaRPr>
          </a:p>
        </p:txBody>
      </p:sp>
      <p:grpSp>
        <p:nvGrpSpPr>
          <p:cNvPr id="9" name="Grupo 8"/>
          <p:cNvGrpSpPr/>
          <p:nvPr/>
        </p:nvGrpSpPr>
        <p:grpSpPr>
          <a:xfrm rot="5400000">
            <a:off x="1249639" y="2205508"/>
            <a:ext cx="2933556" cy="2163227"/>
            <a:chOff x="4417254" y="2611778"/>
            <a:chExt cx="2933556" cy="1328252"/>
          </a:xfrm>
          <a:gradFill flip="none" rotWithShape="1">
            <a:gsLst>
              <a:gs pos="0">
                <a:schemeClr val="accent5">
                  <a:lumMod val="67000"/>
                  <a:alpha val="11000"/>
                </a:schemeClr>
              </a:gs>
              <a:gs pos="48000">
                <a:schemeClr val="accent5">
                  <a:lumMod val="97000"/>
                  <a:lumOff val="3000"/>
                </a:schemeClr>
              </a:gs>
              <a:gs pos="100000">
                <a:schemeClr val="accent5">
                  <a:lumMod val="60000"/>
                  <a:lumOff val="40000"/>
                </a:schemeClr>
              </a:gs>
            </a:gsLst>
            <a:lin ang="0" scaled="1"/>
            <a:tileRect/>
          </a:gradFill>
        </p:grpSpPr>
        <p:sp>
          <p:nvSpPr>
            <p:cNvPr id="10" name="Pentágono 9"/>
            <p:cNvSpPr/>
            <p:nvPr/>
          </p:nvSpPr>
          <p:spPr>
            <a:xfrm>
              <a:off x="4417254" y="2611778"/>
              <a:ext cx="1330966" cy="1328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Divisa 10"/>
            <p:cNvSpPr/>
            <p:nvPr/>
          </p:nvSpPr>
          <p:spPr>
            <a:xfrm>
              <a:off x="5229723"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Divisa 11"/>
            <p:cNvSpPr/>
            <p:nvPr/>
          </p:nvSpPr>
          <p:spPr>
            <a:xfrm>
              <a:off x="6025765"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5" name="CaixaDeTexto 14"/>
          <p:cNvSpPr txBox="1"/>
          <p:nvPr/>
        </p:nvSpPr>
        <p:spPr>
          <a:xfrm>
            <a:off x="1251112" y="296153"/>
            <a:ext cx="2930610"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891 ATRFB e</a:t>
            </a:r>
          </a:p>
          <a:p>
            <a:pPr algn="ctr"/>
            <a:r>
              <a:rPr lang="pt-BR" sz="3600" dirty="0" smtClean="0">
                <a:solidFill>
                  <a:schemeClr val="bg1"/>
                </a:solidFill>
                <a:latin typeface="Century Gothic" panose="020B0502020202020204" pitchFamily="34" charset="0"/>
              </a:rPr>
              <a:t> 1.104 AFRFB</a:t>
            </a:r>
            <a:endParaRPr lang="pt-BR" sz="3600" dirty="0">
              <a:solidFill>
                <a:schemeClr val="bg1"/>
              </a:solidFill>
              <a:latin typeface="Century Gothic" panose="020B0502020202020204" pitchFamily="34" charset="0"/>
            </a:endParaRPr>
          </a:p>
        </p:txBody>
      </p:sp>
      <p:sp>
        <p:nvSpPr>
          <p:cNvPr id="16" name="CaixaDeTexto 15"/>
          <p:cNvSpPr txBox="1"/>
          <p:nvPr/>
        </p:nvSpPr>
        <p:spPr>
          <a:xfrm>
            <a:off x="1114856" y="4930182"/>
            <a:ext cx="3203121"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1.293 ATRFB e</a:t>
            </a:r>
          </a:p>
          <a:p>
            <a:pPr algn="ctr"/>
            <a:r>
              <a:rPr lang="pt-BR" sz="3600" dirty="0" smtClean="0">
                <a:solidFill>
                  <a:schemeClr val="bg1"/>
                </a:solidFill>
                <a:latin typeface="Century Gothic" panose="020B0502020202020204" pitchFamily="34" charset="0"/>
              </a:rPr>
              <a:t> 1.385 AFRFB</a:t>
            </a:r>
            <a:endParaRPr lang="pt-BR" sz="3600" dirty="0">
              <a:solidFill>
                <a:schemeClr val="bg1"/>
              </a:solidFill>
              <a:latin typeface="Century Gothic" panose="020B0502020202020204" pitchFamily="34" charset="0"/>
            </a:endParaRPr>
          </a:p>
        </p:txBody>
      </p:sp>
      <p:sp>
        <p:nvSpPr>
          <p:cNvPr id="13" name="CaixaDeTexto 12"/>
          <p:cNvSpPr txBox="1"/>
          <p:nvPr/>
        </p:nvSpPr>
        <p:spPr>
          <a:xfrm>
            <a:off x="5186556" y="308684"/>
            <a:ext cx="7005444"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QUANTITATIVOS IDEAIS DE SERVIDORES DA RFB</a:t>
            </a:r>
            <a:endParaRPr lang="pt-B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488766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4677947" y="1902497"/>
            <a:ext cx="6982265" cy="2677656"/>
          </a:xfrm>
          <a:prstGeom prst="rect">
            <a:avLst/>
          </a:prstGeom>
        </p:spPr>
        <p:txBody>
          <a:bodyPr wrap="square">
            <a:spAutoFit/>
          </a:bodyPr>
          <a:lstStyle/>
          <a:p>
            <a:pPr algn="just"/>
            <a:r>
              <a:rPr lang="pt-BR" sz="2400" dirty="0" smtClean="0">
                <a:latin typeface="Century Gothic" panose="020B0502020202020204" pitchFamily="34" charset="0"/>
              </a:rPr>
              <a:t>Na </a:t>
            </a:r>
            <a:r>
              <a:rPr lang="pt-BR" sz="2400" b="1" dirty="0" smtClean="0">
                <a:latin typeface="Century Gothic" panose="020B0502020202020204" pitchFamily="34" charset="0"/>
              </a:rPr>
              <a:t>10ª Região Fiscal</a:t>
            </a:r>
            <a:r>
              <a:rPr lang="pt-BR" sz="2400" dirty="0" smtClean="0">
                <a:latin typeface="Century Gothic" panose="020B0502020202020204" pitchFamily="34" charset="0"/>
              </a:rPr>
              <a:t>, de acordo com a Portaria da RFB nº 1.953, de 27 de julho de 2012, o quantitativo ideal seria de 1.490 Analistas-Tributários e 1.656 Auditores-Fiscais.</a:t>
            </a:r>
          </a:p>
          <a:p>
            <a:pPr algn="just"/>
            <a:r>
              <a:rPr lang="pt-BR" sz="2400" dirty="0" smtClean="0">
                <a:latin typeface="Century Gothic" panose="020B0502020202020204" pitchFamily="34" charset="0"/>
              </a:rPr>
              <a:t>O quantitativo real apurado em maio de 2014 foi de 724 Analistas-Tributários</a:t>
            </a:r>
            <a:r>
              <a:rPr lang="pt-BR" sz="2400" dirty="0">
                <a:latin typeface="Century Gothic" panose="020B0502020202020204" pitchFamily="34" charset="0"/>
              </a:rPr>
              <a:t> </a:t>
            </a:r>
            <a:r>
              <a:rPr lang="pt-BR" sz="2400" dirty="0" smtClean="0">
                <a:latin typeface="Century Gothic" panose="020B0502020202020204" pitchFamily="34" charset="0"/>
              </a:rPr>
              <a:t>(51,9% do ideal) e 818 Auditores-Fiscais (49,3% do ideal). </a:t>
            </a:r>
            <a:endParaRPr lang="pt-BR" sz="2400" dirty="0">
              <a:latin typeface="Century Gothic" panose="020B0502020202020204" pitchFamily="34" charset="0"/>
            </a:endParaRPr>
          </a:p>
        </p:txBody>
      </p:sp>
      <p:grpSp>
        <p:nvGrpSpPr>
          <p:cNvPr id="9" name="Grupo 8"/>
          <p:cNvGrpSpPr/>
          <p:nvPr/>
        </p:nvGrpSpPr>
        <p:grpSpPr>
          <a:xfrm rot="5400000">
            <a:off x="1249639" y="2205508"/>
            <a:ext cx="2933556" cy="2163227"/>
            <a:chOff x="4417254" y="2611778"/>
            <a:chExt cx="2933556" cy="1328252"/>
          </a:xfrm>
          <a:gradFill flip="none" rotWithShape="1">
            <a:gsLst>
              <a:gs pos="0">
                <a:schemeClr val="accent5">
                  <a:lumMod val="67000"/>
                  <a:alpha val="11000"/>
                </a:schemeClr>
              </a:gs>
              <a:gs pos="48000">
                <a:schemeClr val="accent5">
                  <a:lumMod val="97000"/>
                  <a:lumOff val="3000"/>
                </a:schemeClr>
              </a:gs>
              <a:gs pos="100000">
                <a:schemeClr val="accent5">
                  <a:lumMod val="60000"/>
                  <a:lumOff val="40000"/>
                </a:schemeClr>
              </a:gs>
            </a:gsLst>
            <a:lin ang="0" scaled="1"/>
            <a:tileRect/>
          </a:gradFill>
        </p:grpSpPr>
        <p:sp>
          <p:nvSpPr>
            <p:cNvPr id="10" name="Pentágono 9"/>
            <p:cNvSpPr/>
            <p:nvPr/>
          </p:nvSpPr>
          <p:spPr>
            <a:xfrm>
              <a:off x="4417254" y="2611778"/>
              <a:ext cx="1330966" cy="132825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Divisa 10"/>
            <p:cNvSpPr/>
            <p:nvPr/>
          </p:nvSpPr>
          <p:spPr>
            <a:xfrm>
              <a:off x="5229723"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2" name="Divisa 11"/>
            <p:cNvSpPr/>
            <p:nvPr/>
          </p:nvSpPr>
          <p:spPr>
            <a:xfrm>
              <a:off x="6025765" y="2611778"/>
              <a:ext cx="1325045" cy="132825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grpSp>
      <p:sp>
        <p:nvSpPr>
          <p:cNvPr id="15" name="CaixaDeTexto 14"/>
          <p:cNvSpPr txBox="1"/>
          <p:nvPr/>
        </p:nvSpPr>
        <p:spPr>
          <a:xfrm>
            <a:off x="1251112" y="296153"/>
            <a:ext cx="2930610"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724 ATRFB e</a:t>
            </a:r>
          </a:p>
          <a:p>
            <a:pPr algn="ctr"/>
            <a:r>
              <a:rPr lang="pt-BR" sz="3600" dirty="0" smtClean="0">
                <a:solidFill>
                  <a:schemeClr val="bg1"/>
                </a:solidFill>
                <a:latin typeface="Century Gothic" panose="020B0502020202020204" pitchFamily="34" charset="0"/>
              </a:rPr>
              <a:t> 818 AFRFB</a:t>
            </a:r>
            <a:endParaRPr lang="pt-BR" sz="3600" dirty="0">
              <a:solidFill>
                <a:schemeClr val="bg1"/>
              </a:solidFill>
              <a:latin typeface="Century Gothic" panose="020B0502020202020204" pitchFamily="34" charset="0"/>
            </a:endParaRPr>
          </a:p>
        </p:txBody>
      </p:sp>
      <p:sp>
        <p:nvSpPr>
          <p:cNvPr id="16" name="CaixaDeTexto 15"/>
          <p:cNvSpPr txBox="1"/>
          <p:nvPr/>
        </p:nvSpPr>
        <p:spPr>
          <a:xfrm>
            <a:off x="1114856" y="4930182"/>
            <a:ext cx="3203121" cy="1200329"/>
          </a:xfrm>
          <a:prstGeom prst="rect">
            <a:avLst/>
          </a:prstGeom>
          <a:solidFill>
            <a:schemeClr val="accent5">
              <a:lumMod val="50000"/>
            </a:schemeClr>
          </a:solidFill>
        </p:spPr>
        <p:txBody>
          <a:bodyPr wrap="none" rtlCol="0">
            <a:spAutoFit/>
          </a:bodyPr>
          <a:lstStyle/>
          <a:p>
            <a:pPr algn="ctr"/>
            <a:r>
              <a:rPr lang="pt-BR" sz="3600" dirty="0" smtClean="0">
                <a:solidFill>
                  <a:schemeClr val="bg1"/>
                </a:solidFill>
                <a:latin typeface="Century Gothic" panose="020B0502020202020204" pitchFamily="34" charset="0"/>
              </a:rPr>
              <a:t>1.490 ATRFB e</a:t>
            </a:r>
          </a:p>
          <a:p>
            <a:pPr algn="ctr"/>
            <a:r>
              <a:rPr lang="pt-BR" sz="3600" dirty="0" smtClean="0">
                <a:solidFill>
                  <a:schemeClr val="bg1"/>
                </a:solidFill>
                <a:latin typeface="Century Gothic" panose="020B0502020202020204" pitchFamily="34" charset="0"/>
              </a:rPr>
              <a:t> 1.656 AFRFB</a:t>
            </a:r>
            <a:endParaRPr lang="pt-BR" sz="3600" dirty="0">
              <a:solidFill>
                <a:schemeClr val="bg1"/>
              </a:solidFill>
              <a:latin typeface="Century Gothic" panose="020B0502020202020204" pitchFamily="34" charset="0"/>
            </a:endParaRPr>
          </a:p>
        </p:txBody>
      </p:sp>
      <p:sp>
        <p:nvSpPr>
          <p:cNvPr id="13" name="CaixaDeTexto 12"/>
          <p:cNvSpPr txBox="1"/>
          <p:nvPr/>
        </p:nvSpPr>
        <p:spPr>
          <a:xfrm>
            <a:off x="5186556" y="308684"/>
            <a:ext cx="7005444"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QUANTITATIVOS IDEAIS DE SERVIDORES DA RFB</a:t>
            </a:r>
            <a:endParaRPr lang="pt-BR"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23123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www.ebc.com.br/sites/_portalebc2014/files/atoms_image/porto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452" y="1"/>
            <a:ext cx="10170061" cy="66703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3">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1727767" y="504056"/>
            <a:ext cx="10464233" cy="923330"/>
          </a:xfrm>
          <a:prstGeom prst="rect">
            <a:avLst/>
          </a:prstGeom>
          <a:solidFill>
            <a:schemeClr val="accent5">
              <a:lumMod val="50000"/>
            </a:schemeClr>
          </a:solidFill>
        </p:spPr>
        <p:txBody>
          <a:bodyPr wrap="square" rtlCol="0">
            <a:spAutoFit/>
          </a:bodyPr>
          <a:lstStyle/>
          <a:p>
            <a:r>
              <a:rPr lang="pt-BR" sz="5400" b="1" dirty="0" smtClean="0">
                <a:solidFill>
                  <a:schemeClr val="bg1"/>
                </a:solidFill>
                <a:latin typeface="Century Gothic" panose="020B0502020202020204" pitchFamily="34" charset="0"/>
              </a:rPr>
              <a:t>PORTOS E AEROPORTOS</a:t>
            </a:r>
            <a:endParaRPr lang="pt-BR" sz="5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57845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211015" y="572648"/>
            <a:ext cx="6096000" cy="5262979"/>
          </a:xfrm>
          <a:prstGeom prst="rect">
            <a:avLst/>
          </a:prstGeom>
        </p:spPr>
        <p:txBody>
          <a:bodyPr>
            <a:spAutoFit/>
          </a:bodyPr>
          <a:lstStyle/>
          <a:p>
            <a:pPr algn="just"/>
            <a:r>
              <a:rPr lang="pt-BR" sz="2400" dirty="0" smtClean="0">
                <a:latin typeface="Century Gothic" panose="020B0502020202020204" pitchFamily="34" charset="0"/>
              </a:rPr>
              <a:t>De forma geral, os graves problemas de efetivo registrados nos postos de controle da Receita Federal instalados na fronteira seca também são registrados nas unidades aduaneiras localizadas nos portos e aeroportos de todo o País. </a:t>
            </a:r>
          </a:p>
          <a:p>
            <a:pPr algn="just"/>
            <a:endParaRPr lang="pt-BR" sz="2400" dirty="0">
              <a:latin typeface="Century Gothic" panose="020B0502020202020204" pitchFamily="34" charset="0"/>
            </a:endParaRPr>
          </a:p>
          <a:p>
            <a:pPr algn="just"/>
            <a:r>
              <a:rPr lang="pt-BR" sz="2400" dirty="0" smtClean="0">
                <a:latin typeface="Century Gothic" panose="020B0502020202020204" pitchFamily="34" charset="0"/>
              </a:rPr>
              <a:t>Nessas instalações a RFB mantém apenas </a:t>
            </a:r>
            <a:r>
              <a:rPr lang="pt-BR" sz="2400" b="1" dirty="0" smtClean="0">
                <a:latin typeface="Century Gothic" panose="020B0502020202020204" pitchFamily="34" charset="0"/>
              </a:rPr>
              <a:t>1.037 Auditores-Fiscais </a:t>
            </a:r>
            <a:r>
              <a:rPr lang="pt-BR" sz="2400" dirty="0" smtClean="0">
                <a:latin typeface="Century Gothic" panose="020B0502020202020204" pitchFamily="34" charset="0"/>
              </a:rPr>
              <a:t>e </a:t>
            </a:r>
            <a:r>
              <a:rPr lang="pt-BR" sz="2400" b="1" dirty="0" smtClean="0">
                <a:latin typeface="Century Gothic" panose="020B0502020202020204" pitchFamily="34" charset="0"/>
              </a:rPr>
              <a:t>935 Analistas-Tributários</a:t>
            </a:r>
            <a:r>
              <a:rPr lang="pt-BR" sz="2400" dirty="0" smtClean="0">
                <a:latin typeface="Century Gothic" panose="020B0502020202020204" pitchFamily="34" charset="0"/>
              </a:rPr>
              <a:t>. É com esse efetivo que a RFB controla mais de 90% do fluxo comercial – importações e exportações – do País. </a:t>
            </a:r>
            <a:endParaRPr lang="pt-BR" sz="2400" dirty="0">
              <a:latin typeface="Century Gothic" panose="020B0502020202020204" pitchFamily="34" charset="0"/>
            </a:endParaRPr>
          </a:p>
        </p:txBody>
      </p:sp>
      <p:pic>
        <p:nvPicPr>
          <p:cNvPr id="5" name="Imagem 4"/>
          <p:cNvPicPr>
            <a:picLocks noChangeAspect="1"/>
          </p:cNvPicPr>
          <p:nvPr/>
        </p:nvPicPr>
        <p:blipFill>
          <a:blip r:embed="rId3"/>
          <a:stretch>
            <a:fillRect/>
          </a:stretch>
        </p:blipFill>
        <p:spPr>
          <a:xfrm>
            <a:off x="6542423" y="266772"/>
            <a:ext cx="5316640" cy="5778821"/>
          </a:xfrm>
          <a:prstGeom prst="rect">
            <a:avLst/>
          </a:prstGeom>
        </p:spPr>
      </p:pic>
    </p:spTree>
    <p:extLst>
      <p:ext uri="{BB962C8B-B14F-4D97-AF65-F5344CB8AC3E}">
        <p14:creationId xmlns:p14="http://schemas.microsoft.com/office/powerpoint/2010/main" val="3675880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0" y="168813"/>
            <a:ext cx="5453737"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PRINCIPAIS PORTOS E AEROPORTOS</a:t>
            </a:r>
            <a:endParaRPr lang="pt-BR" sz="2400" dirty="0">
              <a:solidFill>
                <a:schemeClr val="bg1"/>
              </a:solidFill>
              <a:latin typeface="Century Gothic" panose="020B0502020202020204" pitchFamily="34" charset="0"/>
            </a:endParaRPr>
          </a:p>
        </p:txBody>
      </p:sp>
      <p:pic>
        <p:nvPicPr>
          <p:cNvPr id="3" name="Imagem 2"/>
          <p:cNvPicPr>
            <a:picLocks noChangeAspect="1"/>
          </p:cNvPicPr>
          <p:nvPr/>
        </p:nvPicPr>
        <p:blipFill>
          <a:blip r:embed="rId3"/>
          <a:stretch>
            <a:fillRect/>
          </a:stretch>
        </p:blipFill>
        <p:spPr>
          <a:xfrm>
            <a:off x="304406" y="1053540"/>
            <a:ext cx="7503555" cy="4553335"/>
          </a:xfrm>
          <a:prstGeom prst="rect">
            <a:avLst/>
          </a:prstGeom>
        </p:spPr>
      </p:pic>
      <p:pic>
        <p:nvPicPr>
          <p:cNvPr id="5" name="Imagem 4"/>
          <p:cNvPicPr>
            <a:picLocks noChangeAspect="1"/>
          </p:cNvPicPr>
          <p:nvPr/>
        </p:nvPicPr>
        <p:blipFill>
          <a:blip r:embed="rId4"/>
          <a:stretch>
            <a:fillRect/>
          </a:stretch>
        </p:blipFill>
        <p:spPr>
          <a:xfrm>
            <a:off x="7928424" y="2643004"/>
            <a:ext cx="4151033" cy="1432442"/>
          </a:xfrm>
          <a:prstGeom prst="rect">
            <a:avLst/>
          </a:prstGeom>
        </p:spPr>
      </p:pic>
      <p:pic>
        <p:nvPicPr>
          <p:cNvPr id="11" name="Imagem 10"/>
          <p:cNvPicPr>
            <a:picLocks noChangeAspect="1"/>
          </p:cNvPicPr>
          <p:nvPr/>
        </p:nvPicPr>
        <p:blipFill>
          <a:blip r:embed="rId5"/>
          <a:stretch>
            <a:fillRect/>
          </a:stretch>
        </p:blipFill>
        <p:spPr>
          <a:xfrm>
            <a:off x="7928425" y="4441725"/>
            <a:ext cx="4163224" cy="1432442"/>
          </a:xfrm>
          <a:prstGeom prst="rect">
            <a:avLst/>
          </a:prstGeom>
        </p:spPr>
      </p:pic>
      <p:pic>
        <p:nvPicPr>
          <p:cNvPr id="12" name="Imagem 11"/>
          <p:cNvPicPr>
            <a:picLocks noChangeAspect="1"/>
          </p:cNvPicPr>
          <p:nvPr/>
        </p:nvPicPr>
        <p:blipFill>
          <a:blip r:embed="rId6"/>
          <a:stretch>
            <a:fillRect/>
          </a:stretch>
        </p:blipFill>
        <p:spPr>
          <a:xfrm>
            <a:off x="7928424" y="759655"/>
            <a:ext cx="4151033" cy="1517070"/>
          </a:xfrm>
          <a:prstGeom prst="rect">
            <a:avLst/>
          </a:prstGeom>
        </p:spPr>
      </p:pic>
    </p:spTree>
    <p:extLst>
      <p:ext uri="{BB962C8B-B14F-4D97-AF65-F5344CB8AC3E}">
        <p14:creationId xmlns:p14="http://schemas.microsoft.com/office/powerpoint/2010/main" val="2359422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436098" y="1022737"/>
            <a:ext cx="6485207" cy="4154984"/>
          </a:xfrm>
          <a:prstGeom prst="rect">
            <a:avLst/>
          </a:prstGeom>
        </p:spPr>
        <p:txBody>
          <a:bodyPr wrap="square">
            <a:spAutoFit/>
          </a:bodyPr>
          <a:lstStyle/>
          <a:p>
            <a:pPr algn="just"/>
            <a:r>
              <a:rPr lang="pt-BR" sz="2400" dirty="0" smtClean="0">
                <a:latin typeface="Century Gothic" panose="020B0502020202020204" pitchFamily="34" charset="0"/>
              </a:rPr>
              <a:t>Em todas as cidades brasileiras é flagrante a venda de produtos contrabandeados e fruto de descaminho que ingressam facilmente no País pelas fronteiras secas, portos e aeroportos. Também é alarmante a facilidade com que armas, munições e drogas chegam às cidades brasileiras e abastecem o crime organizado, contribuindo diretamente para a onda de violência que atinge toda a sociedade</a:t>
            </a:r>
            <a:endParaRPr lang="pt-BR" sz="2400" dirty="0">
              <a:latin typeface="Century Gothic" panose="020B0502020202020204" pitchFamily="34" charset="0"/>
            </a:endParaRPr>
          </a:p>
        </p:txBody>
      </p:sp>
      <p:pic>
        <p:nvPicPr>
          <p:cNvPr id="1034" name="Picture 10" descr="http://www.portalamazonia.com.br/editoria/files/2012/06/camelo-ju%C3%A7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550" y="0"/>
            <a:ext cx="3213002" cy="23010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ocidadaorj.com.br/site/wp-content/uploads/2014/09/Assalto-no-itaim-2-600x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998" y="1412722"/>
            <a:ext cx="3213002" cy="321300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5"/>
          <a:stretch>
            <a:fillRect/>
          </a:stretch>
        </p:blipFill>
        <p:spPr>
          <a:xfrm>
            <a:off x="7229107" y="4237159"/>
            <a:ext cx="3237255" cy="2147087"/>
          </a:xfrm>
          <a:prstGeom prst="rect">
            <a:avLst/>
          </a:prstGeom>
        </p:spPr>
      </p:pic>
    </p:spTree>
    <p:extLst>
      <p:ext uri="{BB962C8B-B14F-4D97-AF65-F5344CB8AC3E}">
        <p14:creationId xmlns:p14="http://schemas.microsoft.com/office/powerpoint/2010/main" val="3293363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2" name="Imagem 1"/>
          <p:cNvPicPr>
            <a:picLocks noChangeAspect="1"/>
          </p:cNvPicPr>
          <p:nvPr/>
        </p:nvPicPr>
        <p:blipFill>
          <a:blip r:embed="rId3"/>
          <a:stretch>
            <a:fillRect/>
          </a:stretch>
        </p:blipFill>
        <p:spPr>
          <a:xfrm>
            <a:off x="295422" y="715586"/>
            <a:ext cx="6191348" cy="5414925"/>
          </a:xfrm>
          <a:prstGeom prst="rect">
            <a:avLst/>
          </a:prstGeom>
        </p:spPr>
      </p:pic>
      <p:sp>
        <p:nvSpPr>
          <p:cNvPr id="9" name="CaixaDeTexto 8"/>
          <p:cNvSpPr txBox="1"/>
          <p:nvPr/>
        </p:nvSpPr>
        <p:spPr>
          <a:xfrm>
            <a:off x="0" y="168813"/>
            <a:ext cx="5453737"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PRINCIPAIS PORTOS E AEROPORTOS</a:t>
            </a:r>
            <a:endParaRPr lang="pt-BR" sz="2400" dirty="0">
              <a:solidFill>
                <a:schemeClr val="bg1"/>
              </a:solidFill>
              <a:latin typeface="Century Gothic" panose="020B0502020202020204" pitchFamily="34" charset="0"/>
            </a:endParaRPr>
          </a:p>
        </p:txBody>
      </p:sp>
      <p:pic>
        <p:nvPicPr>
          <p:cNvPr id="3" name="Imagem 2"/>
          <p:cNvPicPr>
            <a:picLocks noChangeAspect="1"/>
          </p:cNvPicPr>
          <p:nvPr/>
        </p:nvPicPr>
        <p:blipFill>
          <a:blip r:embed="rId4"/>
          <a:stretch>
            <a:fillRect/>
          </a:stretch>
        </p:blipFill>
        <p:spPr>
          <a:xfrm>
            <a:off x="7741722" y="202437"/>
            <a:ext cx="3273281" cy="606777"/>
          </a:xfrm>
          <a:prstGeom prst="rect">
            <a:avLst/>
          </a:prstGeom>
        </p:spPr>
      </p:pic>
      <p:pic>
        <p:nvPicPr>
          <p:cNvPr id="5" name="Imagem 4"/>
          <p:cNvPicPr>
            <a:picLocks noChangeAspect="1"/>
          </p:cNvPicPr>
          <p:nvPr/>
        </p:nvPicPr>
        <p:blipFill>
          <a:blip r:embed="rId5"/>
          <a:stretch>
            <a:fillRect/>
          </a:stretch>
        </p:blipFill>
        <p:spPr>
          <a:xfrm>
            <a:off x="6555699" y="903188"/>
            <a:ext cx="3273281" cy="1383678"/>
          </a:xfrm>
          <a:prstGeom prst="rect">
            <a:avLst/>
          </a:prstGeom>
        </p:spPr>
      </p:pic>
      <p:pic>
        <p:nvPicPr>
          <p:cNvPr id="10" name="Imagem 9"/>
          <p:cNvPicPr>
            <a:picLocks noChangeAspect="1"/>
          </p:cNvPicPr>
          <p:nvPr/>
        </p:nvPicPr>
        <p:blipFill>
          <a:blip r:embed="rId6"/>
          <a:stretch>
            <a:fillRect/>
          </a:stretch>
        </p:blipFill>
        <p:spPr>
          <a:xfrm>
            <a:off x="8581448" y="2398370"/>
            <a:ext cx="3273281" cy="725364"/>
          </a:xfrm>
          <a:prstGeom prst="rect">
            <a:avLst/>
          </a:prstGeom>
        </p:spPr>
      </p:pic>
      <p:pic>
        <p:nvPicPr>
          <p:cNvPr id="11" name="Imagem 10"/>
          <p:cNvPicPr>
            <a:picLocks noChangeAspect="1"/>
          </p:cNvPicPr>
          <p:nvPr/>
        </p:nvPicPr>
        <p:blipFill>
          <a:blip r:embed="rId7"/>
          <a:stretch>
            <a:fillRect/>
          </a:stretch>
        </p:blipFill>
        <p:spPr>
          <a:xfrm>
            <a:off x="6555699" y="3233252"/>
            <a:ext cx="3273281" cy="1091094"/>
          </a:xfrm>
          <a:prstGeom prst="rect">
            <a:avLst/>
          </a:prstGeom>
        </p:spPr>
      </p:pic>
      <p:pic>
        <p:nvPicPr>
          <p:cNvPr id="12" name="Imagem 11"/>
          <p:cNvPicPr>
            <a:picLocks noChangeAspect="1"/>
          </p:cNvPicPr>
          <p:nvPr/>
        </p:nvPicPr>
        <p:blipFill>
          <a:blip r:embed="rId8"/>
          <a:stretch>
            <a:fillRect/>
          </a:stretch>
        </p:blipFill>
        <p:spPr>
          <a:xfrm>
            <a:off x="7892129" y="4466276"/>
            <a:ext cx="3273281" cy="1725025"/>
          </a:xfrm>
          <a:prstGeom prst="rect">
            <a:avLst/>
          </a:prstGeom>
        </p:spPr>
      </p:pic>
    </p:spTree>
    <p:extLst>
      <p:ext uri="{BB962C8B-B14F-4D97-AF65-F5344CB8AC3E}">
        <p14:creationId xmlns:p14="http://schemas.microsoft.com/office/powerpoint/2010/main" val="4000007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0" y="168813"/>
            <a:ext cx="5453737"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PRINCIPAIS PORTOS E AEROPORTOS</a:t>
            </a:r>
            <a:endParaRPr lang="pt-BR" sz="2400" dirty="0">
              <a:solidFill>
                <a:schemeClr val="bg1"/>
              </a:solidFill>
              <a:latin typeface="Century Gothic" panose="020B0502020202020204" pitchFamily="34" charset="0"/>
            </a:endParaRPr>
          </a:p>
        </p:txBody>
      </p:sp>
      <p:pic>
        <p:nvPicPr>
          <p:cNvPr id="2" name="Imagem 1"/>
          <p:cNvPicPr>
            <a:picLocks noChangeAspect="1"/>
          </p:cNvPicPr>
          <p:nvPr/>
        </p:nvPicPr>
        <p:blipFill>
          <a:blip r:embed="rId3"/>
          <a:stretch>
            <a:fillRect/>
          </a:stretch>
        </p:blipFill>
        <p:spPr>
          <a:xfrm>
            <a:off x="154811" y="714887"/>
            <a:ext cx="7296309" cy="5380970"/>
          </a:xfrm>
          <a:prstGeom prst="rect">
            <a:avLst/>
          </a:prstGeom>
        </p:spPr>
      </p:pic>
      <p:pic>
        <p:nvPicPr>
          <p:cNvPr id="3" name="Imagem 2"/>
          <p:cNvPicPr>
            <a:picLocks noChangeAspect="1"/>
          </p:cNvPicPr>
          <p:nvPr/>
        </p:nvPicPr>
        <p:blipFill>
          <a:blip r:embed="rId4"/>
          <a:stretch>
            <a:fillRect/>
          </a:stretch>
        </p:blipFill>
        <p:spPr>
          <a:xfrm>
            <a:off x="7596421" y="399645"/>
            <a:ext cx="3598528" cy="824244"/>
          </a:xfrm>
          <a:prstGeom prst="rect">
            <a:avLst/>
          </a:prstGeom>
        </p:spPr>
      </p:pic>
      <p:pic>
        <p:nvPicPr>
          <p:cNvPr id="5" name="Imagem 4"/>
          <p:cNvPicPr>
            <a:picLocks noChangeAspect="1"/>
          </p:cNvPicPr>
          <p:nvPr/>
        </p:nvPicPr>
        <p:blipFill>
          <a:blip r:embed="rId5"/>
          <a:stretch>
            <a:fillRect/>
          </a:stretch>
        </p:blipFill>
        <p:spPr>
          <a:xfrm>
            <a:off x="8764073" y="1477625"/>
            <a:ext cx="3273281" cy="1371487"/>
          </a:xfrm>
          <a:prstGeom prst="rect">
            <a:avLst/>
          </a:prstGeom>
        </p:spPr>
      </p:pic>
      <p:pic>
        <p:nvPicPr>
          <p:cNvPr id="10" name="Imagem 9"/>
          <p:cNvPicPr>
            <a:picLocks noChangeAspect="1"/>
          </p:cNvPicPr>
          <p:nvPr/>
        </p:nvPicPr>
        <p:blipFill>
          <a:blip r:embed="rId6"/>
          <a:stretch>
            <a:fillRect/>
          </a:stretch>
        </p:blipFill>
        <p:spPr>
          <a:xfrm>
            <a:off x="7607837" y="3192189"/>
            <a:ext cx="3575696" cy="805697"/>
          </a:xfrm>
          <a:prstGeom prst="rect">
            <a:avLst/>
          </a:prstGeom>
        </p:spPr>
      </p:pic>
      <p:pic>
        <p:nvPicPr>
          <p:cNvPr id="11" name="Imagem 10"/>
          <p:cNvPicPr>
            <a:picLocks noChangeAspect="1"/>
          </p:cNvPicPr>
          <p:nvPr/>
        </p:nvPicPr>
        <p:blipFill>
          <a:blip r:embed="rId7"/>
          <a:stretch>
            <a:fillRect/>
          </a:stretch>
        </p:blipFill>
        <p:spPr>
          <a:xfrm>
            <a:off x="8396536" y="4251622"/>
            <a:ext cx="3640818" cy="1709563"/>
          </a:xfrm>
          <a:prstGeom prst="rect">
            <a:avLst/>
          </a:prstGeom>
        </p:spPr>
      </p:pic>
    </p:spTree>
    <p:extLst>
      <p:ext uri="{BB962C8B-B14F-4D97-AF65-F5344CB8AC3E}">
        <p14:creationId xmlns:p14="http://schemas.microsoft.com/office/powerpoint/2010/main" val="3434532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0" y="168813"/>
            <a:ext cx="5453737" cy="461665"/>
          </a:xfrm>
          <a:prstGeom prst="rect">
            <a:avLst/>
          </a:prstGeom>
          <a:solidFill>
            <a:schemeClr val="accent5">
              <a:lumMod val="75000"/>
            </a:schemeClr>
          </a:solidFill>
        </p:spPr>
        <p:txBody>
          <a:bodyPr wrap="none" rtlCol="0">
            <a:spAutoFit/>
          </a:bodyPr>
          <a:lstStyle/>
          <a:p>
            <a:r>
              <a:rPr lang="pt-BR" sz="2400" dirty="0" smtClean="0">
                <a:solidFill>
                  <a:schemeClr val="bg1"/>
                </a:solidFill>
                <a:latin typeface="Century Gothic" panose="020B0502020202020204" pitchFamily="34" charset="0"/>
              </a:rPr>
              <a:t>PRINCIPAIS PORTOS E AEROPORTOS</a:t>
            </a:r>
            <a:endParaRPr lang="pt-BR" sz="2400" dirty="0">
              <a:solidFill>
                <a:schemeClr val="bg1"/>
              </a:solidFill>
              <a:latin typeface="Century Gothic" panose="020B0502020202020204" pitchFamily="34" charset="0"/>
            </a:endParaRPr>
          </a:p>
        </p:txBody>
      </p:sp>
      <p:pic>
        <p:nvPicPr>
          <p:cNvPr id="2" name="Imagem 1"/>
          <p:cNvPicPr>
            <a:picLocks noChangeAspect="1"/>
          </p:cNvPicPr>
          <p:nvPr/>
        </p:nvPicPr>
        <p:blipFill>
          <a:blip r:embed="rId3"/>
          <a:stretch>
            <a:fillRect/>
          </a:stretch>
        </p:blipFill>
        <p:spPr>
          <a:xfrm>
            <a:off x="195123" y="811062"/>
            <a:ext cx="6906197" cy="5284795"/>
          </a:xfrm>
          <a:prstGeom prst="rect">
            <a:avLst/>
          </a:prstGeom>
        </p:spPr>
      </p:pic>
      <p:pic>
        <p:nvPicPr>
          <p:cNvPr id="3" name="Imagem 2"/>
          <p:cNvPicPr>
            <a:picLocks noChangeAspect="1"/>
          </p:cNvPicPr>
          <p:nvPr/>
        </p:nvPicPr>
        <p:blipFill>
          <a:blip r:embed="rId4"/>
          <a:stretch>
            <a:fillRect/>
          </a:stretch>
        </p:blipFill>
        <p:spPr>
          <a:xfrm>
            <a:off x="7407454" y="787427"/>
            <a:ext cx="4181034" cy="973239"/>
          </a:xfrm>
          <a:prstGeom prst="rect">
            <a:avLst/>
          </a:prstGeom>
        </p:spPr>
      </p:pic>
      <p:pic>
        <p:nvPicPr>
          <p:cNvPr id="5" name="Imagem 4"/>
          <p:cNvPicPr>
            <a:picLocks noChangeAspect="1"/>
          </p:cNvPicPr>
          <p:nvPr/>
        </p:nvPicPr>
        <p:blipFill>
          <a:blip r:embed="rId5"/>
          <a:stretch>
            <a:fillRect/>
          </a:stretch>
        </p:blipFill>
        <p:spPr>
          <a:xfrm>
            <a:off x="7815417" y="2014402"/>
            <a:ext cx="4170517" cy="1421238"/>
          </a:xfrm>
          <a:prstGeom prst="rect">
            <a:avLst/>
          </a:prstGeom>
        </p:spPr>
      </p:pic>
      <p:pic>
        <p:nvPicPr>
          <p:cNvPr id="10" name="Imagem 9"/>
          <p:cNvPicPr>
            <a:picLocks noChangeAspect="1"/>
          </p:cNvPicPr>
          <p:nvPr/>
        </p:nvPicPr>
        <p:blipFill>
          <a:blip r:embed="rId6"/>
          <a:stretch>
            <a:fillRect/>
          </a:stretch>
        </p:blipFill>
        <p:spPr>
          <a:xfrm>
            <a:off x="7407454" y="3803742"/>
            <a:ext cx="3671767" cy="2394105"/>
          </a:xfrm>
          <a:prstGeom prst="rect">
            <a:avLst/>
          </a:prstGeom>
        </p:spPr>
      </p:pic>
    </p:spTree>
    <p:extLst>
      <p:ext uri="{BB962C8B-B14F-4D97-AF65-F5344CB8AC3E}">
        <p14:creationId xmlns:p14="http://schemas.microsoft.com/office/powerpoint/2010/main" val="2360093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1727767" y="222702"/>
            <a:ext cx="10464233" cy="923330"/>
          </a:xfrm>
          <a:prstGeom prst="rect">
            <a:avLst/>
          </a:prstGeom>
          <a:solidFill>
            <a:schemeClr val="accent5">
              <a:lumMod val="50000"/>
            </a:schemeClr>
          </a:solidFill>
        </p:spPr>
        <p:txBody>
          <a:bodyPr wrap="square" rtlCol="0">
            <a:spAutoFit/>
          </a:bodyPr>
          <a:lstStyle/>
          <a:p>
            <a:r>
              <a:rPr lang="pt-BR" sz="5400" b="1" dirty="0" smtClean="0">
                <a:solidFill>
                  <a:schemeClr val="bg1"/>
                </a:solidFill>
                <a:latin typeface="Century Gothic" panose="020B0502020202020204" pitchFamily="34" charset="0"/>
              </a:rPr>
              <a:t>PROPOSTAS</a:t>
            </a:r>
            <a:endParaRPr lang="pt-BR" sz="5400" b="1" dirty="0">
              <a:solidFill>
                <a:schemeClr val="bg1"/>
              </a:solidFill>
              <a:latin typeface="Century Gothic" panose="020B0502020202020204" pitchFamily="34" charset="0"/>
            </a:endParaRPr>
          </a:p>
        </p:txBody>
      </p:sp>
      <p:sp>
        <p:nvSpPr>
          <p:cNvPr id="5" name="Retângulo 4"/>
          <p:cNvSpPr/>
          <p:nvPr/>
        </p:nvSpPr>
        <p:spPr>
          <a:xfrm>
            <a:off x="0" y="1370810"/>
            <a:ext cx="11226018" cy="830997"/>
          </a:xfrm>
          <a:prstGeom prst="rect">
            <a:avLst/>
          </a:prstGeom>
          <a:solidFill>
            <a:srgbClr val="FFFFCC"/>
          </a:solidFill>
        </p:spPr>
        <p:txBody>
          <a:bodyPr wrap="square">
            <a:spAutoFit/>
          </a:bodyPr>
          <a:lstStyle/>
          <a:p>
            <a:pPr algn="just"/>
            <a:r>
              <a:rPr lang="pt-BR" sz="2400" dirty="0" smtClean="0">
                <a:latin typeface="Century Gothic" panose="020B0502020202020204" pitchFamily="34" charset="0"/>
              </a:rPr>
              <a:t>Realizar imediatamente concurso para o cargo de Analista-Tributário, com realização e convocação dos aprovados em 2015;</a:t>
            </a:r>
            <a:endParaRPr lang="pt-BR" sz="2400" dirty="0">
              <a:latin typeface="Century Gothic" panose="020B0502020202020204" pitchFamily="34" charset="0"/>
            </a:endParaRPr>
          </a:p>
        </p:txBody>
      </p:sp>
      <p:sp>
        <p:nvSpPr>
          <p:cNvPr id="10" name="Retângulo 9"/>
          <p:cNvSpPr/>
          <p:nvPr/>
        </p:nvSpPr>
        <p:spPr>
          <a:xfrm>
            <a:off x="787792" y="2353279"/>
            <a:ext cx="11404208" cy="1200329"/>
          </a:xfrm>
          <a:prstGeom prst="rect">
            <a:avLst/>
          </a:prstGeom>
          <a:solidFill>
            <a:schemeClr val="accent2">
              <a:lumMod val="40000"/>
              <a:lumOff val="60000"/>
            </a:schemeClr>
          </a:solidFill>
        </p:spPr>
        <p:txBody>
          <a:bodyPr wrap="square">
            <a:spAutoFit/>
          </a:bodyPr>
          <a:lstStyle/>
          <a:p>
            <a:pPr algn="just"/>
            <a:r>
              <a:rPr lang="pt-BR" sz="2400" dirty="0" smtClean="0">
                <a:latin typeface="Century Gothic" panose="020B0502020202020204" pitchFamily="34" charset="0"/>
              </a:rPr>
              <a:t>Implementar imediata Indenização de Fronteira, nos termos previstos na Lei nº 12.855/2013, basta apenas a publicação do decreto presidencial que definirá as localidades atendidas no Diário Oficial da União (DOU);</a:t>
            </a:r>
            <a:endParaRPr lang="pt-BR" sz="2400" dirty="0">
              <a:latin typeface="Century Gothic" panose="020B0502020202020204" pitchFamily="34" charset="0"/>
            </a:endParaRPr>
          </a:p>
        </p:txBody>
      </p:sp>
      <p:sp>
        <p:nvSpPr>
          <p:cNvPr id="12" name="Retângulo 11"/>
          <p:cNvSpPr/>
          <p:nvPr/>
        </p:nvSpPr>
        <p:spPr>
          <a:xfrm>
            <a:off x="0" y="3692862"/>
            <a:ext cx="11226017" cy="1200329"/>
          </a:xfrm>
          <a:prstGeom prst="rect">
            <a:avLst/>
          </a:prstGeom>
          <a:solidFill>
            <a:srgbClr val="FFFFCC"/>
          </a:solidFill>
        </p:spPr>
        <p:txBody>
          <a:bodyPr wrap="square">
            <a:spAutoFit/>
          </a:bodyPr>
          <a:lstStyle/>
          <a:p>
            <a:pPr algn="just"/>
            <a:r>
              <a:rPr lang="pt-BR" sz="2400" dirty="0" smtClean="0">
                <a:latin typeface="Century Gothic" panose="020B0502020202020204" pitchFamily="34" charset="0"/>
              </a:rPr>
              <a:t>Regulamentar o porte de arma ostensivo para servidores da Carreira Auditoria, abrangendo inclusive as armas particulares, em serviço ou fora dele;</a:t>
            </a:r>
            <a:endParaRPr lang="pt-BR" sz="2400" dirty="0">
              <a:latin typeface="Century Gothic" panose="020B0502020202020204" pitchFamily="34" charset="0"/>
            </a:endParaRPr>
          </a:p>
        </p:txBody>
      </p:sp>
      <p:sp>
        <p:nvSpPr>
          <p:cNvPr id="2" name="Retângulo 1"/>
          <p:cNvSpPr/>
          <p:nvPr/>
        </p:nvSpPr>
        <p:spPr>
          <a:xfrm>
            <a:off x="787792" y="5041532"/>
            <a:ext cx="11390140" cy="830997"/>
          </a:xfrm>
          <a:prstGeom prst="rect">
            <a:avLst/>
          </a:prstGeom>
          <a:solidFill>
            <a:schemeClr val="accent2">
              <a:lumMod val="40000"/>
              <a:lumOff val="60000"/>
            </a:schemeClr>
          </a:solidFill>
        </p:spPr>
        <p:txBody>
          <a:bodyPr wrap="square">
            <a:spAutoFit/>
          </a:bodyPr>
          <a:lstStyle/>
          <a:p>
            <a:r>
              <a:rPr lang="pt-BR" sz="2400" dirty="0" smtClean="0">
                <a:latin typeface="Century Gothic" panose="020B0502020202020204" pitchFamily="34" charset="0"/>
              </a:rPr>
              <a:t>Assegurar maior participação do Analista-Tributário nos procedimentos de gestão de risco</a:t>
            </a:r>
            <a:endParaRPr lang="pt-BR" sz="2400" dirty="0">
              <a:latin typeface="Century Gothic" panose="020B0502020202020204" pitchFamily="34" charset="0"/>
            </a:endParaRPr>
          </a:p>
        </p:txBody>
      </p:sp>
    </p:spTree>
    <p:extLst>
      <p:ext uri="{BB962C8B-B14F-4D97-AF65-F5344CB8AC3E}">
        <p14:creationId xmlns:p14="http://schemas.microsoft.com/office/powerpoint/2010/main" val="355604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1727767" y="222702"/>
            <a:ext cx="10464233" cy="923330"/>
          </a:xfrm>
          <a:prstGeom prst="rect">
            <a:avLst/>
          </a:prstGeom>
          <a:solidFill>
            <a:schemeClr val="accent5">
              <a:lumMod val="50000"/>
            </a:schemeClr>
          </a:solidFill>
        </p:spPr>
        <p:txBody>
          <a:bodyPr wrap="square" rtlCol="0">
            <a:spAutoFit/>
          </a:bodyPr>
          <a:lstStyle/>
          <a:p>
            <a:r>
              <a:rPr lang="pt-BR" sz="5400" b="1" dirty="0" smtClean="0">
                <a:solidFill>
                  <a:schemeClr val="bg1"/>
                </a:solidFill>
                <a:latin typeface="Century Gothic" panose="020B0502020202020204" pitchFamily="34" charset="0"/>
              </a:rPr>
              <a:t>PROPOSTAS</a:t>
            </a:r>
            <a:endParaRPr lang="pt-BR" sz="5400" b="1" dirty="0">
              <a:solidFill>
                <a:schemeClr val="bg1"/>
              </a:solidFill>
              <a:latin typeface="Century Gothic" panose="020B0502020202020204" pitchFamily="34" charset="0"/>
            </a:endParaRPr>
          </a:p>
        </p:txBody>
      </p:sp>
      <p:sp>
        <p:nvSpPr>
          <p:cNvPr id="13" name="Retângulo 12"/>
          <p:cNvSpPr/>
          <p:nvPr/>
        </p:nvSpPr>
        <p:spPr>
          <a:xfrm>
            <a:off x="0" y="1375003"/>
            <a:ext cx="11816862" cy="830997"/>
          </a:xfrm>
          <a:prstGeom prst="rect">
            <a:avLst/>
          </a:prstGeom>
          <a:solidFill>
            <a:srgbClr val="FFFFCC"/>
          </a:solidFill>
        </p:spPr>
        <p:txBody>
          <a:bodyPr wrap="square">
            <a:spAutoFit/>
          </a:bodyPr>
          <a:lstStyle/>
          <a:p>
            <a:pPr algn="just"/>
            <a:r>
              <a:rPr lang="pt-BR" sz="2400" dirty="0" smtClean="0">
                <a:latin typeface="Century Gothic" panose="020B0502020202020204" pitchFamily="34" charset="0"/>
              </a:rPr>
              <a:t>Revogar atos legais e </a:t>
            </a:r>
            <a:r>
              <a:rPr lang="pt-BR" sz="2400" dirty="0" err="1" smtClean="0">
                <a:latin typeface="Century Gothic" panose="020B0502020202020204" pitchFamily="34" charset="0"/>
              </a:rPr>
              <a:t>infralegais</a:t>
            </a:r>
            <a:r>
              <a:rPr lang="pt-BR" sz="2400" dirty="0" smtClean="0">
                <a:latin typeface="Century Gothic" panose="020B0502020202020204" pitchFamily="34" charset="0"/>
              </a:rPr>
              <a:t> que restringem a atuação do Analista-Tributário na Aduana;</a:t>
            </a:r>
            <a:endParaRPr lang="pt-BR" sz="2400" dirty="0">
              <a:latin typeface="Century Gothic" panose="020B0502020202020204" pitchFamily="34" charset="0"/>
            </a:endParaRPr>
          </a:p>
        </p:txBody>
      </p:sp>
      <p:sp>
        <p:nvSpPr>
          <p:cNvPr id="14" name="Retângulo 13"/>
          <p:cNvSpPr/>
          <p:nvPr/>
        </p:nvSpPr>
        <p:spPr>
          <a:xfrm>
            <a:off x="773722" y="2378580"/>
            <a:ext cx="11418277" cy="1569660"/>
          </a:xfrm>
          <a:prstGeom prst="rect">
            <a:avLst/>
          </a:prstGeom>
          <a:solidFill>
            <a:schemeClr val="accent2">
              <a:lumMod val="40000"/>
              <a:lumOff val="60000"/>
            </a:schemeClr>
          </a:solidFill>
        </p:spPr>
        <p:txBody>
          <a:bodyPr wrap="square">
            <a:spAutoFit/>
          </a:bodyPr>
          <a:lstStyle/>
          <a:p>
            <a:pPr algn="just"/>
            <a:r>
              <a:rPr lang="pt-BR" sz="2400" dirty="0" smtClean="0">
                <a:latin typeface="Century Gothic" panose="020B0502020202020204" pitchFamily="34" charset="0"/>
              </a:rPr>
              <a:t>Investir em cursos de formação, infraestrutura e aquisição de equipamentos de proteção, autodefesa, de telecomunicações, de viaturas, embarcações e aeronaves adequadas para operações de fiscalização, vigilância e repressão aduaneira;</a:t>
            </a:r>
            <a:endParaRPr lang="pt-BR" sz="2400" dirty="0">
              <a:latin typeface="Century Gothic" panose="020B0502020202020204" pitchFamily="34" charset="0"/>
            </a:endParaRPr>
          </a:p>
        </p:txBody>
      </p:sp>
      <p:sp>
        <p:nvSpPr>
          <p:cNvPr id="15" name="Retângulo 14"/>
          <p:cNvSpPr/>
          <p:nvPr/>
        </p:nvSpPr>
        <p:spPr>
          <a:xfrm>
            <a:off x="-14068" y="4137969"/>
            <a:ext cx="11816862" cy="830997"/>
          </a:xfrm>
          <a:prstGeom prst="rect">
            <a:avLst/>
          </a:prstGeom>
          <a:solidFill>
            <a:srgbClr val="FFFFCC"/>
          </a:solidFill>
        </p:spPr>
        <p:txBody>
          <a:bodyPr wrap="square">
            <a:spAutoFit/>
          </a:bodyPr>
          <a:lstStyle/>
          <a:p>
            <a:pPr algn="just"/>
            <a:r>
              <a:rPr lang="pt-BR" sz="2400" dirty="0" smtClean="0">
                <a:latin typeface="Century Gothic" panose="020B0502020202020204" pitchFamily="34" charset="0"/>
              </a:rPr>
              <a:t>Ampliar o horário de funcionamento, garantindo a operação da Aduana 24 horas nos portos, aeroportos e postos de fronteira;</a:t>
            </a:r>
            <a:endParaRPr lang="pt-BR" sz="2400" dirty="0">
              <a:latin typeface="Century Gothic" panose="020B0502020202020204" pitchFamily="34" charset="0"/>
            </a:endParaRPr>
          </a:p>
        </p:txBody>
      </p:sp>
      <p:sp>
        <p:nvSpPr>
          <p:cNvPr id="16" name="Retângulo 15"/>
          <p:cNvSpPr/>
          <p:nvPr/>
        </p:nvSpPr>
        <p:spPr>
          <a:xfrm>
            <a:off x="773723" y="5151820"/>
            <a:ext cx="11404210" cy="830997"/>
          </a:xfrm>
          <a:prstGeom prst="rect">
            <a:avLst/>
          </a:prstGeom>
          <a:solidFill>
            <a:schemeClr val="accent2">
              <a:lumMod val="40000"/>
              <a:lumOff val="60000"/>
            </a:schemeClr>
          </a:solidFill>
        </p:spPr>
        <p:txBody>
          <a:bodyPr wrap="square">
            <a:spAutoFit/>
          </a:bodyPr>
          <a:lstStyle/>
          <a:p>
            <a:pPr algn="just"/>
            <a:r>
              <a:rPr lang="pt-BR" sz="2400" dirty="0" smtClean="0">
                <a:latin typeface="Century Gothic" panose="020B0502020202020204" pitchFamily="34" charset="0"/>
              </a:rPr>
              <a:t>Criar o Adicional Noturno, nos termos expressos na Proposta de Emenda à Constituição 339/2009, em tramitação no Congresso Nacional;</a:t>
            </a:r>
            <a:endParaRPr lang="pt-BR" sz="2400" dirty="0">
              <a:latin typeface="Century Gothic" panose="020B0502020202020204" pitchFamily="34" charset="0"/>
            </a:endParaRPr>
          </a:p>
        </p:txBody>
      </p:sp>
    </p:spTree>
    <p:extLst>
      <p:ext uri="{BB962C8B-B14F-4D97-AF65-F5344CB8AC3E}">
        <p14:creationId xmlns:p14="http://schemas.microsoft.com/office/powerpoint/2010/main" val="2761035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2" name="CaixaDeTexto 1"/>
          <p:cNvSpPr txBox="1"/>
          <p:nvPr/>
        </p:nvSpPr>
        <p:spPr>
          <a:xfrm>
            <a:off x="3915386" y="4322455"/>
            <a:ext cx="8276614" cy="923330"/>
          </a:xfrm>
          <a:prstGeom prst="rect">
            <a:avLst/>
          </a:prstGeom>
          <a:solidFill>
            <a:schemeClr val="accent5">
              <a:lumMod val="75000"/>
            </a:schemeClr>
          </a:solidFill>
        </p:spPr>
        <p:txBody>
          <a:bodyPr wrap="square" rtlCol="0">
            <a:spAutoFit/>
          </a:bodyPr>
          <a:lstStyle/>
          <a:p>
            <a:r>
              <a:rPr lang="pt-BR" sz="5400" dirty="0" smtClean="0">
                <a:solidFill>
                  <a:schemeClr val="bg1"/>
                </a:solidFill>
                <a:latin typeface="Century Gothic" panose="020B0502020202020204" pitchFamily="34" charset="0"/>
              </a:rPr>
              <a:t>OBRIGADO!</a:t>
            </a:r>
            <a:endParaRPr lang="pt-BR" sz="5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3716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acuity.com.br/imgs/img_publicidade_onlin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448" y="619142"/>
            <a:ext cx="5463053" cy="53316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3">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5439507" y="1022813"/>
            <a:ext cx="6096000" cy="4524315"/>
          </a:xfrm>
          <a:prstGeom prst="rect">
            <a:avLst/>
          </a:prstGeom>
        </p:spPr>
        <p:txBody>
          <a:bodyPr>
            <a:spAutoFit/>
          </a:bodyPr>
          <a:lstStyle/>
          <a:p>
            <a:pPr algn="just"/>
            <a:r>
              <a:rPr lang="pt-BR" sz="2400" dirty="0" smtClean="0">
                <a:latin typeface="Century Gothic" panose="020B0502020202020204" pitchFamily="34" charset="0"/>
              </a:rPr>
              <a:t>O exercício da administração aduaneira compreende a fiscalização e o controle sobre o comércio exterior, essenciais à defesa dos interesses fazendários nacionais, em todo o território aduaneiro (Constituição Federal, art. 237). </a:t>
            </a:r>
            <a:r>
              <a:rPr lang="pt-BR" sz="2400" b="1" dirty="0" smtClean="0">
                <a:latin typeface="Century Gothic" panose="020B0502020202020204" pitchFamily="34" charset="0"/>
              </a:rPr>
              <a:t>O controle aduaneiro, promovido pela Secretaria da Receita Federal do Brasil, não tem caráter arrecadatório. Nesse controle, o bem tutelado pelo Estado não é o tributo, mas a segurança da sociedade.</a:t>
            </a:r>
            <a:endParaRPr lang="pt-BR" sz="2400" b="1" dirty="0">
              <a:latin typeface="Century Gothic" panose="020B0502020202020204" pitchFamily="34" charset="0"/>
            </a:endParaRPr>
          </a:p>
        </p:txBody>
      </p:sp>
      <p:pic>
        <p:nvPicPr>
          <p:cNvPr id="2050" name="Picture 2" descr="http://www.masterhouse.com.br/wp-content/uploads/2012/10/mapa_brasil-azul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165" y="2444570"/>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897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2" name="Imagem 1"/>
          <p:cNvPicPr>
            <a:picLocks noChangeAspect="1"/>
          </p:cNvPicPr>
          <p:nvPr/>
        </p:nvPicPr>
        <p:blipFill>
          <a:blip r:embed="rId3"/>
          <a:stretch>
            <a:fillRect/>
          </a:stretch>
        </p:blipFill>
        <p:spPr>
          <a:xfrm>
            <a:off x="947362" y="1152593"/>
            <a:ext cx="9556377" cy="5189449"/>
          </a:xfrm>
          <a:prstGeom prst="rect">
            <a:avLst/>
          </a:prstGeom>
        </p:spPr>
      </p:pic>
      <p:sp>
        <p:nvSpPr>
          <p:cNvPr id="3" name="Retângulo 2"/>
          <p:cNvSpPr/>
          <p:nvPr/>
        </p:nvSpPr>
        <p:spPr>
          <a:xfrm>
            <a:off x="1074109" y="148258"/>
            <a:ext cx="11117891" cy="707886"/>
          </a:xfrm>
          <a:prstGeom prst="rect">
            <a:avLst/>
          </a:prstGeom>
          <a:solidFill>
            <a:schemeClr val="accent5">
              <a:lumMod val="50000"/>
            </a:schemeClr>
          </a:solidFill>
        </p:spPr>
        <p:txBody>
          <a:bodyPr wrap="square">
            <a:spAutoFit/>
          </a:bodyPr>
          <a:lstStyle/>
          <a:p>
            <a:r>
              <a:rPr lang="pt-BR" sz="2000" b="1" dirty="0" smtClean="0">
                <a:solidFill>
                  <a:schemeClr val="bg1"/>
                </a:solidFill>
                <a:latin typeface="Century Gothic" panose="020B0502020202020204" pitchFamily="34" charset="0"/>
              </a:rPr>
              <a:t>Radiografia do quadro de servidores da Carreira de Auditoria da Receita Federal do Brasil por Região Fiscal</a:t>
            </a:r>
            <a:endParaRPr lang="pt-BR"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794520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717453" y="1454557"/>
            <a:ext cx="6372665" cy="3416320"/>
          </a:xfrm>
          <a:prstGeom prst="rect">
            <a:avLst/>
          </a:prstGeom>
        </p:spPr>
        <p:txBody>
          <a:bodyPr wrap="square">
            <a:spAutoFit/>
          </a:bodyPr>
          <a:lstStyle/>
          <a:p>
            <a:pPr algn="just"/>
            <a:r>
              <a:rPr lang="pt-BR" sz="2400" dirty="0" smtClean="0">
                <a:latin typeface="Century Gothic" panose="020B0502020202020204" pitchFamily="34" charset="0"/>
              </a:rPr>
              <a:t>A Receita Federal do Brasil possui atualmente </a:t>
            </a:r>
            <a:r>
              <a:rPr lang="pt-BR" sz="2400" b="1" dirty="0" smtClean="0">
                <a:latin typeface="Century Gothic" panose="020B0502020202020204" pitchFamily="34" charset="0"/>
              </a:rPr>
              <a:t>7.924 Analistas-Tributários e 10.769 Auditores-Fiscais</a:t>
            </a:r>
            <a:r>
              <a:rPr lang="pt-BR" sz="2400" dirty="0" smtClean="0">
                <a:latin typeface="Century Gothic" panose="020B0502020202020204" pitchFamily="34" charset="0"/>
              </a:rPr>
              <a:t>. Esses servidores realizam trabalhos relacionados com as atribuições do órgão como fiscalização de tributos, arrecadação e cobrança, pesquisa e investigação, combate aos crimes tributários e controle do comércio exterior, consideradas “</a:t>
            </a:r>
            <a:r>
              <a:rPr lang="pt-BR" sz="2400" dirty="0" err="1" smtClean="0">
                <a:latin typeface="Century Gothic" panose="020B0502020202020204" pitchFamily="34" charset="0"/>
              </a:rPr>
              <a:t>atividades-fins</a:t>
            </a:r>
            <a:r>
              <a:rPr lang="pt-BR" sz="2400" dirty="0" smtClean="0">
                <a:latin typeface="Century Gothic" panose="020B0502020202020204" pitchFamily="34" charset="0"/>
              </a:rPr>
              <a:t>”.</a:t>
            </a:r>
            <a:endParaRPr lang="pt-BR" sz="2400" dirty="0">
              <a:latin typeface="Century Gothic" panose="020B0502020202020204" pitchFamily="34" charset="0"/>
            </a:endParaRPr>
          </a:p>
        </p:txBody>
      </p:sp>
      <p:pic>
        <p:nvPicPr>
          <p:cNvPr id="10" name="Imagem 9"/>
          <p:cNvPicPr>
            <a:picLocks noChangeAspect="1"/>
          </p:cNvPicPr>
          <p:nvPr/>
        </p:nvPicPr>
        <p:blipFill>
          <a:blip r:embed="rId3"/>
          <a:stretch>
            <a:fillRect/>
          </a:stretch>
        </p:blipFill>
        <p:spPr>
          <a:xfrm>
            <a:off x="7911172" y="1257717"/>
            <a:ext cx="3810000" cy="3810000"/>
          </a:xfrm>
          <a:prstGeom prst="rect">
            <a:avLst/>
          </a:prstGeom>
        </p:spPr>
      </p:pic>
    </p:spTree>
    <p:extLst>
      <p:ext uri="{BB962C8B-B14F-4D97-AF65-F5344CB8AC3E}">
        <p14:creationId xmlns:p14="http://schemas.microsoft.com/office/powerpoint/2010/main" val="14756763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3" name="Retângulo 2"/>
          <p:cNvSpPr/>
          <p:nvPr/>
        </p:nvSpPr>
        <p:spPr>
          <a:xfrm>
            <a:off x="5852161" y="1207565"/>
            <a:ext cx="5826808" cy="3785652"/>
          </a:xfrm>
          <a:prstGeom prst="rect">
            <a:avLst/>
          </a:prstGeom>
        </p:spPr>
        <p:txBody>
          <a:bodyPr wrap="square">
            <a:spAutoFit/>
          </a:bodyPr>
          <a:lstStyle/>
          <a:p>
            <a:pPr algn="just"/>
            <a:r>
              <a:rPr lang="pt-BR" sz="2400" dirty="0" smtClean="0">
                <a:latin typeface="Century Gothic" panose="020B0502020202020204" pitchFamily="34" charset="0"/>
              </a:rPr>
              <a:t>Do quantitativo dos servidores que compõem o quadro funcional da Receita Federal somente </a:t>
            </a:r>
            <a:r>
              <a:rPr lang="pt-BR" sz="2400" b="1" dirty="0" smtClean="0">
                <a:latin typeface="Century Gothic" panose="020B0502020202020204" pitchFamily="34" charset="0"/>
              </a:rPr>
              <a:t>1.098 Analistas-Tributários e 1.826 Auditores-Fiscais atuam na “Administração Aduaneira”</a:t>
            </a:r>
            <a:r>
              <a:rPr lang="pt-BR" sz="2400" dirty="0" smtClean="0">
                <a:latin typeface="Century Gothic" panose="020B0502020202020204" pitchFamily="34" charset="0"/>
              </a:rPr>
              <a:t>, ou seja, desenvolvem as atribuições ligadas ao controle do comércio exterior nos portos, aeroportos e postos de fronteira. </a:t>
            </a:r>
            <a:endParaRPr lang="pt-BR" sz="2400" dirty="0">
              <a:latin typeface="Century Gothic" panose="020B0502020202020204" pitchFamily="34" charset="0"/>
            </a:endParaRPr>
          </a:p>
        </p:txBody>
      </p:sp>
      <p:pic>
        <p:nvPicPr>
          <p:cNvPr id="9" name="Imagem 8"/>
          <p:cNvPicPr>
            <a:picLocks noChangeAspect="1"/>
          </p:cNvPicPr>
          <p:nvPr/>
        </p:nvPicPr>
        <p:blipFill>
          <a:blip r:embed="rId3"/>
          <a:stretch>
            <a:fillRect/>
          </a:stretch>
        </p:blipFill>
        <p:spPr>
          <a:xfrm>
            <a:off x="0" y="0"/>
            <a:ext cx="2824016" cy="2042068"/>
          </a:xfrm>
          <a:prstGeom prst="rect">
            <a:avLst/>
          </a:prstGeom>
        </p:spPr>
      </p:pic>
      <p:pic>
        <p:nvPicPr>
          <p:cNvPr id="3074" name="Picture 2" descr="http://acritica.uol.com.br/noticias/Dependendo-mercadorias-destruidas-leiloadas-incorporadas_ACRIMA20130102_0042_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6148" y="1193293"/>
            <a:ext cx="2729132" cy="200790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5"/>
          <a:stretch>
            <a:fillRect/>
          </a:stretch>
        </p:blipFill>
        <p:spPr>
          <a:xfrm>
            <a:off x="453657" y="2741129"/>
            <a:ext cx="2841752" cy="2252088"/>
          </a:xfrm>
          <a:prstGeom prst="rect">
            <a:avLst/>
          </a:prstGeom>
        </p:spPr>
      </p:pic>
      <p:pic>
        <p:nvPicPr>
          <p:cNvPr id="12" name="Imagem 11"/>
          <p:cNvPicPr>
            <a:picLocks noChangeAspect="1"/>
          </p:cNvPicPr>
          <p:nvPr/>
        </p:nvPicPr>
        <p:blipFill>
          <a:blip r:embed="rId6"/>
          <a:stretch>
            <a:fillRect/>
          </a:stretch>
        </p:blipFill>
        <p:spPr>
          <a:xfrm>
            <a:off x="2824015" y="3827512"/>
            <a:ext cx="3024459" cy="2268345"/>
          </a:xfrm>
          <a:prstGeom prst="rect">
            <a:avLst/>
          </a:prstGeom>
        </p:spPr>
      </p:pic>
    </p:spTree>
    <p:extLst>
      <p:ext uri="{BB962C8B-B14F-4D97-AF65-F5344CB8AC3E}">
        <p14:creationId xmlns:p14="http://schemas.microsoft.com/office/powerpoint/2010/main" val="1878969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2" name="Retângulo 1"/>
          <p:cNvSpPr/>
          <p:nvPr/>
        </p:nvSpPr>
        <p:spPr>
          <a:xfrm>
            <a:off x="436098" y="564062"/>
            <a:ext cx="7737230" cy="5262979"/>
          </a:xfrm>
          <a:prstGeom prst="rect">
            <a:avLst/>
          </a:prstGeom>
        </p:spPr>
        <p:txBody>
          <a:bodyPr wrap="square">
            <a:spAutoFit/>
          </a:bodyPr>
          <a:lstStyle/>
          <a:p>
            <a:pPr algn="just"/>
            <a:r>
              <a:rPr lang="pt-BR" sz="2400" dirty="0" smtClean="0">
                <a:latin typeface="Century Gothic" panose="020B0502020202020204" pitchFamily="34" charset="0"/>
              </a:rPr>
              <a:t>O contingente está distribuído nas seguintes unidades: </a:t>
            </a:r>
          </a:p>
          <a:p>
            <a:pPr algn="just"/>
            <a:endParaRPr lang="pt-BR" sz="2400" dirty="0" smtClean="0">
              <a:latin typeface="Century Gothic" panose="020B0502020202020204" pitchFamily="34" charset="0"/>
            </a:endParaRPr>
          </a:p>
          <a:p>
            <a:pPr marL="285750" indent="-285750" algn="just">
              <a:buFont typeface="Arial" panose="020B0604020202020204" pitchFamily="34" charset="0"/>
              <a:buChar char="•"/>
            </a:pPr>
            <a:r>
              <a:rPr lang="pt-BR" sz="2400" b="1" dirty="0" smtClean="0">
                <a:latin typeface="Century Gothic" panose="020B0502020202020204" pitchFamily="34" charset="0"/>
              </a:rPr>
              <a:t>Aeroportos</a:t>
            </a:r>
            <a:r>
              <a:rPr lang="pt-BR" sz="2400" dirty="0" smtClean="0">
                <a:latin typeface="Century Gothic" panose="020B0502020202020204" pitchFamily="34" charset="0"/>
              </a:rPr>
              <a:t> - 35 terminais de passageiros e 41 terminais de cargas; </a:t>
            </a:r>
          </a:p>
          <a:p>
            <a:pPr marL="285750" indent="-285750" algn="just">
              <a:buFont typeface="Arial" panose="020B0604020202020204" pitchFamily="34" charset="0"/>
              <a:buChar char="•"/>
            </a:pPr>
            <a:r>
              <a:rPr lang="pt-BR" sz="2400" b="1" dirty="0" smtClean="0">
                <a:latin typeface="Century Gothic" panose="020B0502020202020204" pitchFamily="34" charset="0"/>
              </a:rPr>
              <a:t>Portos</a:t>
            </a:r>
            <a:r>
              <a:rPr lang="pt-BR" sz="2400" dirty="0" smtClean="0">
                <a:latin typeface="Century Gothic" panose="020B0502020202020204" pitchFamily="34" charset="0"/>
              </a:rPr>
              <a:t> - 38 terminais organizados, nas 44 instalações portuárias fluviais e lacustres e nas 165 instalações portuárias marítimas; </a:t>
            </a:r>
          </a:p>
          <a:p>
            <a:pPr marL="285750" indent="-285750" algn="just">
              <a:buFont typeface="Arial" panose="020B0604020202020204" pitchFamily="34" charset="0"/>
              <a:buChar char="•"/>
            </a:pPr>
            <a:r>
              <a:rPr lang="pt-BR" sz="2400" b="1" dirty="0" smtClean="0">
                <a:latin typeface="Century Gothic" panose="020B0502020202020204" pitchFamily="34" charset="0"/>
              </a:rPr>
              <a:t>Fronteira Terrestre </a:t>
            </a:r>
            <a:r>
              <a:rPr lang="pt-BR" sz="2400" dirty="0" smtClean="0">
                <a:latin typeface="Century Gothic" panose="020B0502020202020204" pitchFamily="34" charset="0"/>
              </a:rPr>
              <a:t>- 27 pontos alfandegados; </a:t>
            </a:r>
          </a:p>
          <a:p>
            <a:pPr marL="285750" indent="-285750" algn="just">
              <a:buFont typeface="Arial" panose="020B0604020202020204" pitchFamily="34" charset="0"/>
              <a:buChar char="•"/>
            </a:pPr>
            <a:r>
              <a:rPr lang="pt-BR" sz="2400" b="1" dirty="0" smtClean="0">
                <a:latin typeface="Century Gothic" panose="020B0502020202020204" pitchFamily="34" charset="0"/>
              </a:rPr>
              <a:t>Interior do País</a:t>
            </a:r>
            <a:r>
              <a:rPr lang="pt-BR" sz="2400" dirty="0" smtClean="0">
                <a:latin typeface="Century Gothic" panose="020B0502020202020204" pitchFamily="34" charset="0"/>
              </a:rPr>
              <a:t> - 66 portos secos, 7 centros logísticos industriais aduaneiros, em 3 centros de distribuição de remessas postais internacionais e nos 3 polos de processamento de remessas expressas.</a:t>
            </a:r>
            <a:endParaRPr lang="pt-BR" sz="2400" dirty="0">
              <a:latin typeface="Century Gothic" panose="020B0502020202020204" pitchFamily="34" charset="0"/>
            </a:endParaRPr>
          </a:p>
        </p:txBody>
      </p:sp>
      <p:pic>
        <p:nvPicPr>
          <p:cNvPr id="4098" name="Picture 2" descr="http://www.guiamaritimo.com/gm_wp/wp-content/uploads/2014/04/porto-de-santo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6880" y="9965"/>
            <a:ext cx="2865120" cy="190666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4"/>
          <a:stretch>
            <a:fillRect/>
          </a:stretch>
        </p:blipFill>
        <p:spPr>
          <a:xfrm>
            <a:off x="8474391" y="1738176"/>
            <a:ext cx="3486883" cy="2555347"/>
          </a:xfrm>
          <a:prstGeom prst="rect">
            <a:avLst/>
          </a:prstGeom>
        </p:spPr>
      </p:pic>
      <p:pic>
        <p:nvPicPr>
          <p:cNvPr id="5" name="Imagem 4"/>
          <p:cNvPicPr>
            <a:picLocks noChangeAspect="1"/>
          </p:cNvPicPr>
          <p:nvPr/>
        </p:nvPicPr>
        <p:blipFill>
          <a:blip r:embed="rId5"/>
          <a:stretch>
            <a:fillRect/>
          </a:stretch>
        </p:blipFill>
        <p:spPr>
          <a:xfrm>
            <a:off x="9062378" y="3960950"/>
            <a:ext cx="2597834" cy="1948375"/>
          </a:xfrm>
          <a:prstGeom prst="rect">
            <a:avLst/>
          </a:prstGeom>
        </p:spPr>
      </p:pic>
    </p:spTree>
    <p:extLst>
      <p:ext uri="{BB962C8B-B14F-4D97-AF65-F5344CB8AC3E}">
        <p14:creationId xmlns:p14="http://schemas.microsoft.com/office/powerpoint/2010/main" val="1199163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a:stretch>
            <a:fillRect/>
          </a:stretch>
        </p:blipFill>
        <p:spPr>
          <a:xfrm>
            <a:off x="787100" y="0"/>
            <a:ext cx="9749601" cy="6416626"/>
          </a:xfrm>
          <a:prstGeom prst="rect">
            <a:avLst/>
          </a:prstGeom>
        </p:spPr>
      </p:pic>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3">
              <a:clrChange>
                <a:clrFrom>
                  <a:srgbClr val="FFFFFF"/>
                </a:clrFrom>
                <a:clrTo>
                  <a:srgbClr val="FFFFFF">
                    <a:alpha val="0"/>
                  </a:srgbClr>
                </a:clrTo>
              </a:clrChange>
            </a:blip>
            <a:stretch>
              <a:fillRect/>
            </a:stretch>
          </p:blipFill>
          <p:spPr>
            <a:xfrm>
              <a:off x="11015003" y="5961185"/>
              <a:ext cx="1290418" cy="910883"/>
            </a:xfrm>
            <a:prstGeom prst="rect">
              <a:avLst/>
            </a:prstGeom>
          </p:spPr>
        </p:pic>
      </p:grpSp>
      <p:sp>
        <p:nvSpPr>
          <p:cNvPr id="9" name="CaixaDeTexto 8"/>
          <p:cNvSpPr txBox="1"/>
          <p:nvPr/>
        </p:nvSpPr>
        <p:spPr>
          <a:xfrm>
            <a:off x="1727767" y="504056"/>
            <a:ext cx="10464233" cy="923330"/>
          </a:xfrm>
          <a:prstGeom prst="rect">
            <a:avLst/>
          </a:prstGeom>
          <a:solidFill>
            <a:schemeClr val="accent5">
              <a:lumMod val="50000"/>
            </a:schemeClr>
          </a:solidFill>
        </p:spPr>
        <p:txBody>
          <a:bodyPr wrap="square" rtlCol="0">
            <a:spAutoFit/>
          </a:bodyPr>
          <a:lstStyle/>
          <a:p>
            <a:r>
              <a:rPr lang="pt-BR" sz="5400" b="1" dirty="0" smtClean="0">
                <a:solidFill>
                  <a:schemeClr val="bg1"/>
                </a:solidFill>
                <a:latin typeface="Century Gothic" panose="020B0502020202020204" pitchFamily="34" charset="0"/>
              </a:rPr>
              <a:t>FRONTEIRAS SECAS</a:t>
            </a:r>
            <a:endParaRPr lang="pt-BR" sz="54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98530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p:cNvGrpSpPr/>
          <p:nvPr/>
        </p:nvGrpSpPr>
        <p:grpSpPr>
          <a:xfrm>
            <a:off x="0" y="5961185"/>
            <a:ext cx="12305421" cy="910883"/>
            <a:chOff x="0" y="5961185"/>
            <a:chExt cx="12305421" cy="910883"/>
          </a:xfrm>
        </p:grpSpPr>
        <p:sp>
          <p:nvSpPr>
            <p:cNvPr id="4" name="Retângulo 3"/>
            <p:cNvSpPr/>
            <p:nvPr/>
          </p:nvSpPr>
          <p:spPr>
            <a:xfrm>
              <a:off x="0" y="6468656"/>
              <a:ext cx="12192000" cy="403412"/>
            </a:xfrm>
            <a:prstGeom prst="rect">
              <a:avLst/>
            </a:prstGeom>
            <a:gradFill flip="none" rotWithShape="1">
              <a:gsLst>
                <a:gs pos="0">
                  <a:schemeClr val="accent1">
                    <a:lumMod val="5000"/>
                    <a:lumOff val="95000"/>
                  </a:schemeClr>
                </a:gs>
                <a:gs pos="74000">
                  <a:srgbClr val="FFFF00"/>
                </a:gs>
                <a:gs pos="83000">
                  <a:srgbClr val="FFFF00"/>
                </a:gs>
                <a:gs pos="100000">
                  <a:srgbClr val="FFFF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p:nvSpPr>
          <p:spPr>
            <a:xfrm>
              <a:off x="436098" y="6384247"/>
              <a:ext cx="11741834" cy="199431"/>
            </a:xfrm>
            <a:prstGeom prst="rect">
              <a:avLst/>
            </a:prstGeom>
            <a:gradFill>
              <a:gsLst>
                <a:gs pos="18000">
                  <a:schemeClr val="accent1">
                    <a:lumMod val="5000"/>
                    <a:lumOff val="95000"/>
                  </a:schemeClr>
                </a:gs>
                <a:gs pos="74000">
                  <a:schemeClr val="accent5">
                    <a:lumMod val="50000"/>
                  </a:schemeClr>
                </a:gs>
                <a:gs pos="83000">
                  <a:schemeClr val="accent5">
                    <a:lumMod val="50000"/>
                  </a:schemeClr>
                </a:gs>
                <a:gs pos="100000">
                  <a:schemeClr val="accent5">
                    <a:lumMod val="5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p:nvPicPr>
          <p:blipFill>
            <a:blip r:embed="rId2">
              <a:clrChange>
                <a:clrFrom>
                  <a:srgbClr val="FFFFFF"/>
                </a:clrFrom>
                <a:clrTo>
                  <a:srgbClr val="FFFFFF">
                    <a:alpha val="0"/>
                  </a:srgbClr>
                </a:clrTo>
              </a:clrChange>
            </a:blip>
            <a:stretch>
              <a:fillRect/>
            </a:stretch>
          </p:blipFill>
          <p:spPr>
            <a:xfrm>
              <a:off x="11015003" y="5961185"/>
              <a:ext cx="1290418" cy="910883"/>
            </a:xfrm>
            <a:prstGeom prst="rect">
              <a:avLst/>
            </a:prstGeom>
          </p:spPr>
        </p:pic>
      </p:grpSp>
      <p:pic>
        <p:nvPicPr>
          <p:cNvPr id="2" name="Imagem 1"/>
          <p:cNvPicPr>
            <a:picLocks noChangeAspect="1"/>
          </p:cNvPicPr>
          <p:nvPr/>
        </p:nvPicPr>
        <p:blipFill>
          <a:blip r:embed="rId3"/>
          <a:stretch>
            <a:fillRect/>
          </a:stretch>
        </p:blipFill>
        <p:spPr>
          <a:xfrm>
            <a:off x="0" y="825700"/>
            <a:ext cx="6921306" cy="4789223"/>
          </a:xfrm>
          <a:prstGeom prst="rect">
            <a:avLst/>
          </a:prstGeom>
        </p:spPr>
      </p:pic>
      <p:sp>
        <p:nvSpPr>
          <p:cNvPr id="9" name="Retângulo 8"/>
          <p:cNvSpPr/>
          <p:nvPr/>
        </p:nvSpPr>
        <p:spPr>
          <a:xfrm>
            <a:off x="7254239" y="958155"/>
            <a:ext cx="4675163" cy="4524315"/>
          </a:xfrm>
          <a:prstGeom prst="rect">
            <a:avLst/>
          </a:prstGeom>
        </p:spPr>
        <p:txBody>
          <a:bodyPr wrap="square">
            <a:spAutoFit/>
          </a:bodyPr>
          <a:lstStyle/>
          <a:p>
            <a:pPr algn="just"/>
            <a:r>
              <a:rPr lang="pt-BR" sz="2400" dirty="0" smtClean="0">
                <a:latin typeface="Century Gothic" panose="020B0502020202020204" pitchFamily="34" charset="0"/>
              </a:rPr>
              <a:t>Nos </a:t>
            </a:r>
            <a:r>
              <a:rPr lang="pt-BR" sz="2400" b="1" dirty="0" smtClean="0">
                <a:latin typeface="Century Gothic" panose="020B0502020202020204" pitchFamily="34" charset="0"/>
              </a:rPr>
              <a:t>27 postos de fronteiras </a:t>
            </a:r>
            <a:r>
              <a:rPr lang="pt-BR" sz="2400" dirty="0" smtClean="0">
                <a:latin typeface="Century Gothic" panose="020B0502020202020204" pitchFamily="34" charset="0"/>
              </a:rPr>
              <a:t>da Receita Federal do Brasil o contingente da Aduana é de </a:t>
            </a:r>
            <a:r>
              <a:rPr lang="pt-BR" sz="2400" b="1" dirty="0" smtClean="0">
                <a:latin typeface="Century Gothic" panose="020B0502020202020204" pitchFamily="34" charset="0"/>
              </a:rPr>
              <a:t>510 Analistas-Tributários e 296 Auditores-Fiscais</a:t>
            </a:r>
            <a:r>
              <a:rPr lang="pt-BR" sz="2400" dirty="0" smtClean="0">
                <a:latin typeface="Century Gothic" panose="020B0502020202020204" pitchFamily="34" charset="0"/>
              </a:rPr>
              <a:t>, servidores que são responsáveis pelo controle de mais de 16 mil quilômetros de fronteiras. Os postos de fronteira da Receita Federal do Brasil estão localizados na 1ª, na 2ª, na 9ª e na 10ª Regiões Fiscais.</a:t>
            </a:r>
            <a:endParaRPr lang="pt-BR" sz="2400" dirty="0">
              <a:latin typeface="Century Gothic" panose="020B0502020202020204" pitchFamily="34" charset="0"/>
            </a:endParaRPr>
          </a:p>
        </p:txBody>
      </p:sp>
      <p:sp>
        <p:nvSpPr>
          <p:cNvPr id="10" name="CaixaDeTexto 9"/>
          <p:cNvSpPr txBox="1"/>
          <p:nvPr/>
        </p:nvSpPr>
        <p:spPr>
          <a:xfrm>
            <a:off x="0" y="148651"/>
            <a:ext cx="3248005" cy="584775"/>
          </a:xfrm>
          <a:prstGeom prst="rect">
            <a:avLst/>
          </a:prstGeom>
          <a:solidFill>
            <a:schemeClr val="accent5">
              <a:lumMod val="75000"/>
            </a:schemeClr>
          </a:solidFill>
        </p:spPr>
        <p:txBody>
          <a:bodyPr wrap="none" rtlCol="0">
            <a:spAutoFit/>
          </a:bodyPr>
          <a:lstStyle/>
          <a:p>
            <a:r>
              <a:rPr lang="pt-BR" sz="3200" dirty="0" smtClean="0">
                <a:solidFill>
                  <a:schemeClr val="bg1"/>
                </a:solidFill>
                <a:latin typeface="Century Gothic" panose="020B0502020202020204" pitchFamily="34" charset="0"/>
              </a:rPr>
              <a:t>POSTOS DA RFB</a:t>
            </a:r>
            <a:endParaRPr lang="pt-BR" sz="3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4154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999</Words>
  <Application>Microsoft Office PowerPoint</Application>
  <PresentationFormat>Ecrã Panorâmico</PresentationFormat>
  <Paragraphs>63</Paragraphs>
  <Slides>25</Slides>
  <Notes>0</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25</vt:i4>
      </vt:variant>
    </vt:vector>
  </HeadingPairs>
  <TitlesOfParts>
    <vt:vector size="30" baseType="lpstr">
      <vt:lpstr>Arial</vt:lpstr>
      <vt:lpstr>Calibri</vt:lpstr>
      <vt:lpstr>Calibri Light</vt:lpstr>
      <vt:lpstr>Century Gothic</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Moisés Hoyos</dc:creator>
  <cp:lastModifiedBy>Hellen Loures de Jesus</cp:lastModifiedBy>
  <cp:revision>22</cp:revision>
  <dcterms:created xsi:type="dcterms:W3CDTF">2015-11-16T12:13:16Z</dcterms:created>
  <dcterms:modified xsi:type="dcterms:W3CDTF">2015-11-18T13:06:37Z</dcterms:modified>
</cp:coreProperties>
</file>