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7"/>
  </p:notesMasterIdLst>
  <p:sldIdLst>
    <p:sldId id="256" r:id="rId3"/>
    <p:sldId id="257" r:id="rId4"/>
    <p:sldId id="315" r:id="rId5"/>
    <p:sldId id="316" r:id="rId6"/>
    <p:sldId id="317" r:id="rId7"/>
    <p:sldId id="313" r:id="rId8"/>
    <p:sldId id="314" r:id="rId9"/>
    <p:sldId id="273" r:id="rId10"/>
    <p:sldId id="298" r:id="rId11"/>
    <p:sldId id="258" r:id="rId12"/>
    <p:sldId id="275" r:id="rId13"/>
    <p:sldId id="319" r:id="rId14"/>
    <p:sldId id="320" r:id="rId15"/>
    <p:sldId id="321" r:id="rId16"/>
    <p:sldId id="318" r:id="rId17"/>
    <p:sldId id="286" r:id="rId18"/>
    <p:sldId id="312" r:id="rId19"/>
    <p:sldId id="310" r:id="rId20"/>
    <p:sldId id="304" r:id="rId21"/>
    <p:sldId id="311" r:id="rId22"/>
    <p:sldId id="307" r:id="rId23"/>
    <p:sldId id="308" r:id="rId24"/>
    <p:sldId id="309" r:id="rId25"/>
    <p:sldId id="269" r:id="rId26"/>
  </p:sldIdLst>
  <p:sldSz cx="9906000" cy="6858000" type="A4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8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074" y="-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pt-BR"/>
              <a:t>Clique para editar o formato de notas</a:t>
            </a:r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pt-BR" sz="1400"/>
              <a:t>&lt;cabeçalho&gt;</a:t>
            </a:r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r>
              <a:rPr lang="pt-BR" sz="1400"/>
              <a:t>&lt;data/hora&gt;</a:t>
            </a:r>
            <a:endParaRPr/>
          </a:p>
        </p:txBody>
      </p:sp>
      <p:sp>
        <p:nvSpPr>
          <p:cNvPr id="87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r>
              <a:rPr lang="pt-BR" sz="1400"/>
              <a:t>&lt;rodapé&gt;</a:t>
            </a:r>
            <a:endParaRPr/>
          </a:p>
        </p:txBody>
      </p:sp>
      <p:sp>
        <p:nvSpPr>
          <p:cNvPr id="88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pPr algn="r"/>
            <a:fld id="{80B71F59-3765-4E9C-A15B-38D61A4FC52A}" type="slidenum">
              <a:rPr lang="pt-BR" sz="140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85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3846600" y="9429840"/>
            <a:ext cx="2949120" cy="49500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D790ACEF-8A9A-40C6-9830-9D52C5984EFD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1</a:t>
            </a:fld>
            <a:endParaRPr/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906480" y="4714920"/>
            <a:ext cx="4984560" cy="44683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649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 txBox="1">
            <a:spLocks noGrp="1"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12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17550" indent="-276225" defTabSz="412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03313" indent="-220663" defTabSz="412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44638" indent="-220663" defTabSz="412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84375" indent="-220663" defTabSz="412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41575" indent="-220663" defTabSz="412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98775" indent="-220663" defTabSz="412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55975" indent="-220663" defTabSz="412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13175" indent="-220663" defTabSz="412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</a:pPr>
            <a:fld id="{8F1C430C-7A72-4325-BFEB-9EC59DF1F63B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</a:pPr>
              <a:t>17</a:t>
            </a:fld>
            <a:endParaRPr lang="pt-BR" altLang="pt-BR" sz="13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98475" y="742950"/>
            <a:ext cx="7796213" cy="5397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08030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 txBox="1">
            <a:spLocks noGrp="1"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12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17550" indent="-276225" defTabSz="412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03313" indent="-220663" defTabSz="412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44638" indent="-220663" defTabSz="412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84375" indent="-220663" defTabSz="412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41575" indent="-220663" defTabSz="412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98775" indent="-220663" defTabSz="412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55975" indent="-220663" defTabSz="412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13175" indent="-220663" defTabSz="412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</a:pPr>
            <a:fld id="{8F1C430C-7A72-4325-BFEB-9EC59DF1F63B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</a:pPr>
              <a:t>18</a:t>
            </a:fld>
            <a:endParaRPr lang="pt-BR" altLang="pt-BR" sz="13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98475" y="742950"/>
            <a:ext cx="7796213" cy="5397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094389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3846600" y="9429840"/>
            <a:ext cx="2949120" cy="495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6FC1BF58-B3EC-4ECB-A063-073CE46B4B76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2</a:t>
            </a:fld>
            <a:endParaRPr/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906480" y="4714920"/>
            <a:ext cx="4984560" cy="44683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0146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 txBox="1">
            <a:spLocks noGrp="1" noChangeArrowheads="1"/>
          </p:cNvSpPr>
          <p:nvPr/>
        </p:nvSpPr>
        <p:spPr bwMode="auto">
          <a:xfrm>
            <a:off x="3846513" y="9429750"/>
            <a:ext cx="2949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12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17550" indent="-276225" defTabSz="412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03313" indent="-220663" defTabSz="412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544638" indent="-220663" defTabSz="412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984375" indent="-220663" defTabSz="412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41575" indent="-220663" defTabSz="412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898775" indent="-220663" defTabSz="412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55975" indent="-220663" defTabSz="412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13175" indent="-220663" defTabSz="412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</a:pPr>
            <a:fld id="{8F1C430C-7A72-4325-BFEB-9EC59DF1F63B}" type="slidenum">
              <a:rPr lang="pt-BR" altLang="pt-BR" sz="1300"/>
              <a:pPr algn="r" eaLnBrk="1">
                <a:lnSpc>
                  <a:spcPct val="95000"/>
                </a:lnSpc>
                <a:spcBef>
                  <a:spcPct val="0"/>
                </a:spcBef>
              </a:pPr>
              <a:t>3</a:t>
            </a:fld>
            <a:endParaRPr lang="pt-BR" altLang="pt-BR" sz="13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98475" y="742950"/>
            <a:ext cx="7796213" cy="5397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88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954090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77D63E-5837-46A8-A86B-46044B587EFB}" type="slidenum">
              <a:rPr lang="pt-BR"/>
              <a:pPr/>
              <a:t>4</a:t>
            </a:fld>
            <a:endParaRPr lang="pt-BR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5406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4969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289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77D63E-5837-46A8-A86B-46044B587EFB}" type="slidenum">
              <a:rPr lang="pt-BR"/>
              <a:pPr/>
              <a:t>5</a:t>
            </a:fld>
            <a:endParaRPr lang="pt-BR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5406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4969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707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77D63E-5837-46A8-A86B-46044B587EFB}" type="slidenum">
              <a:rPr lang="pt-BR"/>
              <a:pPr/>
              <a:t>6</a:t>
            </a:fld>
            <a:endParaRPr lang="pt-BR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5406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4969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7629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77D63E-5837-46A8-A86B-46044B587EFB}" type="slidenum">
              <a:rPr lang="pt-BR"/>
              <a:pPr/>
              <a:t>7</a:t>
            </a:fld>
            <a:endParaRPr lang="pt-BR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5406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4969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8755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77D63E-5837-46A8-A86B-46044B587EFB}" type="slidenum">
              <a:rPr lang="pt-BR"/>
              <a:pPr/>
              <a:t>8</a:t>
            </a:fld>
            <a:endParaRPr lang="pt-BR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5406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4969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4229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77D63E-5837-46A8-A86B-46044B587EFB}" type="slidenum">
              <a:rPr lang="pt-BR"/>
              <a:pPr/>
              <a:t>9</a:t>
            </a:fld>
            <a:endParaRPr lang="pt-BR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5406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14969"/>
            <a:ext cx="5438711" cy="438334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141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40" name="Imagem 39"/>
          <p:cNvPicPr/>
          <p:nvPr/>
        </p:nvPicPr>
        <p:blipFill>
          <a:blip r:embed="rId2"/>
          <a:stretch>
            <a:fillRect/>
          </a:stretch>
        </p:blipFill>
        <p:spPr>
          <a:xfrm>
            <a:off x="2459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1" name="Imagem 40"/>
          <p:cNvPicPr/>
          <p:nvPr/>
        </p:nvPicPr>
        <p:blipFill>
          <a:blip r:embed="rId2"/>
          <a:stretch>
            <a:fillRect/>
          </a:stretch>
        </p:blipFill>
        <p:spPr>
          <a:xfrm>
            <a:off x="2459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82" name="Imagem 81"/>
          <p:cNvPicPr/>
          <p:nvPr/>
        </p:nvPicPr>
        <p:blipFill>
          <a:blip r:embed="rId2"/>
          <a:stretch>
            <a:fillRect/>
          </a:stretch>
        </p:blipFill>
        <p:spPr>
          <a:xfrm>
            <a:off x="2459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3" name="Imagem 82"/>
          <p:cNvPicPr/>
          <p:nvPr/>
        </p:nvPicPr>
        <p:blipFill>
          <a:blip r:embed="rId2"/>
          <a:stretch>
            <a:fillRect/>
          </a:stretch>
        </p:blipFill>
        <p:spPr>
          <a:xfrm>
            <a:off x="2459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/>
          <p:cNvSpPr/>
          <p:nvPr/>
        </p:nvSpPr>
        <p:spPr>
          <a:xfrm>
            <a:off x="0" y="6477120"/>
            <a:ext cx="4866840" cy="380520"/>
          </a:xfrm>
          <a:prstGeom prst="rect">
            <a:avLst/>
          </a:prstGeom>
          <a:solidFill>
            <a:srgbClr val="003366"/>
          </a:solidFill>
          <a:ln w="9360">
            <a:noFill/>
          </a:ln>
        </p:spPr>
      </p:sp>
      <p:sp>
        <p:nvSpPr>
          <p:cNvPr id="9" name="CustomShape 2"/>
          <p:cNvSpPr/>
          <p:nvPr/>
        </p:nvSpPr>
        <p:spPr>
          <a:xfrm>
            <a:off x="0" y="6756480"/>
            <a:ext cx="2026800" cy="96480"/>
          </a:xfrm>
          <a:prstGeom prst="rect">
            <a:avLst/>
          </a:prstGeom>
          <a:solidFill>
            <a:srgbClr val="339933"/>
          </a:solidFill>
          <a:ln w="9360">
            <a:noFill/>
          </a:ln>
        </p:spPr>
      </p:sp>
      <p:sp>
        <p:nvSpPr>
          <p:cNvPr id="2" name="CustomShape 3"/>
          <p:cNvSpPr/>
          <p:nvPr/>
        </p:nvSpPr>
        <p:spPr>
          <a:xfrm>
            <a:off x="9066240" y="6537240"/>
            <a:ext cx="406080" cy="344160"/>
          </a:xfrm>
          <a:prstGeom prst="rect">
            <a:avLst/>
          </a:prstGeom>
          <a:noFill/>
          <a:ln>
            <a:noFill/>
          </a:ln>
        </p:spPr>
        <p:txBody>
          <a:bodyPr lIns="86760" tIns="43560" rIns="86760" bIns="43560"/>
          <a:lstStyle/>
          <a:p>
            <a:pPr algn="ctr">
              <a:lnSpc>
                <a:spcPct val="100000"/>
              </a:lnSpc>
            </a:pPr>
            <a:fld id="{60BE94AF-CFD4-4170-BF61-9EF7167DEC8A}" type="slidenum">
              <a:rPr lang="pt-BR" sz="1500" b="1">
                <a:solidFill>
                  <a:srgbClr val="003366"/>
                </a:solidFill>
                <a:latin typeface="Arial"/>
                <a:ea typeface="Lucida Sans Unicode"/>
              </a:rPr>
              <a:t>‹nº›</a:t>
            </a:fld>
            <a:endParaRPr/>
          </a:p>
        </p:txBody>
      </p:sp>
      <p:sp>
        <p:nvSpPr>
          <p:cNvPr id="3" name="CustomShape 4"/>
          <p:cNvSpPr/>
          <p:nvPr/>
        </p:nvSpPr>
        <p:spPr>
          <a:xfrm>
            <a:off x="9402840" y="6545160"/>
            <a:ext cx="323640" cy="275760"/>
          </a:xfrm>
          <a:prstGeom prst="rightArrow">
            <a:avLst>
              <a:gd name="adj1" fmla="val 50000"/>
              <a:gd name="adj2" fmla="val 29310"/>
            </a:avLst>
          </a:prstGeom>
          <a:solidFill>
            <a:srgbClr val="003366"/>
          </a:solidFill>
          <a:ln w="9360">
            <a:solidFill>
              <a:srgbClr val="339933"/>
            </a:solidFill>
            <a:miter/>
          </a:ln>
        </p:spPr>
      </p:sp>
      <p:pic>
        <p:nvPicPr>
          <p:cNvPr id="4" name="Imagem 3"/>
          <p:cNvPicPr/>
          <p:nvPr/>
        </p:nvPicPr>
        <p:blipFill>
          <a:blip r:embed="rId14"/>
          <a:stretch>
            <a:fillRect/>
          </a:stretch>
        </p:blipFill>
        <p:spPr>
          <a:xfrm>
            <a:off x="5219640" y="6299280"/>
            <a:ext cx="3213000" cy="533520"/>
          </a:xfrm>
          <a:prstGeom prst="rect">
            <a:avLst/>
          </a:prstGeom>
          <a:ln>
            <a:noFill/>
          </a:ln>
        </p:spPr>
      </p:pic>
      <p:sp>
        <p:nvSpPr>
          <p:cNvPr id="5" name="PlaceHolder 5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GB"/>
              <a:t>Clique para editar o formato do texto do título</a:t>
            </a:r>
            <a:endParaRPr/>
          </a:p>
        </p:txBody>
      </p:sp>
      <p:sp>
        <p:nvSpPr>
          <p:cNvPr id="6" name="PlaceHolder 6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en-GB"/>
              <a:t>Clique para editar o formato do texto da estrutura de tópicos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GB"/>
              <a:t>2.º Nível da estrutura de tópicos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GB"/>
              <a:t>3.º Nível da estrutura de tópicos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GB"/>
              <a:t>4.º Nível da estrutura de tópicos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GB"/>
              <a:t>5.º Nível da estrutura de tópicos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GB"/>
              <a:t>6.º Nível da estrutura de tópicos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GB"/>
              <a:t>7.º Nível da estrutura de tópicos</a:t>
            </a:r>
            <a:endParaRPr/>
          </a:p>
        </p:txBody>
      </p:sp>
      <p:pic>
        <p:nvPicPr>
          <p:cNvPr id="7" name="Imagem 6"/>
          <p:cNvPicPr/>
          <p:nvPr/>
        </p:nvPicPr>
        <p:blipFill>
          <a:blip r:embed="rId14"/>
          <a:stretch>
            <a:fillRect/>
          </a:stretch>
        </p:blipFill>
        <p:spPr>
          <a:xfrm>
            <a:off x="5219640" y="6299280"/>
            <a:ext cx="3213000" cy="53352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0" y="6477120"/>
            <a:ext cx="4866840" cy="380520"/>
          </a:xfrm>
          <a:prstGeom prst="rect">
            <a:avLst/>
          </a:prstGeom>
          <a:solidFill>
            <a:srgbClr val="003366"/>
          </a:solidFill>
          <a:ln w="9360">
            <a:noFill/>
          </a:ln>
        </p:spPr>
      </p:sp>
      <p:sp>
        <p:nvSpPr>
          <p:cNvPr id="43" name="CustomShape 2"/>
          <p:cNvSpPr/>
          <p:nvPr/>
        </p:nvSpPr>
        <p:spPr>
          <a:xfrm>
            <a:off x="0" y="6756480"/>
            <a:ext cx="2026800" cy="96480"/>
          </a:xfrm>
          <a:prstGeom prst="rect">
            <a:avLst/>
          </a:prstGeom>
          <a:solidFill>
            <a:srgbClr val="339933"/>
          </a:solidFill>
          <a:ln w="9360">
            <a:noFill/>
          </a:ln>
        </p:spPr>
      </p:sp>
      <p:sp>
        <p:nvSpPr>
          <p:cNvPr id="44" name="CustomShape 3"/>
          <p:cNvSpPr/>
          <p:nvPr/>
        </p:nvSpPr>
        <p:spPr>
          <a:xfrm>
            <a:off x="9066240" y="6537240"/>
            <a:ext cx="406080" cy="344160"/>
          </a:xfrm>
          <a:prstGeom prst="rect">
            <a:avLst/>
          </a:prstGeom>
          <a:noFill/>
          <a:ln>
            <a:noFill/>
          </a:ln>
        </p:spPr>
        <p:txBody>
          <a:bodyPr lIns="86760" tIns="43560" rIns="86760" bIns="43560"/>
          <a:lstStyle/>
          <a:p>
            <a:pPr algn="ctr">
              <a:lnSpc>
                <a:spcPct val="100000"/>
              </a:lnSpc>
            </a:pPr>
            <a:fld id="{CCBB7210-5415-469C-9D96-19227624B3E4}" type="slidenum">
              <a:rPr lang="pt-BR" sz="1500" b="1">
                <a:solidFill>
                  <a:srgbClr val="003366"/>
                </a:solidFill>
                <a:latin typeface="Arial"/>
                <a:ea typeface="Lucida Sans Unicode"/>
              </a:rPr>
              <a:t>‹nº›</a:t>
            </a:fld>
            <a:endParaRPr/>
          </a:p>
        </p:txBody>
      </p:sp>
      <p:sp>
        <p:nvSpPr>
          <p:cNvPr id="45" name="CustomShape 4"/>
          <p:cNvSpPr/>
          <p:nvPr/>
        </p:nvSpPr>
        <p:spPr>
          <a:xfrm>
            <a:off x="9402840" y="6545160"/>
            <a:ext cx="323640" cy="275760"/>
          </a:xfrm>
          <a:prstGeom prst="rightArrow">
            <a:avLst>
              <a:gd name="adj1" fmla="val 50000"/>
              <a:gd name="adj2" fmla="val 29310"/>
            </a:avLst>
          </a:prstGeom>
          <a:solidFill>
            <a:srgbClr val="003366"/>
          </a:solidFill>
          <a:ln w="9360">
            <a:solidFill>
              <a:srgbClr val="339933"/>
            </a:solidFill>
            <a:miter/>
          </a:ln>
        </p:spPr>
      </p:sp>
      <p:sp>
        <p:nvSpPr>
          <p:cNvPr id="46" name="PlaceHolder 5"/>
          <p:cNvSpPr>
            <a:spLocks noGrp="1"/>
          </p:cNvSpPr>
          <p:nvPr>
            <p:ph type="title"/>
          </p:nvPr>
        </p:nvSpPr>
        <p:spPr>
          <a:xfrm>
            <a:off x="495360" y="274680"/>
            <a:ext cx="8915040" cy="1142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93000"/>
              </a:lnSpc>
            </a:pPr>
            <a:r>
              <a:rPr lang="en-GB" sz="4200">
                <a:solidFill>
                  <a:srgbClr val="000000"/>
                </a:solidFill>
                <a:latin typeface="Arial"/>
                <a:ea typeface="Lucida Sans Unicode"/>
              </a:rPr>
              <a:t>Clique para editar o formato do texto do títuloClique para editar o título mestre</a:t>
            </a:r>
            <a:endParaRPr/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495360" y="1600200"/>
            <a:ext cx="891504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buSzPct val="25000"/>
              <a:buFont typeface="StarSymbol"/>
              <a:buChar char=""/>
            </a:pPr>
            <a:r>
              <a:rPr lang="en-GB" sz="3000">
                <a:solidFill>
                  <a:srgbClr val="000000"/>
                </a:solidFill>
                <a:latin typeface="Arial"/>
                <a:ea typeface="Lucida Sans Unicode"/>
              </a:rPr>
              <a:t>Clique para editar o formato do texto da estrutura de tópicos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GB" sz="3000">
                <a:solidFill>
                  <a:srgbClr val="000000"/>
                </a:solidFill>
                <a:latin typeface="Arial"/>
                <a:ea typeface="Lucida Sans Unicode"/>
              </a:rPr>
              <a:t>2.º Nível da estrutura de tópicos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GB" sz="3000">
                <a:solidFill>
                  <a:srgbClr val="000000"/>
                </a:solidFill>
                <a:latin typeface="Arial"/>
                <a:ea typeface="Lucida Sans Unicode"/>
              </a:rPr>
              <a:t>3.º Nível da estrutura de tópicos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GB" sz="3000">
                <a:solidFill>
                  <a:srgbClr val="000000"/>
                </a:solidFill>
                <a:latin typeface="Arial"/>
                <a:ea typeface="Lucida Sans Unicode"/>
              </a:rPr>
              <a:t>4.º Nível da estrutura de tópicos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GB" sz="3000">
                <a:solidFill>
                  <a:srgbClr val="000000"/>
                </a:solidFill>
                <a:latin typeface="Arial"/>
                <a:ea typeface="Lucida Sans Unicode"/>
              </a:rPr>
              <a:t>5.º Nível da estrutura de tópicos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GB" sz="3000">
                <a:solidFill>
                  <a:srgbClr val="000000"/>
                </a:solidFill>
                <a:latin typeface="Arial"/>
                <a:ea typeface="Lucida Sans Unicode"/>
              </a:rPr>
              <a:t>6.º Nível da estrutura de tópicos</a:t>
            </a:r>
            <a:endParaRPr/>
          </a:p>
          <a:p>
            <a:pPr>
              <a:lnSpc>
                <a:spcPct val="100000"/>
              </a:lnSpc>
            </a:pPr>
            <a:r>
              <a:rPr lang="en-GB" sz="3000">
                <a:solidFill>
                  <a:srgbClr val="000000"/>
                </a:solidFill>
                <a:latin typeface="Arial"/>
                <a:ea typeface="Lucida Sans Unicode"/>
              </a:rPr>
              <a:t>7.º Nível da estrutura de tópicosClique para editar o texto mestre</a:t>
            </a:r>
            <a:endParaRPr/>
          </a:p>
          <a:p>
            <a:r>
              <a:rPr lang="en-GB" sz="2700">
                <a:solidFill>
                  <a:srgbClr val="000000"/>
                </a:solidFill>
                <a:latin typeface="Arial"/>
                <a:ea typeface="Lucida Sans Unicode"/>
              </a:rPr>
              <a:t>Segundo nível</a:t>
            </a:r>
            <a:endParaRPr/>
          </a:p>
          <a:p>
            <a:r>
              <a:rPr lang="en-GB" sz="2300">
                <a:solidFill>
                  <a:srgbClr val="000000"/>
                </a:solidFill>
                <a:latin typeface="Arial"/>
                <a:ea typeface="Lucida Sans Unicode"/>
              </a:rPr>
              <a:t>Terceiro nível</a:t>
            </a:r>
            <a:endParaRPr/>
          </a:p>
          <a:p>
            <a:r>
              <a:rPr lang="en-GB" sz="1900">
                <a:solidFill>
                  <a:srgbClr val="000000"/>
                </a:solidFill>
                <a:latin typeface="Arial"/>
                <a:ea typeface="Lucida Sans Unicode"/>
              </a:rPr>
              <a:t>Quarto nível</a:t>
            </a:r>
            <a:endParaRPr/>
          </a:p>
          <a:p>
            <a:r>
              <a:rPr lang="en-GB" sz="1900">
                <a:solidFill>
                  <a:srgbClr val="000000"/>
                </a:solidFill>
                <a:latin typeface="Arial"/>
                <a:ea typeface="Lucida Sans Unicode"/>
              </a:rPr>
              <a:t>Quinto nível</a:t>
            </a:r>
            <a:endParaRPr/>
          </a:p>
        </p:txBody>
      </p:sp>
      <p:pic>
        <p:nvPicPr>
          <p:cNvPr id="48" name="Imagem 47"/>
          <p:cNvPicPr/>
          <p:nvPr/>
        </p:nvPicPr>
        <p:blipFill>
          <a:blip r:embed="rId14"/>
          <a:stretch>
            <a:fillRect/>
          </a:stretch>
        </p:blipFill>
        <p:spPr>
          <a:xfrm>
            <a:off x="5219640" y="6299280"/>
            <a:ext cx="3213000" cy="533520"/>
          </a:xfrm>
          <a:prstGeom prst="rect">
            <a:avLst/>
          </a:prstGeom>
          <a:ln>
            <a:noFill/>
          </a:ln>
        </p:spPr>
      </p:pic>
      <p:pic>
        <p:nvPicPr>
          <p:cNvPr id="49" name="Imagem 48"/>
          <p:cNvPicPr/>
          <p:nvPr/>
        </p:nvPicPr>
        <p:blipFill>
          <a:blip r:embed="rId14"/>
          <a:stretch>
            <a:fillRect/>
          </a:stretch>
        </p:blipFill>
        <p:spPr>
          <a:xfrm>
            <a:off x="5219640" y="6299280"/>
            <a:ext cx="3213000" cy="53352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10"/>
          <p:cNvPicPr/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6320" y="2349000"/>
            <a:ext cx="2550960" cy="1944000"/>
          </a:xfrm>
          <a:prstGeom prst="rect">
            <a:avLst/>
          </a:prstGeom>
          <a:ln w="9360"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6681240" y="6500880"/>
            <a:ext cx="2376000" cy="356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28080" rIns="0" bIns="0"/>
          <a:lstStyle/>
          <a:p>
            <a:pPr algn="ctr">
              <a:lnSpc>
                <a:spcPct val="150000"/>
              </a:lnSpc>
            </a:pPr>
            <a:r>
              <a:rPr lang="pt-BR" sz="1200" b="1" dirty="0" smtClean="0">
                <a:solidFill>
                  <a:srgbClr val="00205B"/>
                </a:solidFill>
                <a:latin typeface="Arial"/>
                <a:ea typeface="Lucida Sans Unicode"/>
              </a:rPr>
              <a:t>Outubro/2015</a:t>
            </a:r>
            <a:endParaRPr dirty="0"/>
          </a:p>
        </p:txBody>
      </p:sp>
      <p:pic>
        <p:nvPicPr>
          <p:cNvPr id="91" name="Imagem 4"/>
          <p:cNvPicPr/>
          <p:nvPr/>
        </p:nvPicPr>
        <p:blipFill>
          <a:blip r:embed="rId4"/>
          <a:stretch>
            <a:fillRect/>
          </a:stretch>
        </p:blipFill>
        <p:spPr>
          <a:xfrm>
            <a:off x="2792880" y="0"/>
            <a:ext cx="3685680" cy="2457000"/>
          </a:xfrm>
          <a:prstGeom prst="rect">
            <a:avLst/>
          </a:prstGeom>
          <a:ln>
            <a:noFill/>
          </a:ln>
        </p:spPr>
      </p:pic>
      <p:pic>
        <p:nvPicPr>
          <p:cNvPr id="92" name="Imagem 12"/>
          <p:cNvPicPr/>
          <p:nvPr/>
        </p:nvPicPr>
        <p:blipFill>
          <a:blip r:embed="rId5"/>
          <a:stretch>
            <a:fillRect/>
          </a:stretch>
        </p:blipFill>
        <p:spPr>
          <a:xfrm>
            <a:off x="6413138" y="0"/>
            <a:ext cx="3487680" cy="2348640"/>
          </a:xfrm>
          <a:prstGeom prst="rect">
            <a:avLst/>
          </a:prstGeom>
          <a:ln>
            <a:noFill/>
          </a:ln>
        </p:spPr>
      </p:pic>
      <p:pic>
        <p:nvPicPr>
          <p:cNvPr id="93" name="Imagem 5"/>
          <p:cNvPicPr/>
          <p:nvPr/>
        </p:nvPicPr>
        <p:blipFill>
          <a:blip r:embed="rId6"/>
          <a:stretch>
            <a:fillRect/>
          </a:stretch>
        </p:blipFill>
        <p:spPr>
          <a:xfrm>
            <a:off x="2792880" y="3785400"/>
            <a:ext cx="3599640" cy="2702160"/>
          </a:xfrm>
          <a:prstGeom prst="rect">
            <a:avLst/>
          </a:prstGeom>
          <a:ln>
            <a:noFill/>
          </a:ln>
        </p:spPr>
      </p:pic>
      <p:sp>
        <p:nvSpPr>
          <p:cNvPr id="94" name="CustomShape 2"/>
          <p:cNvSpPr/>
          <p:nvPr/>
        </p:nvSpPr>
        <p:spPr>
          <a:xfrm>
            <a:off x="2792880" y="2205000"/>
            <a:ext cx="7112880" cy="1583640"/>
          </a:xfrm>
          <a:prstGeom prst="rect">
            <a:avLst/>
          </a:prstGeom>
          <a:solidFill>
            <a:srgbClr val="008000"/>
          </a:solidFill>
          <a:ln w="9360"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t-BR" sz="3200" b="1" dirty="0" smtClean="0">
                <a:solidFill>
                  <a:schemeClr val="bg1"/>
                </a:solidFill>
                <a:latin typeface="Arial"/>
                <a:ea typeface="Lucida Sans Unicode"/>
              </a:rPr>
              <a:t>Operação Fronteira Blindada</a:t>
            </a:r>
          </a:p>
        </p:txBody>
      </p:sp>
      <p:pic>
        <p:nvPicPr>
          <p:cNvPr id="95" name="Imagem 1"/>
          <p:cNvPicPr/>
          <p:nvPr/>
        </p:nvPicPr>
        <p:blipFill>
          <a:blip r:embed="rId7"/>
          <a:stretch>
            <a:fillRect/>
          </a:stretch>
        </p:blipFill>
        <p:spPr>
          <a:xfrm>
            <a:off x="5850818" y="3785400"/>
            <a:ext cx="4049640" cy="269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6881760" y="6500880"/>
            <a:ext cx="1642680" cy="35676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01" name="CustomShape 2"/>
          <p:cNvSpPr/>
          <p:nvPr/>
        </p:nvSpPr>
        <p:spPr>
          <a:xfrm>
            <a:off x="76320" y="13320"/>
            <a:ext cx="9750240" cy="401760"/>
          </a:xfrm>
          <a:prstGeom prst="rect">
            <a:avLst/>
          </a:prstGeom>
          <a:noFill/>
          <a:ln>
            <a:noFill/>
          </a:ln>
        </p:spPr>
        <p:txBody>
          <a:bodyPr lIns="0" tIns="36720" rIns="0" bIns="0" anchor="ctr"/>
          <a:lstStyle/>
          <a:p>
            <a:pPr algn="ctr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/>
              <a:t>Operação Fronteira Blindada</a:t>
            </a:r>
            <a:endParaRPr lang="pt-BR" sz="2400" b="1" kern="0" dirty="0"/>
          </a:p>
        </p:txBody>
      </p:sp>
      <p:sp>
        <p:nvSpPr>
          <p:cNvPr id="102" name="Line 3"/>
          <p:cNvSpPr/>
          <p:nvPr/>
        </p:nvSpPr>
        <p:spPr>
          <a:xfrm>
            <a:off x="0" y="440280"/>
            <a:ext cx="9905760" cy="0"/>
          </a:xfrm>
          <a:prstGeom prst="line">
            <a:avLst/>
          </a:prstGeom>
          <a:ln w="19080">
            <a:solidFill>
              <a:srgbClr val="008000"/>
            </a:solidFill>
            <a:round/>
          </a:ln>
        </p:spPr>
      </p:sp>
      <p:pic>
        <p:nvPicPr>
          <p:cNvPr id="103" name="Picture 17"/>
          <p:cNvPicPr/>
          <p:nvPr/>
        </p:nvPicPr>
        <p:blipFill>
          <a:blip r:embed="rId2"/>
          <a:srcRect l="2059"/>
          <a:stretch>
            <a:fillRect/>
          </a:stretch>
        </p:blipFill>
        <p:spPr>
          <a:xfrm>
            <a:off x="560520" y="836640"/>
            <a:ext cx="8741880" cy="5183640"/>
          </a:xfrm>
          <a:prstGeom prst="rect">
            <a:avLst/>
          </a:prstGeom>
          <a:ln w="12700">
            <a:solidFill>
              <a:srgbClr val="003366"/>
            </a:solidFill>
            <a:miter/>
          </a:ln>
        </p:spPr>
      </p:pic>
      <p:sp>
        <p:nvSpPr>
          <p:cNvPr id="104" name="CustomShape 4"/>
          <p:cNvSpPr/>
          <p:nvPr/>
        </p:nvSpPr>
        <p:spPr>
          <a:xfrm>
            <a:off x="4592880" y="5138640"/>
            <a:ext cx="4686840" cy="729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400" b="1">
                <a:solidFill>
                  <a:srgbClr val="003366"/>
                </a:solidFill>
                <a:latin typeface="Arial"/>
                <a:ea typeface="Helvetica Light"/>
              </a:rPr>
              <a:t>Atuação permanente da Receita Federal de combate ao contrabando, descaminho e pirataria, inserida no Plano Estratégico de Fronteiras do Governo Federal.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ângulo 38"/>
          <p:cNvSpPr/>
          <p:nvPr/>
        </p:nvSpPr>
        <p:spPr bwMode="auto">
          <a:xfrm>
            <a:off x="6881826" y="6500834"/>
            <a:ext cx="1643074" cy="357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0" name="Rectangle 1"/>
          <p:cNvSpPr txBox="1">
            <a:spLocks noChangeArrowheads="1"/>
          </p:cNvSpPr>
          <p:nvPr/>
        </p:nvSpPr>
        <p:spPr bwMode="auto">
          <a:xfrm>
            <a:off x="76199" y="23933"/>
            <a:ext cx="9750425" cy="38073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130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8702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274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7846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>
                <a:solidFill>
                  <a:schemeClr val="tx1"/>
                </a:solidFill>
              </a:rPr>
              <a:t>Operação Fronteira Blindada</a:t>
            </a:r>
            <a:endParaRPr lang="pt-BR" sz="2400" b="1" kern="0" dirty="0">
              <a:solidFill>
                <a:schemeClr val="tx1"/>
              </a:solidFill>
            </a:endParaRPr>
          </a:p>
        </p:txBody>
      </p:sp>
      <p:sp>
        <p:nvSpPr>
          <p:cNvPr id="41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36000" y="563950"/>
            <a:ext cx="9828000" cy="37205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224" rIns="0" bIns="0" anchor="ctr">
            <a:spAutoFit/>
          </a:bodyPr>
          <a:lstStyle/>
          <a:p>
            <a:pPr algn="ctr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000" b="1" kern="0" dirty="0" smtClean="0">
                <a:solidFill>
                  <a:schemeClr val="bg1"/>
                </a:solidFill>
              </a:rPr>
              <a:t>Operações de Vigilância e Repressão – 2010/2014</a:t>
            </a:r>
            <a:endParaRPr lang="pt-BR" sz="2000" b="1" kern="0" dirty="0">
              <a:solidFill>
                <a:schemeClr val="bg1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" y="1350000"/>
            <a:ext cx="7501509" cy="4860000"/>
          </a:xfrm>
          <a:prstGeom prst="rect">
            <a:avLst/>
          </a:prstGeom>
          <a:ln w="12700">
            <a:solidFill>
              <a:srgbClr val="003366"/>
            </a:solidFill>
          </a:ln>
        </p:spPr>
      </p:pic>
      <p:sp>
        <p:nvSpPr>
          <p:cNvPr id="18" name="Retângulo de cantos arredondados 17"/>
          <p:cNvSpPr/>
          <p:nvPr/>
        </p:nvSpPr>
        <p:spPr bwMode="auto">
          <a:xfrm>
            <a:off x="7560000" y="4509120"/>
            <a:ext cx="2160000" cy="108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Em 2015, até outubro,</a:t>
            </a:r>
          </a:p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</a:rPr>
              <a:t>2.619 operações</a:t>
            </a:r>
            <a:r>
              <a:rPr kumimoji="0" lang="pt-BR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9" name="Retângulo de cantos arredondados 18"/>
          <p:cNvSpPr/>
          <p:nvPr/>
        </p:nvSpPr>
        <p:spPr bwMode="auto">
          <a:xfrm>
            <a:off x="7560000" y="1872000"/>
            <a:ext cx="2160000" cy="108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Entre 2010</a:t>
            </a:r>
            <a:r>
              <a:rPr kumimoji="0" lang="pt-BR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 e 2014, mais d</a:t>
            </a: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e </a:t>
            </a:r>
            <a:r>
              <a:rPr kumimoji="0" lang="pt-BR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35</a:t>
            </a: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% de aumento de operações</a:t>
            </a: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7560000" y="3190560"/>
            <a:ext cx="2160000" cy="108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Em 2014, cerca de 2/3 das operações foram efetuadas sem apoio policial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75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76199" y="23933"/>
            <a:ext cx="9750425" cy="38073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130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8702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274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7846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 smtClean="0">
                <a:solidFill>
                  <a:schemeClr val="tx1"/>
                </a:solidFill>
              </a:rPr>
              <a:t>Operação Fronteira Blindada</a:t>
            </a:r>
            <a:endParaRPr lang="pt-BR" sz="2400" b="1" kern="0" dirty="0">
              <a:solidFill>
                <a:schemeClr val="tx1"/>
              </a:solidFill>
            </a:endParaRPr>
          </a:p>
        </p:txBody>
      </p:sp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36000" y="563950"/>
            <a:ext cx="9828000" cy="37205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224" rIns="0" bIns="0" anchor="ctr">
            <a:spAutoFit/>
          </a:bodyPr>
          <a:lstStyle/>
          <a:p>
            <a:pPr algn="ctr">
              <a:defRPr sz="18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r>
              <a:rPr lang="pt-BR" sz="2000" b="1" dirty="0" smtClean="0">
                <a:solidFill>
                  <a:schemeClr val="bg1"/>
                </a:solidFill>
              </a:rPr>
              <a:t>Valor de Apreensões de Mercadorias – 2010/2014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6881826" y="6500834"/>
            <a:ext cx="1643074" cy="357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1" y="1350000"/>
            <a:ext cx="7472475" cy="4752000"/>
          </a:xfrm>
          <a:prstGeom prst="rect">
            <a:avLst/>
          </a:prstGeom>
          <a:ln w="12700">
            <a:solidFill>
              <a:srgbClr val="003366"/>
            </a:solidFill>
          </a:ln>
        </p:spPr>
      </p:pic>
      <p:sp>
        <p:nvSpPr>
          <p:cNvPr id="12" name="Retângulo de cantos arredondados 11"/>
          <p:cNvSpPr/>
          <p:nvPr/>
        </p:nvSpPr>
        <p:spPr bwMode="auto">
          <a:xfrm>
            <a:off x="7560000" y="4392000"/>
            <a:ext cx="2196000" cy="108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Em 2015, até outubro,</a:t>
            </a:r>
          </a:p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</a:rPr>
              <a:t>R$ 1,593 bilhão em apreensões</a:t>
            </a:r>
            <a:r>
              <a:rPr kumimoji="0" lang="pt-BR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" name="Retângulo de cantos arredondados 12"/>
          <p:cNvSpPr/>
          <p:nvPr/>
        </p:nvSpPr>
        <p:spPr bwMode="auto">
          <a:xfrm>
            <a:off x="7560000" y="1872000"/>
            <a:ext cx="2196000" cy="108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Entre </a:t>
            </a:r>
            <a:r>
              <a:rPr lang="pt-BR" sz="1600" b="1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2010 e </a:t>
            </a:r>
            <a:r>
              <a:rPr lang="pt-BR" sz="16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2014, m</a:t>
            </a: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ais de 40% de aumento nas apreensões</a:t>
            </a: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7560000" y="3132000"/>
            <a:ext cx="2196000" cy="108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Em 2012, uma apreensão atípica</a:t>
            </a:r>
            <a:r>
              <a:rPr kumimoji="0" lang="pt-BR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 de R$ 350 milhões</a:t>
            </a: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515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76199" y="23933"/>
            <a:ext cx="9750425" cy="38073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130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8702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274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7846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>
                <a:solidFill>
                  <a:schemeClr val="tx1"/>
                </a:solidFill>
              </a:rPr>
              <a:t>Operação Fronteira Blindada</a:t>
            </a:r>
            <a:endParaRPr lang="pt-BR" sz="2400" b="1" kern="0" dirty="0">
              <a:solidFill>
                <a:schemeClr val="tx1"/>
              </a:solidFill>
            </a:endParaRPr>
          </a:p>
        </p:txBody>
      </p:sp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sp>
        <p:nvSpPr>
          <p:cNvPr id="14" name="Retângulo 13"/>
          <p:cNvSpPr/>
          <p:nvPr/>
        </p:nvSpPr>
        <p:spPr bwMode="auto">
          <a:xfrm>
            <a:off x="6881826" y="6500834"/>
            <a:ext cx="1643074" cy="357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5" name="Retângulo de cantos arredondados 14"/>
          <p:cNvSpPr/>
          <p:nvPr/>
        </p:nvSpPr>
        <p:spPr bwMode="auto">
          <a:xfrm>
            <a:off x="5714997" y="1043996"/>
            <a:ext cx="3565957" cy="1241936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Cigarros e similares: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2400" b="1" dirty="0" smtClean="0">
                <a:solidFill>
                  <a:schemeClr val="bg1"/>
                </a:solidFill>
              </a:rPr>
              <a:t>2014 – 28,6%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2015</a:t>
            </a:r>
            <a:r>
              <a:rPr kumimoji="0" lang="pt-BR" sz="2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– 36,6%</a:t>
            </a:r>
            <a:endParaRPr kumimoji="0" lang="pt-BR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6" name="Retângulo de cantos arredondados 15"/>
          <p:cNvSpPr/>
          <p:nvPr/>
        </p:nvSpPr>
        <p:spPr bwMode="auto">
          <a:xfrm>
            <a:off x="346495" y="4138688"/>
            <a:ext cx="3168352" cy="1617876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Outros</a:t>
            </a:r>
            <a:r>
              <a:rPr kumimoji="0" lang="pt-BR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produtos importantes:</a:t>
            </a:r>
          </a:p>
          <a:p>
            <a:pPr marL="0" marR="0" indent="0" algn="ctr" defTabSz="449263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600" b="1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Eletro-eletrônicos</a:t>
            </a:r>
            <a:r>
              <a:rPr kumimoji="0" lang="pt-BR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, Veículos, </a:t>
            </a:r>
            <a:r>
              <a:rPr lang="pt-BR" sz="1600" b="1" dirty="0" smtClean="0">
                <a:solidFill>
                  <a:schemeClr val="bg1"/>
                </a:solidFill>
              </a:rPr>
              <a:t>Vestuário, Óculos de Sol, Informática, Relógios, Brinquedos e Bolsas.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9" y="574095"/>
            <a:ext cx="4989091" cy="2880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512" y="3035335"/>
            <a:ext cx="5989011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76199" y="23933"/>
            <a:ext cx="9750425" cy="38073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130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8702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274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7846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>
                <a:solidFill>
                  <a:schemeClr val="tx1"/>
                </a:solidFill>
              </a:rPr>
              <a:t>Operação Fronteira Blindada</a:t>
            </a:r>
            <a:endParaRPr lang="pt-BR" sz="2400" b="1" kern="0" dirty="0">
              <a:solidFill>
                <a:schemeClr val="tx1"/>
              </a:solidFill>
            </a:endParaRPr>
          </a:p>
        </p:txBody>
      </p:sp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36000" y="563950"/>
            <a:ext cx="9828000" cy="37205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224" rIns="0" bIns="0" anchor="ctr">
            <a:spAutoFit/>
          </a:bodyPr>
          <a:lstStyle/>
          <a:p>
            <a:pPr algn="ctr">
              <a:defRPr sz="18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r>
              <a:rPr lang="pt-BR" sz="2000" b="1" dirty="0" smtClean="0">
                <a:solidFill>
                  <a:schemeClr val="bg1"/>
                </a:solidFill>
              </a:rPr>
              <a:t>Quantidade de Apreensões de Cigarros – 2010/2014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4" name="Retângulo 13"/>
          <p:cNvSpPr/>
          <p:nvPr/>
        </p:nvSpPr>
        <p:spPr bwMode="auto">
          <a:xfrm>
            <a:off x="6881826" y="6500834"/>
            <a:ext cx="1643074" cy="357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" y="1350000"/>
            <a:ext cx="7632147" cy="4752000"/>
          </a:xfrm>
          <a:prstGeom prst="rect">
            <a:avLst/>
          </a:prstGeom>
          <a:ln w="12700">
            <a:solidFill>
              <a:srgbClr val="003366"/>
            </a:solidFill>
          </a:ln>
        </p:spPr>
      </p:pic>
      <p:sp>
        <p:nvSpPr>
          <p:cNvPr id="10" name="Retângulo de cantos arredondados 9"/>
          <p:cNvSpPr/>
          <p:nvPr/>
        </p:nvSpPr>
        <p:spPr bwMode="auto">
          <a:xfrm>
            <a:off x="7632000" y="1872000"/>
            <a:ext cx="2160000" cy="108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Mais de 50%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de crescimento de 2010/2014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1" name="Retângulo de cantos arredondados 10"/>
          <p:cNvSpPr/>
          <p:nvPr/>
        </p:nvSpPr>
        <p:spPr bwMode="auto">
          <a:xfrm>
            <a:off x="7632000" y="4392000"/>
            <a:ext cx="2160000" cy="108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Em 2015, até outubro,</a:t>
            </a:r>
          </a:p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b="1" dirty="0" smtClean="0">
                <a:solidFill>
                  <a:schemeClr val="bg1"/>
                </a:solidFill>
              </a:rPr>
              <a:t>mais de 152 milhões de maços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236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76199" y="23933"/>
            <a:ext cx="9750425" cy="38073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130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8702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274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7846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>
                <a:solidFill>
                  <a:schemeClr val="tx1"/>
                </a:solidFill>
              </a:rPr>
              <a:t>Operação Fronteira Blindada</a:t>
            </a:r>
            <a:endParaRPr lang="pt-BR" sz="2400" b="1" kern="0" dirty="0">
              <a:solidFill>
                <a:schemeClr val="tx1"/>
              </a:solidFill>
            </a:endParaRPr>
          </a:p>
        </p:txBody>
      </p:sp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36000" y="563950"/>
            <a:ext cx="9828000" cy="37205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224" rIns="0" bIns="0" anchor="ctr">
            <a:spAutoFit/>
          </a:bodyPr>
          <a:lstStyle/>
          <a:p>
            <a:pPr algn="ctr">
              <a:defRPr sz="18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r>
              <a:rPr lang="pt-BR" sz="2000" b="1" dirty="0" smtClean="0">
                <a:solidFill>
                  <a:schemeClr val="bg1"/>
                </a:solidFill>
              </a:rPr>
              <a:t>Quantidade de Apreensões de Drogas – 2011/2014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4" name="Retângulo 13"/>
          <p:cNvSpPr/>
          <p:nvPr/>
        </p:nvSpPr>
        <p:spPr bwMode="auto">
          <a:xfrm>
            <a:off x="6881826" y="6500834"/>
            <a:ext cx="1643074" cy="357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" y="1350000"/>
            <a:ext cx="7529076" cy="4752000"/>
          </a:xfrm>
          <a:prstGeom prst="rect">
            <a:avLst/>
          </a:prstGeom>
          <a:ln w="12700">
            <a:solidFill>
              <a:srgbClr val="003366"/>
            </a:solidFill>
          </a:ln>
        </p:spPr>
      </p:pic>
      <p:sp>
        <p:nvSpPr>
          <p:cNvPr id="12" name="Retângulo de cantos arredondados 11"/>
          <p:cNvSpPr/>
          <p:nvPr/>
        </p:nvSpPr>
        <p:spPr bwMode="auto">
          <a:xfrm>
            <a:off x="7632000" y="1859733"/>
            <a:ext cx="2160000" cy="108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Quase 100% 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de crescimento de 2011/2014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Retângulo de cantos arredondados 7"/>
          <p:cNvSpPr/>
          <p:nvPr/>
        </p:nvSpPr>
        <p:spPr bwMode="auto">
          <a:xfrm>
            <a:off x="7632000" y="4392000"/>
            <a:ext cx="2160000" cy="108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Em 2015, até setembro,</a:t>
            </a:r>
          </a:p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b="1" dirty="0" smtClean="0">
                <a:solidFill>
                  <a:srgbClr val="FF0000"/>
                </a:solidFill>
              </a:rPr>
              <a:t>mais de 152 milhões de maços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396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ângulo 38"/>
          <p:cNvSpPr/>
          <p:nvPr/>
        </p:nvSpPr>
        <p:spPr bwMode="auto">
          <a:xfrm>
            <a:off x="6897216" y="6381328"/>
            <a:ext cx="1944216" cy="47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0" name="Rectangle 1"/>
          <p:cNvSpPr txBox="1">
            <a:spLocks noChangeArrowheads="1"/>
          </p:cNvSpPr>
          <p:nvPr/>
        </p:nvSpPr>
        <p:spPr bwMode="auto">
          <a:xfrm>
            <a:off x="76199" y="23933"/>
            <a:ext cx="9750425" cy="38073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130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8702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274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7846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 smtClean="0">
                <a:solidFill>
                  <a:schemeClr val="tx1"/>
                </a:solidFill>
              </a:rPr>
              <a:t>Operação Fronteira Blindada</a:t>
            </a:r>
            <a:endParaRPr lang="pt-BR" sz="2400" b="1" kern="0" dirty="0">
              <a:solidFill>
                <a:schemeClr val="tx1"/>
              </a:solidFill>
            </a:endParaRPr>
          </a:p>
        </p:txBody>
      </p:sp>
      <p:sp>
        <p:nvSpPr>
          <p:cNvPr id="41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sp>
        <p:nvSpPr>
          <p:cNvPr id="2" name="Retângulo de cantos arredondados 1"/>
          <p:cNvSpPr/>
          <p:nvPr/>
        </p:nvSpPr>
        <p:spPr bwMode="auto">
          <a:xfrm>
            <a:off x="488504" y="1080000"/>
            <a:ext cx="4320000" cy="1512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altLang="pt-BR" sz="28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5.134 </a:t>
            </a:r>
            <a:r>
              <a:rPr lang="pt-BR" altLang="pt-BR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armas e simulacros e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altLang="pt-BR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83.660 munições apreendidas</a:t>
            </a:r>
            <a:endParaRPr kumimoji="0" lang="pt-BR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9" name="Retângulo de cantos arredondados 8"/>
          <p:cNvSpPr/>
          <p:nvPr/>
        </p:nvSpPr>
        <p:spPr bwMode="auto">
          <a:xfrm>
            <a:off x="5097016" y="4680000"/>
            <a:ext cx="4320000" cy="1512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8,7</a:t>
            </a:r>
            <a:r>
              <a:rPr kumimoji="0" lang="pt-BR" sz="3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 toneladas de drogas apreendidas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488504" y="2880000"/>
            <a:ext cx="4320000" cy="1512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182 milhões</a:t>
            </a:r>
            <a:r>
              <a:rPr kumimoji="0" lang="pt-BR" sz="3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 de maços de cigarros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3200" b="1" baseline="0" dirty="0" smtClean="0">
                <a:solidFill>
                  <a:schemeClr val="bg1"/>
                </a:solidFill>
              </a:rPr>
              <a:t>apreendidos</a:t>
            </a:r>
            <a:endParaRPr kumimoji="0" lang="pt-BR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2" name="Retângulo de cantos arredondados 11"/>
          <p:cNvSpPr/>
          <p:nvPr/>
        </p:nvSpPr>
        <p:spPr bwMode="auto">
          <a:xfrm>
            <a:off x="5097016" y="2880000"/>
            <a:ext cx="4320000" cy="1512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3200" b="1" dirty="0" smtClean="0">
                <a:solidFill>
                  <a:schemeClr val="bg1"/>
                </a:solidFill>
              </a:rPr>
              <a:t>860 prisões efetuadas apenas em Foz do Iguaçu</a:t>
            </a:r>
            <a:endParaRPr lang="pt-BR" sz="2000" b="1" dirty="0" smtClean="0">
              <a:solidFill>
                <a:schemeClr val="bg1"/>
              </a:solidFill>
            </a:endParaRPr>
          </a:p>
        </p:txBody>
      </p:sp>
      <p:sp>
        <p:nvSpPr>
          <p:cNvPr id="13" name="Retângulo de cantos arredondados 12"/>
          <p:cNvSpPr/>
          <p:nvPr/>
        </p:nvSpPr>
        <p:spPr bwMode="auto">
          <a:xfrm>
            <a:off x="488504" y="4680000"/>
            <a:ext cx="4320000" cy="1512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7.177 veículos</a:t>
            </a:r>
            <a:r>
              <a:rPr kumimoji="0" lang="pt-BR" sz="3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 apreendidos</a:t>
            </a:r>
            <a:endParaRPr kumimoji="0" lang="pt-BR" sz="3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4" name="Retângulo de cantos arredondados 13"/>
          <p:cNvSpPr/>
          <p:nvPr/>
        </p:nvSpPr>
        <p:spPr bwMode="auto">
          <a:xfrm>
            <a:off x="5097016" y="1080000"/>
            <a:ext cx="4320000" cy="1512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3200" b="1" dirty="0" smtClean="0">
                <a:solidFill>
                  <a:schemeClr val="bg1"/>
                </a:solidFill>
              </a:rPr>
              <a:t>1,8 bilhões de mercadorias apreendidas</a:t>
            </a:r>
            <a:endParaRPr kumimoji="0" lang="pt-BR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36000" y="563950"/>
            <a:ext cx="9828000" cy="37205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224" rIns="0" bIns="0" anchor="ctr">
            <a:spAutoFit/>
          </a:bodyPr>
          <a:lstStyle/>
          <a:p>
            <a:pPr algn="ctr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000" b="1" kern="0" dirty="0" smtClean="0">
                <a:solidFill>
                  <a:schemeClr val="bg1"/>
                </a:solidFill>
              </a:rPr>
              <a:t>Números de Destaque em 2014</a:t>
            </a:r>
            <a:endParaRPr lang="pt-BR" sz="20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4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auto">
          <a:xfrm>
            <a:off x="6881826" y="6500834"/>
            <a:ext cx="1643074" cy="357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76199" y="11013"/>
            <a:ext cx="9750425" cy="40657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/>
              <a:t>Ação Escudo</a:t>
            </a:r>
            <a:endParaRPr lang="pt-BR" sz="2400" b="1" kern="0" dirty="0"/>
          </a:p>
        </p:txBody>
      </p:sp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080792" y="1160821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8" y="1629156"/>
            <a:ext cx="9000744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02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auto">
          <a:xfrm>
            <a:off x="6881826" y="6500834"/>
            <a:ext cx="1643074" cy="357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76199" y="11013"/>
            <a:ext cx="9750425" cy="40657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/>
              <a:t>Ação Escudo</a:t>
            </a:r>
            <a:endParaRPr lang="pt-BR" sz="2400" b="1" kern="0" dirty="0">
              <a:solidFill>
                <a:schemeClr val="tx1"/>
              </a:solidFill>
            </a:endParaRPr>
          </a:p>
        </p:txBody>
      </p:sp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080792" y="1160821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52" y="692696"/>
            <a:ext cx="8040960" cy="3600000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 bwMode="auto">
          <a:xfrm rot="18900000">
            <a:off x="2590590" y="264307"/>
            <a:ext cx="1872208" cy="4480726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1" name="Elipse 10"/>
          <p:cNvSpPr/>
          <p:nvPr/>
        </p:nvSpPr>
        <p:spPr bwMode="auto">
          <a:xfrm>
            <a:off x="4755110" y="1268760"/>
            <a:ext cx="2232248" cy="1872208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4" name="Elipse 13"/>
          <p:cNvSpPr/>
          <p:nvPr/>
        </p:nvSpPr>
        <p:spPr bwMode="auto">
          <a:xfrm>
            <a:off x="6987359" y="1628947"/>
            <a:ext cx="1974154" cy="174001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7" name="Retângulo de cantos arredondados 16"/>
          <p:cNvSpPr/>
          <p:nvPr/>
        </p:nvSpPr>
        <p:spPr bwMode="auto">
          <a:xfrm>
            <a:off x="670533" y="4516904"/>
            <a:ext cx="2520000" cy="72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Atuação na fronteira do Brasil/Paraguai</a:t>
            </a:r>
            <a:endParaRPr kumimoji="0" lang="pt-BR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de cantos arredondados 17"/>
          <p:cNvSpPr/>
          <p:nvPr/>
        </p:nvSpPr>
        <p:spPr bwMode="auto">
          <a:xfrm>
            <a:off x="3727058" y="4516904"/>
            <a:ext cx="2520000" cy="72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Prevenção e repressão de crimes </a:t>
            </a:r>
            <a:r>
              <a:rPr lang="pt-BR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transfronteiriços</a:t>
            </a:r>
            <a:endParaRPr lang="pt-B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de cantos arredondados 18"/>
          <p:cNvSpPr/>
          <p:nvPr/>
        </p:nvSpPr>
        <p:spPr bwMode="auto">
          <a:xfrm>
            <a:off x="6783583" y="4513120"/>
            <a:ext cx="2520000" cy="72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longo prazo,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24/04 até 30/08</a:t>
            </a:r>
            <a:endParaRPr kumimoji="0" lang="pt-BR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de cantos arredondados 19"/>
          <p:cNvSpPr/>
          <p:nvPr/>
        </p:nvSpPr>
        <p:spPr bwMode="auto">
          <a:xfrm>
            <a:off x="670533" y="5471160"/>
            <a:ext cx="2520000" cy="72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na fronteira, em estradas e em centros de consumo</a:t>
            </a:r>
            <a:endParaRPr kumimoji="0" lang="pt-BR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de cantos arredondados 20"/>
          <p:cNvSpPr/>
          <p:nvPr/>
        </p:nvSpPr>
        <p:spPr bwMode="auto">
          <a:xfrm>
            <a:off x="3727058" y="5471160"/>
            <a:ext cx="2520000" cy="72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Parcerias com PF, PRF e Polícias Estaduais</a:t>
            </a:r>
            <a:endParaRPr kumimoji="0" lang="pt-BR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ângulo de cantos arredondados 21"/>
          <p:cNvSpPr/>
          <p:nvPr/>
        </p:nvSpPr>
        <p:spPr bwMode="auto">
          <a:xfrm>
            <a:off x="6783583" y="5471160"/>
            <a:ext cx="2520000" cy="72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Busca de Impacto de Presença Fiscal e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Percepção de Risco</a:t>
            </a:r>
            <a:endParaRPr kumimoji="0" lang="pt-BR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33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ângulo 38"/>
          <p:cNvSpPr/>
          <p:nvPr/>
        </p:nvSpPr>
        <p:spPr bwMode="auto">
          <a:xfrm>
            <a:off x="6897216" y="6381328"/>
            <a:ext cx="1944216" cy="47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0" name="Rectangle 1"/>
          <p:cNvSpPr txBox="1">
            <a:spLocks noChangeArrowheads="1"/>
          </p:cNvSpPr>
          <p:nvPr/>
        </p:nvSpPr>
        <p:spPr bwMode="auto">
          <a:xfrm>
            <a:off x="76199" y="23933"/>
            <a:ext cx="9750425" cy="38073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130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8702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274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7846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>
                <a:solidFill>
                  <a:schemeClr val="tx1"/>
                </a:solidFill>
              </a:rPr>
              <a:t>Ação </a:t>
            </a:r>
            <a:r>
              <a:rPr lang="pt-BR" sz="2400" b="1" dirty="0" smtClean="0">
                <a:solidFill>
                  <a:schemeClr val="tx1"/>
                </a:solidFill>
              </a:rPr>
              <a:t>Escudo</a:t>
            </a:r>
            <a:endParaRPr lang="pt-BR" sz="2400" b="1" kern="0" dirty="0">
              <a:solidFill>
                <a:schemeClr val="tx1"/>
              </a:solidFill>
            </a:endParaRPr>
          </a:p>
        </p:txBody>
      </p:sp>
      <p:sp>
        <p:nvSpPr>
          <p:cNvPr id="41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76" y="789062"/>
            <a:ext cx="4680000" cy="26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80" y="2348880"/>
            <a:ext cx="2880000" cy="384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9104" y="3876080"/>
            <a:ext cx="3780000" cy="2505248"/>
          </a:xfrm>
          <a:prstGeom prst="rect">
            <a:avLst/>
          </a:prstGeom>
        </p:spPr>
      </p:pic>
      <p:sp>
        <p:nvSpPr>
          <p:cNvPr id="16" name="Retângulo de cantos arredondados 15"/>
          <p:cNvSpPr/>
          <p:nvPr/>
        </p:nvSpPr>
        <p:spPr bwMode="auto">
          <a:xfrm>
            <a:off x="4736976" y="3717032"/>
            <a:ext cx="2520000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Dois helicópteros</a:t>
            </a:r>
          </a:p>
        </p:txBody>
      </p:sp>
      <p:sp>
        <p:nvSpPr>
          <p:cNvPr id="17" name="Retângulo de cantos arredondados 16"/>
          <p:cNvSpPr/>
          <p:nvPr/>
        </p:nvSpPr>
        <p:spPr bwMode="auto">
          <a:xfrm>
            <a:off x="7041512" y="620688"/>
            <a:ext cx="2520000" cy="54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03 Scanners (Fixo,</a:t>
            </a:r>
            <a:r>
              <a:rPr kumimoji="0" lang="pt-BR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Móvel e d</a:t>
            </a:r>
            <a:r>
              <a:rPr kumimoji="0" lang="pt-BR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Bagagem)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de cantos arredondados 17"/>
          <p:cNvSpPr/>
          <p:nvPr/>
        </p:nvSpPr>
        <p:spPr bwMode="auto">
          <a:xfrm>
            <a:off x="2432720" y="5841328"/>
            <a:ext cx="2520000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Equipes K9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de cantos arredondados 18"/>
          <p:cNvSpPr/>
          <p:nvPr/>
        </p:nvSpPr>
        <p:spPr bwMode="auto">
          <a:xfrm>
            <a:off x="488784" y="746880"/>
            <a:ext cx="2520000" cy="54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Cerca de 630 servidores participantes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de cantos arredondados 19"/>
          <p:cNvSpPr/>
          <p:nvPr/>
        </p:nvSpPr>
        <p:spPr bwMode="auto">
          <a:xfrm>
            <a:off x="485681" y="1520848"/>
            <a:ext cx="2520000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Mais de 40 unidades participantes</a:t>
            </a:r>
          </a:p>
        </p:txBody>
      </p:sp>
      <p:sp>
        <p:nvSpPr>
          <p:cNvPr id="21" name="Retângulo de cantos arredondados 20"/>
          <p:cNvSpPr/>
          <p:nvPr/>
        </p:nvSpPr>
        <p:spPr bwMode="auto">
          <a:xfrm>
            <a:off x="3260992" y="4671288"/>
            <a:ext cx="2520000" cy="54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 de 12 viaturas utilizadas por dia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98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6881760" y="6500880"/>
            <a:ext cx="1642680" cy="35676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97" name="CustomShape 2"/>
          <p:cNvSpPr/>
          <p:nvPr/>
        </p:nvSpPr>
        <p:spPr>
          <a:xfrm>
            <a:off x="76320" y="25200"/>
            <a:ext cx="9750240" cy="377280"/>
          </a:xfrm>
          <a:prstGeom prst="rect">
            <a:avLst/>
          </a:prstGeom>
          <a:noFill/>
          <a:ln>
            <a:noFill/>
          </a:ln>
        </p:spPr>
        <p:txBody>
          <a:bodyPr lIns="0" tIns="36720" rIns="0" bIns="0" anchor="ctr"/>
          <a:lstStyle/>
          <a:p>
            <a:pPr algn="ctr">
              <a:lnSpc>
                <a:spcPct val="93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Arial"/>
                <a:ea typeface="Lucida Sans Unicode"/>
              </a:rPr>
              <a:t>Roteiro da Apresentação</a:t>
            </a:r>
            <a:endParaRPr dirty="0"/>
          </a:p>
        </p:txBody>
      </p:sp>
      <p:sp>
        <p:nvSpPr>
          <p:cNvPr id="98" name="Line 3"/>
          <p:cNvSpPr/>
          <p:nvPr/>
        </p:nvSpPr>
        <p:spPr>
          <a:xfrm>
            <a:off x="0" y="440280"/>
            <a:ext cx="9905760" cy="0"/>
          </a:xfrm>
          <a:prstGeom prst="line">
            <a:avLst/>
          </a:prstGeom>
          <a:ln w="19080">
            <a:solidFill>
              <a:srgbClr val="008000"/>
            </a:solidFill>
            <a:round/>
          </a:ln>
        </p:spPr>
      </p:sp>
      <p:sp>
        <p:nvSpPr>
          <p:cNvPr id="99" name="CustomShape 4"/>
          <p:cNvSpPr/>
          <p:nvPr/>
        </p:nvSpPr>
        <p:spPr>
          <a:xfrm>
            <a:off x="900360" y="654627"/>
            <a:ext cx="8063640" cy="5527964"/>
          </a:xfrm>
          <a:prstGeom prst="rect">
            <a:avLst/>
          </a:prstGeom>
          <a:solidFill>
            <a:srgbClr val="FFFFFF"/>
          </a:solidFill>
          <a:ln w="12700">
            <a:solidFill>
              <a:srgbClr val="003366"/>
            </a:solidFill>
            <a:round/>
          </a:ln>
        </p:spPr>
        <p:txBody>
          <a:bodyPr lIns="180000" tIns="180000" rIns="180000" bIns="180000" anchor="ctr"/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3200" b="1" dirty="0" smtClean="0">
                <a:solidFill>
                  <a:srgbClr val="003366"/>
                </a:solidFill>
                <a:latin typeface="Arial"/>
                <a:ea typeface="Lucida Sans Unicode"/>
              </a:rPr>
              <a:t>Aduana Brasileira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3200" b="1" smtClean="0">
                <a:solidFill>
                  <a:srgbClr val="003366"/>
                </a:solidFill>
                <a:latin typeface="Arial"/>
                <a:ea typeface="Lucida Sans Unicode"/>
              </a:rPr>
              <a:t>Operação </a:t>
            </a:r>
            <a:r>
              <a:rPr lang="pt-BR" sz="3200" b="1" dirty="0" smtClean="0">
                <a:solidFill>
                  <a:srgbClr val="003366"/>
                </a:solidFill>
                <a:latin typeface="Arial"/>
                <a:ea typeface="Lucida Sans Unicode"/>
              </a:rPr>
              <a:t>Fronteira Blindada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3200" b="1" dirty="0" smtClean="0">
                <a:solidFill>
                  <a:srgbClr val="003366"/>
                </a:solidFill>
                <a:latin typeface="Arial"/>
                <a:ea typeface="Lucida Sans Unicode"/>
              </a:rPr>
              <a:t>Ação Escudo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ângulo 38"/>
          <p:cNvSpPr/>
          <p:nvPr/>
        </p:nvSpPr>
        <p:spPr bwMode="auto">
          <a:xfrm>
            <a:off x="6897216" y="6381328"/>
            <a:ext cx="1944216" cy="47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0" name="Rectangle 1"/>
          <p:cNvSpPr txBox="1">
            <a:spLocks noChangeArrowheads="1"/>
          </p:cNvSpPr>
          <p:nvPr/>
        </p:nvSpPr>
        <p:spPr bwMode="auto">
          <a:xfrm>
            <a:off x="76199" y="23933"/>
            <a:ext cx="9750425" cy="38073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130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8702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274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7846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/>
              <a:t>Ação Escudo</a:t>
            </a:r>
            <a:endParaRPr lang="pt-BR" sz="2400" b="1" kern="0" dirty="0">
              <a:solidFill>
                <a:schemeClr val="tx1"/>
              </a:solidFill>
            </a:endParaRPr>
          </a:p>
        </p:txBody>
      </p:sp>
      <p:sp>
        <p:nvSpPr>
          <p:cNvPr id="41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048" y="1014086"/>
            <a:ext cx="3600000" cy="2400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3841724"/>
            <a:ext cx="3240000" cy="2430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819" y="3862046"/>
            <a:ext cx="3651053" cy="242795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" y="714086"/>
            <a:ext cx="3600000" cy="2700000"/>
          </a:xfrm>
          <a:prstGeom prst="rect">
            <a:avLst/>
          </a:prstGeom>
        </p:spPr>
      </p:pic>
      <p:sp>
        <p:nvSpPr>
          <p:cNvPr id="13" name="Retângulo de cantos arredondados 12"/>
          <p:cNvSpPr/>
          <p:nvPr/>
        </p:nvSpPr>
        <p:spPr bwMode="auto">
          <a:xfrm>
            <a:off x="3272859" y="588625"/>
            <a:ext cx="2880000" cy="72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de 46.000 veículos fiscalizados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de cantos arredondados 13"/>
          <p:cNvSpPr/>
          <p:nvPr/>
        </p:nvSpPr>
        <p:spPr bwMode="auto">
          <a:xfrm>
            <a:off x="3197008" y="3594064"/>
            <a:ext cx="2816316" cy="780509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de R</a:t>
            </a: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</a:t>
            </a: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 milhões de </a:t>
            </a: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mercadorias retidas</a:t>
            </a:r>
          </a:p>
        </p:txBody>
      </p:sp>
    </p:spTree>
    <p:extLst>
      <p:ext uri="{BB962C8B-B14F-4D97-AF65-F5344CB8AC3E}">
        <p14:creationId xmlns:p14="http://schemas.microsoft.com/office/powerpoint/2010/main" val="245408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ângulo 38"/>
          <p:cNvSpPr/>
          <p:nvPr/>
        </p:nvSpPr>
        <p:spPr bwMode="auto">
          <a:xfrm>
            <a:off x="6897216" y="6381328"/>
            <a:ext cx="1944216" cy="47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0" name="Rectangle 1"/>
          <p:cNvSpPr txBox="1">
            <a:spLocks noChangeArrowheads="1"/>
          </p:cNvSpPr>
          <p:nvPr/>
        </p:nvSpPr>
        <p:spPr bwMode="auto">
          <a:xfrm>
            <a:off x="76199" y="23933"/>
            <a:ext cx="9750425" cy="38073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130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8702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274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7846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>
                <a:solidFill>
                  <a:schemeClr val="tx1"/>
                </a:solidFill>
              </a:rPr>
              <a:t>Ação </a:t>
            </a:r>
            <a:r>
              <a:rPr lang="pt-BR" sz="2400" b="1" dirty="0" smtClean="0">
                <a:solidFill>
                  <a:schemeClr val="tx1"/>
                </a:solidFill>
              </a:rPr>
              <a:t>Escudo</a:t>
            </a:r>
            <a:endParaRPr lang="pt-BR" sz="2400" b="1" kern="0" dirty="0">
              <a:solidFill>
                <a:schemeClr val="tx1"/>
              </a:solidFill>
            </a:endParaRPr>
          </a:p>
        </p:txBody>
      </p:sp>
      <p:sp>
        <p:nvSpPr>
          <p:cNvPr id="41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6"/>
          <a:stretch/>
        </p:blipFill>
        <p:spPr>
          <a:xfrm>
            <a:off x="326915" y="958368"/>
            <a:ext cx="3473957" cy="2239747"/>
          </a:xfrm>
          <a:prstGeom prst="rect">
            <a:avLst/>
          </a:prstGeom>
        </p:spPr>
      </p:pic>
      <p:sp>
        <p:nvSpPr>
          <p:cNvPr id="20" name="Retângulo de cantos arredondados 19"/>
          <p:cNvSpPr/>
          <p:nvPr/>
        </p:nvSpPr>
        <p:spPr bwMode="auto">
          <a:xfrm>
            <a:off x="1496616" y="620688"/>
            <a:ext cx="3240000" cy="54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367 veículos retidos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72" y="3717033"/>
            <a:ext cx="4604546" cy="259228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57" y="958368"/>
            <a:ext cx="3384376" cy="25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de cantos arredondados 11"/>
          <p:cNvSpPr/>
          <p:nvPr/>
        </p:nvSpPr>
        <p:spPr bwMode="auto">
          <a:xfrm>
            <a:off x="5097376" y="602863"/>
            <a:ext cx="3240000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23 armas</a:t>
            </a:r>
            <a:r>
              <a:rPr kumimoji="0" lang="pt-BR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4.015 munições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3731715"/>
            <a:ext cx="2379329" cy="257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de cantos arredondados 13"/>
          <p:cNvSpPr/>
          <p:nvPr/>
        </p:nvSpPr>
        <p:spPr bwMode="auto">
          <a:xfrm>
            <a:off x="1136576" y="3393056"/>
            <a:ext cx="3600000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prisões em flagrante delito</a:t>
            </a:r>
          </a:p>
        </p:txBody>
      </p:sp>
    </p:spTree>
    <p:extLst>
      <p:ext uri="{BB962C8B-B14F-4D97-AF65-F5344CB8AC3E}">
        <p14:creationId xmlns:p14="http://schemas.microsoft.com/office/powerpoint/2010/main" val="48440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ângulo 38"/>
          <p:cNvSpPr/>
          <p:nvPr/>
        </p:nvSpPr>
        <p:spPr bwMode="auto">
          <a:xfrm>
            <a:off x="6897216" y="6381328"/>
            <a:ext cx="1944216" cy="47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0" name="Rectangle 1"/>
          <p:cNvSpPr txBox="1">
            <a:spLocks noChangeArrowheads="1"/>
          </p:cNvSpPr>
          <p:nvPr/>
        </p:nvSpPr>
        <p:spPr bwMode="auto">
          <a:xfrm>
            <a:off x="76199" y="23933"/>
            <a:ext cx="9750425" cy="38073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130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8702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274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7846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>
                <a:solidFill>
                  <a:schemeClr val="tx1"/>
                </a:solidFill>
              </a:rPr>
              <a:t>Ação </a:t>
            </a:r>
            <a:r>
              <a:rPr lang="pt-BR" sz="2400" b="1" dirty="0" smtClean="0">
                <a:solidFill>
                  <a:schemeClr val="tx1"/>
                </a:solidFill>
              </a:rPr>
              <a:t>Escudo</a:t>
            </a:r>
            <a:endParaRPr lang="pt-BR" sz="2400" b="1" kern="0" dirty="0">
              <a:solidFill>
                <a:schemeClr val="tx1"/>
              </a:solidFill>
            </a:endParaRPr>
          </a:p>
        </p:txBody>
      </p:sp>
      <p:sp>
        <p:nvSpPr>
          <p:cNvPr id="41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717032"/>
            <a:ext cx="4608512" cy="260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7501" r="-6" b="9989"/>
          <a:stretch/>
        </p:blipFill>
        <p:spPr>
          <a:xfrm>
            <a:off x="5961112" y="908720"/>
            <a:ext cx="2340000" cy="2574286"/>
          </a:xfrm>
          <a:prstGeom prst="rect">
            <a:avLst/>
          </a:prstGeom>
        </p:spPr>
      </p:pic>
      <p:sp>
        <p:nvSpPr>
          <p:cNvPr id="23" name="Retângulo de cantos arredondados 22"/>
          <p:cNvSpPr/>
          <p:nvPr/>
        </p:nvSpPr>
        <p:spPr bwMode="auto">
          <a:xfrm>
            <a:off x="5529064" y="620688"/>
            <a:ext cx="2880000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Quase 900 frascos de esteroides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8"/>
          <a:stretch/>
        </p:blipFill>
        <p:spPr>
          <a:xfrm>
            <a:off x="6681192" y="3972662"/>
            <a:ext cx="2340000" cy="2696698"/>
          </a:xfrm>
          <a:prstGeom prst="rect">
            <a:avLst/>
          </a:prstGeom>
        </p:spPr>
      </p:pic>
      <p:sp>
        <p:nvSpPr>
          <p:cNvPr id="24" name="Retângulo de cantos arredondados 23"/>
          <p:cNvSpPr/>
          <p:nvPr/>
        </p:nvSpPr>
        <p:spPr bwMode="auto">
          <a:xfrm>
            <a:off x="5529064" y="3609080"/>
            <a:ext cx="3240000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Cerca de 41.500 comprimidos de medicamentos</a:t>
            </a:r>
            <a:endParaRPr 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09" y="680107"/>
            <a:ext cx="2587068" cy="279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de cantos arredondados 13"/>
          <p:cNvSpPr/>
          <p:nvPr/>
        </p:nvSpPr>
        <p:spPr bwMode="auto">
          <a:xfrm>
            <a:off x="1928664" y="3356992"/>
            <a:ext cx="3240000" cy="54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Cerca de 3,9 toneladas de entorpecentes</a:t>
            </a:r>
          </a:p>
        </p:txBody>
      </p:sp>
    </p:spTree>
    <p:extLst>
      <p:ext uri="{BB962C8B-B14F-4D97-AF65-F5344CB8AC3E}">
        <p14:creationId xmlns:p14="http://schemas.microsoft.com/office/powerpoint/2010/main" val="155481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ângulo 38"/>
          <p:cNvSpPr/>
          <p:nvPr/>
        </p:nvSpPr>
        <p:spPr bwMode="auto">
          <a:xfrm>
            <a:off x="6897216" y="6381328"/>
            <a:ext cx="1944216" cy="476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0" name="Rectangle 1"/>
          <p:cNvSpPr txBox="1">
            <a:spLocks noChangeArrowheads="1"/>
          </p:cNvSpPr>
          <p:nvPr/>
        </p:nvSpPr>
        <p:spPr bwMode="auto">
          <a:xfrm>
            <a:off x="76199" y="23933"/>
            <a:ext cx="9750425" cy="38073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2703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130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8702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274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784600" indent="-217488" algn="ctr" defTabSz="42703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>
                <a:solidFill>
                  <a:schemeClr val="tx1"/>
                </a:solidFill>
              </a:rPr>
              <a:t>Ação </a:t>
            </a:r>
            <a:r>
              <a:rPr lang="pt-BR" sz="2400" b="1" dirty="0" smtClean="0">
                <a:solidFill>
                  <a:schemeClr val="tx1"/>
                </a:solidFill>
              </a:rPr>
              <a:t>Escudo</a:t>
            </a:r>
            <a:endParaRPr lang="pt-BR" sz="2400" b="1" kern="0" dirty="0">
              <a:solidFill>
                <a:schemeClr val="tx1"/>
              </a:solidFill>
            </a:endParaRPr>
          </a:p>
        </p:txBody>
      </p:sp>
      <p:sp>
        <p:nvSpPr>
          <p:cNvPr id="41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3" y="1985147"/>
            <a:ext cx="5376597" cy="3024336"/>
          </a:xfrm>
          <a:prstGeom prst="rect">
            <a:avLst/>
          </a:prstGeom>
        </p:spPr>
      </p:pic>
      <p:sp>
        <p:nvSpPr>
          <p:cNvPr id="20" name="Retângulo de cantos arredondados 19"/>
          <p:cNvSpPr/>
          <p:nvPr/>
        </p:nvSpPr>
        <p:spPr bwMode="auto">
          <a:xfrm>
            <a:off x="2408957" y="4895932"/>
            <a:ext cx="3096024" cy="54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Mais de 14 milhões de maços de c</a:t>
            </a: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igarros apreendidos</a:t>
            </a:r>
            <a:endParaRPr kumimoji="0" lang="pt-BR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1000" r="13250" b="3800"/>
          <a:stretch/>
        </p:blipFill>
        <p:spPr>
          <a:xfrm rot="5400000">
            <a:off x="5784323" y="1413936"/>
            <a:ext cx="3960440" cy="3543552"/>
          </a:xfrm>
          <a:prstGeom prst="rect">
            <a:avLst/>
          </a:prstGeom>
        </p:spPr>
      </p:pic>
      <p:sp>
        <p:nvSpPr>
          <p:cNvPr id="14" name="Retângulo de cantos arredondados 13"/>
          <p:cNvSpPr/>
          <p:nvPr/>
        </p:nvSpPr>
        <p:spPr bwMode="auto">
          <a:xfrm>
            <a:off x="4232920" y="935492"/>
            <a:ext cx="3379847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de US$ 500 mil apreendidos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(Aeroporto de Foz do Iguaçu)</a:t>
            </a:r>
            <a:endParaRPr 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15840" y="28440"/>
            <a:ext cx="9889920" cy="1909440"/>
          </a:xfrm>
          <a:prstGeom prst="rect">
            <a:avLst/>
          </a:prstGeom>
          <a:gradFill>
            <a:gsLst>
              <a:gs pos="0">
                <a:srgbClr val="EDEDED"/>
              </a:gs>
              <a:gs pos="100000">
                <a:srgbClr val="4B76AA"/>
              </a:gs>
            </a:gsLst>
            <a:lin ang="5400000"/>
          </a:gradFill>
          <a:ln w="9360">
            <a:noFill/>
          </a:ln>
        </p:spPr>
      </p:sp>
      <p:sp>
        <p:nvSpPr>
          <p:cNvPr id="146" name="CustomShape 2"/>
          <p:cNvSpPr/>
          <p:nvPr/>
        </p:nvSpPr>
        <p:spPr>
          <a:xfrm>
            <a:off x="3645000" y="50760"/>
            <a:ext cx="6190920" cy="175716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4B76AA"/>
              </a:gs>
            </a:gsLst>
            <a:lin ang="5400000"/>
          </a:gradFill>
          <a:ln w="9360">
            <a:noFill/>
          </a:ln>
        </p:spPr>
      </p:sp>
      <p:sp>
        <p:nvSpPr>
          <p:cNvPr id="147" name="CustomShape 3"/>
          <p:cNvSpPr/>
          <p:nvPr/>
        </p:nvSpPr>
        <p:spPr>
          <a:xfrm rot="10800000">
            <a:off x="360" y="5487840"/>
            <a:ext cx="9915120" cy="137124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4B76AA"/>
              </a:gs>
            </a:gsLst>
            <a:lin ang="5400000"/>
          </a:gradFill>
          <a:ln w="9360">
            <a:noFill/>
          </a:ln>
        </p:spPr>
      </p:sp>
      <p:sp>
        <p:nvSpPr>
          <p:cNvPr id="148" name="CustomShape 4"/>
          <p:cNvSpPr/>
          <p:nvPr/>
        </p:nvSpPr>
        <p:spPr>
          <a:xfrm>
            <a:off x="4639680" y="3560400"/>
            <a:ext cx="25560" cy="106200"/>
          </a:xfrm>
          <a:prstGeom prst="rect">
            <a:avLst/>
          </a:prstGeom>
          <a:noFill/>
          <a:ln w="9360">
            <a:noFill/>
          </a:ln>
        </p:spPr>
        <p:txBody>
          <a:bodyPr wrap="none" lIns="0" tIns="0" rIns="0" bIns="0"/>
          <a:lstStyle/>
          <a:p>
            <a:pPr algn="ctr">
              <a:lnSpc>
                <a:spcPct val="100000"/>
              </a:lnSpc>
            </a:pPr>
            <a:r>
              <a:rPr lang="pt-BR" sz="700">
                <a:solidFill>
                  <a:srgbClr val="000000"/>
                </a:solidFill>
                <a:latin typeface="Arial"/>
                <a:ea typeface="MS PGothic"/>
              </a:rPr>
              <a:t> </a:t>
            </a:r>
            <a:endParaRPr/>
          </a:p>
        </p:txBody>
      </p:sp>
      <p:pic>
        <p:nvPicPr>
          <p:cNvPr id="149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4714920" y="2692440"/>
            <a:ext cx="1238400" cy="810000"/>
          </a:xfrm>
          <a:prstGeom prst="rect">
            <a:avLst/>
          </a:prstGeom>
          <a:ln w="9360">
            <a:noFill/>
          </a:ln>
        </p:spPr>
      </p:pic>
      <p:pic>
        <p:nvPicPr>
          <p:cNvPr id="150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5930280" y="2895840"/>
            <a:ext cx="2746800" cy="453600"/>
          </a:xfrm>
          <a:prstGeom prst="rect">
            <a:avLst/>
          </a:prstGeom>
          <a:ln w="9360">
            <a:noFill/>
          </a:ln>
        </p:spPr>
      </p:pic>
      <p:sp>
        <p:nvSpPr>
          <p:cNvPr id="151" name="CustomShape 5"/>
          <p:cNvSpPr/>
          <p:nvPr/>
        </p:nvSpPr>
        <p:spPr>
          <a:xfrm>
            <a:off x="1452600" y="1643040"/>
            <a:ext cx="999720" cy="1425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auto">
          <a:xfrm>
            <a:off x="6881826" y="6500834"/>
            <a:ext cx="1643074" cy="357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76199" y="23933"/>
            <a:ext cx="9750425" cy="38073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427038">
              <a:lnSpc>
                <a:spcPct val="93000"/>
              </a:lnSpc>
              <a:buClr>
                <a:srgbClr val="000000"/>
              </a:buClr>
              <a:buSzPct val="100000"/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/>
            </a:pPr>
            <a:r>
              <a:rPr lang="pt-BR" sz="2400" b="1" dirty="0" smtClean="0">
                <a:solidFill>
                  <a:schemeClr val="tx1"/>
                </a:solidFill>
              </a:rPr>
              <a:t>Aduana Brasileira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19" y="1597461"/>
            <a:ext cx="9852881" cy="468052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24" name="AutoShape 9"/>
          <p:cNvSpPr>
            <a:spLocks/>
          </p:cNvSpPr>
          <p:nvPr/>
        </p:nvSpPr>
        <p:spPr bwMode="auto">
          <a:xfrm>
            <a:off x="5360252" y="4869328"/>
            <a:ext cx="4320000" cy="1512000"/>
          </a:xfrm>
          <a:prstGeom prst="roundRect">
            <a:avLst>
              <a:gd name="adj" fmla="val 11718"/>
            </a:avLst>
          </a:prstGeom>
          <a:solidFill>
            <a:srgbClr val="003366">
              <a:alpha val="90000"/>
            </a:srgbClr>
          </a:solidFill>
          <a:ln>
            <a:solidFill>
              <a:srgbClr val="9999FF"/>
            </a:solidFill>
          </a:ln>
          <a:extLst/>
        </p:spPr>
        <p:txBody>
          <a:bodyPr lIns="50799" tIns="50799" rIns="50799" bIns="50799" anchor="ctr"/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lnSpc>
                <a:spcPct val="120000"/>
              </a:lnSpc>
              <a:buClr>
                <a:srgbClr val="45162E"/>
              </a:buClr>
              <a:buSzPct val="100000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RELAÇÕES INTERNACIONAIS:</a:t>
            </a:r>
          </a:p>
          <a:p>
            <a:pPr marL="285750" indent="-285750" algn="ctr" eaLnBrk="1">
              <a:lnSpc>
                <a:spcPct val="12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Integração </a:t>
            </a:r>
            <a:r>
              <a:rPr lang="es-ES" altLang="pt-BR" sz="1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Econômica</a:t>
            </a:r>
          </a:p>
          <a:p>
            <a:pPr marL="285750" indent="-285750" algn="ctr" eaLnBrk="1">
              <a:lnSpc>
                <a:spcPct val="12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Acordos </a:t>
            </a:r>
            <a:r>
              <a:rPr lang="es-ES" altLang="pt-BR" sz="1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Comerciais</a:t>
            </a:r>
          </a:p>
          <a:p>
            <a:pPr marL="285750" indent="-285750" algn="ctr" eaLnBrk="1">
              <a:lnSpc>
                <a:spcPct val="12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Facilitação </a:t>
            </a:r>
            <a:r>
              <a:rPr lang="es-ES" altLang="pt-BR" sz="1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de </a:t>
            </a: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Comércio Lícito</a:t>
            </a:r>
          </a:p>
          <a:p>
            <a:pPr marL="285750" indent="-285750" algn="ctr" eaLnBrk="1">
              <a:lnSpc>
                <a:spcPct val="12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Cumprimento Voluntário das Obrigações</a:t>
            </a:r>
            <a:endParaRPr lang="es-ES" altLang="pt-BR" sz="14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AutoShape 11"/>
          <p:cNvSpPr>
            <a:spLocks/>
          </p:cNvSpPr>
          <p:nvPr/>
        </p:nvSpPr>
        <p:spPr bwMode="auto">
          <a:xfrm>
            <a:off x="197615" y="1232912"/>
            <a:ext cx="4320000" cy="1512000"/>
          </a:xfrm>
          <a:prstGeom prst="roundRect">
            <a:avLst>
              <a:gd name="adj" fmla="val 11718"/>
            </a:avLst>
          </a:prstGeom>
          <a:solidFill>
            <a:srgbClr val="003366">
              <a:alpha val="90000"/>
            </a:srgbClr>
          </a:solidFill>
          <a:ln>
            <a:solidFill>
              <a:srgbClr val="92D050"/>
            </a:solidFill>
          </a:ln>
          <a:extLst/>
        </p:spPr>
        <p:txBody>
          <a:bodyPr lIns="50799" tIns="50799" rIns="50799" bIns="50799" anchor="ctr"/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lnSpc>
                <a:spcPct val="120000"/>
              </a:lnSpc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REGULAÇÃO ECONÔMICA:</a:t>
            </a:r>
            <a:endParaRPr lang="es-ES" altLang="pt-BR" sz="14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" panose="020B0604020202020204" pitchFamily="34" charset="0"/>
            </a:endParaRPr>
          </a:p>
          <a:p>
            <a:pPr marL="285750" indent="-285750" algn="ctr" eaLnBrk="1">
              <a:lnSpc>
                <a:spcPct val="12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Proteção </a:t>
            </a:r>
            <a:r>
              <a:rPr lang="es-ES" altLang="pt-BR" sz="1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Tarifária</a:t>
            </a:r>
          </a:p>
          <a:p>
            <a:pPr marL="285750" indent="-285750" algn="ctr" eaLnBrk="1">
              <a:lnSpc>
                <a:spcPct val="12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Defesa Comercial</a:t>
            </a:r>
          </a:p>
          <a:p>
            <a:pPr marL="285750" indent="-285750" algn="ctr" eaLnBrk="1">
              <a:lnSpc>
                <a:spcPct val="12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Defesa do Ambiente Concorrencial</a:t>
            </a:r>
          </a:p>
          <a:p>
            <a:pPr marL="285750" indent="-285750" algn="ctr" eaLnBrk="1">
              <a:lnSpc>
                <a:spcPct val="12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Regimes </a:t>
            </a:r>
            <a:r>
              <a:rPr lang="es-ES" altLang="pt-BR" sz="1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Tributários </a:t>
            </a: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e Aduaneiros</a:t>
            </a:r>
            <a:endParaRPr lang="es-ES" altLang="pt-BR" sz="14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" panose="020B0604020202020204" pitchFamily="34" charset="0"/>
            </a:endParaRPr>
          </a:p>
          <a:p>
            <a:pPr marL="285750" indent="-285750" algn="ctr" eaLnBrk="1">
              <a:lnSpc>
                <a:spcPct val="120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ü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Arrecadação de Tributos</a:t>
            </a:r>
            <a:endParaRPr lang="es-ES" altLang="pt-BR" sz="14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AutoShape 17"/>
          <p:cNvSpPr>
            <a:spLocks/>
          </p:cNvSpPr>
          <p:nvPr/>
        </p:nvSpPr>
        <p:spPr bwMode="auto">
          <a:xfrm>
            <a:off x="5360967" y="1213032"/>
            <a:ext cx="4320000" cy="1512000"/>
          </a:xfrm>
          <a:prstGeom prst="roundRect">
            <a:avLst>
              <a:gd name="adj" fmla="val 11718"/>
            </a:avLst>
          </a:prstGeom>
          <a:solidFill>
            <a:srgbClr val="008000">
              <a:alpha val="90000"/>
            </a:srgbClr>
          </a:solidFill>
          <a:ln>
            <a:solidFill>
              <a:srgbClr val="FFC000"/>
            </a:solidFill>
          </a:ln>
          <a:extLst/>
        </p:spPr>
        <p:txBody>
          <a:bodyPr lIns="50799" tIns="50799" rIns="50799" bIns="50799" anchor="ctr"/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lnSpc>
                <a:spcPct val="120000"/>
              </a:lnSpc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SEGURANÇA PÚBLICA:</a:t>
            </a:r>
          </a:p>
          <a:p>
            <a:pPr marL="285750" indent="-285750" algn="ctr" eaLnBrk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altLang="pt-BR" sz="1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Contrabando e </a:t>
            </a: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Descaminho</a:t>
            </a:r>
          </a:p>
          <a:p>
            <a:pPr marL="285750" indent="-285750" algn="ctr" eaLnBrk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Contrafação e Pirataria</a:t>
            </a:r>
            <a:endParaRPr lang="es-ES" altLang="pt-BR" sz="14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" panose="020B0604020202020204" pitchFamily="34" charset="0"/>
            </a:endParaRPr>
          </a:p>
          <a:p>
            <a:pPr marL="285750" indent="-285750" algn="ctr" eaLnBrk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altLang="pt-BR" sz="1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Tráfico de Armas e </a:t>
            </a: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Drogas</a:t>
            </a:r>
            <a:endParaRPr lang="es-ES" altLang="pt-BR" sz="14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" panose="020B0604020202020204" pitchFamily="34" charset="0"/>
            </a:endParaRPr>
          </a:p>
          <a:p>
            <a:pPr marL="285750" indent="-285750" algn="ctr" eaLnBrk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Lavagem de Dinheiro</a:t>
            </a:r>
          </a:p>
          <a:p>
            <a:pPr marL="285750" indent="-285750" algn="ctr" eaLnBrk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altLang="pt-BR" sz="1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Terrorismo e Crime </a:t>
            </a: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Internacional</a:t>
            </a:r>
            <a:endParaRPr lang="es-ES" altLang="pt-BR" sz="14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" panose="020B0604020202020204" pitchFamily="34" charset="0"/>
            </a:endParaRPr>
          </a:p>
        </p:txBody>
      </p:sp>
      <p:sp>
        <p:nvSpPr>
          <p:cNvPr id="27" name="AutoShape 19"/>
          <p:cNvSpPr>
            <a:spLocks/>
          </p:cNvSpPr>
          <p:nvPr/>
        </p:nvSpPr>
        <p:spPr bwMode="auto">
          <a:xfrm>
            <a:off x="238813" y="4844610"/>
            <a:ext cx="4320000" cy="1512000"/>
          </a:xfrm>
          <a:prstGeom prst="roundRect">
            <a:avLst>
              <a:gd name="adj" fmla="val 11718"/>
            </a:avLst>
          </a:prstGeom>
          <a:solidFill>
            <a:srgbClr val="008000">
              <a:alpha val="90000"/>
            </a:srgbClr>
          </a:solidFill>
          <a:ln>
            <a:solidFill>
              <a:srgbClr val="FFFF00"/>
            </a:solidFill>
          </a:ln>
          <a:extLst/>
        </p:spPr>
        <p:txBody>
          <a:bodyPr lIns="50799" tIns="50799" rIns="50799" bIns="50799" anchor="ctr"/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lnSpc>
                <a:spcPct val="120000"/>
              </a:lnSpc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PROTEÇÃO À SOCIEDADE:</a:t>
            </a:r>
            <a:endParaRPr lang="es-ES" altLang="pt-BR" sz="14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" panose="020B0604020202020204" pitchFamily="34" charset="0"/>
            </a:endParaRPr>
          </a:p>
          <a:p>
            <a:pPr marL="285750" indent="-285750" algn="ctr" eaLnBrk="1">
              <a:lnSpc>
                <a:spcPct val="12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Controles Administrativos</a:t>
            </a:r>
            <a:endParaRPr lang="es-ES" altLang="pt-BR" sz="14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" panose="020B0604020202020204" pitchFamily="34" charset="0"/>
            </a:endParaRPr>
          </a:p>
          <a:p>
            <a:pPr marL="285750" indent="-285750" algn="ctr" eaLnBrk="1">
              <a:lnSpc>
                <a:spcPct val="12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Saúde </a:t>
            </a:r>
            <a:r>
              <a:rPr lang="es-ES" altLang="pt-BR" sz="1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Pública e Meio Ambiente</a:t>
            </a:r>
          </a:p>
          <a:p>
            <a:pPr marL="285750" indent="-285750" algn="ctr" eaLnBrk="1">
              <a:lnSpc>
                <a:spcPct val="12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Patrimônio Histórico, Artístico e </a:t>
            </a:r>
            <a:r>
              <a:rPr lang="es-ES" altLang="pt-BR" sz="1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Cultural</a:t>
            </a:r>
          </a:p>
          <a:p>
            <a:pPr marL="285750" indent="-285750" algn="ctr" eaLnBrk="1">
              <a:lnSpc>
                <a:spcPct val="12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Fauna </a:t>
            </a:r>
            <a:r>
              <a:rPr lang="es-ES" altLang="pt-BR" sz="1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e Flora</a:t>
            </a:r>
          </a:p>
          <a:p>
            <a:pPr marL="285750" indent="-285750" algn="ctr" eaLnBrk="1">
              <a:lnSpc>
                <a:spcPct val="12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s-ES" altLang="pt-BR" sz="1400" b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Direitos </a:t>
            </a:r>
            <a:r>
              <a:rPr lang="es-ES" altLang="pt-BR" sz="1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" panose="020B0604020202020204" pitchFamily="34" charset="0"/>
              </a:rPr>
              <a:t>do Consumidor</a:t>
            </a:r>
            <a:endParaRPr lang="es-ES" altLang="pt-BR" sz="14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8" name="Group 76"/>
          <p:cNvGrpSpPr>
            <a:grpSpLocks/>
          </p:cNvGrpSpPr>
          <p:nvPr/>
        </p:nvGrpSpPr>
        <p:grpSpPr bwMode="auto">
          <a:xfrm>
            <a:off x="3804940" y="2707669"/>
            <a:ext cx="2297251" cy="2202160"/>
            <a:chOff x="-2544" y="528"/>
            <a:chExt cx="2544" cy="2345"/>
          </a:xfrm>
        </p:grpSpPr>
        <p:sp>
          <p:nvSpPr>
            <p:cNvPr id="29" name="Oval 62"/>
            <p:cNvSpPr>
              <a:spLocks noChangeArrowheads="1"/>
            </p:cNvSpPr>
            <p:nvPr/>
          </p:nvSpPr>
          <p:spPr bwMode="auto">
            <a:xfrm>
              <a:off x="-2484" y="528"/>
              <a:ext cx="2484" cy="2345"/>
            </a:xfrm>
            <a:prstGeom prst="ellipse">
              <a:avLst/>
            </a:prstGeom>
            <a:solidFill>
              <a:srgbClr val="00800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 altLang="pt-BR" sz="1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AutoShape 63"/>
            <p:cNvSpPr>
              <a:spLocks noChangeArrowheads="1"/>
            </p:cNvSpPr>
            <p:nvPr/>
          </p:nvSpPr>
          <p:spPr bwMode="auto">
            <a:xfrm>
              <a:off x="-2544" y="528"/>
              <a:ext cx="1393" cy="2345"/>
            </a:xfrm>
            <a:prstGeom prst="moon">
              <a:avLst>
                <a:gd name="adj" fmla="val 50000"/>
              </a:avLst>
            </a:prstGeom>
            <a:solidFill>
              <a:srgbClr val="00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 altLang="pt-BR" sz="1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Rectangle 64"/>
            <p:cNvSpPr>
              <a:spLocks noChangeArrowheads="1"/>
            </p:cNvSpPr>
            <p:nvPr/>
          </p:nvSpPr>
          <p:spPr bwMode="auto">
            <a:xfrm>
              <a:off x="-1877" y="1225"/>
              <a:ext cx="726" cy="1331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 altLang="pt-BR" sz="1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Oval 65"/>
            <p:cNvSpPr>
              <a:spLocks noChangeArrowheads="1"/>
            </p:cNvSpPr>
            <p:nvPr/>
          </p:nvSpPr>
          <p:spPr bwMode="auto">
            <a:xfrm>
              <a:off x="-1817" y="541"/>
              <a:ext cx="1150" cy="1141"/>
            </a:xfrm>
            <a:prstGeom prst="ellipse">
              <a:avLst/>
            </a:prstGeom>
            <a:solidFill>
              <a:srgbClr val="00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 altLang="pt-BR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3" name="Oval 66"/>
            <p:cNvSpPr>
              <a:spLocks noChangeArrowheads="1"/>
            </p:cNvSpPr>
            <p:nvPr/>
          </p:nvSpPr>
          <p:spPr bwMode="auto">
            <a:xfrm>
              <a:off x="-1636" y="1669"/>
              <a:ext cx="1091" cy="1204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 altLang="pt-BR" sz="1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Oval 67"/>
            <p:cNvSpPr>
              <a:spLocks noChangeArrowheads="1"/>
            </p:cNvSpPr>
            <p:nvPr/>
          </p:nvSpPr>
          <p:spPr bwMode="auto">
            <a:xfrm>
              <a:off x="-2544" y="528"/>
              <a:ext cx="2544" cy="2345"/>
            </a:xfrm>
            <a:prstGeom prst="ellipse">
              <a:avLst/>
            </a:prstGeom>
            <a:noFill/>
            <a:ln w="508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 altLang="pt-BR" sz="14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5" name="Text Box 59"/>
          <p:cNvSpPr txBox="1">
            <a:spLocks noChangeArrowheads="1"/>
          </p:cNvSpPr>
          <p:nvPr/>
        </p:nvSpPr>
        <p:spPr bwMode="auto">
          <a:xfrm>
            <a:off x="4088904" y="3132865"/>
            <a:ext cx="1410981" cy="2927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1400" b="1" dirty="0" smtClean="0">
                <a:solidFill>
                  <a:schemeClr val="bg1"/>
                </a:solidFill>
                <a:latin typeface="+mj-lt"/>
              </a:rPr>
              <a:t>FACILITAÇÃO</a:t>
            </a:r>
            <a:endParaRPr lang="pt-BR" altLang="pt-BR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Text Box 60"/>
          <p:cNvSpPr txBox="1">
            <a:spLocks noChangeArrowheads="1"/>
          </p:cNvSpPr>
          <p:nvPr/>
        </p:nvSpPr>
        <p:spPr bwMode="auto">
          <a:xfrm>
            <a:off x="4520952" y="4136300"/>
            <a:ext cx="1505031" cy="29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1400" b="1" dirty="0" smtClean="0">
                <a:solidFill>
                  <a:schemeClr val="bg1"/>
                </a:solidFill>
                <a:latin typeface="+mj-lt"/>
              </a:rPr>
              <a:t>SEGURANÇA</a:t>
            </a:r>
            <a:endParaRPr lang="pt-BR" altLang="pt-BR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1750207" y="548680"/>
            <a:ext cx="6497362" cy="540000"/>
          </a:xfrm>
          <a:prstGeom prst="roundRect">
            <a:avLst>
              <a:gd name="adj" fmla="val 11718"/>
            </a:avLst>
          </a:prstGeom>
          <a:solidFill>
            <a:srgbClr val="003366"/>
          </a:solidFill>
          <a:ln w="13680">
            <a:noFill/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3062" tIns="53292" rIns="93062" bIns="53292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PILARES DAS ADUANAS MODERNAS</a:t>
            </a:r>
            <a:endParaRPr lang="pt-B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76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6199" y="23933"/>
            <a:ext cx="9750425" cy="380731"/>
          </a:xfr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/>
              <a:t>Aduana Brasileira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15390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sp>
        <p:nvSpPr>
          <p:cNvPr id="26" name="Retângulo 25"/>
          <p:cNvSpPr/>
          <p:nvPr/>
        </p:nvSpPr>
        <p:spPr bwMode="auto">
          <a:xfrm>
            <a:off x="6881826" y="6500834"/>
            <a:ext cx="1643074" cy="357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271411" y="789247"/>
            <a:ext cx="9360000" cy="5388756"/>
          </a:xfrm>
          <a:prstGeom prst="rect">
            <a:avLst/>
          </a:prstGeom>
          <a:solidFill>
            <a:srgbClr val="FFFFFF"/>
          </a:solidFill>
          <a:ln w="12700">
            <a:solidFill>
              <a:srgbClr val="003366"/>
            </a:solidFill>
          </a:ln>
        </p:spPr>
        <p:txBody>
          <a:bodyPr wrap="square" lIns="180000" tIns="108000" rIns="180000" bIns="108000" anchor="ctr">
            <a:spAutoFit/>
          </a:bodyPr>
          <a:lstStyle/>
          <a:p>
            <a:pPr algn="ctr"/>
            <a:r>
              <a:rPr lang="pt-B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Constituição </a:t>
            </a:r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</a:t>
            </a:r>
          </a:p>
          <a:p>
            <a:pPr algn="ctr"/>
            <a:endParaRPr lang="pt-BR" sz="1600" b="1" dirty="0" smtClean="0">
              <a:solidFill>
                <a:srgbClr val="003366"/>
              </a:solidFill>
            </a:endParaRPr>
          </a:p>
          <a:p>
            <a:pPr algn="just"/>
            <a:r>
              <a:rPr lang="pt-BR" sz="1600" b="1" dirty="0" smtClean="0">
                <a:solidFill>
                  <a:srgbClr val="003366"/>
                </a:solidFill>
              </a:rPr>
              <a:t>Art</a:t>
            </a:r>
            <a:r>
              <a:rPr lang="pt-BR" sz="1600" b="1" dirty="0">
                <a:solidFill>
                  <a:srgbClr val="003366"/>
                </a:solidFill>
              </a:rPr>
              <a:t>. 237. A </a:t>
            </a:r>
            <a:r>
              <a:rPr lang="pt-BR" sz="1600" b="1" dirty="0">
                <a:solidFill>
                  <a:srgbClr val="008000"/>
                </a:solidFill>
              </a:rPr>
              <a:t>fiscalização e o controle sobre o comércio exterior</a:t>
            </a:r>
            <a:r>
              <a:rPr lang="pt-BR" sz="1600" b="1" dirty="0">
                <a:solidFill>
                  <a:srgbClr val="003366"/>
                </a:solidFill>
              </a:rPr>
              <a:t>, essenciais à defesa dos interesses fazendários nacionais, serão exercidos pelo </a:t>
            </a:r>
            <a:r>
              <a:rPr lang="pt-BR" sz="1600" b="1" dirty="0">
                <a:solidFill>
                  <a:srgbClr val="008000"/>
                </a:solidFill>
              </a:rPr>
              <a:t>Ministério da Fazenda</a:t>
            </a:r>
            <a:r>
              <a:rPr lang="pt-BR" sz="1600" b="1" dirty="0">
                <a:solidFill>
                  <a:srgbClr val="003366"/>
                </a:solidFill>
              </a:rPr>
              <a:t>.</a:t>
            </a:r>
            <a:endParaRPr lang="pt-BR" sz="1600" b="1" dirty="0" smtClean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16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1600" b="1" dirty="0" smtClean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Regimento </a:t>
            </a:r>
            <a:r>
              <a:rPr lang="pt-B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Interno da </a:t>
            </a:r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 </a:t>
            </a:r>
            <a:r>
              <a:rPr lang="pt-B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Receita Federal do </a:t>
            </a:r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Brasil, </a:t>
            </a:r>
          </a:p>
          <a:p>
            <a:pPr algn="ctr"/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(Portaria </a:t>
            </a:r>
            <a:r>
              <a:rPr lang="pt-B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 nº 203, de 14 de maio de </a:t>
            </a:r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2012)</a:t>
            </a:r>
            <a:endParaRPr lang="pt-BR" sz="16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pt-B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1º A </a:t>
            </a:r>
            <a:r>
              <a:rPr lang="pt-BR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 da Receita Federal do Brasil - RFB</a:t>
            </a:r>
            <a:r>
              <a:rPr lang="pt-B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órgão específico singular, diretamente subordinado ao Ministro da Fazenda, tem por finalidade:</a:t>
            </a:r>
          </a:p>
          <a:p>
            <a:pPr algn="just"/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 </a:t>
            </a:r>
            <a:r>
              <a:rPr lang="pt-B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dirigir, supervisionar, orientar, coordenar e executar os </a:t>
            </a:r>
            <a:r>
              <a:rPr lang="pt-BR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 de administração, fiscalização e controle aduaneiros</a:t>
            </a:r>
            <a:r>
              <a:rPr lang="pt-B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inclusive no que diz respeito a alfandegamento de áreas e recintos;</a:t>
            </a:r>
          </a:p>
          <a:p>
            <a:pPr algn="just"/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pt-BR" sz="16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</a:t>
            </a:r>
            <a:r>
              <a:rPr lang="pt-B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planejar, coordenar e realizar as </a:t>
            </a:r>
            <a:r>
              <a:rPr lang="pt-BR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atividades de repressão ao contrabando, ao descaminho, à contrafação e pirataria e ao tráfico ilícito de entorpecentes e de drogas afins, e à lavagem e ocultação de bens, direitos e valores</a:t>
            </a:r>
            <a:r>
              <a:rPr lang="pt-BR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observada a competência específica de outros órgãos</a:t>
            </a:r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</a:p>
        </p:txBody>
      </p:sp>
    </p:spTree>
    <p:extLst>
      <p:ext uri="{BB962C8B-B14F-4D97-AF65-F5344CB8AC3E}">
        <p14:creationId xmlns:p14="http://schemas.microsoft.com/office/powerpoint/2010/main" val="3428529280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6199" y="23933"/>
            <a:ext cx="9750425" cy="380731"/>
          </a:xfr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 smtClean="0"/>
              <a:t>Aduana Brasileira</a:t>
            </a:r>
            <a:endParaRPr lang="pt-BR" sz="2400" b="1" dirty="0">
              <a:solidFill>
                <a:schemeClr val="tx1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9375" y="1196752"/>
            <a:ext cx="9720000" cy="468000"/>
            <a:chOff x="160" y="813"/>
            <a:chExt cx="7865" cy="446"/>
          </a:xfrm>
        </p:grpSpPr>
        <p:sp>
          <p:nvSpPr>
            <p:cNvPr id="15368" name="AutoShape 8"/>
            <p:cNvSpPr>
              <a:spLocks noChangeArrowheads="1"/>
            </p:cNvSpPr>
            <p:nvPr/>
          </p:nvSpPr>
          <p:spPr bwMode="auto">
            <a:xfrm>
              <a:off x="160" y="813"/>
              <a:ext cx="7865" cy="446"/>
            </a:xfrm>
            <a:prstGeom prst="roundRect">
              <a:avLst>
                <a:gd name="adj" fmla="val 11718"/>
              </a:avLst>
            </a:prstGeom>
            <a:gradFill rotWithShape="0">
              <a:gsLst>
                <a:gs pos="0">
                  <a:srgbClr val="BCBCBC"/>
                </a:gs>
                <a:gs pos="100000">
                  <a:srgbClr val="EDEDED"/>
                </a:gs>
              </a:gsLst>
              <a:lin ang="5400000" scaled="1"/>
            </a:gradFill>
            <a:ln w="13680">
              <a:noFill/>
              <a:miter lim="800000"/>
              <a:headEnd/>
              <a:tailEnd/>
            </a:ln>
            <a:effectLst>
              <a:outerShdw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 lIns="93062" tIns="53292" rIns="93062" bIns="53292"/>
            <a:lstStyle/>
            <a:p>
              <a:endParaRPr lang="pt-BR" dirty="0"/>
            </a:p>
          </p:txBody>
        </p:sp>
        <p:sp>
          <p:nvSpPr>
            <p:cNvPr id="15369" name="Rectangle 9"/>
            <p:cNvSpPr>
              <a:spLocks noChangeArrowheads="1"/>
            </p:cNvSpPr>
            <p:nvPr/>
          </p:nvSpPr>
          <p:spPr bwMode="auto">
            <a:xfrm>
              <a:off x="176" y="829"/>
              <a:ext cx="7833" cy="42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3062" tIns="53292" rIns="93062" bIns="53292"/>
            <a:lstStyle/>
            <a:p>
              <a:pPr algn="ctr" defTabSz="427038" hangingPunct="1">
                <a:lnSpc>
                  <a:spcPct val="100000"/>
                </a:lnSpc>
                <a:buClrTx/>
                <a:buSzPct val="100000"/>
                <a:buFontTx/>
                <a:buNone/>
                <a:tabLst>
                  <a:tab pos="0" algn="l"/>
                  <a:tab pos="425450" algn="l"/>
                  <a:tab pos="852488" algn="l"/>
                  <a:tab pos="1279525" algn="l"/>
                  <a:tab pos="1706563" algn="l"/>
                  <a:tab pos="2133600" algn="l"/>
                  <a:tab pos="2560638" algn="l"/>
                  <a:tab pos="2987675" algn="l"/>
                  <a:tab pos="3414713" algn="l"/>
                  <a:tab pos="3840163" algn="l"/>
                  <a:tab pos="4267200" algn="l"/>
                  <a:tab pos="4694238" algn="l"/>
                  <a:tab pos="5121275" algn="l"/>
                  <a:tab pos="5548313" algn="l"/>
                  <a:tab pos="5975350" algn="l"/>
                  <a:tab pos="6402388" algn="l"/>
                  <a:tab pos="6829425" algn="l"/>
                  <a:tab pos="7256463" algn="l"/>
                  <a:tab pos="7683500" algn="l"/>
                  <a:tab pos="8110538" algn="l"/>
                  <a:tab pos="8537575" algn="l"/>
                  <a:tab pos="8942388" algn="l"/>
                  <a:tab pos="9631363" algn="l"/>
                  <a:tab pos="10318750" algn="l"/>
                  <a:tab pos="11006138" algn="l"/>
                  <a:tab pos="11695113" algn="l"/>
                </a:tabLst>
              </a:pPr>
              <a:endParaRPr lang="pt-BR" b="1" dirty="0">
                <a:solidFill>
                  <a:srgbClr val="000066"/>
                </a:solidFill>
                <a:cs typeface="Arial" charset="0"/>
              </a:endParaRPr>
            </a:p>
          </p:txBody>
        </p:sp>
      </p:grpSp>
      <p:sp>
        <p:nvSpPr>
          <p:cNvPr id="15370" name="Freeform 10"/>
          <p:cNvSpPr>
            <a:spLocks noChangeArrowheads="1"/>
          </p:cNvSpPr>
          <p:nvPr/>
        </p:nvSpPr>
        <p:spPr bwMode="auto">
          <a:xfrm>
            <a:off x="4232920" y="1736760"/>
            <a:ext cx="1531937" cy="180000"/>
          </a:xfrm>
          <a:custGeom>
            <a:avLst/>
            <a:gdLst>
              <a:gd name="T0" fmla="*/ 87684906 w 21600"/>
              <a:gd name="T1" fmla="*/ 15592824 h 21600"/>
              <a:gd name="T2" fmla="*/ 87684906 w 21600"/>
              <a:gd name="T3" fmla="*/ 15592824 h 21600"/>
              <a:gd name="T4" fmla="*/ 87684906 w 21600"/>
              <a:gd name="T5" fmla="*/ 15592824 h 21600"/>
              <a:gd name="T6" fmla="*/ 87684906 w 21600"/>
              <a:gd name="T7" fmla="*/ 15592824 h 21600"/>
              <a:gd name="T8" fmla="*/ 0 w 21600"/>
              <a:gd name="T9" fmla="*/ 0 h 21600"/>
              <a:gd name="T10" fmla="*/ 2160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BFBFBF"/>
          </a:solidFill>
          <a:ln w="13680">
            <a:noFill/>
            <a:round/>
            <a:headEnd/>
            <a:tailEnd/>
          </a:ln>
          <a:effectLst/>
        </p:spPr>
        <p:txBody>
          <a:bodyPr lIns="93062" tIns="53292" rIns="93062" bIns="53292"/>
          <a:lstStyle/>
          <a:p>
            <a:endParaRPr lang="pt-BR" dirty="0"/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213911" y="2855031"/>
            <a:ext cx="2160000" cy="792000"/>
          </a:xfrm>
          <a:prstGeom prst="roundRect">
            <a:avLst>
              <a:gd name="adj" fmla="val 11718"/>
            </a:avLst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5400000" scaled="1"/>
          </a:gradFill>
          <a:ln w="13680">
            <a:noFill/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3062" tIns="53292" rIns="93062" bIns="53292" anchor="ctr"/>
          <a:lstStyle/>
          <a:p>
            <a:pPr algn="ctr"/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Habilitação e Credenciamento de Operadores</a:t>
            </a:r>
            <a:endParaRPr lang="pt-BR" sz="16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84" name="Freeform 24"/>
          <p:cNvSpPr>
            <a:spLocks noChangeArrowheads="1"/>
          </p:cNvSpPr>
          <p:nvPr/>
        </p:nvSpPr>
        <p:spPr bwMode="auto">
          <a:xfrm>
            <a:off x="7030344" y="3274595"/>
            <a:ext cx="474662" cy="460945"/>
          </a:xfrm>
          <a:custGeom>
            <a:avLst/>
            <a:gdLst>
              <a:gd name="T0" fmla="*/ 8423856 w 21600"/>
              <a:gd name="T1" fmla="*/ 8379564 h 21600"/>
              <a:gd name="T2" fmla="*/ 8423856 w 21600"/>
              <a:gd name="T3" fmla="*/ 8379564 h 21600"/>
              <a:gd name="T4" fmla="*/ 8423856 w 21600"/>
              <a:gd name="T5" fmla="*/ 8379564 h 21600"/>
              <a:gd name="T6" fmla="*/ 8423856 w 21600"/>
              <a:gd name="T7" fmla="*/ 8379564 h 21600"/>
              <a:gd name="T8" fmla="*/ 0 w 21600"/>
              <a:gd name="T9" fmla="*/ 0 h 21600"/>
              <a:gd name="T10" fmla="*/ 2160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343"/>
                </a:moveTo>
                <a:lnTo>
                  <a:pt x="7343" y="7343"/>
                </a:lnTo>
                <a:lnTo>
                  <a:pt x="7343" y="0"/>
                </a:lnTo>
                <a:lnTo>
                  <a:pt x="14256" y="0"/>
                </a:lnTo>
                <a:lnTo>
                  <a:pt x="14256" y="7343"/>
                </a:lnTo>
                <a:lnTo>
                  <a:pt x="21600" y="7343"/>
                </a:lnTo>
                <a:lnTo>
                  <a:pt x="21600" y="14256"/>
                </a:lnTo>
                <a:lnTo>
                  <a:pt x="14256" y="14256"/>
                </a:lnTo>
                <a:lnTo>
                  <a:pt x="14256" y="21600"/>
                </a:lnTo>
                <a:lnTo>
                  <a:pt x="7343" y="21600"/>
                </a:lnTo>
                <a:lnTo>
                  <a:pt x="7343" y="14256"/>
                </a:lnTo>
                <a:lnTo>
                  <a:pt x="0" y="14256"/>
                </a:lnTo>
                <a:close/>
              </a:path>
            </a:pathLst>
          </a:custGeom>
          <a:solidFill>
            <a:srgbClr val="BFBFBF"/>
          </a:solidFill>
          <a:ln w="13680">
            <a:noFill/>
            <a:round/>
            <a:headEnd/>
            <a:tailEnd/>
          </a:ln>
          <a:effectLst/>
        </p:spPr>
        <p:txBody>
          <a:bodyPr lIns="93062" tIns="53292" rIns="93062" bIns="53292"/>
          <a:lstStyle/>
          <a:p>
            <a:endParaRPr lang="pt-BR" dirty="0">
              <a:solidFill>
                <a:srgbClr val="003366"/>
              </a:solidFill>
            </a:endParaRPr>
          </a:p>
        </p:txBody>
      </p: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79375" y="1952784"/>
            <a:ext cx="9720000" cy="468000"/>
            <a:chOff x="160" y="1911"/>
            <a:chExt cx="7801" cy="509"/>
          </a:xfrm>
        </p:grpSpPr>
        <p:sp>
          <p:nvSpPr>
            <p:cNvPr id="15386" name="AutoShape 26"/>
            <p:cNvSpPr>
              <a:spLocks noChangeArrowheads="1"/>
            </p:cNvSpPr>
            <p:nvPr/>
          </p:nvSpPr>
          <p:spPr bwMode="auto">
            <a:xfrm>
              <a:off x="160" y="1911"/>
              <a:ext cx="7801" cy="509"/>
            </a:xfrm>
            <a:prstGeom prst="roundRect">
              <a:avLst>
                <a:gd name="adj" fmla="val 11718"/>
              </a:avLst>
            </a:prstGeom>
            <a:gradFill rotWithShape="0">
              <a:gsLst>
                <a:gs pos="0">
                  <a:srgbClr val="BCBCBC"/>
                </a:gs>
                <a:gs pos="100000">
                  <a:srgbClr val="EDEDED"/>
                </a:gs>
              </a:gsLst>
              <a:lin ang="5400000" scaled="1"/>
            </a:gradFill>
            <a:ln w="13680">
              <a:noFill/>
              <a:miter lim="800000"/>
              <a:headEnd/>
              <a:tailEnd/>
            </a:ln>
            <a:effectLst>
              <a:outerShdw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 lIns="93062" tIns="53292" rIns="93062" bIns="53292"/>
            <a:lstStyle/>
            <a:p>
              <a:endParaRPr lang="pt-BR" dirty="0">
                <a:solidFill>
                  <a:srgbClr val="003366"/>
                </a:solidFill>
              </a:endParaRPr>
            </a:p>
          </p:txBody>
        </p:sp>
        <p:sp>
          <p:nvSpPr>
            <p:cNvPr id="15387" name="Rectangle 27"/>
            <p:cNvSpPr>
              <a:spLocks noChangeArrowheads="1"/>
            </p:cNvSpPr>
            <p:nvPr/>
          </p:nvSpPr>
          <p:spPr bwMode="auto">
            <a:xfrm>
              <a:off x="183" y="1960"/>
              <a:ext cx="7754" cy="34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3062" tIns="53292" rIns="93062" bIns="53292"/>
            <a:lstStyle/>
            <a:p>
              <a:pPr algn="ctr" defTabSz="427038" hangingPunct="1">
                <a:lnSpc>
                  <a:spcPct val="100000"/>
                </a:lnSpc>
                <a:buClrTx/>
                <a:buSzPct val="100000"/>
                <a:buFontTx/>
                <a:buNone/>
                <a:tabLst>
                  <a:tab pos="0" algn="l"/>
                  <a:tab pos="425450" algn="l"/>
                  <a:tab pos="852488" algn="l"/>
                  <a:tab pos="1279525" algn="l"/>
                  <a:tab pos="1706563" algn="l"/>
                  <a:tab pos="2133600" algn="l"/>
                  <a:tab pos="2560638" algn="l"/>
                  <a:tab pos="2987675" algn="l"/>
                  <a:tab pos="3414713" algn="l"/>
                  <a:tab pos="3840163" algn="l"/>
                  <a:tab pos="4267200" algn="l"/>
                  <a:tab pos="4694238" algn="l"/>
                  <a:tab pos="5121275" algn="l"/>
                  <a:tab pos="5548313" algn="l"/>
                  <a:tab pos="5975350" algn="l"/>
                  <a:tab pos="6402388" algn="l"/>
                  <a:tab pos="6829425" algn="l"/>
                  <a:tab pos="7256463" algn="l"/>
                  <a:tab pos="7683500" algn="l"/>
                  <a:tab pos="8110538" algn="l"/>
                  <a:tab pos="8537575" algn="l"/>
                  <a:tab pos="8942388" algn="l"/>
                  <a:tab pos="9631363" algn="l"/>
                  <a:tab pos="10318750" algn="l"/>
                  <a:tab pos="11006138" algn="l"/>
                  <a:tab pos="11695113" algn="l"/>
                </a:tabLst>
              </a:pPr>
              <a:r>
                <a:rPr lang="pt-BR" b="1" dirty="0" smtClean="0">
                  <a:solidFill>
                    <a:srgbClr val="003366"/>
                  </a:solidFill>
                  <a:cs typeface="Arial" charset="0"/>
                </a:rPr>
                <a:t>Gerenciamento de Riscos Operacionais Aduaneiros</a:t>
              </a:r>
              <a:endParaRPr lang="pt-BR" b="1" dirty="0">
                <a:solidFill>
                  <a:srgbClr val="003366"/>
                </a:solidFill>
                <a:cs typeface="Arial" charset="0"/>
              </a:endParaRPr>
            </a:p>
          </p:txBody>
        </p:sp>
      </p:grpSp>
      <p:sp>
        <p:nvSpPr>
          <p:cNvPr id="15390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sp>
        <p:nvSpPr>
          <p:cNvPr id="26" name="Retângulo 25"/>
          <p:cNvSpPr/>
          <p:nvPr/>
        </p:nvSpPr>
        <p:spPr bwMode="auto">
          <a:xfrm>
            <a:off x="6881826" y="6500834"/>
            <a:ext cx="1643074" cy="357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6456" y="1221904"/>
            <a:ext cx="9750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003366"/>
                </a:solidFill>
              </a:rPr>
              <a:t>Segurança e Agilidade ao Fluxo Internacional de Mercadorias, Bens e Viajantes</a:t>
            </a:r>
            <a:endParaRPr lang="pt-BR" b="1" dirty="0">
              <a:solidFill>
                <a:srgbClr val="003366"/>
              </a:solidFill>
            </a:endParaRPr>
          </a:p>
        </p:txBody>
      </p:sp>
      <p:sp>
        <p:nvSpPr>
          <p:cNvPr id="39" name="Freeform 10"/>
          <p:cNvSpPr>
            <a:spLocks noChangeArrowheads="1"/>
          </p:cNvSpPr>
          <p:nvPr/>
        </p:nvSpPr>
        <p:spPr bwMode="auto">
          <a:xfrm>
            <a:off x="4232920" y="2492864"/>
            <a:ext cx="1531937" cy="180000"/>
          </a:xfrm>
          <a:custGeom>
            <a:avLst/>
            <a:gdLst>
              <a:gd name="T0" fmla="*/ 87684906 w 21600"/>
              <a:gd name="T1" fmla="*/ 15592824 h 21600"/>
              <a:gd name="T2" fmla="*/ 87684906 w 21600"/>
              <a:gd name="T3" fmla="*/ 15592824 h 21600"/>
              <a:gd name="T4" fmla="*/ 87684906 w 21600"/>
              <a:gd name="T5" fmla="*/ 15592824 h 21600"/>
              <a:gd name="T6" fmla="*/ 87684906 w 21600"/>
              <a:gd name="T7" fmla="*/ 15592824 h 21600"/>
              <a:gd name="T8" fmla="*/ 0 w 21600"/>
              <a:gd name="T9" fmla="*/ 0 h 21600"/>
              <a:gd name="T10" fmla="*/ 2160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BFBFBF"/>
          </a:solidFill>
          <a:ln w="13680">
            <a:noFill/>
            <a:round/>
            <a:headEnd/>
            <a:tailEnd/>
          </a:ln>
          <a:effectLst/>
        </p:spPr>
        <p:txBody>
          <a:bodyPr lIns="93062" tIns="53292" rIns="93062" bIns="53292"/>
          <a:lstStyle/>
          <a:p>
            <a:endParaRPr lang="pt-BR" dirty="0"/>
          </a:p>
        </p:txBody>
      </p:sp>
      <p:sp>
        <p:nvSpPr>
          <p:cNvPr id="41" name="Retângulo de cantos arredondados 40"/>
          <p:cNvSpPr/>
          <p:nvPr/>
        </p:nvSpPr>
        <p:spPr bwMode="auto">
          <a:xfrm>
            <a:off x="128464" y="2720362"/>
            <a:ext cx="9705528" cy="1667954"/>
          </a:xfrm>
          <a:prstGeom prst="roundRect">
            <a:avLst/>
          </a:prstGeom>
          <a:noFill/>
          <a:ln w="19050">
            <a:solidFill>
              <a:srgbClr val="00336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5665" y="4113024"/>
            <a:ext cx="1981200" cy="241935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2680" y="4473064"/>
            <a:ext cx="7037414" cy="1908000"/>
          </a:xfrm>
          <a:prstGeom prst="rect">
            <a:avLst/>
          </a:prstGeom>
        </p:spPr>
      </p:pic>
      <p:sp>
        <p:nvSpPr>
          <p:cNvPr id="37" name="AutoShape 12"/>
          <p:cNvSpPr>
            <a:spLocks noChangeArrowheads="1"/>
          </p:cNvSpPr>
          <p:nvPr/>
        </p:nvSpPr>
        <p:spPr bwMode="auto">
          <a:xfrm>
            <a:off x="2506836" y="2856257"/>
            <a:ext cx="2160000" cy="792000"/>
          </a:xfrm>
          <a:prstGeom prst="roundRect">
            <a:avLst>
              <a:gd name="adj" fmla="val 11718"/>
            </a:avLst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5400000" scaled="1"/>
          </a:gradFill>
          <a:ln w="13680">
            <a:noFill/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3062" tIns="53292" rIns="93062" bIns="53292" anchor="ctr"/>
          <a:lstStyle/>
          <a:p>
            <a:pPr algn="ctr"/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de Cargas e Despacho Aduaneiro</a:t>
            </a:r>
            <a:endParaRPr lang="pt-BR" sz="16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AutoShape 12"/>
          <p:cNvSpPr>
            <a:spLocks noChangeArrowheads="1"/>
          </p:cNvSpPr>
          <p:nvPr/>
        </p:nvSpPr>
        <p:spPr bwMode="auto">
          <a:xfrm>
            <a:off x="384464" y="3717040"/>
            <a:ext cx="6497362" cy="540000"/>
          </a:xfrm>
          <a:prstGeom prst="roundRect">
            <a:avLst>
              <a:gd name="adj" fmla="val 11718"/>
            </a:avLst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5400000" scaled="1"/>
          </a:gradFill>
          <a:ln w="13680">
            <a:noFill/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3062" tIns="53292" rIns="93062" bIns="53292" anchor="ctr"/>
          <a:lstStyle/>
          <a:p>
            <a:pPr algn="ctr"/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de Bens de Viajantes e Remessas Expressas e Postais</a:t>
            </a:r>
            <a:endParaRPr lang="pt-BR" sz="16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AutoShape 12"/>
          <p:cNvSpPr>
            <a:spLocks noChangeArrowheads="1"/>
          </p:cNvSpPr>
          <p:nvPr/>
        </p:nvSpPr>
        <p:spPr bwMode="auto">
          <a:xfrm>
            <a:off x="4768989" y="2855031"/>
            <a:ext cx="2160000" cy="792000"/>
          </a:xfrm>
          <a:prstGeom prst="roundRect">
            <a:avLst>
              <a:gd name="adj" fmla="val 11718"/>
            </a:avLst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5400000" scaled="1"/>
          </a:gradFill>
          <a:ln w="13680">
            <a:noFill/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3062" tIns="53292" rIns="93062" bIns="53292" anchor="ctr"/>
          <a:lstStyle/>
          <a:p>
            <a:pPr algn="ctr"/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Auditorias Fiscais e de Conformidade</a:t>
            </a:r>
            <a:endParaRPr lang="pt-BR" sz="16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AutoShape 12"/>
          <p:cNvSpPr>
            <a:spLocks noChangeArrowheads="1"/>
          </p:cNvSpPr>
          <p:nvPr/>
        </p:nvSpPr>
        <p:spPr bwMode="auto">
          <a:xfrm>
            <a:off x="7546865" y="3064419"/>
            <a:ext cx="2160000" cy="900000"/>
          </a:xfrm>
          <a:prstGeom prst="roundRect">
            <a:avLst>
              <a:gd name="adj" fmla="val 11718"/>
            </a:avLst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5400000" scaled="1"/>
          </a:gradFill>
          <a:ln w="13680">
            <a:noFill/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3062" tIns="53292" rIns="93062" bIns="53292" anchor="ctr"/>
          <a:lstStyle/>
          <a:p>
            <a:pPr algn="ctr"/>
            <a:r>
              <a:rPr lang="pt-BR" sz="1600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Vigilância e Repressão Aduaneiras</a:t>
            </a:r>
            <a:endParaRPr lang="pt-BR" sz="16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utoShape 12"/>
          <p:cNvSpPr>
            <a:spLocks noChangeArrowheads="1"/>
          </p:cNvSpPr>
          <p:nvPr/>
        </p:nvSpPr>
        <p:spPr bwMode="auto">
          <a:xfrm>
            <a:off x="1750207" y="548680"/>
            <a:ext cx="6497362" cy="540000"/>
          </a:xfrm>
          <a:prstGeom prst="roundRect">
            <a:avLst>
              <a:gd name="adj" fmla="val 11718"/>
            </a:avLst>
          </a:prstGeom>
          <a:solidFill>
            <a:srgbClr val="003366"/>
          </a:solidFill>
          <a:ln w="13680">
            <a:noFill/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3062" tIns="53292" rIns="93062" bIns="53292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DE CONTROLE ADUANEIRO</a:t>
            </a:r>
            <a:endParaRPr lang="pt-B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77531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6199" y="23933"/>
            <a:ext cx="9750425" cy="380731"/>
          </a:xfr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 smtClean="0"/>
              <a:t>Aduana Brasileira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15390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sp>
        <p:nvSpPr>
          <p:cNvPr id="26" name="Retângulo 25"/>
          <p:cNvSpPr/>
          <p:nvPr/>
        </p:nvSpPr>
        <p:spPr bwMode="auto">
          <a:xfrm>
            <a:off x="6881826" y="6471806"/>
            <a:ext cx="1643074" cy="357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372" y="1268760"/>
            <a:ext cx="5632940" cy="5040000"/>
          </a:xfrm>
          <a:prstGeom prst="rect">
            <a:avLst/>
          </a:prstGeom>
          <a:ln w="12700">
            <a:solidFill>
              <a:srgbClr val="003366"/>
            </a:solidFill>
          </a:ln>
        </p:spPr>
      </p:pic>
      <p:sp>
        <p:nvSpPr>
          <p:cNvPr id="15" name="Retângulo de cantos arredondados 14"/>
          <p:cNvSpPr/>
          <p:nvPr/>
        </p:nvSpPr>
        <p:spPr bwMode="auto">
          <a:xfrm>
            <a:off x="360000" y="2020421"/>
            <a:ext cx="1620000" cy="612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2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16</a:t>
            </a: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 mil km de fronteira</a:t>
            </a:r>
            <a:r>
              <a:rPr kumimoji="0" lang="pt-BR" sz="1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 terrestre</a:t>
            </a:r>
            <a:endParaRPr kumimoji="0" lang="pt-BR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6" name="Retângulo de cantos arredondados 15"/>
          <p:cNvSpPr/>
          <p:nvPr/>
        </p:nvSpPr>
        <p:spPr bwMode="auto">
          <a:xfrm>
            <a:off x="360000" y="2740421"/>
            <a:ext cx="1620000" cy="612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Mais de 7 mil km de orla marítima</a:t>
            </a:r>
          </a:p>
        </p:txBody>
      </p:sp>
      <p:sp>
        <p:nvSpPr>
          <p:cNvPr id="18" name="Retângulo de cantos arredondados 17"/>
          <p:cNvSpPr/>
          <p:nvPr/>
        </p:nvSpPr>
        <p:spPr bwMode="auto">
          <a:xfrm>
            <a:off x="7920000" y="1300421"/>
            <a:ext cx="1620000" cy="612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2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41 aeroportos alfandegados</a:t>
            </a:r>
          </a:p>
        </p:txBody>
      </p:sp>
      <p:sp>
        <p:nvSpPr>
          <p:cNvPr id="19" name="Retângulo de cantos arredondados 18"/>
          <p:cNvSpPr/>
          <p:nvPr/>
        </p:nvSpPr>
        <p:spPr bwMode="auto">
          <a:xfrm>
            <a:off x="360000" y="1300421"/>
            <a:ext cx="1620000" cy="612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8,5 milhões</a:t>
            </a:r>
            <a:r>
              <a:rPr kumimoji="0" lang="pt-BR" sz="1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 de km²</a:t>
            </a:r>
            <a:endParaRPr kumimoji="0" lang="pt-BR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0" name="Retângulo de cantos arredondados 19"/>
          <p:cNvSpPr/>
          <p:nvPr/>
        </p:nvSpPr>
        <p:spPr bwMode="auto">
          <a:xfrm>
            <a:off x="7920000" y="2018485"/>
            <a:ext cx="1620000" cy="612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2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38 portos organizados</a:t>
            </a:r>
            <a:endParaRPr kumimoji="0" lang="pt-BR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2" name="Retângulo de cantos arredondados 31"/>
          <p:cNvSpPr/>
          <p:nvPr/>
        </p:nvSpPr>
        <p:spPr bwMode="auto">
          <a:xfrm>
            <a:off x="7920000" y="2738565"/>
            <a:ext cx="1620000" cy="612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200" b="1" dirty="0" smtClean="0">
                <a:solidFill>
                  <a:schemeClr val="bg1"/>
                </a:solidFill>
              </a:rPr>
              <a:t>217 instalações portuárias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38" name="Retângulo de cantos arredondados 37"/>
          <p:cNvSpPr/>
          <p:nvPr/>
        </p:nvSpPr>
        <p:spPr bwMode="auto">
          <a:xfrm>
            <a:off x="360000" y="3460421"/>
            <a:ext cx="1620000" cy="612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Cerca de 2,5 milhões</a:t>
            </a:r>
            <a:r>
              <a:rPr kumimoji="0" lang="pt-BR" sz="1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 de DI (2014)</a:t>
            </a:r>
            <a:endParaRPr kumimoji="0" lang="pt-BR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4" name="Retângulo de cantos arredondados 13"/>
          <p:cNvSpPr/>
          <p:nvPr/>
        </p:nvSpPr>
        <p:spPr bwMode="auto">
          <a:xfrm>
            <a:off x="360000" y="4180421"/>
            <a:ext cx="1620000" cy="612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Mais</a:t>
            </a:r>
            <a:r>
              <a:rPr kumimoji="0" lang="pt-BR" sz="1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de </a:t>
            </a: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1,2 milhão</a:t>
            </a:r>
            <a:r>
              <a:rPr kumimoji="0" lang="pt-BR" sz="1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de </a:t>
            </a:r>
            <a:r>
              <a:rPr lang="pt-BR" sz="1200" b="1" dirty="0" err="1" smtClean="0">
                <a:solidFill>
                  <a:schemeClr val="bg1"/>
                </a:solidFill>
              </a:rPr>
              <a:t>DE</a:t>
            </a:r>
            <a:r>
              <a:rPr lang="pt-BR" sz="1200" b="1" dirty="0" smtClean="0">
                <a:solidFill>
                  <a:schemeClr val="bg1"/>
                </a:solidFill>
              </a:rPr>
              <a:t> (2014)</a:t>
            </a:r>
            <a:endParaRPr kumimoji="0" lang="pt-BR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7" name="Retângulo de cantos arredondados 16"/>
          <p:cNvSpPr/>
          <p:nvPr/>
        </p:nvSpPr>
        <p:spPr bwMode="auto">
          <a:xfrm>
            <a:off x="7920000" y="4178725"/>
            <a:ext cx="1620000" cy="612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2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73 </a:t>
            </a:r>
            <a:r>
              <a:rPr lang="pt-BR" sz="1200" b="1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instalações de interior</a:t>
            </a:r>
          </a:p>
        </p:txBody>
      </p:sp>
      <p:sp>
        <p:nvSpPr>
          <p:cNvPr id="21" name="Retângulo de cantos arredondados 20"/>
          <p:cNvSpPr/>
          <p:nvPr/>
        </p:nvSpPr>
        <p:spPr bwMode="auto">
          <a:xfrm>
            <a:off x="7920000" y="3458645"/>
            <a:ext cx="1620000" cy="612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200" b="1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34 pontos de </a:t>
            </a:r>
            <a:r>
              <a:rPr lang="pt-BR" sz="12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fronteiras</a:t>
            </a:r>
            <a:endParaRPr kumimoji="0" lang="pt-BR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2" name="Retângulo de cantos arredondados 21"/>
          <p:cNvSpPr/>
          <p:nvPr/>
        </p:nvSpPr>
        <p:spPr bwMode="auto">
          <a:xfrm>
            <a:off x="7920000" y="4898805"/>
            <a:ext cx="1620000" cy="612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2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3 centros de remessas postais</a:t>
            </a:r>
            <a:endParaRPr lang="pt-BR" sz="1200" b="1" dirty="0">
              <a:solidFill>
                <a:schemeClr val="bg1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3" name="Retângulo de cantos arredondados 22"/>
          <p:cNvSpPr/>
          <p:nvPr/>
        </p:nvSpPr>
        <p:spPr bwMode="auto">
          <a:xfrm>
            <a:off x="7920000" y="5618885"/>
            <a:ext cx="1620000" cy="612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2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3 centros de remessas expressas</a:t>
            </a:r>
            <a:endParaRPr lang="pt-BR" sz="1200" b="1" dirty="0">
              <a:solidFill>
                <a:schemeClr val="bg1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4" name="Retângulo de cantos arredondados 23"/>
          <p:cNvSpPr/>
          <p:nvPr/>
        </p:nvSpPr>
        <p:spPr bwMode="auto">
          <a:xfrm>
            <a:off x="360000" y="4900421"/>
            <a:ext cx="1620000" cy="612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200" b="1" dirty="0" smtClean="0">
                <a:solidFill>
                  <a:schemeClr val="bg1"/>
                </a:solidFill>
              </a:rPr>
              <a:t>Mais de 85 mil empresas habilitadas</a:t>
            </a:r>
            <a:endParaRPr kumimoji="0" lang="pt-BR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7" name="Retângulo de cantos arredondados 26"/>
          <p:cNvSpPr/>
          <p:nvPr/>
        </p:nvSpPr>
        <p:spPr bwMode="auto">
          <a:xfrm>
            <a:off x="360000" y="5618885"/>
            <a:ext cx="1620000" cy="612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Mais de 13 mil despachantes</a:t>
            </a:r>
            <a:r>
              <a:rPr kumimoji="0" lang="pt-BR" sz="1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credenciados (2014)</a:t>
            </a:r>
            <a:endParaRPr kumimoji="0" lang="pt-BR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5" name="AutoShape 12"/>
          <p:cNvSpPr>
            <a:spLocks noChangeArrowheads="1"/>
          </p:cNvSpPr>
          <p:nvPr/>
        </p:nvSpPr>
        <p:spPr bwMode="auto">
          <a:xfrm>
            <a:off x="1750207" y="548680"/>
            <a:ext cx="6497362" cy="540000"/>
          </a:xfrm>
          <a:prstGeom prst="roundRect">
            <a:avLst>
              <a:gd name="adj" fmla="val 11718"/>
            </a:avLst>
          </a:prstGeom>
          <a:solidFill>
            <a:srgbClr val="003366"/>
          </a:solidFill>
          <a:ln w="13680">
            <a:noFill/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3062" tIns="53292" rIns="93062" bIns="53292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 ADUANEIRO</a:t>
            </a:r>
            <a:endParaRPr lang="pt-B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671458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6199" y="23933"/>
            <a:ext cx="9750425" cy="380731"/>
          </a:xfr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/>
              <a:t>Aduana Brasileira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26" name="Retângulo 25"/>
          <p:cNvSpPr/>
          <p:nvPr/>
        </p:nvSpPr>
        <p:spPr bwMode="auto">
          <a:xfrm>
            <a:off x="6810013" y="6500834"/>
            <a:ext cx="2244054" cy="357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808" y="4738975"/>
            <a:ext cx="2649177" cy="1606288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328" y="2529039"/>
            <a:ext cx="2882611" cy="1800000"/>
          </a:xfrm>
          <a:prstGeom prst="rect">
            <a:avLst/>
          </a:prstGeom>
        </p:spPr>
      </p:pic>
      <p:sp>
        <p:nvSpPr>
          <p:cNvPr id="22" name="Retângulo de cantos arredondados 21"/>
          <p:cNvSpPr/>
          <p:nvPr/>
        </p:nvSpPr>
        <p:spPr bwMode="auto">
          <a:xfrm>
            <a:off x="1443934" y="2218335"/>
            <a:ext cx="1980000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2 Helicópteros</a:t>
            </a:r>
            <a:endParaRPr kumimoji="0" lang="pt-BR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3" name="Retângulo de cantos arredondados 22"/>
          <p:cNvSpPr/>
          <p:nvPr/>
        </p:nvSpPr>
        <p:spPr bwMode="auto">
          <a:xfrm>
            <a:off x="212487" y="4507943"/>
            <a:ext cx="1980000" cy="54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13 Embarcações</a:t>
            </a:r>
            <a:endParaRPr kumimoji="0" lang="pt-BR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04667" y="4386966"/>
            <a:ext cx="2781819" cy="1800000"/>
          </a:xfrm>
          <a:prstGeom prst="rect">
            <a:avLst/>
          </a:prstGeom>
        </p:spPr>
      </p:pic>
      <p:sp>
        <p:nvSpPr>
          <p:cNvPr id="25" name="Retângulo de cantos arredondados 24"/>
          <p:cNvSpPr/>
          <p:nvPr/>
        </p:nvSpPr>
        <p:spPr bwMode="auto">
          <a:xfrm>
            <a:off x="6409658" y="5805263"/>
            <a:ext cx="1980000" cy="54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25 Cães de Faro</a:t>
            </a:r>
            <a:endParaRPr kumimoji="0" lang="pt-BR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04667" y="2572669"/>
            <a:ext cx="2808486" cy="1656000"/>
          </a:xfrm>
          <a:prstGeom prst="rect">
            <a:avLst/>
          </a:prstGeom>
        </p:spPr>
      </p:pic>
      <p:sp>
        <p:nvSpPr>
          <p:cNvPr id="28" name="Retângulo de cantos arredondados 27"/>
          <p:cNvSpPr/>
          <p:nvPr/>
        </p:nvSpPr>
        <p:spPr bwMode="auto">
          <a:xfrm>
            <a:off x="6212020" y="2195446"/>
            <a:ext cx="1944216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300 Armas de Calibre Restrito</a:t>
            </a:r>
            <a:endParaRPr kumimoji="0" lang="pt-BR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4981" y="4283602"/>
            <a:ext cx="2694163" cy="1800000"/>
          </a:xfrm>
          <a:prstGeom prst="rect">
            <a:avLst/>
          </a:prstGeom>
        </p:spPr>
      </p:pic>
      <p:sp>
        <p:nvSpPr>
          <p:cNvPr id="33" name="Retângulo de cantos arredondados 32"/>
          <p:cNvSpPr/>
          <p:nvPr/>
        </p:nvSpPr>
        <p:spPr bwMode="auto">
          <a:xfrm>
            <a:off x="3636175" y="5778094"/>
            <a:ext cx="2160000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11 </a:t>
            </a:r>
            <a:r>
              <a:rPr lang="pt-BR" sz="1400" b="1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Scanners Móveis </a:t>
            </a:r>
            <a:r>
              <a:rPr lang="pt-BR" sz="14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Veiculares</a:t>
            </a:r>
            <a:endParaRPr kumimoji="0" lang="pt-BR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4" name="Retângulo de cantos arredondados 33"/>
          <p:cNvSpPr/>
          <p:nvPr/>
        </p:nvSpPr>
        <p:spPr bwMode="auto">
          <a:xfrm>
            <a:off x="4003051" y="3961851"/>
            <a:ext cx="2160000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101 Scanners </a:t>
            </a:r>
            <a:r>
              <a:rPr lang="pt-BR" sz="1400" b="1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de </a:t>
            </a:r>
            <a:r>
              <a:rPr lang="pt-BR" sz="14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Bagagem</a:t>
            </a:r>
            <a:endParaRPr kumimoji="0" lang="pt-BR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7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sp>
        <p:nvSpPr>
          <p:cNvPr id="21" name="Triângulo isósceles 20"/>
          <p:cNvSpPr/>
          <p:nvPr/>
        </p:nvSpPr>
        <p:spPr bwMode="auto">
          <a:xfrm rot="10800000">
            <a:off x="226551" y="1882718"/>
            <a:ext cx="9288518" cy="28608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0" name="Retângulo de cantos arredondados 29"/>
          <p:cNvSpPr/>
          <p:nvPr/>
        </p:nvSpPr>
        <p:spPr bwMode="auto">
          <a:xfrm>
            <a:off x="2099392" y="1268760"/>
            <a:ext cx="1800000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1  Divisão de Operações Aéreas</a:t>
            </a:r>
            <a:endParaRPr lang="pt-BR" sz="1400" b="1" dirty="0">
              <a:solidFill>
                <a:schemeClr val="bg1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1" name="Retângulo de cantos arredondados 30"/>
          <p:cNvSpPr/>
          <p:nvPr/>
        </p:nvSpPr>
        <p:spPr bwMode="auto">
          <a:xfrm>
            <a:off x="4043608" y="1268760"/>
            <a:ext cx="1800000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26 Alfândegas</a:t>
            </a:r>
          </a:p>
        </p:txBody>
      </p:sp>
      <p:sp>
        <p:nvSpPr>
          <p:cNvPr id="32" name="Retângulo de cantos arredondados 31"/>
          <p:cNvSpPr/>
          <p:nvPr/>
        </p:nvSpPr>
        <p:spPr bwMode="auto">
          <a:xfrm>
            <a:off x="5987824" y="1268760"/>
            <a:ext cx="1800000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55 Inspetorias</a:t>
            </a:r>
          </a:p>
        </p:txBody>
      </p:sp>
      <p:sp>
        <p:nvSpPr>
          <p:cNvPr id="35" name="Retângulo de cantos arredondados 34"/>
          <p:cNvSpPr/>
          <p:nvPr/>
        </p:nvSpPr>
        <p:spPr bwMode="auto">
          <a:xfrm>
            <a:off x="7932040" y="1268760"/>
            <a:ext cx="1800000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59 Delegacias Mistas</a:t>
            </a:r>
          </a:p>
        </p:txBody>
      </p:sp>
      <p:sp>
        <p:nvSpPr>
          <p:cNvPr id="36" name="Retângulo de cantos arredondados 35"/>
          <p:cNvSpPr/>
          <p:nvPr/>
        </p:nvSpPr>
        <p:spPr bwMode="auto">
          <a:xfrm>
            <a:off x="155176" y="1268760"/>
            <a:ext cx="1800000" cy="540000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4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10  Divisões de Repressão</a:t>
            </a:r>
            <a:endParaRPr lang="pt-BR" sz="1400" b="1" dirty="0">
              <a:solidFill>
                <a:schemeClr val="bg1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7" name="AutoShape 12"/>
          <p:cNvSpPr>
            <a:spLocks noChangeArrowheads="1"/>
          </p:cNvSpPr>
          <p:nvPr/>
        </p:nvSpPr>
        <p:spPr bwMode="auto">
          <a:xfrm>
            <a:off x="1750207" y="548680"/>
            <a:ext cx="6497362" cy="540000"/>
          </a:xfrm>
          <a:prstGeom prst="roundRect">
            <a:avLst>
              <a:gd name="adj" fmla="val 11718"/>
            </a:avLst>
          </a:prstGeom>
          <a:solidFill>
            <a:srgbClr val="003366"/>
          </a:solidFill>
          <a:ln w="13680">
            <a:noFill/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3062" tIns="53292" rIns="93062" bIns="53292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 OPERACIONAL ADUANEIRA</a:t>
            </a:r>
            <a:endParaRPr lang="pt-B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tângulo de cantos arredondados 28"/>
          <p:cNvSpPr>
            <a:spLocks noChangeAspect="1"/>
          </p:cNvSpPr>
          <p:nvPr/>
        </p:nvSpPr>
        <p:spPr bwMode="auto">
          <a:xfrm>
            <a:off x="4003619" y="2473619"/>
            <a:ext cx="1791904" cy="108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Cerca de </a:t>
            </a:r>
            <a:r>
              <a:rPr lang="pt-BR" sz="16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4 mil </a:t>
            </a:r>
            <a:r>
              <a:rPr lang="pt-BR" sz="16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Servidores Aduaneiros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68212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6199" y="23933"/>
            <a:ext cx="9750425" cy="380731"/>
          </a:xfr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/>
              <a:t>Aduana Brasileira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26" name="Retângulo 25"/>
          <p:cNvSpPr/>
          <p:nvPr/>
        </p:nvSpPr>
        <p:spPr bwMode="auto">
          <a:xfrm>
            <a:off x="6825208" y="6456210"/>
            <a:ext cx="2244054" cy="357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03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pic>
        <p:nvPicPr>
          <p:cNvPr id="6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8" y="4239418"/>
            <a:ext cx="2905545" cy="1806286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609" y="4400693"/>
            <a:ext cx="2865115" cy="179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08" y="1839630"/>
            <a:ext cx="2970230" cy="197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" name="Imagem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1" y="1711795"/>
            <a:ext cx="3406272" cy="1916028"/>
          </a:xfrm>
          <a:prstGeom prst="rect">
            <a:avLst/>
          </a:prstGeom>
        </p:spPr>
      </p:pic>
      <p:sp>
        <p:nvSpPr>
          <p:cNvPr id="66" name="Retângulo de cantos arredondados 65"/>
          <p:cNvSpPr/>
          <p:nvPr/>
        </p:nvSpPr>
        <p:spPr bwMode="auto">
          <a:xfrm>
            <a:off x="84530" y="1301326"/>
            <a:ext cx="2880000" cy="54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Contrabando de Cigarro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69" name="Retângulo de cantos arredondados 68"/>
          <p:cNvSpPr/>
          <p:nvPr/>
        </p:nvSpPr>
        <p:spPr bwMode="auto">
          <a:xfrm>
            <a:off x="148399" y="4089298"/>
            <a:ext cx="2880000" cy="54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Tráfico Internacional de Drogas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0" name="Retângulo de cantos arredondados 69"/>
          <p:cNvSpPr/>
          <p:nvPr/>
        </p:nvSpPr>
        <p:spPr bwMode="auto">
          <a:xfrm>
            <a:off x="6860396" y="4111415"/>
            <a:ext cx="2880000" cy="54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Tráfico Internacional de Armas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1" name="Retângulo de cantos arredondados 70"/>
          <p:cNvSpPr/>
          <p:nvPr/>
        </p:nvSpPr>
        <p:spPr bwMode="auto">
          <a:xfrm>
            <a:off x="6986844" y="1493227"/>
            <a:ext cx="2880000" cy="54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Contrafação e Pirataria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72" name="Imagem 7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1000" r="13250" b="3800"/>
          <a:stretch/>
        </p:blipFill>
        <p:spPr>
          <a:xfrm rot="5400000">
            <a:off x="3944313" y="4045828"/>
            <a:ext cx="2387320" cy="2136023"/>
          </a:xfrm>
          <a:prstGeom prst="rect">
            <a:avLst/>
          </a:prstGeom>
        </p:spPr>
      </p:pic>
      <p:sp>
        <p:nvSpPr>
          <p:cNvPr id="73" name="Retângulo de cantos arredondados 72"/>
          <p:cNvSpPr/>
          <p:nvPr/>
        </p:nvSpPr>
        <p:spPr bwMode="auto">
          <a:xfrm>
            <a:off x="3616354" y="3592247"/>
            <a:ext cx="2880000" cy="54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kumimoji="0" lang="pt-BR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Lucida Sans Unicode" pitchFamily="34" charset="0"/>
                <a:cs typeface="Lucida Sans Unicode" pitchFamily="34" charset="0"/>
              </a:rPr>
              <a:t>Lavagem de Dinheiro</a:t>
            </a:r>
          </a:p>
        </p:txBody>
      </p:sp>
      <p:pic>
        <p:nvPicPr>
          <p:cNvPr id="74" name="Imagem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786" y="1486441"/>
            <a:ext cx="2872204" cy="1910016"/>
          </a:xfrm>
          <a:prstGeom prst="rect">
            <a:avLst/>
          </a:prstGeom>
        </p:spPr>
      </p:pic>
      <p:sp>
        <p:nvSpPr>
          <p:cNvPr id="82" name="Retângulo de cantos arredondados 81"/>
          <p:cNvSpPr/>
          <p:nvPr/>
        </p:nvSpPr>
        <p:spPr bwMode="auto">
          <a:xfrm>
            <a:off x="3980396" y="1038863"/>
            <a:ext cx="2880000" cy="540000"/>
          </a:xfrm>
          <a:prstGeom prst="round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vert="horz" wrap="square" lIns="0" tIns="28224" rIns="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BR" sz="1600" b="1" dirty="0" smtClean="0"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Contrabando e Descaminho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36000" y="563950"/>
            <a:ext cx="9828000" cy="37205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224" rIns="0" bIns="0" anchor="ctr">
            <a:spAutoFit/>
          </a:bodyPr>
          <a:lstStyle/>
          <a:p>
            <a:pPr algn="ctr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000" b="1" kern="0" dirty="0" smtClean="0">
                <a:solidFill>
                  <a:schemeClr val="bg1"/>
                </a:solidFill>
              </a:rPr>
              <a:t>Vigilância e Repressão Aduaneiras</a:t>
            </a:r>
            <a:endParaRPr lang="pt-BR" sz="20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51060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6199" y="23933"/>
            <a:ext cx="9750425" cy="380731"/>
          </a:xfrm>
          <a:noFill/>
          <a:ln>
            <a:round/>
            <a:headEnd/>
            <a:tailEnd/>
          </a:ln>
        </p:spPr>
        <p:txBody>
          <a:bodyPr vert="horz" wrap="square" lIns="0" tIns="36879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400" b="1" dirty="0" smtClean="0"/>
              <a:t>Operação Fronteira Blindada</a:t>
            </a:r>
            <a:endParaRPr lang="pt-BR" sz="2400" b="1" kern="0" dirty="0"/>
          </a:p>
        </p:txBody>
      </p:sp>
      <p:sp>
        <p:nvSpPr>
          <p:cNvPr id="15390" name="Line 30"/>
          <p:cNvSpPr>
            <a:spLocks noChangeShapeType="1"/>
          </p:cNvSpPr>
          <p:nvPr/>
        </p:nvSpPr>
        <p:spPr bwMode="auto">
          <a:xfrm>
            <a:off x="0" y="440432"/>
            <a:ext cx="9906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28224" rIns="0" bIns="0"/>
          <a:lstStyle/>
          <a:p>
            <a:endParaRPr lang="pt-BR" dirty="0"/>
          </a:p>
        </p:txBody>
      </p:sp>
      <p:sp>
        <p:nvSpPr>
          <p:cNvPr id="26" name="Retângulo 25"/>
          <p:cNvSpPr/>
          <p:nvPr/>
        </p:nvSpPr>
        <p:spPr bwMode="auto">
          <a:xfrm>
            <a:off x="6881826" y="6500834"/>
            <a:ext cx="1643074" cy="357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rgbClr val="00205B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288000" y="1106304"/>
            <a:ext cx="9360000" cy="5173569"/>
          </a:xfrm>
          <a:prstGeom prst="rect">
            <a:avLst/>
          </a:prstGeom>
          <a:solidFill>
            <a:srgbClr val="FFFFFF"/>
          </a:solidFill>
          <a:ln w="12700">
            <a:solidFill>
              <a:srgbClr val="003366"/>
            </a:solidFill>
          </a:ln>
        </p:spPr>
        <p:txBody>
          <a:bodyPr wrap="square" lIns="180000" tIns="108000" rIns="180000" bIns="10800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nº 7.496, de 8 de junho de </a:t>
            </a:r>
            <a:r>
              <a:rPr lang="pt-BR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  <a:p>
            <a:pPr algn="ctr">
              <a:lnSpc>
                <a:spcPct val="120000"/>
              </a:lnSpc>
            </a:pPr>
            <a:r>
              <a:rPr lang="pt-BR" b="1" dirty="0">
                <a:solidFill>
                  <a:srgbClr val="003366"/>
                </a:solidFill>
              </a:rPr>
              <a:t>(Redação dada pelo Decreto nº 7.638, de 2011)</a:t>
            </a:r>
            <a:endParaRPr lang="pt-BR" b="1" dirty="0" smtClean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pt-BR" b="1" dirty="0" smtClean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pt-BR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r>
              <a:rPr lang="pt-BR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1º  Fica instituído o </a:t>
            </a:r>
            <a:r>
              <a:rPr lang="pt-BR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Estratégico de Fronteiras </a:t>
            </a:r>
            <a:r>
              <a:rPr lang="pt-BR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o fortalecimento da prevenção, controle, fiscalização e repressão dos delitos </a:t>
            </a:r>
            <a:r>
              <a:rPr lang="pt-BR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transfronteiriços</a:t>
            </a:r>
            <a:r>
              <a:rPr lang="pt-BR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dos delitos praticados na faixa de fronteira brasileira.</a:t>
            </a:r>
          </a:p>
          <a:p>
            <a:pPr algn="just">
              <a:lnSpc>
                <a:spcPct val="120000"/>
              </a:lnSpc>
            </a:pPr>
            <a:endParaRPr lang="pt-BR" b="1" dirty="0" smtClean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pt-BR" b="1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r>
              <a:rPr lang="pt-BR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2º  O Plano Estratégico de Fronteiras terá como diretrizes:</a:t>
            </a:r>
          </a:p>
          <a:p>
            <a:pPr algn="just">
              <a:lnSpc>
                <a:spcPct val="120000"/>
              </a:lnSpc>
            </a:pPr>
            <a:r>
              <a:rPr lang="pt-BR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- a atuação integrada dos órgãos de segurança pública, </a:t>
            </a:r>
            <a:r>
              <a:rPr lang="pt-BR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Secretaria da Receita Federal do Brasil</a:t>
            </a:r>
            <a:r>
              <a:rPr lang="pt-BR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das Forças Armadas; e </a:t>
            </a:r>
          </a:p>
          <a:p>
            <a:pPr algn="just">
              <a:lnSpc>
                <a:spcPct val="120000"/>
              </a:lnSpc>
            </a:pPr>
            <a:r>
              <a:rPr lang="pt-BR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 - a execução de ações conjuntas entre os órgãos de segurança pública, federais e estaduais, </a:t>
            </a:r>
            <a:r>
              <a:rPr lang="pt-BR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Secretaria da Receita Federal do Brasil </a:t>
            </a:r>
            <a:r>
              <a:rPr lang="pt-BR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as Forças Armadas; </a:t>
            </a:r>
          </a:p>
          <a:p>
            <a:pPr algn="just">
              <a:lnSpc>
                <a:spcPct val="120000"/>
              </a:lnSpc>
            </a:pPr>
            <a:r>
              <a:rPr lang="pt-BR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 - a troca de informações entre os órgãos de segurança pública, federais e estaduais, </a:t>
            </a:r>
            <a:r>
              <a:rPr lang="pt-BR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Secretaria da Receita Federal do Brasil </a:t>
            </a:r>
            <a:r>
              <a:rPr lang="pt-BR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as Forças Armadas; </a:t>
            </a:r>
            <a:endParaRPr lang="pt-BR" b="1" dirty="0" smtClean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pt-BR" altLang="pt-BR" b="1" dirty="0" smtClean="0">
                <a:solidFill>
                  <a:srgbClr val="003366"/>
                </a:solidFill>
                <a:latin typeface="Arial" panose="020B0604020202020204" pitchFamily="34" charset="0"/>
                <a:ea typeface="Helvetica Light" charset="0"/>
                <a:cs typeface="Arial" panose="020B0604020202020204" pitchFamily="34" charset="0"/>
                <a:sym typeface="Helvetica Light" charset="0"/>
              </a:rPr>
              <a:t>...</a:t>
            </a:r>
            <a:endParaRPr lang="pt-BR" altLang="pt-BR" b="1" dirty="0">
              <a:solidFill>
                <a:srgbClr val="003366"/>
              </a:solidFill>
              <a:latin typeface="Arial" panose="020B0604020202020204" pitchFamily="34" charset="0"/>
              <a:ea typeface="Helvetica Light" charset="0"/>
              <a:cs typeface="Arial" panose="020B0604020202020204" pitchFamily="34" charset="0"/>
              <a:sym typeface="Helvetica Light" charset="0"/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36000" y="563950"/>
            <a:ext cx="9828000" cy="37205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224" rIns="0" bIns="0" anchor="ctr">
            <a:spAutoFit/>
          </a:bodyPr>
          <a:lstStyle/>
          <a:p>
            <a:pPr algn="ctr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pt-BR" sz="2000" b="1" kern="0" dirty="0" smtClean="0">
                <a:solidFill>
                  <a:schemeClr val="bg1"/>
                </a:solidFill>
              </a:rPr>
              <a:t>Plano Estratégico de Fronteiras</a:t>
            </a:r>
            <a:endParaRPr lang="pt-BR" sz="20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89344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2288</TotalTime>
  <Words>825</Words>
  <Application>Microsoft Office PowerPoint</Application>
  <PresentationFormat>Papel A4 (210 x 297 mm)</PresentationFormat>
  <Paragraphs>192</Paragraphs>
  <Slides>24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24</vt:i4>
      </vt:variant>
    </vt:vector>
  </HeadingPairs>
  <TitlesOfParts>
    <vt:vector size="26" baseType="lpstr">
      <vt:lpstr>Office Theme</vt:lpstr>
      <vt:lpstr>Office Theme</vt:lpstr>
      <vt:lpstr>Apresentação do PowerPoint</vt:lpstr>
      <vt:lpstr>Apresentação do PowerPoint</vt:lpstr>
      <vt:lpstr>Apresentação do PowerPoint</vt:lpstr>
      <vt:lpstr>Aduana Brasileira</vt:lpstr>
      <vt:lpstr>Aduana Brasileira</vt:lpstr>
      <vt:lpstr>Aduana Brasileira</vt:lpstr>
      <vt:lpstr>Aduana Brasileira</vt:lpstr>
      <vt:lpstr>Aduana Brasileira</vt:lpstr>
      <vt:lpstr>Operação Fronteira Blindada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Murilo Jose Perini da Silva Braga</dc:creator>
  <cp:lastModifiedBy>Rafaela Sousa Feitoza</cp:lastModifiedBy>
  <cp:revision>211</cp:revision>
  <dcterms:modified xsi:type="dcterms:W3CDTF">2015-11-26T14:04:18Z</dcterms:modified>
</cp:coreProperties>
</file>