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24" r:id="rId2"/>
  </p:sldMasterIdLst>
  <p:notesMasterIdLst>
    <p:notesMasterId r:id="rId26"/>
  </p:notesMasterIdLst>
  <p:sldIdLst>
    <p:sldId id="414" r:id="rId3"/>
    <p:sldId id="260" r:id="rId4"/>
    <p:sldId id="437" r:id="rId5"/>
    <p:sldId id="434" r:id="rId6"/>
    <p:sldId id="259" r:id="rId7"/>
    <p:sldId id="400" r:id="rId8"/>
    <p:sldId id="436" r:id="rId9"/>
    <p:sldId id="387" r:id="rId10"/>
    <p:sldId id="276" r:id="rId11"/>
    <p:sldId id="388" r:id="rId12"/>
    <p:sldId id="439" r:id="rId13"/>
    <p:sldId id="440" r:id="rId14"/>
    <p:sldId id="433" r:id="rId15"/>
    <p:sldId id="441" r:id="rId16"/>
    <p:sldId id="435" r:id="rId17"/>
    <p:sldId id="430" r:id="rId18"/>
    <p:sldId id="431" r:id="rId19"/>
    <p:sldId id="403" r:id="rId20"/>
    <p:sldId id="421" r:id="rId21"/>
    <p:sldId id="422" r:id="rId22"/>
    <p:sldId id="424" r:id="rId23"/>
    <p:sldId id="423" r:id="rId24"/>
    <p:sldId id="383" r:id="rId25"/>
  </p:sldIdLst>
  <p:sldSz cx="9144000" cy="6858000" type="screen4x3"/>
  <p:notesSz cx="6797675" cy="9931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663300"/>
    <a:srgbClr val="660066"/>
    <a:srgbClr val="006600"/>
    <a:srgbClr val="3E1F00"/>
    <a:srgbClr val="582C00"/>
    <a:srgbClr val="321900"/>
    <a:srgbClr val="966F00"/>
    <a:srgbClr val="B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>
        <p:scale>
          <a:sx n="70" d="100"/>
          <a:sy n="70" d="100"/>
        </p:scale>
        <p:origin x="-188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Franklin Gothic Medium" pitchFamily="34" charset="0"/>
              </a:defRPr>
            </a:pPr>
            <a:r>
              <a:rPr lang="en-US" sz="2000" b="0" dirty="0" err="1">
                <a:latin typeface="Franklin Gothic Medium" pitchFamily="34" charset="0"/>
              </a:rPr>
              <a:t>Em</a:t>
            </a:r>
            <a:r>
              <a:rPr lang="en-US" sz="2000" b="0" dirty="0">
                <a:latin typeface="Franklin Gothic Medium" pitchFamily="34" charset="0"/>
              </a:rPr>
              <a:t> </a:t>
            </a:r>
            <a:r>
              <a:rPr lang="en-US" sz="2000" b="0" dirty="0" err="1">
                <a:latin typeface="Franklin Gothic Medium" pitchFamily="34" charset="0"/>
              </a:rPr>
              <a:t>milhões</a:t>
            </a:r>
            <a:r>
              <a:rPr lang="en-US" sz="2000" b="0" dirty="0">
                <a:latin typeface="Franklin Gothic Medium" pitchFamily="34" charset="0"/>
              </a:rPr>
              <a:t> </a:t>
            </a:r>
            <a:r>
              <a:rPr lang="en-US" sz="2000" b="0" dirty="0" smtClean="0">
                <a:latin typeface="Franklin Gothic Medium" pitchFamily="34" charset="0"/>
              </a:rPr>
              <a:t>de R</a:t>
            </a:r>
            <a:r>
              <a:rPr lang="en-US" sz="2000" b="0" dirty="0">
                <a:latin typeface="Franklin Gothic Medium" pitchFamily="34" charset="0"/>
              </a:rPr>
              <a:t>$</a:t>
            </a:r>
          </a:p>
        </c:rich>
      </c:tx>
      <c:layout>
        <c:manualLayout>
          <c:xMode val="edge"/>
          <c:yMode val="edge"/>
          <c:x val="1.2517433783757732E-2"/>
          <c:y val="3.7980169030275989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Em milhões R$</c:v>
                </c:pt>
              </c:strCache>
            </c:strRef>
          </c:tx>
          <c:spPr>
            <a:solidFill>
              <a:srgbClr val="66330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FFFF"/>
              </a:solidFill>
            </c:spPr>
          </c:dPt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34</c:v>
                </c:pt>
                <c:pt idx="1">
                  <c:v>31.3</c:v>
                </c:pt>
                <c:pt idx="2">
                  <c:v>41.5</c:v>
                </c:pt>
                <c:pt idx="3">
                  <c:v>22.8</c:v>
                </c:pt>
                <c:pt idx="4">
                  <c:v>17.5</c:v>
                </c:pt>
                <c:pt idx="5">
                  <c:v>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811072"/>
        <c:axId val="221812608"/>
        <c:axId val="0"/>
      </c:bar3DChart>
      <c:catAx>
        <c:axId val="22181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defRPr>
            </a:pPr>
            <a:endParaRPr lang="pt-BR"/>
          </a:p>
        </c:txPr>
        <c:crossAx val="221812608"/>
        <c:crosses val="autoZero"/>
        <c:auto val="1"/>
        <c:lblAlgn val="ctr"/>
        <c:lblOffset val="100"/>
        <c:noMultiLvlLbl val="0"/>
      </c:catAx>
      <c:valAx>
        <c:axId val="22181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defRPr>
            </a:pPr>
            <a:endParaRPr lang="pt-BR"/>
          </a:p>
        </c:txPr>
        <c:crossAx val="22181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A766E4-579F-4A6C-ABD5-9143E688D9CE}" type="datetimeFigureOut">
              <a:rPr lang="pt-BR"/>
              <a:pPr>
                <a:defRPr/>
              </a:pPr>
              <a:t>25/11/2015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D4E735-4BCD-4811-AF8C-73A564BC0E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131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0596" name="Espaço Reservado para Número de Slid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fld id="{8DEB10D5-E33A-4229-B25E-273FF7251731}" type="slidenum">
              <a:rPr lang="pt-BR" altLang="pt-BR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6</a:t>
            </a:fld>
            <a:endParaRPr lang="pt-BR" altLang="pt-B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0596" name="Espaço Reservado para Número de Slid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fld id="{8DEB10D5-E33A-4229-B25E-273FF7251731}" type="slidenum">
              <a:rPr lang="pt-BR" altLang="pt-BR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7</a:t>
            </a:fld>
            <a:endParaRPr lang="pt-BR" altLang="pt-B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02069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15773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91367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9311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0914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02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363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7797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99958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1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9046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50830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81048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75984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289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483488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25/11/2015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8111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10140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54464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93202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94131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92389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1491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80555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92AD-EB98-4F8D-A3F8-F9F7360406AD}" type="datetimeFigureOut">
              <a:rPr lang="pt-BR" smtClean="0"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5269A-C465-4183-B7A2-370C93C0EB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72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25/11/2015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1"/>
            <a:ext cx="826517" cy="116912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471919" y="6567155"/>
            <a:ext cx="5645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49D2C942-9A7C-46FC-BBD3-1F9F5523A446}" type="slidenum">
              <a:rPr lang="pt-BR" sz="1000" smtClean="0">
                <a:solidFill>
                  <a:prstClr val="black"/>
                </a:solidFill>
              </a:rPr>
              <a:pPr algn="r">
                <a:defRPr/>
              </a:pPr>
              <a:t>‹nº›</a:t>
            </a:fld>
            <a:r>
              <a:rPr lang="pt-BR" sz="1000" dirty="0" smtClean="0"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83917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8" r:id="rId1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47" Type="http://schemas.openxmlformats.org/officeDocument/2006/relationships/image" Target="../media/image47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6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0.jpe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5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hyperlink" Target="http://www.agricultura.gov.br/" TargetMode="External"/><Relationship Id="rId28" Type="http://schemas.openxmlformats.org/officeDocument/2006/relationships/image" Target="../media/image29.png"/><Relationship Id="rId36" Type="http://schemas.openxmlformats.org/officeDocument/2006/relationships/image" Target="../media/image37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2.png"/><Relationship Id="rId44" Type="http://schemas.openxmlformats.org/officeDocument/2006/relationships/hyperlink" Target="http://www.anac.gov.br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8.png"/><Relationship Id="rId30" Type="http://schemas.openxmlformats.org/officeDocument/2006/relationships/image" Target="../media/image31.jpeg"/><Relationship Id="rId35" Type="http://schemas.openxmlformats.org/officeDocument/2006/relationships/image" Target="../media/image36.png"/><Relationship Id="rId4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apre-MD-modelo-EMCFA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>
          <a:xfrm flipV="1">
            <a:off x="0" y="2268538"/>
            <a:ext cx="9140825" cy="202406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0" y="2584450"/>
            <a:ext cx="914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t-BR" altLang="pt-BR" sz="36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PLANO ESTRATÉGICO DE FRONTEIRAS</a:t>
            </a:r>
          </a:p>
          <a:p>
            <a:pPr algn="ctr">
              <a:spcAft>
                <a:spcPts val="600"/>
              </a:spcAft>
            </a:pPr>
            <a:r>
              <a:rPr lang="en-US" altLang="pt-BR" sz="36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= DEBATE =</a:t>
            </a:r>
            <a:endParaRPr lang="pt-BR" altLang="pt-BR" sz="3600" b="1" cap="al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" y="439504"/>
            <a:ext cx="9140825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black"/>
                </a:solidFill>
                <a:latin typeface="Franklin Gothic Medium Cond" pitchFamily="34" charset="0"/>
              </a:rPr>
              <a:t>MINISTÉRIO DA DEFESA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black"/>
                </a:solidFill>
                <a:latin typeface="Franklin Gothic Medium Cond" pitchFamily="34" charset="0"/>
              </a:rPr>
              <a:t>ESTADO-MAIOR CONJUNTO DAS FORÇAS ARMADAS</a:t>
            </a:r>
          </a:p>
          <a:p>
            <a:pPr algn="ctr">
              <a:defRPr/>
            </a:pPr>
            <a:endParaRPr lang="pt-BR" sz="2800" b="1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2915816" y="5313263"/>
            <a:ext cx="62250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General de Divisão Álvaro Gonçalves Wanderley</a:t>
            </a:r>
          </a:p>
          <a:p>
            <a:pPr algn="r">
              <a:defRPr/>
            </a:pPr>
            <a:r>
              <a:rPr lang="pt-B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Subchefe de Inteligência de Defesa</a:t>
            </a:r>
          </a:p>
        </p:txBody>
      </p:sp>
    </p:spTree>
    <p:extLst>
      <p:ext uri="{BB962C8B-B14F-4D97-AF65-F5344CB8AC3E}">
        <p14:creationId xmlns:p14="http://schemas.microsoft.com/office/powerpoint/2010/main" val="3914202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to 20"/>
          <p:cNvCxnSpPr/>
          <p:nvPr/>
        </p:nvCxnSpPr>
        <p:spPr bwMode="auto">
          <a:xfrm>
            <a:off x="493713" y="1954213"/>
            <a:ext cx="1990725" cy="7635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1015"/>
              </p:ext>
            </p:extLst>
          </p:nvPr>
        </p:nvGraphicFramePr>
        <p:xfrm>
          <a:off x="107503" y="1628800"/>
          <a:ext cx="8856984" cy="4536503"/>
        </p:xfrm>
        <a:graphic>
          <a:graphicData uri="http://schemas.openxmlformats.org/drawingml/2006/table">
            <a:tbl>
              <a:tblPr firstRow="1" bandRow="1"/>
              <a:tblGrid>
                <a:gridCol w="1475726"/>
                <a:gridCol w="1476602"/>
                <a:gridCol w="1475726"/>
                <a:gridCol w="1476602"/>
                <a:gridCol w="1475726"/>
                <a:gridCol w="1476602"/>
              </a:tblGrid>
              <a:tr h="907301">
                <a:tc>
                  <a:txBody>
                    <a:bodyPr/>
                    <a:lstStyle/>
                    <a:p>
                      <a:endParaRPr lang="pt-B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ÁGATA 1/2/3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(2011)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ÁGATA 4/5/6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(2012)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ÁGATA  7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(2013)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ÁGATA  8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(2014)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ÁGATA  9/10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(2015)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CCOp</a:t>
                      </a: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/A </a:t>
                      </a:r>
                      <a:r>
                        <a:rPr lang="pt-BR" sz="1800" b="0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Op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288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248</a:t>
                      </a:r>
                      <a:endParaRPr lang="pt-BR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266</a:t>
                      </a:r>
                      <a:endParaRPr lang="pt-BR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216</a:t>
                      </a:r>
                      <a:endParaRPr lang="pt-BR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218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MB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1.653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7.505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6.450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5.604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2.328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EB</a:t>
                      </a:r>
                      <a:endParaRPr lang="pt-BR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14.015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15.325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15.103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17.769</a:t>
                      </a:r>
                      <a:endParaRPr lang="pt-BR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11.297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FAB</a:t>
                      </a:r>
                      <a:endParaRPr lang="pt-BR" sz="18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1.697</a:t>
                      </a:r>
                      <a:endParaRPr lang="pt-BR" sz="18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7.652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10.030</a:t>
                      </a:r>
                      <a:endParaRPr lang="pt-B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8.645</a:t>
                      </a:r>
                      <a:endParaRPr lang="pt-BR" sz="18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6.084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Agências</a:t>
                      </a:r>
                      <a:endParaRPr lang="pt-BR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1.242</a:t>
                      </a:r>
                      <a:endParaRPr lang="pt-BR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1.147</a:t>
                      </a:r>
                      <a:endParaRPr lang="pt-BR" sz="1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1.439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1068</a:t>
                      </a:r>
                      <a:endParaRPr lang="pt-B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1.587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TOTAL</a:t>
                      </a:r>
                      <a:endParaRPr lang="pt-BR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1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18.895</a:t>
                      </a:r>
                      <a:endParaRPr lang="pt-BR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1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31.877</a:t>
                      </a:r>
                      <a:endParaRPr lang="pt-BR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1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33.288</a:t>
                      </a:r>
                      <a:endParaRPr lang="pt-BR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1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  <a:cs typeface="Arial"/>
                        </a:rPr>
                        <a:t>33.302</a:t>
                      </a:r>
                      <a:endParaRPr lang="pt-BR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1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 Cond" pitchFamily="34" charset="0"/>
                          <a:ea typeface="Times New Roman"/>
                        </a:rPr>
                        <a:t>21.514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1900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-36512" y="404664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EFETIVOS EMPREGADOS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2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10"/>
          <p:cNvSpPr txBox="1">
            <a:spLocks noChangeArrowheads="1"/>
          </p:cNvSpPr>
          <p:nvPr/>
        </p:nvSpPr>
        <p:spPr bwMode="auto">
          <a:xfrm>
            <a:off x="18256" y="1268760"/>
            <a:ext cx="9107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Identificação dos Gabinetes de Gestão Integrada de Fronteira (GGIF) constituídos nos estados, os programas em curso nesses grupos e os resultados obtidos;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Discussão sobre a efetividade do Plano Estratégico de Fronteiras e dificuldades encontradas pelos agentes envolvidos;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Sugestões para alteração do arcabouço legislativo e a realização de ações executivas para dar maior efetividade ao Plano Estratégico de Fronteiras;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Dotação orçamentária dedicada ao combate dos crimes </a:t>
            </a:r>
            <a:r>
              <a:rPr lang="pt-B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transfronteiriços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; e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Os programas em curso e a capacidade de coordenação do Centro de Operações Conjuntas (COC).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404664"/>
            <a:ext cx="84959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32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DEBATE – PLANO ESTRATÉGICO DE FRONTEIRAS</a:t>
            </a:r>
            <a:endParaRPr lang="pt-BR" sz="32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2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10"/>
          <p:cNvSpPr txBox="1">
            <a:spLocks noChangeArrowheads="1"/>
          </p:cNvSpPr>
          <p:nvPr/>
        </p:nvSpPr>
        <p:spPr bwMode="auto">
          <a:xfrm>
            <a:off x="18256" y="1268760"/>
            <a:ext cx="9107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Identificação dos Gabinetes de Gestão Integrada de Fronteira (GGIF) constituídos nos estados, os programas em curso nesses grupos e os resultados obtidos;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Discussão sobre a efetividade do Plano Estratégico de Fronteiras e dificuldades encontradas pelos agentes envolvidos;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Sugestões para alteração do arcabouço legislativo e a realização de ações executivas para dar maior efetividade ao Plano Estratégico de Fronteiras;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Dotação orçamentária dedicada ao combate dos crimes </a:t>
            </a:r>
            <a:r>
              <a:rPr lang="pt-BR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transfronteiriços</a:t>
            </a: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; e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Os programas em curso e a capacidade de coordenação do Centro de Operações Conjuntas (COC).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404664"/>
            <a:ext cx="84959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32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DEBATE – PLANO ESTRATÉGICO DE FRONTEIRAS</a:t>
            </a:r>
            <a:endParaRPr lang="pt-BR" sz="32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2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633602866"/>
              </p:ext>
            </p:extLst>
          </p:nvPr>
        </p:nvGraphicFramePr>
        <p:xfrm>
          <a:off x="179512" y="1397000"/>
          <a:ext cx="8712968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755576" y="404664"/>
            <a:ext cx="835191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DOTAÇÃO ORÇAMENTÁRIA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96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10"/>
          <p:cNvSpPr txBox="1">
            <a:spLocks noChangeArrowheads="1"/>
          </p:cNvSpPr>
          <p:nvPr/>
        </p:nvSpPr>
        <p:spPr bwMode="auto">
          <a:xfrm>
            <a:off x="18256" y="1268760"/>
            <a:ext cx="9107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Identificação dos Gabinetes de Gestão Integrada de Fronteira (GGIF) constituídos nos estados, os programas em curso nesses grupos e os resultados obtidos;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Discussão sobre a efetividade do Plano Estratégico de Fronteiras e dificuldades encontradas pelos agentes envolvidos;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Sugestões para alteração do arcabouço legislativo e a realização de ações executivas para dar maior efetividade ao Plano Estratégico de Fronteiras;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Dotação orçamentária dedicada ao combate dos crimes </a:t>
            </a:r>
            <a:r>
              <a:rPr lang="pt-B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transfronteiriços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; e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Os programas em curso e a capacidade de coordenação do Centro de Operações Conjuntas (COC).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404664"/>
            <a:ext cx="84959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32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DEBATE – PLANO ESTRATÉGICO DE FRONTEIRAS</a:t>
            </a:r>
            <a:endParaRPr lang="pt-BR" sz="32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2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10"/>
          <p:cNvSpPr txBox="1">
            <a:spLocks noChangeArrowheads="1"/>
          </p:cNvSpPr>
          <p:nvPr/>
        </p:nvSpPr>
        <p:spPr bwMode="auto">
          <a:xfrm>
            <a:off x="18256" y="1268760"/>
            <a:ext cx="910748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Art. 5º - As ações do Plano Estratégico de Fronteiras serão implementadas por meio de: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Lucida Sans Unicode" pitchFamily="34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I – Gabinetes de Gestão Integrada de Fronteira - GGIF; e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Lucida Sans Unicode" pitchFamily="34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II – Centro de Operações Conjuntas – COC.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Art. 7º - O Centro de Operações Conjuntas será composto por representantes de todas as instituições partícipes das operações, mediante assinatura de acordo de cooperação.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§ 1º – Não haverá hierarquia entre os órgãos que compõem o COC e suas decisões serão tomadas por consenso;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§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2º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–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Compete ao COC realizar a integração entre os partícipes mencionados no </a:t>
            </a: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caput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, o acompanhamento e a coordenação das ações do Plano Estratégico de Fronteiras; e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§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3º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–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O COC terá como sede as instalações do Ministério da Defesa.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404664"/>
            <a:ext cx="84959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32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DEBATE – PLANO ESTRATÉGICO DE FRONTEIRAS</a:t>
            </a:r>
            <a:endParaRPr lang="pt-BR" sz="32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55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8" y="1333910"/>
            <a:ext cx="8877622" cy="5037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11560" y="404664"/>
            <a:ext cx="84959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32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CENTRO DE OPERAÇÕES CONJUNTAS (COC) - MD</a:t>
            </a:r>
            <a:endParaRPr lang="pt-BR" sz="32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84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379686"/>
            <a:ext cx="8802687" cy="507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1560" y="404664"/>
            <a:ext cx="84959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32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CENTRO DE OPERAÇÕES CONJUNTAS (COC) - MD</a:t>
            </a:r>
            <a:endParaRPr lang="pt-BR" sz="32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03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/>
          <p:cNvSpPr/>
          <p:nvPr/>
        </p:nvSpPr>
        <p:spPr>
          <a:xfrm>
            <a:off x="0" y="1998707"/>
            <a:ext cx="9107488" cy="36625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 algn="just" fontAlgn="auto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sz="240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AMAZÔNIA AZUL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- Operação em todas as vias navegáveis, incluindo os rios fronteiriços e o limite do mar territorial.</a:t>
            </a:r>
          </a:p>
          <a:p>
            <a:pPr marL="457200" indent="-457200" algn="just" fontAlgn="auto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sz="240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ACRUX VII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– Operação Binacional Brasil/Paraguai, com o propósito de ação de presença nas hidrovias fronteiriças entre os dois países.</a:t>
            </a:r>
          </a:p>
          <a:p>
            <a:pPr marL="457200" indent="-457200" algn="just" fontAlgn="auto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sz="240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PATRULHA NAVAL NO ATLÂNTICO NORTE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–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Inspeção e Patrulha Naval nas águas Jurisdicionais brasileiras, incluindo a faixa de fronteira com a Guiana Francesa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.</a:t>
            </a:r>
            <a:endParaRPr lang="pt-BR" sz="24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404664"/>
            <a:ext cx="835191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OPERAÇÕES DAS FORÇAS SINGULARES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17758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Marinha do Brasil</a:t>
            </a:r>
            <a:endParaRPr lang="pt-BR" sz="28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20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/>
          <p:cNvSpPr/>
          <p:nvPr/>
        </p:nvSpPr>
        <p:spPr>
          <a:xfrm>
            <a:off x="0" y="1992317"/>
            <a:ext cx="9107488" cy="48013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 algn="just" fontAlgn="auto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pt-BR" sz="240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BRASBOL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-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Binacional Brasil/Bolívia, com o propósito de ação de presença nas hidrovias fronteiriças entre os dois países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.</a:t>
            </a:r>
          </a:p>
          <a:p>
            <a:pPr marL="457200" indent="-457200" algn="just" fontAlgn="auto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pt-BR" sz="240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TABATINGA III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-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Inspeção e Patrulha Naval no Rio Solimões, com ação de presença em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Tabatinga, AM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, na tríplice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fronteira de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Brasil/Peru/Colômbia. </a:t>
            </a:r>
          </a:p>
          <a:p>
            <a:pPr marL="457200" indent="-457200" algn="just" fontAlgn="auto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pt-BR" sz="240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BINACIONAL I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-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Binacional Brasil/Peru, com o propósito de ação de presença nas hidrovias fronteiriças entre os dois países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          </a:t>
            </a:r>
            <a:r>
              <a:rPr lang="pt-BR" sz="2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Obs</a:t>
            </a:r>
            <a:r>
              <a:rPr lang="pt-BR" sz="2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: </a:t>
            </a:r>
            <a:r>
              <a:rPr lang="pt-BR" sz="2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Estas operações </a:t>
            </a:r>
            <a:r>
              <a:rPr lang="pt-BR" sz="2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são realizadas ao longo do </a:t>
            </a:r>
            <a:r>
              <a:rPr lang="pt-BR" sz="2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ano, </a:t>
            </a:r>
            <a:r>
              <a:rPr lang="pt-BR" sz="2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em período </a:t>
            </a:r>
            <a:r>
              <a:rPr lang="pt-BR" sz="2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definido, </a:t>
            </a:r>
            <a:r>
              <a:rPr lang="pt-BR" sz="2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de acordo com as informações obtidas pela </a:t>
            </a:r>
            <a:r>
              <a:rPr lang="pt-BR" sz="2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Inteligência.</a:t>
            </a:r>
            <a:endParaRPr lang="pt-BR" sz="20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404664"/>
            <a:ext cx="835191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OPERAÇÕES DAS FORÇAS SINGULARES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17758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Marinha do Brasil</a:t>
            </a:r>
            <a:endParaRPr lang="pt-BR" sz="28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40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10"/>
          <p:cNvSpPr txBox="1">
            <a:spLocks noChangeArrowheads="1"/>
          </p:cNvSpPr>
          <p:nvPr/>
        </p:nvSpPr>
        <p:spPr bwMode="auto">
          <a:xfrm>
            <a:off x="18256" y="1268760"/>
            <a:ext cx="9107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Identificação dos Gabinetes de Gestão Integrada de Fronteira (GGIF) constituídos nos estados, os programas em curso nesses grupos e os resultados obtidos;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Discussão sobre a efetividade do Plano Estratégico de Fronteiras e dificuldades encontradas pelos agentes envolvidos;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Sugestões para alteração do arcabouço legislativo e a realização de ações executivas para dar maior efetividade ao Plano Estratégico de Fronteiras;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Dotação orçamentária dedicada ao combate dos crimes </a:t>
            </a:r>
            <a:r>
              <a:rPr lang="pt-BR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transfronteiriços</a:t>
            </a: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; e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Os programas em curso e a capacidade de coordenação do Centro de Operações Conjuntas (COC).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404664"/>
            <a:ext cx="84959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32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DEBATE – PLANO ESTRATÉGICO DE FRONTEIRAS</a:t>
            </a:r>
            <a:endParaRPr lang="pt-BR" sz="32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/>
          <p:cNvSpPr/>
          <p:nvPr/>
        </p:nvSpPr>
        <p:spPr>
          <a:xfrm>
            <a:off x="0" y="1990576"/>
            <a:ext cx="9107488" cy="44627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 algn="just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40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OPERAÇÕES AMAZÔNIA ORIENTAL, CABO ORANGE, FRONTEIRA PROTEGIDA e CURARE ORIENTAL I e II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- Operações de patrulha, vigilância e combate a crimes ambientais e ilícitos </a:t>
            </a:r>
            <a:r>
              <a:rPr lang="pt-BR" sz="2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transfonteiriços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 nos Estados do Amapá e Pará (CMN).</a:t>
            </a:r>
          </a:p>
          <a:p>
            <a:pPr marL="457200" indent="-457200" algn="just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pt-BR" sz="2400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OPERAÇÕES </a:t>
            </a:r>
            <a:r>
              <a:rPr lang="pt-BR" sz="240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ESCUDO, CURARE e  CURARETINGA 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- Operações de patrulha, vigilância e combate a crimes ambientais e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ilícitos </a:t>
            </a:r>
            <a:r>
              <a:rPr lang="pt-BR" sz="24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transfonteiriços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nos Estados de Roraima, Amazonas, Acre e Rondônia (CMA). </a:t>
            </a:r>
          </a:p>
          <a:p>
            <a:pPr marL="457200" indent="-457200" algn="just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pt-BR" sz="2400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OPERAÇÕES </a:t>
            </a:r>
            <a:r>
              <a:rPr lang="pt-BR" sz="240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ATALAIA, ABAFA, GUAICURUS, RICARDO FRANCO, PAIAGUÁS, ANHANDUÍ II e CARCARÁ II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- Operações de patrulha, vigilância e combate a crimes ambientais e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ilícitos </a:t>
            </a:r>
            <a:r>
              <a:rPr lang="pt-BR" sz="24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transfonteiriços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nos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Estados de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Mato Grosso e Mato Grosso do Sul (CMO).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55576" y="404664"/>
            <a:ext cx="835191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OPERAÇÕES DAS FORÇAS SINGULARES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117758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Exército Brasileiro</a:t>
            </a:r>
            <a:endParaRPr lang="pt-BR" sz="28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90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/>
          <p:cNvSpPr/>
          <p:nvPr/>
        </p:nvSpPr>
        <p:spPr>
          <a:xfrm>
            <a:off x="0" y="1985059"/>
            <a:ext cx="9144000" cy="432426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 algn="just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pt-BR" sz="2400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FRONTEIRA SUL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- Operação de patrulha, vigilância e combate a crimes ambientais e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ilícitos </a:t>
            </a:r>
            <a:r>
              <a:rPr lang="pt-BR" sz="24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transfonteiriços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 na região dos Estados do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Paraná, Santa Catarina e Rio Grande do Sul (CMS).</a:t>
            </a:r>
          </a:p>
          <a:p>
            <a:pPr marL="457200" indent="-457200" algn="just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pt-BR" sz="240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REFRON 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- Operação de patrulha e  vigilância na região dos Estados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de Roraima, Amazonas, Acre e Rondônia (CMA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).</a:t>
            </a:r>
          </a:p>
          <a:p>
            <a:pPr marL="457200" indent="-457200" algn="just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pt-BR" sz="2400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VIGILÂNCIA NO OIAPOQUE </a:t>
            </a:r>
            <a:r>
              <a:rPr lang="pt-BR" sz="24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-  </a:t>
            </a:r>
            <a:r>
              <a:rPr lang="pt-BR" sz="24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Operação de patrulha e  vigilância na região do Estado do Amapá (CMN</a:t>
            </a:r>
            <a:r>
              <a:rPr lang="pt-BR" sz="2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).</a:t>
            </a:r>
          </a:p>
          <a:p>
            <a:pPr marL="457200" indent="-457200" algn="just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endParaRPr lang="pt-BR" sz="24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Arial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          </a:t>
            </a:r>
            <a:r>
              <a:rPr lang="pt-BR" sz="2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Obs</a:t>
            </a:r>
            <a:r>
              <a:rPr lang="pt-BR" sz="2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: </a:t>
            </a:r>
            <a:r>
              <a:rPr lang="pt-BR" sz="2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Estas </a:t>
            </a:r>
            <a:r>
              <a:rPr lang="pt-BR" sz="2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operações são realizadas ao longo do ano, em período definido, de acordo com as informações obtidas pela </a:t>
            </a:r>
            <a:r>
              <a:rPr lang="pt-BR" sz="2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Inteligência.</a:t>
            </a:r>
            <a:endParaRPr lang="pt-BR" sz="20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17758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Exército Brasileiro</a:t>
            </a:r>
            <a:endParaRPr lang="pt-BR" sz="28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5576" y="404664"/>
            <a:ext cx="835191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OPERAÇÕES DAS FORÇAS SINGULARES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24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/>
          <p:cNvSpPr/>
          <p:nvPr/>
        </p:nvSpPr>
        <p:spPr>
          <a:xfrm>
            <a:off x="0" y="2282096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 smtClean="0">
                <a:ln/>
                <a:solidFill>
                  <a:schemeClr val="tx2">
                    <a:lumMod val="50000"/>
                  </a:schemeClr>
                </a:solidFill>
                <a:latin typeface="Franklin Gothic Medium Cond" pitchFamily="34" charset="0"/>
                <a:cs typeface="Arial" charset="0"/>
              </a:rPr>
              <a:t>OPERAÇÃO PORTEIRA FECHADA </a:t>
            </a:r>
            <a:r>
              <a:rPr lang="pt-BR" sz="2400" dirty="0" smtClean="0">
                <a:ln/>
                <a:latin typeface="Franklin Gothic Medium Cond" pitchFamily="34" charset="0"/>
                <a:cs typeface="Arial" charset="0"/>
              </a:rPr>
              <a:t>- </a:t>
            </a:r>
            <a:r>
              <a:rPr lang="pt-BR" sz="2400" dirty="0">
                <a:ln/>
                <a:latin typeface="Franklin Gothic Medium Cond" pitchFamily="34" charset="0"/>
                <a:cs typeface="Arial" charset="0"/>
              </a:rPr>
              <a:t>Operação </a:t>
            </a:r>
            <a:r>
              <a:rPr lang="pt-BR" sz="2400" dirty="0" smtClean="0">
                <a:ln/>
                <a:latin typeface="Franklin Gothic Medium Cond" pitchFamily="34" charset="0"/>
                <a:cs typeface="Arial" charset="0"/>
              </a:rPr>
              <a:t>realizada em toda a Faixa de Fronteira com meios e aeronaves de patrulha, interceptação, radar e vigilância. </a:t>
            </a:r>
            <a:r>
              <a:rPr lang="pt-BR" sz="2400" dirty="0">
                <a:ln/>
                <a:latin typeface="Franklin Gothic Medium Cond" pitchFamily="34" charset="0"/>
                <a:cs typeface="Arial" charset="0"/>
              </a:rPr>
              <a:t>É realizada ao longo do ano, em período definido, de acordo com as informações obtidas pela </a:t>
            </a:r>
            <a:r>
              <a:rPr lang="pt-BR" sz="2400" dirty="0" smtClean="0">
                <a:ln/>
                <a:latin typeface="Franklin Gothic Medium Cond" pitchFamily="34" charset="0"/>
                <a:cs typeface="Arial" charset="0"/>
              </a:rPr>
              <a:t>Inteligência</a:t>
            </a:r>
            <a:r>
              <a:rPr lang="pt-BR" sz="2400" dirty="0">
                <a:ln/>
                <a:latin typeface="Franklin Gothic Medium Cond" pitchFamily="34" charset="0"/>
                <a:cs typeface="Arial" charset="0"/>
              </a:rPr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1177588"/>
            <a:ext cx="910748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Força Aérea Brasileira</a:t>
            </a:r>
            <a:endParaRPr lang="pt-BR" sz="28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404664"/>
            <a:ext cx="835191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OPERAÇÕES DAS FORÇAS SINGULARES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53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re-MD-modelo-EMCFA_fi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9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10"/>
          <p:cNvSpPr txBox="1">
            <a:spLocks noChangeArrowheads="1"/>
          </p:cNvSpPr>
          <p:nvPr/>
        </p:nvSpPr>
        <p:spPr bwMode="auto">
          <a:xfrm>
            <a:off x="18256" y="1268760"/>
            <a:ext cx="9107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Identificação dos Gabinetes de Gestão Integrada de Fronteira (GGIF) constituídos nos estados, os programas em curso nesses grupos e os resultados obtidos;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Discussão sobre a efetividade do Plano Estratégico de Fronteiras e dificuldades encontradas pelos agentes envolvidos;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Sugestões para alteração do arcabouço legislativo e a realização de ações executivas para dar maior efetividade ao Plano Estratégico de Fronteiras;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Dotação orçamentária dedicada ao combate dos crimes </a:t>
            </a:r>
            <a:r>
              <a:rPr lang="pt-B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transfronteiriços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; e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► Os programas em curso e a capacidade de coordenação do Centro de Operações Conjuntas (COC).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404664"/>
            <a:ext cx="84959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32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DEBATE – PLANO ESTRATÉGICO DE FRONTEIRAS</a:t>
            </a:r>
            <a:endParaRPr lang="pt-BR" sz="32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2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10"/>
          <p:cNvSpPr txBox="1">
            <a:spLocks noChangeArrowheads="1"/>
          </p:cNvSpPr>
          <p:nvPr/>
        </p:nvSpPr>
        <p:spPr bwMode="auto">
          <a:xfrm>
            <a:off x="18256" y="1268760"/>
            <a:ext cx="910748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Art. 3º - O Plano Estratégico de Fronteiras terá como objetivos: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Lucida Sans Unicode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I – </a:t>
            </a:r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a integração das ações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de segurança pública, de controle aduaneiro e das Forças Armadas da União com a ação dos Estados e Municípios situados na faixa de fronteira;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Lucida Sans Unicode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II – </a:t>
            </a:r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a execução de ações conjuntas</a:t>
            </a:r>
            <a:r>
              <a:rPr lang="pt-B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entre os órgãos de segurança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pública,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federais e estaduais, a Secretaria da Receita Federal do Brasil e as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Forças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Armadas;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III – </a:t>
            </a:r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a troca de informações</a:t>
            </a:r>
            <a:r>
              <a:rPr lang="pt-B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entre os órgãos de segurança pública, federais e estaduais, a Secretaria da Receita Federal do Brasil e as Forças Armadas;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Lucida Sans Unicode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IV – a realização de parcerias com países vizinhos para atuação nas ações previstas no art. 1º; e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V –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ampliação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quadro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pessoal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e da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estrutura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destinada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à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prevenção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controle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fiscalização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repressão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delitos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faixa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fronteira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404664"/>
            <a:ext cx="84959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32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DEBATE – PLANO ESTRATÉGICO DE FRONTEIRAS</a:t>
            </a:r>
            <a:endParaRPr lang="pt-BR" sz="32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64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2"/>
          <p:cNvSpPr txBox="1">
            <a:spLocks noChangeArrowheads="1"/>
          </p:cNvSpPr>
          <p:nvPr/>
        </p:nvSpPr>
        <p:spPr bwMode="auto">
          <a:xfrm>
            <a:off x="144338" y="1825005"/>
            <a:ext cx="8820150" cy="52387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/>
            <a:lightRig rig="twoPt" dir="t"/>
          </a:scene3d>
          <a:sp3d prstMaterial="metal">
            <a:bevelT/>
          </a:sp3d>
        </p:spPr>
        <p:txBody>
          <a:bodyPr lIns="91406" tIns="45703" rIns="91406" bIns="45703">
            <a:spAutoFit/>
          </a:bodyPr>
          <a:lstStyle/>
          <a:p>
            <a:pPr defTabSz="912813" eaLnBrk="0" hangingPunct="0">
              <a:spcAft>
                <a:spcPts val="575"/>
              </a:spcAft>
              <a:buFont typeface="Arial" pitchFamily="34" charset="0"/>
              <a:buChar char="•"/>
            </a:pPr>
            <a:r>
              <a:rPr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 OPERAÇÃO SENTINELA – MJ (APOIO MD e MF)</a:t>
            </a:r>
          </a:p>
        </p:txBody>
      </p:sp>
      <p:sp>
        <p:nvSpPr>
          <p:cNvPr id="37891" name="CaixaDeTexto 12"/>
          <p:cNvSpPr txBox="1">
            <a:spLocks noChangeArrowheads="1"/>
          </p:cNvSpPr>
          <p:nvPr/>
        </p:nvSpPr>
        <p:spPr bwMode="auto">
          <a:xfrm>
            <a:off x="144338" y="4149080"/>
            <a:ext cx="8820150" cy="5238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/>
            <a:lightRig rig="twoPt" dir="t"/>
          </a:scene3d>
          <a:sp3d prstMaterial="metal">
            <a:bevelT/>
          </a:sp3d>
        </p:spPr>
        <p:txBody>
          <a:bodyPr lIns="91406" tIns="45703" rIns="91406" bIns="45703">
            <a:spAutoFit/>
          </a:bodyPr>
          <a:lstStyle/>
          <a:p>
            <a:pPr defTabSz="912813" eaLnBrk="0" hangingPunct="0">
              <a:spcAft>
                <a:spcPts val="575"/>
              </a:spcAft>
              <a:buFont typeface="Arial" pitchFamily="34" charset="0"/>
              <a:buChar char="•"/>
            </a:pPr>
            <a:r>
              <a:rPr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 OPERAÇÃO ÁGATA – MD (APOIO MJ e MF)</a:t>
            </a:r>
          </a:p>
        </p:txBody>
      </p:sp>
      <p:sp>
        <p:nvSpPr>
          <p:cNvPr id="8" name="CaixaDeTexto 12"/>
          <p:cNvSpPr txBox="1">
            <a:spLocks noChangeArrowheads="1"/>
          </p:cNvSpPr>
          <p:nvPr/>
        </p:nvSpPr>
        <p:spPr bwMode="auto">
          <a:xfrm>
            <a:off x="144338" y="2924944"/>
            <a:ext cx="8820150" cy="5238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/>
            <a:lightRig rig="twoPt" dir="t"/>
          </a:scene3d>
          <a:sp3d prstMaterial="metal">
            <a:bevelT/>
          </a:sp3d>
        </p:spPr>
        <p:txBody>
          <a:bodyPr lIns="91406" tIns="45703" rIns="91406" bIns="45703">
            <a:spAutoFit/>
          </a:bodyPr>
          <a:lstStyle/>
          <a:p>
            <a:pPr defTabSz="912813" eaLnBrk="0" fontAlgn="auto" hangingPunct="0">
              <a:spcBef>
                <a:spcPts val="0"/>
              </a:spcBef>
              <a:spcAft>
                <a:spcPts val="575"/>
              </a:spcAft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 OPERAÇÃO FRONTEIRA </a:t>
            </a:r>
            <a:r>
              <a:rPr 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BLINDADA </a:t>
            </a: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– MF (APOIO MJ e MD)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4056" y="4715346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Foco pontual de impacto/temporalidade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-88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PLANO ESTRATÉGICO DE FRONTEIRAS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AÇÕES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0"/>
          <p:cNvSpPr txBox="1">
            <a:spLocks noChangeArrowheads="1"/>
          </p:cNvSpPr>
          <p:nvPr/>
        </p:nvSpPr>
        <p:spPr bwMode="auto">
          <a:xfrm>
            <a:off x="0" y="1268760"/>
            <a:ext cx="9144000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OPERAÇÃO ÁGATA</a:t>
            </a:r>
          </a:p>
          <a:p>
            <a:pPr algn="just">
              <a:spcBef>
                <a:spcPts val="360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- Operação Interagências.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- Operações de Inteligência a cargo do SISBIN.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- Área e período determinados.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- Ação </a:t>
            </a: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Subsidiária prevista na Lei Complementar </a:t>
            </a: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97/1999 (</a:t>
            </a: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a</a:t>
            </a: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rt. </a:t>
            </a: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16 a 18</a:t>
            </a: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), </a:t>
            </a: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modificada pelas LC 117/2004 e 136/2010</a:t>
            </a: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.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404664"/>
            <a:ext cx="856793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PLANO ESTRATÉGICO DE FRONTEIRA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4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0"/>
          <p:cNvSpPr txBox="1">
            <a:spLocks noChangeArrowheads="1"/>
          </p:cNvSpPr>
          <p:nvPr/>
        </p:nvSpPr>
        <p:spPr bwMode="auto">
          <a:xfrm>
            <a:off x="0" y="126876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OPERAÇÃO ÁGATA - OBJETIVOS</a:t>
            </a:r>
          </a:p>
          <a:p>
            <a:pPr algn="just">
              <a:spcBef>
                <a:spcPts val="360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- Reduzir a incidência dos crimes </a:t>
            </a:r>
            <a:r>
              <a:rPr lang="pt-BR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transfronteiriços</a:t>
            </a: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 e ambientais, e as ações do crime organizado;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- Intensificar a presença do Estado Brasileiro na faixa de fronteira; e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Lucida Sans Unicode" pitchFamily="34" charset="0"/>
              </a:rPr>
              <a:t>- Incrementar o apoio à população local.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404664"/>
            <a:ext cx="856793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PLANO ESTRATÉGICO DE FRONTEIRA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61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87695" y="1210517"/>
            <a:ext cx="5508441" cy="5098803"/>
            <a:chOff x="385773" y="1032122"/>
            <a:chExt cx="5508441" cy="5098803"/>
          </a:xfrm>
        </p:grpSpPr>
        <p:grpSp>
          <p:nvGrpSpPr>
            <p:cNvPr id="91148" name="Grupo 11"/>
            <p:cNvGrpSpPr>
              <a:grpSpLocks/>
            </p:cNvGrpSpPr>
            <p:nvPr/>
          </p:nvGrpSpPr>
          <p:grpSpPr bwMode="auto">
            <a:xfrm>
              <a:off x="385773" y="1032122"/>
              <a:ext cx="5508441" cy="5098803"/>
              <a:chOff x="1709641" y="700757"/>
              <a:chExt cx="5724718" cy="5446576"/>
            </a:xfrm>
          </p:grpSpPr>
          <p:grpSp>
            <p:nvGrpSpPr>
              <p:cNvPr id="91155" name="Grupo 18"/>
              <p:cNvGrpSpPr>
                <a:grpSpLocks/>
              </p:cNvGrpSpPr>
              <p:nvPr/>
            </p:nvGrpSpPr>
            <p:grpSpPr bwMode="auto">
              <a:xfrm>
                <a:off x="1709641" y="700757"/>
                <a:ext cx="5724718" cy="5446576"/>
                <a:chOff x="1709641" y="700757"/>
                <a:chExt cx="5724718" cy="5446576"/>
              </a:xfrm>
            </p:grpSpPr>
            <p:grpSp>
              <p:nvGrpSpPr>
                <p:cNvPr id="91157" name="Grupo 20"/>
                <p:cNvGrpSpPr>
                  <a:grpSpLocks/>
                </p:cNvGrpSpPr>
                <p:nvPr/>
              </p:nvGrpSpPr>
              <p:grpSpPr bwMode="auto">
                <a:xfrm>
                  <a:off x="1714403" y="710668"/>
                  <a:ext cx="5719956" cy="5436665"/>
                  <a:chOff x="1714403" y="710668"/>
                  <a:chExt cx="5719956" cy="5436665"/>
                </a:xfrm>
              </p:grpSpPr>
              <p:pic>
                <p:nvPicPr>
                  <p:cNvPr id="46" name="Picture 6" descr="Brasil Politico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714403" y="710668"/>
                    <a:ext cx="5719956" cy="5436665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pic>
              <p:sp>
                <p:nvSpPr>
                  <p:cNvPr id="47" name="Forma livre 46"/>
                  <p:cNvSpPr/>
                  <p:nvPr/>
                </p:nvSpPr>
                <p:spPr>
                  <a:xfrm>
                    <a:off x="1752494" y="726541"/>
                    <a:ext cx="2033092" cy="2577852"/>
                  </a:xfrm>
                  <a:custGeom>
                    <a:avLst/>
                    <a:gdLst>
                      <a:gd name="connsiteX0" fmla="*/ 1799540 w 2033626"/>
                      <a:gd name="connsiteY0" fmla="*/ 2577123 h 2577123"/>
                      <a:gd name="connsiteX1" fmla="*/ 1755648 w 2033626"/>
                      <a:gd name="connsiteY1" fmla="*/ 2540547 h 2577123"/>
                      <a:gd name="connsiteX2" fmla="*/ 1719072 w 2033626"/>
                      <a:gd name="connsiteY2" fmla="*/ 2547862 h 2577123"/>
                      <a:gd name="connsiteX3" fmla="*/ 1697127 w 2033626"/>
                      <a:gd name="connsiteY3" fmla="*/ 2562492 h 2577123"/>
                      <a:gd name="connsiteX4" fmla="*/ 1616660 w 2033626"/>
                      <a:gd name="connsiteY4" fmla="*/ 2540547 h 2577123"/>
                      <a:gd name="connsiteX5" fmla="*/ 1594714 w 2033626"/>
                      <a:gd name="connsiteY5" fmla="*/ 2525916 h 2577123"/>
                      <a:gd name="connsiteX6" fmla="*/ 1565453 w 2033626"/>
                      <a:gd name="connsiteY6" fmla="*/ 2511286 h 2577123"/>
                      <a:gd name="connsiteX7" fmla="*/ 1543508 w 2033626"/>
                      <a:gd name="connsiteY7" fmla="*/ 2496656 h 2577123"/>
                      <a:gd name="connsiteX8" fmla="*/ 1521562 w 2033626"/>
                      <a:gd name="connsiteY8" fmla="*/ 2489340 h 2577123"/>
                      <a:gd name="connsiteX9" fmla="*/ 1448410 w 2033626"/>
                      <a:gd name="connsiteY9" fmla="*/ 2460080 h 2577123"/>
                      <a:gd name="connsiteX10" fmla="*/ 1419149 w 2033626"/>
                      <a:gd name="connsiteY10" fmla="*/ 2452764 h 2577123"/>
                      <a:gd name="connsiteX11" fmla="*/ 1389888 w 2033626"/>
                      <a:gd name="connsiteY11" fmla="*/ 2438134 h 2577123"/>
                      <a:gd name="connsiteX12" fmla="*/ 1367943 w 2033626"/>
                      <a:gd name="connsiteY12" fmla="*/ 2430819 h 2577123"/>
                      <a:gd name="connsiteX13" fmla="*/ 1324052 w 2033626"/>
                      <a:gd name="connsiteY13" fmla="*/ 2445449 h 2577123"/>
                      <a:gd name="connsiteX14" fmla="*/ 1280160 w 2033626"/>
                      <a:gd name="connsiteY14" fmla="*/ 2430819 h 2577123"/>
                      <a:gd name="connsiteX15" fmla="*/ 1250900 w 2033626"/>
                      <a:gd name="connsiteY15" fmla="*/ 2394243 h 2577123"/>
                      <a:gd name="connsiteX16" fmla="*/ 1236269 w 2033626"/>
                      <a:gd name="connsiteY16" fmla="*/ 2379612 h 2577123"/>
                      <a:gd name="connsiteX17" fmla="*/ 1207008 w 2033626"/>
                      <a:gd name="connsiteY17" fmla="*/ 2335721 h 2577123"/>
                      <a:gd name="connsiteX18" fmla="*/ 1192378 w 2033626"/>
                      <a:gd name="connsiteY18" fmla="*/ 2313776 h 2577123"/>
                      <a:gd name="connsiteX19" fmla="*/ 1185063 w 2033626"/>
                      <a:gd name="connsiteY19" fmla="*/ 2269884 h 2577123"/>
                      <a:gd name="connsiteX20" fmla="*/ 1177748 w 2033626"/>
                      <a:gd name="connsiteY20" fmla="*/ 2247939 h 2577123"/>
                      <a:gd name="connsiteX21" fmla="*/ 1185063 w 2033626"/>
                      <a:gd name="connsiteY21" fmla="*/ 2182102 h 2577123"/>
                      <a:gd name="connsiteX22" fmla="*/ 1177748 w 2033626"/>
                      <a:gd name="connsiteY22" fmla="*/ 2079689 h 2577123"/>
                      <a:gd name="connsiteX23" fmla="*/ 1163117 w 2033626"/>
                      <a:gd name="connsiteY23" fmla="*/ 2065059 h 2577123"/>
                      <a:gd name="connsiteX24" fmla="*/ 1104596 w 2033626"/>
                      <a:gd name="connsiteY24" fmla="*/ 2079689 h 2577123"/>
                      <a:gd name="connsiteX25" fmla="*/ 980237 w 2033626"/>
                      <a:gd name="connsiteY25" fmla="*/ 2094320 h 2577123"/>
                      <a:gd name="connsiteX26" fmla="*/ 950976 w 2033626"/>
                      <a:gd name="connsiteY26" fmla="*/ 2130896 h 2577123"/>
                      <a:gd name="connsiteX27" fmla="*/ 929031 w 2033626"/>
                      <a:gd name="connsiteY27" fmla="*/ 2145526 h 2577123"/>
                      <a:gd name="connsiteX28" fmla="*/ 892455 w 2033626"/>
                      <a:gd name="connsiteY28" fmla="*/ 2167472 h 2577123"/>
                      <a:gd name="connsiteX29" fmla="*/ 855879 w 2033626"/>
                      <a:gd name="connsiteY29" fmla="*/ 2204048 h 2577123"/>
                      <a:gd name="connsiteX30" fmla="*/ 811988 w 2033626"/>
                      <a:gd name="connsiteY30" fmla="*/ 2218678 h 2577123"/>
                      <a:gd name="connsiteX31" fmla="*/ 797357 w 2033626"/>
                      <a:gd name="connsiteY31" fmla="*/ 2233308 h 2577123"/>
                      <a:gd name="connsiteX32" fmla="*/ 790042 w 2033626"/>
                      <a:gd name="connsiteY32" fmla="*/ 2255254 h 2577123"/>
                      <a:gd name="connsiteX33" fmla="*/ 768096 w 2033626"/>
                      <a:gd name="connsiteY33" fmla="*/ 2269884 h 2577123"/>
                      <a:gd name="connsiteX34" fmla="*/ 746151 w 2033626"/>
                      <a:gd name="connsiteY34" fmla="*/ 2262569 h 2577123"/>
                      <a:gd name="connsiteX35" fmla="*/ 716890 w 2033626"/>
                      <a:gd name="connsiteY35" fmla="*/ 2247939 h 2577123"/>
                      <a:gd name="connsiteX36" fmla="*/ 607162 w 2033626"/>
                      <a:gd name="connsiteY36" fmla="*/ 2255254 h 2577123"/>
                      <a:gd name="connsiteX37" fmla="*/ 585216 w 2033626"/>
                      <a:gd name="connsiteY37" fmla="*/ 2262569 h 2577123"/>
                      <a:gd name="connsiteX38" fmla="*/ 541325 w 2033626"/>
                      <a:gd name="connsiteY38" fmla="*/ 2269884 h 2577123"/>
                      <a:gd name="connsiteX39" fmla="*/ 519380 w 2033626"/>
                      <a:gd name="connsiteY39" fmla="*/ 2284515 h 2577123"/>
                      <a:gd name="connsiteX40" fmla="*/ 475488 w 2033626"/>
                      <a:gd name="connsiteY40" fmla="*/ 2277200 h 2577123"/>
                      <a:gd name="connsiteX41" fmla="*/ 468173 w 2033626"/>
                      <a:gd name="connsiteY41" fmla="*/ 2138211 h 2577123"/>
                      <a:gd name="connsiteX42" fmla="*/ 460858 w 2033626"/>
                      <a:gd name="connsiteY42" fmla="*/ 2116265 h 2577123"/>
                      <a:gd name="connsiteX43" fmla="*/ 453543 w 2033626"/>
                      <a:gd name="connsiteY43" fmla="*/ 2072374 h 2577123"/>
                      <a:gd name="connsiteX44" fmla="*/ 409652 w 2033626"/>
                      <a:gd name="connsiteY44" fmla="*/ 2079689 h 2577123"/>
                      <a:gd name="connsiteX45" fmla="*/ 402336 w 2033626"/>
                      <a:gd name="connsiteY45" fmla="*/ 2101635 h 2577123"/>
                      <a:gd name="connsiteX46" fmla="*/ 387706 w 2033626"/>
                      <a:gd name="connsiteY46" fmla="*/ 2123580 h 2577123"/>
                      <a:gd name="connsiteX47" fmla="*/ 336500 w 2033626"/>
                      <a:gd name="connsiteY47" fmla="*/ 2130896 h 2577123"/>
                      <a:gd name="connsiteX48" fmla="*/ 256032 w 2033626"/>
                      <a:gd name="connsiteY48" fmla="*/ 2123580 h 2577123"/>
                      <a:gd name="connsiteX49" fmla="*/ 226772 w 2033626"/>
                      <a:gd name="connsiteY49" fmla="*/ 2072374 h 2577123"/>
                      <a:gd name="connsiteX50" fmla="*/ 160935 w 2033626"/>
                      <a:gd name="connsiteY50" fmla="*/ 2065059 h 2577123"/>
                      <a:gd name="connsiteX51" fmla="*/ 109728 w 2033626"/>
                      <a:gd name="connsiteY51" fmla="*/ 2057744 h 2577123"/>
                      <a:gd name="connsiteX52" fmla="*/ 131674 w 2033626"/>
                      <a:gd name="connsiteY52" fmla="*/ 2043113 h 2577123"/>
                      <a:gd name="connsiteX53" fmla="*/ 109728 w 2033626"/>
                      <a:gd name="connsiteY53" fmla="*/ 1977276 h 2577123"/>
                      <a:gd name="connsiteX54" fmla="*/ 102413 w 2033626"/>
                      <a:gd name="connsiteY54" fmla="*/ 1940700 h 2577123"/>
                      <a:gd name="connsiteX55" fmla="*/ 87783 w 2033626"/>
                      <a:gd name="connsiteY55" fmla="*/ 1918755 h 2577123"/>
                      <a:gd name="connsiteX56" fmla="*/ 51207 w 2033626"/>
                      <a:gd name="connsiteY56" fmla="*/ 1889494 h 2577123"/>
                      <a:gd name="connsiteX57" fmla="*/ 43892 w 2033626"/>
                      <a:gd name="connsiteY57" fmla="*/ 1867548 h 2577123"/>
                      <a:gd name="connsiteX58" fmla="*/ 29261 w 2033626"/>
                      <a:gd name="connsiteY58" fmla="*/ 1852918 h 2577123"/>
                      <a:gd name="connsiteX59" fmla="*/ 7316 w 2033626"/>
                      <a:gd name="connsiteY59" fmla="*/ 1823657 h 2577123"/>
                      <a:gd name="connsiteX60" fmla="*/ 0 w 2033626"/>
                      <a:gd name="connsiteY60" fmla="*/ 1801712 h 2577123"/>
                      <a:gd name="connsiteX61" fmla="*/ 21946 w 2033626"/>
                      <a:gd name="connsiteY61" fmla="*/ 1757820 h 2577123"/>
                      <a:gd name="connsiteX62" fmla="*/ 43892 w 2033626"/>
                      <a:gd name="connsiteY62" fmla="*/ 1699299 h 2577123"/>
                      <a:gd name="connsiteX63" fmla="*/ 65837 w 2033626"/>
                      <a:gd name="connsiteY63" fmla="*/ 1691984 h 2577123"/>
                      <a:gd name="connsiteX64" fmla="*/ 87783 w 2033626"/>
                      <a:gd name="connsiteY64" fmla="*/ 1677353 h 2577123"/>
                      <a:gd name="connsiteX65" fmla="*/ 95098 w 2033626"/>
                      <a:gd name="connsiteY65" fmla="*/ 1655408 h 2577123"/>
                      <a:gd name="connsiteX66" fmla="*/ 102413 w 2033626"/>
                      <a:gd name="connsiteY66" fmla="*/ 1552995 h 2577123"/>
                      <a:gd name="connsiteX67" fmla="*/ 117044 w 2033626"/>
                      <a:gd name="connsiteY67" fmla="*/ 1538364 h 2577123"/>
                      <a:gd name="connsiteX68" fmla="*/ 124359 w 2033626"/>
                      <a:gd name="connsiteY68" fmla="*/ 1516419 h 2577123"/>
                      <a:gd name="connsiteX69" fmla="*/ 138989 w 2033626"/>
                      <a:gd name="connsiteY69" fmla="*/ 1501788 h 2577123"/>
                      <a:gd name="connsiteX70" fmla="*/ 153620 w 2033626"/>
                      <a:gd name="connsiteY70" fmla="*/ 1457897 h 2577123"/>
                      <a:gd name="connsiteX71" fmla="*/ 175565 w 2033626"/>
                      <a:gd name="connsiteY71" fmla="*/ 1421321 h 2577123"/>
                      <a:gd name="connsiteX72" fmla="*/ 197511 w 2033626"/>
                      <a:gd name="connsiteY72" fmla="*/ 1414006 h 2577123"/>
                      <a:gd name="connsiteX73" fmla="*/ 263348 w 2033626"/>
                      <a:gd name="connsiteY73" fmla="*/ 1384745 h 2577123"/>
                      <a:gd name="connsiteX74" fmla="*/ 285293 w 2033626"/>
                      <a:gd name="connsiteY74" fmla="*/ 1377430 h 2577123"/>
                      <a:gd name="connsiteX75" fmla="*/ 307239 w 2033626"/>
                      <a:gd name="connsiteY75" fmla="*/ 1370115 h 2577123"/>
                      <a:gd name="connsiteX76" fmla="*/ 343815 w 2033626"/>
                      <a:gd name="connsiteY76" fmla="*/ 1340854 h 2577123"/>
                      <a:gd name="connsiteX77" fmla="*/ 387706 w 2033626"/>
                      <a:gd name="connsiteY77" fmla="*/ 1326224 h 2577123"/>
                      <a:gd name="connsiteX78" fmla="*/ 409652 w 2033626"/>
                      <a:gd name="connsiteY78" fmla="*/ 1318908 h 2577123"/>
                      <a:gd name="connsiteX79" fmla="*/ 431597 w 2033626"/>
                      <a:gd name="connsiteY79" fmla="*/ 1311593 h 2577123"/>
                      <a:gd name="connsiteX80" fmla="*/ 490119 w 2033626"/>
                      <a:gd name="connsiteY80" fmla="*/ 1318908 h 2577123"/>
                      <a:gd name="connsiteX81" fmla="*/ 519380 w 2033626"/>
                      <a:gd name="connsiteY81" fmla="*/ 1326224 h 2577123"/>
                      <a:gd name="connsiteX82" fmla="*/ 541325 w 2033626"/>
                      <a:gd name="connsiteY82" fmla="*/ 1318908 h 2577123"/>
                      <a:gd name="connsiteX83" fmla="*/ 548640 w 2033626"/>
                      <a:gd name="connsiteY83" fmla="*/ 1194550 h 2577123"/>
                      <a:gd name="connsiteX84" fmla="*/ 563271 w 2033626"/>
                      <a:gd name="connsiteY84" fmla="*/ 1150659 h 2577123"/>
                      <a:gd name="connsiteX85" fmla="*/ 570586 w 2033626"/>
                      <a:gd name="connsiteY85" fmla="*/ 1121398 h 2577123"/>
                      <a:gd name="connsiteX86" fmla="*/ 577901 w 2033626"/>
                      <a:gd name="connsiteY86" fmla="*/ 1099452 h 2577123"/>
                      <a:gd name="connsiteX87" fmla="*/ 592532 w 2033626"/>
                      <a:gd name="connsiteY87" fmla="*/ 997040 h 2577123"/>
                      <a:gd name="connsiteX88" fmla="*/ 577901 w 2033626"/>
                      <a:gd name="connsiteY88" fmla="*/ 879996 h 2577123"/>
                      <a:gd name="connsiteX89" fmla="*/ 570586 w 2033626"/>
                      <a:gd name="connsiteY89" fmla="*/ 858051 h 2577123"/>
                      <a:gd name="connsiteX90" fmla="*/ 548640 w 2033626"/>
                      <a:gd name="connsiteY90" fmla="*/ 770268 h 2577123"/>
                      <a:gd name="connsiteX91" fmla="*/ 519380 w 2033626"/>
                      <a:gd name="connsiteY91" fmla="*/ 762953 h 2577123"/>
                      <a:gd name="connsiteX92" fmla="*/ 541325 w 2033626"/>
                      <a:gd name="connsiteY92" fmla="*/ 748323 h 2577123"/>
                      <a:gd name="connsiteX93" fmla="*/ 519380 w 2033626"/>
                      <a:gd name="connsiteY93" fmla="*/ 704432 h 2577123"/>
                      <a:gd name="connsiteX94" fmla="*/ 548640 w 2033626"/>
                      <a:gd name="connsiteY94" fmla="*/ 616649 h 2577123"/>
                      <a:gd name="connsiteX95" fmla="*/ 592532 w 2033626"/>
                      <a:gd name="connsiteY95" fmla="*/ 623964 h 2577123"/>
                      <a:gd name="connsiteX96" fmla="*/ 614477 w 2033626"/>
                      <a:gd name="connsiteY96" fmla="*/ 638595 h 2577123"/>
                      <a:gd name="connsiteX97" fmla="*/ 636423 w 2033626"/>
                      <a:gd name="connsiteY97" fmla="*/ 645910 h 2577123"/>
                      <a:gd name="connsiteX98" fmla="*/ 614477 w 2033626"/>
                      <a:gd name="connsiteY98" fmla="*/ 594704 h 2577123"/>
                      <a:gd name="connsiteX99" fmla="*/ 577901 w 2033626"/>
                      <a:gd name="connsiteY99" fmla="*/ 587388 h 2577123"/>
                      <a:gd name="connsiteX100" fmla="*/ 526695 w 2033626"/>
                      <a:gd name="connsiteY100" fmla="*/ 565443 h 2577123"/>
                      <a:gd name="connsiteX101" fmla="*/ 512064 w 2033626"/>
                      <a:gd name="connsiteY101" fmla="*/ 543497 h 2577123"/>
                      <a:gd name="connsiteX102" fmla="*/ 526695 w 2033626"/>
                      <a:gd name="connsiteY102" fmla="*/ 492291 h 2577123"/>
                      <a:gd name="connsiteX103" fmla="*/ 548640 w 2033626"/>
                      <a:gd name="connsiteY103" fmla="*/ 484976 h 2577123"/>
                      <a:gd name="connsiteX104" fmla="*/ 768096 w 2033626"/>
                      <a:gd name="connsiteY104" fmla="*/ 484976 h 2577123"/>
                      <a:gd name="connsiteX105" fmla="*/ 790042 w 2033626"/>
                      <a:gd name="connsiteY105" fmla="*/ 477660 h 2577123"/>
                      <a:gd name="connsiteX106" fmla="*/ 804672 w 2033626"/>
                      <a:gd name="connsiteY106" fmla="*/ 455715 h 2577123"/>
                      <a:gd name="connsiteX107" fmla="*/ 848564 w 2033626"/>
                      <a:gd name="connsiteY107" fmla="*/ 448400 h 2577123"/>
                      <a:gd name="connsiteX108" fmla="*/ 870509 w 2033626"/>
                      <a:gd name="connsiteY108" fmla="*/ 441084 h 2577123"/>
                      <a:gd name="connsiteX109" fmla="*/ 914400 w 2033626"/>
                      <a:gd name="connsiteY109" fmla="*/ 463030 h 2577123"/>
                      <a:gd name="connsiteX110" fmla="*/ 921716 w 2033626"/>
                      <a:gd name="connsiteY110" fmla="*/ 484976 h 2577123"/>
                      <a:gd name="connsiteX111" fmla="*/ 892455 w 2033626"/>
                      <a:gd name="connsiteY111" fmla="*/ 528867 h 2577123"/>
                      <a:gd name="connsiteX112" fmla="*/ 914400 w 2033626"/>
                      <a:gd name="connsiteY112" fmla="*/ 536182 h 2577123"/>
                      <a:gd name="connsiteX113" fmla="*/ 943661 w 2033626"/>
                      <a:gd name="connsiteY113" fmla="*/ 550812 h 2577123"/>
                      <a:gd name="connsiteX114" fmla="*/ 994868 w 2033626"/>
                      <a:gd name="connsiteY114" fmla="*/ 558128 h 2577123"/>
                      <a:gd name="connsiteX115" fmla="*/ 1016813 w 2033626"/>
                      <a:gd name="connsiteY115" fmla="*/ 572758 h 2577123"/>
                      <a:gd name="connsiteX116" fmla="*/ 1031444 w 2033626"/>
                      <a:gd name="connsiteY116" fmla="*/ 587388 h 2577123"/>
                      <a:gd name="connsiteX117" fmla="*/ 1104596 w 2033626"/>
                      <a:gd name="connsiteY117" fmla="*/ 602019 h 2577123"/>
                      <a:gd name="connsiteX118" fmla="*/ 1177748 w 2033626"/>
                      <a:gd name="connsiteY118" fmla="*/ 594704 h 2577123"/>
                      <a:gd name="connsiteX119" fmla="*/ 1192378 w 2033626"/>
                      <a:gd name="connsiteY119" fmla="*/ 580073 h 2577123"/>
                      <a:gd name="connsiteX120" fmla="*/ 1214324 w 2033626"/>
                      <a:gd name="connsiteY120" fmla="*/ 565443 h 2577123"/>
                      <a:gd name="connsiteX121" fmla="*/ 1228954 w 2033626"/>
                      <a:gd name="connsiteY121" fmla="*/ 550812 h 2577123"/>
                      <a:gd name="connsiteX122" fmla="*/ 1250900 w 2033626"/>
                      <a:gd name="connsiteY122" fmla="*/ 543497 h 2577123"/>
                      <a:gd name="connsiteX123" fmla="*/ 1272845 w 2033626"/>
                      <a:gd name="connsiteY123" fmla="*/ 528867 h 2577123"/>
                      <a:gd name="connsiteX124" fmla="*/ 1287476 w 2033626"/>
                      <a:gd name="connsiteY124" fmla="*/ 514236 h 2577123"/>
                      <a:gd name="connsiteX125" fmla="*/ 1331367 w 2033626"/>
                      <a:gd name="connsiteY125" fmla="*/ 499606 h 2577123"/>
                      <a:gd name="connsiteX126" fmla="*/ 1353312 w 2033626"/>
                      <a:gd name="connsiteY126" fmla="*/ 484976 h 2577123"/>
                      <a:gd name="connsiteX127" fmla="*/ 1367943 w 2033626"/>
                      <a:gd name="connsiteY127" fmla="*/ 470345 h 2577123"/>
                      <a:gd name="connsiteX128" fmla="*/ 1389888 w 2033626"/>
                      <a:gd name="connsiteY128" fmla="*/ 463030 h 2577123"/>
                      <a:gd name="connsiteX129" fmla="*/ 1419149 w 2033626"/>
                      <a:gd name="connsiteY129" fmla="*/ 433769 h 2577123"/>
                      <a:gd name="connsiteX130" fmla="*/ 1404519 w 2033626"/>
                      <a:gd name="connsiteY130" fmla="*/ 411824 h 2577123"/>
                      <a:gd name="connsiteX131" fmla="*/ 1324052 w 2033626"/>
                      <a:gd name="connsiteY131" fmla="*/ 389878 h 2577123"/>
                      <a:gd name="connsiteX132" fmla="*/ 1324052 w 2033626"/>
                      <a:gd name="connsiteY132" fmla="*/ 316726 h 2577123"/>
                      <a:gd name="connsiteX133" fmla="*/ 1309421 w 2033626"/>
                      <a:gd name="connsiteY133" fmla="*/ 302096 h 2577123"/>
                      <a:gd name="connsiteX134" fmla="*/ 1302106 w 2033626"/>
                      <a:gd name="connsiteY134" fmla="*/ 243574 h 2577123"/>
                      <a:gd name="connsiteX135" fmla="*/ 1258215 w 2033626"/>
                      <a:gd name="connsiteY135" fmla="*/ 199683 h 2577123"/>
                      <a:gd name="connsiteX136" fmla="*/ 1243584 w 2033626"/>
                      <a:gd name="connsiteY136" fmla="*/ 177737 h 2577123"/>
                      <a:gd name="connsiteX137" fmla="*/ 1250900 w 2033626"/>
                      <a:gd name="connsiteY137" fmla="*/ 126531 h 2577123"/>
                      <a:gd name="connsiteX138" fmla="*/ 1324052 w 2033626"/>
                      <a:gd name="connsiteY138" fmla="*/ 155792 h 2577123"/>
                      <a:gd name="connsiteX139" fmla="*/ 1353312 w 2033626"/>
                      <a:gd name="connsiteY139" fmla="*/ 163107 h 2577123"/>
                      <a:gd name="connsiteX140" fmla="*/ 1419149 w 2033626"/>
                      <a:gd name="connsiteY140" fmla="*/ 185052 h 2577123"/>
                      <a:gd name="connsiteX141" fmla="*/ 1441095 w 2033626"/>
                      <a:gd name="connsiteY141" fmla="*/ 192368 h 2577123"/>
                      <a:gd name="connsiteX142" fmla="*/ 1455725 w 2033626"/>
                      <a:gd name="connsiteY142" fmla="*/ 221628 h 2577123"/>
                      <a:gd name="connsiteX143" fmla="*/ 1506932 w 2033626"/>
                      <a:gd name="connsiteY143" fmla="*/ 221628 h 2577123"/>
                      <a:gd name="connsiteX144" fmla="*/ 1521562 w 2033626"/>
                      <a:gd name="connsiteY144" fmla="*/ 177737 h 2577123"/>
                      <a:gd name="connsiteX145" fmla="*/ 1638605 w 2033626"/>
                      <a:gd name="connsiteY145" fmla="*/ 155792 h 2577123"/>
                      <a:gd name="connsiteX146" fmla="*/ 1675181 w 2033626"/>
                      <a:gd name="connsiteY146" fmla="*/ 126531 h 2577123"/>
                      <a:gd name="connsiteX147" fmla="*/ 1689812 w 2033626"/>
                      <a:gd name="connsiteY147" fmla="*/ 111900 h 2577123"/>
                      <a:gd name="connsiteX148" fmla="*/ 1733703 w 2033626"/>
                      <a:gd name="connsiteY148" fmla="*/ 97270 h 2577123"/>
                      <a:gd name="connsiteX149" fmla="*/ 1755648 w 2033626"/>
                      <a:gd name="connsiteY149" fmla="*/ 89955 h 2577123"/>
                      <a:gd name="connsiteX150" fmla="*/ 1777594 w 2033626"/>
                      <a:gd name="connsiteY150" fmla="*/ 53379 h 2577123"/>
                      <a:gd name="connsiteX151" fmla="*/ 1784909 w 2033626"/>
                      <a:gd name="connsiteY151" fmla="*/ 9488 h 2577123"/>
                      <a:gd name="connsiteX152" fmla="*/ 1806855 w 2033626"/>
                      <a:gd name="connsiteY152" fmla="*/ 2172 h 2577123"/>
                      <a:gd name="connsiteX153" fmla="*/ 1872692 w 2033626"/>
                      <a:gd name="connsiteY153" fmla="*/ 16803 h 2577123"/>
                      <a:gd name="connsiteX154" fmla="*/ 1843431 w 2033626"/>
                      <a:gd name="connsiteY154" fmla="*/ 82640 h 2577123"/>
                      <a:gd name="connsiteX155" fmla="*/ 1828800 w 2033626"/>
                      <a:gd name="connsiteY155" fmla="*/ 97270 h 2577123"/>
                      <a:gd name="connsiteX156" fmla="*/ 1843431 w 2033626"/>
                      <a:gd name="connsiteY156" fmla="*/ 119216 h 2577123"/>
                      <a:gd name="connsiteX157" fmla="*/ 1887322 w 2033626"/>
                      <a:gd name="connsiteY157" fmla="*/ 141161 h 2577123"/>
                      <a:gd name="connsiteX158" fmla="*/ 1923898 w 2033626"/>
                      <a:gd name="connsiteY158" fmla="*/ 133846 h 2577123"/>
                      <a:gd name="connsiteX159" fmla="*/ 1916583 w 2033626"/>
                      <a:gd name="connsiteY159" fmla="*/ 155792 h 2577123"/>
                      <a:gd name="connsiteX160" fmla="*/ 1923898 w 2033626"/>
                      <a:gd name="connsiteY160" fmla="*/ 214313 h 2577123"/>
                      <a:gd name="connsiteX161" fmla="*/ 1916583 w 2033626"/>
                      <a:gd name="connsiteY161" fmla="*/ 236259 h 2577123"/>
                      <a:gd name="connsiteX162" fmla="*/ 1887322 w 2033626"/>
                      <a:gd name="connsiteY162" fmla="*/ 280150 h 2577123"/>
                      <a:gd name="connsiteX163" fmla="*/ 1880007 w 2033626"/>
                      <a:gd name="connsiteY163" fmla="*/ 302096 h 2577123"/>
                      <a:gd name="connsiteX164" fmla="*/ 1887322 w 2033626"/>
                      <a:gd name="connsiteY164" fmla="*/ 367932 h 2577123"/>
                      <a:gd name="connsiteX165" fmla="*/ 1909268 w 2033626"/>
                      <a:gd name="connsiteY165" fmla="*/ 419139 h 2577123"/>
                      <a:gd name="connsiteX166" fmla="*/ 1916583 w 2033626"/>
                      <a:gd name="connsiteY166" fmla="*/ 441084 h 2577123"/>
                      <a:gd name="connsiteX167" fmla="*/ 1945844 w 2033626"/>
                      <a:gd name="connsiteY167" fmla="*/ 470345 h 2577123"/>
                      <a:gd name="connsiteX168" fmla="*/ 1960474 w 2033626"/>
                      <a:gd name="connsiteY168" fmla="*/ 484976 h 2577123"/>
                      <a:gd name="connsiteX169" fmla="*/ 1975104 w 2033626"/>
                      <a:gd name="connsiteY169" fmla="*/ 506921 h 2577123"/>
                      <a:gd name="connsiteX170" fmla="*/ 1989735 w 2033626"/>
                      <a:gd name="connsiteY170" fmla="*/ 521552 h 2577123"/>
                      <a:gd name="connsiteX171" fmla="*/ 2026311 w 2033626"/>
                      <a:gd name="connsiteY171" fmla="*/ 550812 h 2577123"/>
                      <a:gd name="connsiteX172" fmla="*/ 2033626 w 2033626"/>
                      <a:gd name="connsiteY172" fmla="*/ 543497 h 2577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</a:cxnLst>
                    <a:rect l="l" t="t" r="r" b="b"/>
                    <a:pathLst>
                      <a:path w="2033626" h="2577123">
                        <a:moveTo>
                          <a:pt x="1799540" y="2577123"/>
                        </a:moveTo>
                        <a:cubicBezTo>
                          <a:pt x="1787241" y="2558675"/>
                          <a:pt x="1782378" y="2543517"/>
                          <a:pt x="1755648" y="2540547"/>
                        </a:cubicBezTo>
                        <a:cubicBezTo>
                          <a:pt x="1743291" y="2539174"/>
                          <a:pt x="1731264" y="2545424"/>
                          <a:pt x="1719072" y="2547862"/>
                        </a:cubicBezTo>
                        <a:cubicBezTo>
                          <a:pt x="1711757" y="2552739"/>
                          <a:pt x="1705875" y="2561617"/>
                          <a:pt x="1697127" y="2562492"/>
                        </a:cubicBezTo>
                        <a:cubicBezTo>
                          <a:pt x="1665067" y="2565698"/>
                          <a:pt x="1642406" y="2555259"/>
                          <a:pt x="1616660" y="2540547"/>
                        </a:cubicBezTo>
                        <a:cubicBezTo>
                          <a:pt x="1609026" y="2536185"/>
                          <a:pt x="1602348" y="2530278"/>
                          <a:pt x="1594714" y="2525916"/>
                        </a:cubicBezTo>
                        <a:cubicBezTo>
                          <a:pt x="1585246" y="2520506"/>
                          <a:pt x="1574921" y="2516696"/>
                          <a:pt x="1565453" y="2511286"/>
                        </a:cubicBezTo>
                        <a:cubicBezTo>
                          <a:pt x="1557820" y="2506924"/>
                          <a:pt x="1551371" y="2500588"/>
                          <a:pt x="1543508" y="2496656"/>
                        </a:cubicBezTo>
                        <a:cubicBezTo>
                          <a:pt x="1536611" y="2493207"/>
                          <a:pt x="1528650" y="2492378"/>
                          <a:pt x="1521562" y="2489340"/>
                        </a:cubicBezTo>
                        <a:cubicBezTo>
                          <a:pt x="1479180" y="2471176"/>
                          <a:pt x="1501694" y="2473402"/>
                          <a:pt x="1448410" y="2460080"/>
                        </a:cubicBezTo>
                        <a:cubicBezTo>
                          <a:pt x="1438656" y="2457641"/>
                          <a:pt x="1428563" y="2456294"/>
                          <a:pt x="1419149" y="2452764"/>
                        </a:cubicBezTo>
                        <a:cubicBezTo>
                          <a:pt x="1408938" y="2448935"/>
                          <a:pt x="1399911" y="2442430"/>
                          <a:pt x="1389888" y="2438134"/>
                        </a:cubicBezTo>
                        <a:cubicBezTo>
                          <a:pt x="1382801" y="2435097"/>
                          <a:pt x="1375258" y="2433257"/>
                          <a:pt x="1367943" y="2430819"/>
                        </a:cubicBezTo>
                        <a:cubicBezTo>
                          <a:pt x="1353313" y="2435696"/>
                          <a:pt x="1338682" y="2450326"/>
                          <a:pt x="1324052" y="2445449"/>
                        </a:cubicBezTo>
                        <a:lnTo>
                          <a:pt x="1280160" y="2430819"/>
                        </a:lnTo>
                        <a:cubicBezTo>
                          <a:pt x="1236451" y="2401677"/>
                          <a:pt x="1274457" y="2433504"/>
                          <a:pt x="1250900" y="2394243"/>
                        </a:cubicBezTo>
                        <a:cubicBezTo>
                          <a:pt x="1247351" y="2388329"/>
                          <a:pt x="1240407" y="2385130"/>
                          <a:pt x="1236269" y="2379612"/>
                        </a:cubicBezTo>
                        <a:cubicBezTo>
                          <a:pt x="1225719" y="2365545"/>
                          <a:pt x="1216762" y="2350351"/>
                          <a:pt x="1207008" y="2335721"/>
                        </a:cubicBezTo>
                        <a:lnTo>
                          <a:pt x="1192378" y="2313776"/>
                        </a:lnTo>
                        <a:cubicBezTo>
                          <a:pt x="1189940" y="2299145"/>
                          <a:pt x="1188281" y="2284363"/>
                          <a:pt x="1185063" y="2269884"/>
                        </a:cubicBezTo>
                        <a:cubicBezTo>
                          <a:pt x="1183390" y="2262357"/>
                          <a:pt x="1177748" y="2255650"/>
                          <a:pt x="1177748" y="2247939"/>
                        </a:cubicBezTo>
                        <a:cubicBezTo>
                          <a:pt x="1177748" y="2225858"/>
                          <a:pt x="1182625" y="2204048"/>
                          <a:pt x="1185063" y="2182102"/>
                        </a:cubicBezTo>
                        <a:cubicBezTo>
                          <a:pt x="1182625" y="2147964"/>
                          <a:pt x="1184055" y="2113327"/>
                          <a:pt x="1177748" y="2079689"/>
                        </a:cubicBezTo>
                        <a:cubicBezTo>
                          <a:pt x="1176477" y="2072910"/>
                          <a:pt x="1170014" y="2065059"/>
                          <a:pt x="1163117" y="2065059"/>
                        </a:cubicBezTo>
                        <a:cubicBezTo>
                          <a:pt x="1143010" y="2065059"/>
                          <a:pt x="1123672" y="2073331"/>
                          <a:pt x="1104596" y="2079689"/>
                        </a:cubicBezTo>
                        <a:cubicBezTo>
                          <a:pt x="1050181" y="2097826"/>
                          <a:pt x="1090341" y="2086455"/>
                          <a:pt x="980237" y="2094320"/>
                        </a:cubicBezTo>
                        <a:cubicBezTo>
                          <a:pt x="969374" y="2110615"/>
                          <a:pt x="965867" y="2118983"/>
                          <a:pt x="950976" y="2130896"/>
                        </a:cubicBezTo>
                        <a:cubicBezTo>
                          <a:pt x="944111" y="2136388"/>
                          <a:pt x="935896" y="2140034"/>
                          <a:pt x="929031" y="2145526"/>
                        </a:cubicBezTo>
                        <a:cubicBezTo>
                          <a:pt x="900341" y="2168477"/>
                          <a:pt x="930565" y="2154767"/>
                          <a:pt x="892455" y="2167472"/>
                        </a:cubicBezTo>
                        <a:cubicBezTo>
                          <a:pt x="880263" y="2179664"/>
                          <a:pt x="872236" y="2198596"/>
                          <a:pt x="855879" y="2204048"/>
                        </a:cubicBezTo>
                        <a:lnTo>
                          <a:pt x="811988" y="2218678"/>
                        </a:lnTo>
                        <a:cubicBezTo>
                          <a:pt x="807111" y="2223555"/>
                          <a:pt x="800905" y="2227394"/>
                          <a:pt x="797357" y="2233308"/>
                        </a:cubicBezTo>
                        <a:cubicBezTo>
                          <a:pt x="793390" y="2239920"/>
                          <a:pt x="794859" y="2249233"/>
                          <a:pt x="790042" y="2255254"/>
                        </a:cubicBezTo>
                        <a:cubicBezTo>
                          <a:pt x="784550" y="2262119"/>
                          <a:pt x="775411" y="2265007"/>
                          <a:pt x="768096" y="2269884"/>
                        </a:cubicBezTo>
                        <a:cubicBezTo>
                          <a:pt x="760781" y="2267446"/>
                          <a:pt x="753238" y="2265606"/>
                          <a:pt x="746151" y="2262569"/>
                        </a:cubicBezTo>
                        <a:cubicBezTo>
                          <a:pt x="736128" y="2258273"/>
                          <a:pt x="727780" y="2248512"/>
                          <a:pt x="716890" y="2247939"/>
                        </a:cubicBezTo>
                        <a:cubicBezTo>
                          <a:pt x="680283" y="2246012"/>
                          <a:pt x="643738" y="2252816"/>
                          <a:pt x="607162" y="2255254"/>
                        </a:cubicBezTo>
                        <a:cubicBezTo>
                          <a:pt x="599847" y="2257692"/>
                          <a:pt x="592743" y="2260896"/>
                          <a:pt x="585216" y="2262569"/>
                        </a:cubicBezTo>
                        <a:cubicBezTo>
                          <a:pt x="570737" y="2265786"/>
                          <a:pt x="555396" y="2265194"/>
                          <a:pt x="541325" y="2269884"/>
                        </a:cubicBezTo>
                        <a:cubicBezTo>
                          <a:pt x="532984" y="2272664"/>
                          <a:pt x="526695" y="2279638"/>
                          <a:pt x="519380" y="2284515"/>
                        </a:cubicBezTo>
                        <a:lnTo>
                          <a:pt x="475488" y="2277200"/>
                        </a:lnTo>
                        <a:cubicBezTo>
                          <a:pt x="460162" y="2233411"/>
                          <a:pt x="472373" y="2184414"/>
                          <a:pt x="468173" y="2138211"/>
                        </a:cubicBezTo>
                        <a:cubicBezTo>
                          <a:pt x="467475" y="2130532"/>
                          <a:pt x="462531" y="2123792"/>
                          <a:pt x="460858" y="2116265"/>
                        </a:cubicBezTo>
                        <a:cubicBezTo>
                          <a:pt x="457641" y="2101786"/>
                          <a:pt x="455981" y="2087004"/>
                          <a:pt x="453543" y="2072374"/>
                        </a:cubicBezTo>
                        <a:cubicBezTo>
                          <a:pt x="438913" y="2074812"/>
                          <a:pt x="422530" y="2072330"/>
                          <a:pt x="409652" y="2079689"/>
                        </a:cubicBezTo>
                        <a:cubicBezTo>
                          <a:pt x="402957" y="2083515"/>
                          <a:pt x="405785" y="2094738"/>
                          <a:pt x="402336" y="2101635"/>
                        </a:cubicBezTo>
                        <a:cubicBezTo>
                          <a:pt x="398404" y="2109498"/>
                          <a:pt x="395740" y="2120009"/>
                          <a:pt x="387706" y="2123580"/>
                        </a:cubicBezTo>
                        <a:cubicBezTo>
                          <a:pt x="371950" y="2130583"/>
                          <a:pt x="353569" y="2128457"/>
                          <a:pt x="336500" y="2130896"/>
                        </a:cubicBezTo>
                        <a:lnTo>
                          <a:pt x="256032" y="2123580"/>
                        </a:lnTo>
                        <a:cubicBezTo>
                          <a:pt x="160400" y="2075763"/>
                          <a:pt x="320291" y="2095753"/>
                          <a:pt x="226772" y="2072374"/>
                        </a:cubicBezTo>
                        <a:cubicBezTo>
                          <a:pt x="205351" y="2067019"/>
                          <a:pt x="182845" y="2067798"/>
                          <a:pt x="160935" y="2065059"/>
                        </a:cubicBezTo>
                        <a:cubicBezTo>
                          <a:pt x="143826" y="2062920"/>
                          <a:pt x="126797" y="2060182"/>
                          <a:pt x="109728" y="2057744"/>
                        </a:cubicBezTo>
                        <a:cubicBezTo>
                          <a:pt x="117043" y="2052867"/>
                          <a:pt x="129767" y="2051696"/>
                          <a:pt x="131674" y="2043113"/>
                        </a:cubicBezTo>
                        <a:cubicBezTo>
                          <a:pt x="140719" y="2002414"/>
                          <a:pt x="129617" y="1997165"/>
                          <a:pt x="109728" y="1977276"/>
                        </a:cubicBezTo>
                        <a:cubicBezTo>
                          <a:pt x="107290" y="1965084"/>
                          <a:pt x="106779" y="1952342"/>
                          <a:pt x="102413" y="1940700"/>
                        </a:cubicBezTo>
                        <a:cubicBezTo>
                          <a:pt x="99326" y="1932468"/>
                          <a:pt x="93275" y="1925620"/>
                          <a:pt x="87783" y="1918755"/>
                        </a:cubicBezTo>
                        <a:cubicBezTo>
                          <a:pt x="75870" y="1903864"/>
                          <a:pt x="67502" y="1900357"/>
                          <a:pt x="51207" y="1889494"/>
                        </a:cubicBezTo>
                        <a:cubicBezTo>
                          <a:pt x="48769" y="1882179"/>
                          <a:pt x="47859" y="1874160"/>
                          <a:pt x="43892" y="1867548"/>
                        </a:cubicBezTo>
                        <a:cubicBezTo>
                          <a:pt x="40344" y="1861634"/>
                          <a:pt x="33676" y="1858216"/>
                          <a:pt x="29261" y="1852918"/>
                        </a:cubicBezTo>
                        <a:cubicBezTo>
                          <a:pt x="21456" y="1843552"/>
                          <a:pt x="14631" y="1833411"/>
                          <a:pt x="7316" y="1823657"/>
                        </a:cubicBezTo>
                        <a:cubicBezTo>
                          <a:pt x="4877" y="1816342"/>
                          <a:pt x="0" y="1809423"/>
                          <a:pt x="0" y="1801712"/>
                        </a:cubicBezTo>
                        <a:cubicBezTo>
                          <a:pt x="0" y="1774750"/>
                          <a:pt x="6373" y="1773394"/>
                          <a:pt x="21946" y="1757820"/>
                        </a:cubicBezTo>
                        <a:cubicBezTo>
                          <a:pt x="26394" y="1731132"/>
                          <a:pt x="20633" y="1713254"/>
                          <a:pt x="43892" y="1699299"/>
                        </a:cubicBezTo>
                        <a:cubicBezTo>
                          <a:pt x="50504" y="1695332"/>
                          <a:pt x="58522" y="1694422"/>
                          <a:pt x="65837" y="1691984"/>
                        </a:cubicBezTo>
                        <a:cubicBezTo>
                          <a:pt x="73152" y="1687107"/>
                          <a:pt x="82291" y="1684218"/>
                          <a:pt x="87783" y="1677353"/>
                        </a:cubicBezTo>
                        <a:cubicBezTo>
                          <a:pt x="92600" y="1671332"/>
                          <a:pt x="94197" y="1663066"/>
                          <a:pt x="95098" y="1655408"/>
                        </a:cubicBezTo>
                        <a:cubicBezTo>
                          <a:pt x="99097" y="1621418"/>
                          <a:pt x="96106" y="1586633"/>
                          <a:pt x="102413" y="1552995"/>
                        </a:cubicBezTo>
                        <a:cubicBezTo>
                          <a:pt x="103684" y="1546216"/>
                          <a:pt x="112167" y="1543241"/>
                          <a:pt x="117044" y="1538364"/>
                        </a:cubicBezTo>
                        <a:cubicBezTo>
                          <a:pt x="119482" y="1531049"/>
                          <a:pt x="120392" y="1523031"/>
                          <a:pt x="124359" y="1516419"/>
                        </a:cubicBezTo>
                        <a:cubicBezTo>
                          <a:pt x="127907" y="1510505"/>
                          <a:pt x="135905" y="1507957"/>
                          <a:pt x="138989" y="1501788"/>
                        </a:cubicBezTo>
                        <a:cubicBezTo>
                          <a:pt x="145886" y="1487994"/>
                          <a:pt x="148743" y="1472527"/>
                          <a:pt x="153620" y="1457897"/>
                        </a:cubicBezTo>
                        <a:cubicBezTo>
                          <a:pt x="159374" y="1440636"/>
                          <a:pt x="158830" y="1431362"/>
                          <a:pt x="175565" y="1421321"/>
                        </a:cubicBezTo>
                        <a:cubicBezTo>
                          <a:pt x="182177" y="1417354"/>
                          <a:pt x="190196" y="1416444"/>
                          <a:pt x="197511" y="1414006"/>
                        </a:cubicBezTo>
                        <a:cubicBezTo>
                          <a:pt x="232288" y="1390822"/>
                          <a:pt x="211116" y="1402156"/>
                          <a:pt x="263348" y="1384745"/>
                        </a:cubicBezTo>
                        <a:lnTo>
                          <a:pt x="285293" y="1377430"/>
                        </a:lnTo>
                        <a:lnTo>
                          <a:pt x="307239" y="1370115"/>
                        </a:lnTo>
                        <a:cubicBezTo>
                          <a:pt x="319400" y="1357953"/>
                          <a:pt x="327202" y="1348237"/>
                          <a:pt x="343815" y="1340854"/>
                        </a:cubicBezTo>
                        <a:cubicBezTo>
                          <a:pt x="357908" y="1334591"/>
                          <a:pt x="373076" y="1331101"/>
                          <a:pt x="387706" y="1326224"/>
                        </a:cubicBezTo>
                        <a:lnTo>
                          <a:pt x="409652" y="1318908"/>
                        </a:lnTo>
                        <a:lnTo>
                          <a:pt x="431597" y="1311593"/>
                        </a:lnTo>
                        <a:cubicBezTo>
                          <a:pt x="451104" y="1314031"/>
                          <a:pt x="470727" y="1315676"/>
                          <a:pt x="490119" y="1318908"/>
                        </a:cubicBezTo>
                        <a:cubicBezTo>
                          <a:pt x="500036" y="1320561"/>
                          <a:pt x="509326" y="1326224"/>
                          <a:pt x="519380" y="1326224"/>
                        </a:cubicBezTo>
                        <a:cubicBezTo>
                          <a:pt x="527091" y="1326224"/>
                          <a:pt x="534010" y="1321347"/>
                          <a:pt x="541325" y="1318908"/>
                        </a:cubicBezTo>
                        <a:cubicBezTo>
                          <a:pt x="543763" y="1277455"/>
                          <a:pt x="543269" y="1235726"/>
                          <a:pt x="548640" y="1194550"/>
                        </a:cubicBezTo>
                        <a:cubicBezTo>
                          <a:pt x="550635" y="1179258"/>
                          <a:pt x="559531" y="1165620"/>
                          <a:pt x="563271" y="1150659"/>
                        </a:cubicBezTo>
                        <a:cubicBezTo>
                          <a:pt x="565709" y="1140905"/>
                          <a:pt x="567824" y="1131065"/>
                          <a:pt x="570586" y="1121398"/>
                        </a:cubicBezTo>
                        <a:cubicBezTo>
                          <a:pt x="572704" y="1113984"/>
                          <a:pt x="576031" y="1106933"/>
                          <a:pt x="577901" y="1099452"/>
                        </a:cubicBezTo>
                        <a:cubicBezTo>
                          <a:pt x="587217" y="1062188"/>
                          <a:pt x="587980" y="1038004"/>
                          <a:pt x="592532" y="997040"/>
                        </a:cubicBezTo>
                        <a:cubicBezTo>
                          <a:pt x="587989" y="947076"/>
                          <a:pt x="588698" y="923184"/>
                          <a:pt x="577901" y="879996"/>
                        </a:cubicBezTo>
                        <a:cubicBezTo>
                          <a:pt x="576031" y="872516"/>
                          <a:pt x="573024" y="865366"/>
                          <a:pt x="570586" y="858051"/>
                        </a:cubicBezTo>
                        <a:cubicBezTo>
                          <a:pt x="568561" y="837799"/>
                          <a:pt x="578917" y="785407"/>
                          <a:pt x="548640" y="770268"/>
                        </a:cubicBezTo>
                        <a:cubicBezTo>
                          <a:pt x="539648" y="765772"/>
                          <a:pt x="529133" y="765391"/>
                          <a:pt x="519380" y="762953"/>
                        </a:cubicBezTo>
                        <a:cubicBezTo>
                          <a:pt x="526695" y="758076"/>
                          <a:pt x="538060" y="756486"/>
                          <a:pt x="541325" y="748323"/>
                        </a:cubicBezTo>
                        <a:cubicBezTo>
                          <a:pt x="545111" y="738858"/>
                          <a:pt x="522461" y="709054"/>
                          <a:pt x="519380" y="704432"/>
                        </a:cubicBezTo>
                        <a:cubicBezTo>
                          <a:pt x="522366" y="671586"/>
                          <a:pt x="502583" y="616649"/>
                          <a:pt x="548640" y="616649"/>
                        </a:cubicBezTo>
                        <a:cubicBezTo>
                          <a:pt x="563472" y="616649"/>
                          <a:pt x="577901" y="621526"/>
                          <a:pt x="592532" y="623964"/>
                        </a:cubicBezTo>
                        <a:cubicBezTo>
                          <a:pt x="599847" y="628841"/>
                          <a:pt x="606613" y="634663"/>
                          <a:pt x="614477" y="638595"/>
                        </a:cubicBezTo>
                        <a:cubicBezTo>
                          <a:pt x="621374" y="642044"/>
                          <a:pt x="632974" y="652807"/>
                          <a:pt x="636423" y="645910"/>
                        </a:cubicBezTo>
                        <a:cubicBezTo>
                          <a:pt x="642805" y="633147"/>
                          <a:pt x="629552" y="601165"/>
                          <a:pt x="614477" y="594704"/>
                        </a:cubicBezTo>
                        <a:cubicBezTo>
                          <a:pt x="603049" y="589806"/>
                          <a:pt x="589963" y="590404"/>
                          <a:pt x="577901" y="587388"/>
                        </a:cubicBezTo>
                        <a:cubicBezTo>
                          <a:pt x="556374" y="582006"/>
                          <a:pt x="547631" y="575911"/>
                          <a:pt x="526695" y="565443"/>
                        </a:cubicBezTo>
                        <a:cubicBezTo>
                          <a:pt x="521818" y="558128"/>
                          <a:pt x="513307" y="552201"/>
                          <a:pt x="512064" y="543497"/>
                        </a:cubicBezTo>
                        <a:cubicBezTo>
                          <a:pt x="512040" y="543332"/>
                          <a:pt x="523264" y="495722"/>
                          <a:pt x="526695" y="492291"/>
                        </a:cubicBezTo>
                        <a:cubicBezTo>
                          <a:pt x="532147" y="486839"/>
                          <a:pt x="541325" y="487414"/>
                          <a:pt x="548640" y="484976"/>
                        </a:cubicBezTo>
                        <a:cubicBezTo>
                          <a:pt x="657321" y="493336"/>
                          <a:pt x="648334" y="496953"/>
                          <a:pt x="768096" y="484976"/>
                        </a:cubicBezTo>
                        <a:cubicBezTo>
                          <a:pt x="775769" y="484209"/>
                          <a:pt x="782727" y="480099"/>
                          <a:pt x="790042" y="477660"/>
                        </a:cubicBezTo>
                        <a:cubicBezTo>
                          <a:pt x="794919" y="470345"/>
                          <a:pt x="796809" y="459647"/>
                          <a:pt x="804672" y="455715"/>
                        </a:cubicBezTo>
                        <a:cubicBezTo>
                          <a:pt x="817939" y="449082"/>
                          <a:pt x="834085" y="451618"/>
                          <a:pt x="848564" y="448400"/>
                        </a:cubicBezTo>
                        <a:cubicBezTo>
                          <a:pt x="856091" y="446727"/>
                          <a:pt x="863194" y="443523"/>
                          <a:pt x="870509" y="441084"/>
                        </a:cubicBezTo>
                        <a:cubicBezTo>
                          <a:pt x="884965" y="445903"/>
                          <a:pt x="904087" y="450139"/>
                          <a:pt x="914400" y="463030"/>
                        </a:cubicBezTo>
                        <a:cubicBezTo>
                          <a:pt x="919217" y="469051"/>
                          <a:pt x="919277" y="477661"/>
                          <a:pt x="921716" y="484976"/>
                        </a:cubicBezTo>
                        <a:cubicBezTo>
                          <a:pt x="911962" y="499606"/>
                          <a:pt x="875774" y="523307"/>
                          <a:pt x="892455" y="528867"/>
                        </a:cubicBezTo>
                        <a:cubicBezTo>
                          <a:pt x="899770" y="531305"/>
                          <a:pt x="907313" y="533145"/>
                          <a:pt x="914400" y="536182"/>
                        </a:cubicBezTo>
                        <a:cubicBezTo>
                          <a:pt x="924423" y="540478"/>
                          <a:pt x="933140" y="547943"/>
                          <a:pt x="943661" y="550812"/>
                        </a:cubicBezTo>
                        <a:cubicBezTo>
                          <a:pt x="960296" y="555349"/>
                          <a:pt x="977799" y="555689"/>
                          <a:pt x="994868" y="558128"/>
                        </a:cubicBezTo>
                        <a:cubicBezTo>
                          <a:pt x="1002183" y="563005"/>
                          <a:pt x="1009948" y="567266"/>
                          <a:pt x="1016813" y="572758"/>
                        </a:cubicBezTo>
                        <a:cubicBezTo>
                          <a:pt x="1022199" y="577066"/>
                          <a:pt x="1025530" y="583840"/>
                          <a:pt x="1031444" y="587388"/>
                        </a:cubicBezTo>
                        <a:cubicBezTo>
                          <a:pt x="1047407" y="596966"/>
                          <a:pt x="1095709" y="600749"/>
                          <a:pt x="1104596" y="602019"/>
                        </a:cubicBezTo>
                        <a:cubicBezTo>
                          <a:pt x="1128980" y="599581"/>
                          <a:pt x="1153974" y="600648"/>
                          <a:pt x="1177748" y="594704"/>
                        </a:cubicBezTo>
                        <a:cubicBezTo>
                          <a:pt x="1184439" y="593031"/>
                          <a:pt x="1186992" y="584381"/>
                          <a:pt x="1192378" y="580073"/>
                        </a:cubicBezTo>
                        <a:cubicBezTo>
                          <a:pt x="1199243" y="574581"/>
                          <a:pt x="1207459" y="570935"/>
                          <a:pt x="1214324" y="565443"/>
                        </a:cubicBezTo>
                        <a:cubicBezTo>
                          <a:pt x="1219710" y="561135"/>
                          <a:pt x="1223040" y="554360"/>
                          <a:pt x="1228954" y="550812"/>
                        </a:cubicBezTo>
                        <a:cubicBezTo>
                          <a:pt x="1235566" y="546845"/>
                          <a:pt x="1243585" y="545935"/>
                          <a:pt x="1250900" y="543497"/>
                        </a:cubicBezTo>
                        <a:cubicBezTo>
                          <a:pt x="1258215" y="538620"/>
                          <a:pt x="1265980" y="534359"/>
                          <a:pt x="1272845" y="528867"/>
                        </a:cubicBezTo>
                        <a:cubicBezTo>
                          <a:pt x="1278231" y="524558"/>
                          <a:pt x="1281307" y="517320"/>
                          <a:pt x="1287476" y="514236"/>
                        </a:cubicBezTo>
                        <a:cubicBezTo>
                          <a:pt x="1301270" y="507339"/>
                          <a:pt x="1331367" y="499606"/>
                          <a:pt x="1331367" y="499606"/>
                        </a:cubicBezTo>
                        <a:cubicBezTo>
                          <a:pt x="1338682" y="494729"/>
                          <a:pt x="1346447" y="490468"/>
                          <a:pt x="1353312" y="484976"/>
                        </a:cubicBezTo>
                        <a:cubicBezTo>
                          <a:pt x="1358698" y="480667"/>
                          <a:pt x="1362029" y="473894"/>
                          <a:pt x="1367943" y="470345"/>
                        </a:cubicBezTo>
                        <a:cubicBezTo>
                          <a:pt x="1374555" y="466378"/>
                          <a:pt x="1382573" y="465468"/>
                          <a:pt x="1389888" y="463030"/>
                        </a:cubicBezTo>
                        <a:cubicBezTo>
                          <a:pt x="1399642" y="453276"/>
                          <a:pt x="1426800" y="445246"/>
                          <a:pt x="1419149" y="433769"/>
                        </a:cubicBezTo>
                        <a:cubicBezTo>
                          <a:pt x="1414272" y="426454"/>
                          <a:pt x="1411974" y="416484"/>
                          <a:pt x="1404519" y="411824"/>
                        </a:cubicBezTo>
                        <a:cubicBezTo>
                          <a:pt x="1387047" y="400904"/>
                          <a:pt x="1344941" y="394056"/>
                          <a:pt x="1324052" y="389878"/>
                        </a:cubicBezTo>
                        <a:cubicBezTo>
                          <a:pt x="1334313" y="359094"/>
                          <a:pt x="1338061" y="358753"/>
                          <a:pt x="1324052" y="316726"/>
                        </a:cubicBezTo>
                        <a:cubicBezTo>
                          <a:pt x="1321871" y="310183"/>
                          <a:pt x="1314298" y="306973"/>
                          <a:pt x="1309421" y="302096"/>
                        </a:cubicBezTo>
                        <a:cubicBezTo>
                          <a:pt x="1306983" y="282589"/>
                          <a:pt x="1310898" y="261158"/>
                          <a:pt x="1302106" y="243574"/>
                        </a:cubicBezTo>
                        <a:cubicBezTo>
                          <a:pt x="1292853" y="225068"/>
                          <a:pt x="1269692" y="216898"/>
                          <a:pt x="1258215" y="199683"/>
                        </a:cubicBezTo>
                        <a:lnTo>
                          <a:pt x="1243584" y="177737"/>
                        </a:lnTo>
                        <a:cubicBezTo>
                          <a:pt x="1239704" y="166096"/>
                          <a:pt x="1223086" y="133485"/>
                          <a:pt x="1250900" y="126531"/>
                        </a:cubicBezTo>
                        <a:cubicBezTo>
                          <a:pt x="1266695" y="122582"/>
                          <a:pt x="1308180" y="149840"/>
                          <a:pt x="1324052" y="155792"/>
                        </a:cubicBezTo>
                        <a:cubicBezTo>
                          <a:pt x="1333465" y="159322"/>
                          <a:pt x="1343682" y="160218"/>
                          <a:pt x="1353312" y="163107"/>
                        </a:cubicBezTo>
                        <a:cubicBezTo>
                          <a:pt x="1353325" y="163111"/>
                          <a:pt x="1408169" y="181392"/>
                          <a:pt x="1419149" y="185052"/>
                        </a:cubicBezTo>
                        <a:lnTo>
                          <a:pt x="1441095" y="192368"/>
                        </a:lnTo>
                        <a:cubicBezTo>
                          <a:pt x="1445972" y="202121"/>
                          <a:pt x="1448014" y="213917"/>
                          <a:pt x="1455725" y="221628"/>
                        </a:cubicBezTo>
                        <a:cubicBezTo>
                          <a:pt x="1470419" y="236322"/>
                          <a:pt x="1492082" y="225341"/>
                          <a:pt x="1506932" y="221628"/>
                        </a:cubicBezTo>
                        <a:cubicBezTo>
                          <a:pt x="1511809" y="206998"/>
                          <a:pt x="1506932" y="182614"/>
                          <a:pt x="1521562" y="177737"/>
                        </a:cubicBezTo>
                        <a:cubicBezTo>
                          <a:pt x="1588701" y="155358"/>
                          <a:pt x="1550108" y="164641"/>
                          <a:pt x="1638605" y="155792"/>
                        </a:cubicBezTo>
                        <a:cubicBezTo>
                          <a:pt x="1673932" y="120465"/>
                          <a:pt x="1629040" y="163444"/>
                          <a:pt x="1675181" y="126531"/>
                        </a:cubicBezTo>
                        <a:cubicBezTo>
                          <a:pt x="1680567" y="122222"/>
                          <a:pt x="1683643" y="114984"/>
                          <a:pt x="1689812" y="111900"/>
                        </a:cubicBezTo>
                        <a:cubicBezTo>
                          <a:pt x="1703606" y="105003"/>
                          <a:pt x="1719073" y="102147"/>
                          <a:pt x="1733703" y="97270"/>
                        </a:cubicBezTo>
                        <a:lnTo>
                          <a:pt x="1755648" y="89955"/>
                        </a:lnTo>
                        <a:cubicBezTo>
                          <a:pt x="1772091" y="73512"/>
                          <a:pt x="1772168" y="77797"/>
                          <a:pt x="1777594" y="53379"/>
                        </a:cubicBezTo>
                        <a:cubicBezTo>
                          <a:pt x="1780811" y="38900"/>
                          <a:pt x="1777550" y="22366"/>
                          <a:pt x="1784909" y="9488"/>
                        </a:cubicBezTo>
                        <a:cubicBezTo>
                          <a:pt x="1788735" y="2793"/>
                          <a:pt x="1799540" y="4611"/>
                          <a:pt x="1806855" y="2172"/>
                        </a:cubicBezTo>
                        <a:cubicBezTo>
                          <a:pt x="1828801" y="7049"/>
                          <a:pt x="1857757" y="0"/>
                          <a:pt x="1872692" y="16803"/>
                        </a:cubicBezTo>
                        <a:cubicBezTo>
                          <a:pt x="1905184" y="53357"/>
                          <a:pt x="1858789" y="70353"/>
                          <a:pt x="1843431" y="82640"/>
                        </a:cubicBezTo>
                        <a:cubicBezTo>
                          <a:pt x="1838045" y="86948"/>
                          <a:pt x="1833677" y="92393"/>
                          <a:pt x="1828800" y="97270"/>
                        </a:cubicBezTo>
                        <a:cubicBezTo>
                          <a:pt x="1833677" y="104585"/>
                          <a:pt x="1837214" y="112999"/>
                          <a:pt x="1843431" y="119216"/>
                        </a:cubicBezTo>
                        <a:cubicBezTo>
                          <a:pt x="1857612" y="133397"/>
                          <a:pt x="1869473" y="135212"/>
                          <a:pt x="1887322" y="141161"/>
                        </a:cubicBezTo>
                        <a:cubicBezTo>
                          <a:pt x="1899514" y="138723"/>
                          <a:pt x="1912777" y="128285"/>
                          <a:pt x="1923898" y="133846"/>
                        </a:cubicBezTo>
                        <a:cubicBezTo>
                          <a:pt x="1930795" y="137295"/>
                          <a:pt x="1916583" y="148081"/>
                          <a:pt x="1916583" y="155792"/>
                        </a:cubicBezTo>
                        <a:cubicBezTo>
                          <a:pt x="1916583" y="175451"/>
                          <a:pt x="1921460" y="194806"/>
                          <a:pt x="1923898" y="214313"/>
                        </a:cubicBezTo>
                        <a:cubicBezTo>
                          <a:pt x="1921460" y="221628"/>
                          <a:pt x="1920328" y="229518"/>
                          <a:pt x="1916583" y="236259"/>
                        </a:cubicBezTo>
                        <a:cubicBezTo>
                          <a:pt x="1908044" y="251630"/>
                          <a:pt x="1892882" y="263469"/>
                          <a:pt x="1887322" y="280150"/>
                        </a:cubicBezTo>
                        <a:lnTo>
                          <a:pt x="1880007" y="302096"/>
                        </a:lnTo>
                        <a:cubicBezTo>
                          <a:pt x="1882445" y="324041"/>
                          <a:pt x="1883692" y="346152"/>
                          <a:pt x="1887322" y="367932"/>
                        </a:cubicBezTo>
                        <a:cubicBezTo>
                          <a:pt x="1890442" y="386650"/>
                          <a:pt x="1901998" y="402177"/>
                          <a:pt x="1909268" y="419139"/>
                        </a:cubicBezTo>
                        <a:cubicBezTo>
                          <a:pt x="1912305" y="426226"/>
                          <a:pt x="1912101" y="434810"/>
                          <a:pt x="1916583" y="441084"/>
                        </a:cubicBezTo>
                        <a:cubicBezTo>
                          <a:pt x="1924601" y="452308"/>
                          <a:pt x="1936090" y="460591"/>
                          <a:pt x="1945844" y="470345"/>
                        </a:cubicBezTo>
                        <a:cubicBezTo>
                          <a:pt x="1950721" y="475222"/>
                          <a:pt x="1956648" y="479237"/>
                          <a:pt x="1960474" y="484976"/>
                        </a:cubicBezTo>
                        <a:cubicBezTo>
                          <a:pt x="1965351" y="492291"/>
                          <a:pt x="1969612" y="500056"/>
                          <a:pt x="1975104" y="506921"/>
                        </a:cubicBezTo>
                        <a:cubicBezTo>
                          <a:pt x="1979413" y="512307"/>
                          <a:pt x="1985426" y="516166"/>
                          <a:pt x="1989735" y="521552"/>
                        </a:cubicBezTo>
                        <a:cubicBezTo>
                          <a:pt x="2003216" y="538403"/>
                          <a:pt x="2000784" y="550812"/>
                          <a:pt x="2026311" y="550812"/>
                        </a:cubicBezTo>
                        <a:cubicBezTo>
                          <a:pt x="2029759" y="550812"/>
                          <a:pt x="2031188" y="545935"/>
                          <a:pt x="2033626" y="543497"/>
                        </a:cubicBezTo>
                      </a:path>
                    </a:pathLst>
                  </a:custGeom>
                  <a:ln w="571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pt-BR"/>
                  </a:p>
                </p:txBody>
              </p:sp>
              <p:sp>
                <p:nvSpPr>
                  <p:cNvPr id="48" name="Forma livre 47"/>
                  <p:cNvSpPr/>
                  <p:nvPr/>
                </p:nvSpPr>
                <p:spPr>
                  <a:xfrm>
                    <a:off x="3544344" y="3310743"/>
                    <a:ext cx="855455" cy="1382579"/>
                  </a:xfrm>
                  <a:custGeom>
                    <a:avLst/>
                    <a:gdLst>
                      <a:gd name="connsiteX0" fmla="*/ 855777 w 855777"/>
                      <a:gd name="connsiteY0" fmla="*/ 1383344 h 1383344"/>
                      <a:gd name="connsiteX1" fmla="*/ 775310 w 855777"/>
                      <a:gd name="connsiteY1" fmla="*/ 1376029 h 1383344"/>
                      <a:gd name="connsiteX2" fmla="*/ 724103 w 855777"/>
                      <a:gd name="connsiteY2" fmla="*/ 1368713 h 1383344"/>
                      <a:gd name="connsiteX3" fmla="*/ 709473 w 855777"/>
                      <a:gd name="connsiteY3" fmla="*/ 1273616 h 1383344"/>
                      <a:gd name="connsiteX4" fmla="*/ 694842 w 855777"/>
                      <a:gd name="connsiteY4" fmla="*/ 1215094 h 1383344"/>
                      <a:gd name="connsiteX5" fmla="*/ 687527 w 855777"/>
                      <a:gd name="connsiteY5" fmla="*/ 1178518 h 1383344"/>
                      <a:gd name="connsiteX6" fmla="*/ 650951 w 855777"/>
                      <a:gd name="connsiteY6" fmla="*/ 1149257 h 1383344"/>
                      <a:gd name="connsiteX7" fmla="*/ 629006 w 855777"/>
                      <a:gd name="connsiteY7" fmla="*/ 1134627 h 1383344"/>
                      <a:gd name="connsiteX8" fmla="*/ 585114 w 855777"/>
                      <a:gd name="connsiteY8" fmla="*/ 1119997 h 1383344"/>
                      <a:gd name="connsiteX9" fmla="*/ 563169 w 855777"/>
                      <a:gd name="connsiteY9" fmla="*/ 1127312 h 1383344"/>
                      <a:gd name="connsiteX10" fmla="*/ 526593 w 855777"/>
                      <a:gd name="connsiteY10" fmla="*/ 1149257 h 1383344"/>
                      <a:gd name="connsiteX11" fmla="*/ 416865 w 855777"/>
                      <a:gd name="connsiteY11" fmla="*/ 1119997 h 1383344"/>
                      <a:gd name="connsiteX12" fmla="*/ 402234 w 855777"/>
                      <a:gd name="connsiteY12" fmla="*/ 1105366 h 1383344"/>
                      <a:gd name="connsiteX13" fmla="*/ 409550 w 855777"/>
                      <a:gd name="connsiteY13" fmla="*/ 1068790 h 1383344"/>
                      <a:gd name="connsiteX14" fmla="*/ 416865 w 855777"/>
                      <a:gd name="connsiteY14" fmla="*/ 1046845 h 1383344"/>
                      <a:gd name="connsiteX15" fmla="*/ 402234 w 855777"/>
                      <a:gd name="connsiteY15" fmla="*/ 981008 h 1383344"/>
                      <a:gd name="connsiteX16" fmla="*/ 387604 w 855777"/>
                      <a:gd name="connsiteY16" fmla="*/ 966377 h 1383344"/>
                      <a:gd name="connsiteX17" fmla="*/ 380289 w 855777"/>
                      <a:gd name="connsiteY17" fmla="*/ 944432 h 1383344"/>
                      <a:gd name="connsiteX18" fmla="*/ 394919 w 855777"/>
                      <a:gd name="connsiteY18" fmla="*/ 856649 h 1383344"/>
                      <a:gd name="connsiteX19" fmla="*/ 387604 w 855777"/>
                      <a:gd name="connsiteY19" fmla="*/ 812758 h 1383344"/>
                      <a:gd name="connsiteX20" fmla="*/ 387604 w 855777"/>
                      <a:gd name="connsiteY20" fmla="*/ 768867 h 1383344"/>
                      <a:gd name="connsiteX21" fmla="*/ 409550 w 855777"/>
                      <a:gd name="connsiteY21" fmla="*/ 761552 h 1383344"/>
                      <a:gd name="connsiteX22" fmla="*/ 424180 w 855777"/>
                      <a:gd name="connsiteY22" fmla="*/ 717661 h 1383344"/>
                      <a:gd name="connsiteX23" fmla="*/ 438810 w 855777"/>
                      <a:gd name="connsiteY23" fmla="*/ 651824 h 1383344"/>
                      <a:gd name="connsiteX24" fmla="*/ 416865 w 855777"/>
                      <a:gd name="connsiteY24" fmla="*/ 549411 h 1383344"/>
                      <a:gd name="connsiteX25" fmla="*/ 409550 w 855777"/>
                      <a:gd name="connsiteY25" fmla="*/ 527465 h 1383344"/>
                      <a:gd name="connsiteX26" fmla="*/ 365658 w 855777"/>
                      <a:gd name="connsiteY26" fmla="*/ 498205 h 1383344"/>
                      <a:gd name="connsiteX27" fmla="*/ 358343 w 855777"/>
                      <a:gd name="connsiteY27" fmla="*/ 476259 h 1383344"/>
                      <a:gd name="connsiteX28" fmla="*/ 343713 w 855777"/>
                      <a:gd name="connsiteY28" fmla="*/ 454313 h 1383344"/>
                      <a:gd name="connsiteX29" fmla="*/ 329082 w 855777"/>
                      <a:gd name="connsiteY29" fmla="*/ 410422 h 1383344"/>
                      <a:gd name="connsiteX30" fmla="*/ 329082 w 855777"/>
                      <a:gd name="connsiteY30" fmla="*/ 344585 h 1383344"/>
                      <a:gd name="connsiteX31" fmla="*/ 263246 w 855777"/>
                      <a:gd name="connsiteY31" fmla="*/ 337270 h 1383344"/>
                      <a:gd name="connsiteX32" fmla="*/ 146202 w 855777"/>
                      <a:gd name="connsiteY32" fmla="*/ 329955 h 1383344"/>
                      <a:gd name="connsiteX33" fmla="*/ 124257 w 855777"/>
                      <a:gd name="connsiteY33" fmla="*/ 322640 h 1383344"/>
                      <a:gd name="connsiteX34" fmla="*/ 80366 w 855777"/>
                      <a:gd name="connsiteY34" fmla="*/ 315325 h 1383344"/>
                      <a:gd name="connsiteX35" fmla="*/ 73050 w 855777"/>
                      <a:gd name="connsiteY35" fmla="*/ 234857 h 1383344"/>
                      <a:gd name="connsiteX36" fmla="*/ 43790 w 855777"/>
                      <a:gd name="connsiteY36" fmla="*/ 198281 h 1383344"/>
                      <a:gd name="connsiteX37" fmla="*/ 87681 w 855777"/>
                      <a:gd name="connsiteY37" fmla="*/ 176336 h 1383344"/>
                      <a:gd name="connsiteX38" fmla="*/ 80366 w 855777"/>
                      <a:gd name="connsiteY38" fmla="*/ 154390 h 1383344"/>
                      <a:gd name="connsiteX39" fmla="*/ 51105 w 855777"/>
                      <a:gd name="connsiteY39" fmla="*/ 110499 h 1383344"/>
                      <a:gd name="connsiteX40" fmla="*/ 36474 w 855777"/>
                      <a:gd name="connsiteY40" fmla="*/ 8086 h 1383344"/>
                      <a:gd name="connsiteX41" fmla="*/ 21844 w 855777"/>
                      <a:gd name="connsiteY41" fmla="*/ 771 h 1383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55777" h="1383344">
                        <a:moveTo>
                          <a:pt x="855777" y="1383344"/>
                        </a:moveTo>
                        <a:cubicBezTo>
                          <a:pt x="811835" y="1354048"/>
                          <a:pt x="855165" y="1376029"/>
                          <a:pt x="775310" y="1376029"/>
                        </a:cubicBezTo>
                        <a:cubicBezTo>
                          <a:pt x="758068" y="1376029"/>
                          <a:pt x="741172" y="1371152"/>
                          <a:pt x="724103" y="1368713"/>
                        </a:cubicBezTo>
                        <a:cubicBezTo>
                          <a:pt x="721433" y="1350022"/>
                          <a:pt x="713822" y="1293913"/>
                          <a:pt x="709473" y="1273616"/>
                        </a:cubicBezTo>
                        <a:cubicBezTo>
                          <a:pt x="705260" y="1253955"/>
                          <a:pt x="698785" y="1234811"/>
                          <a:pt x="694842" y="1215094"/>
                        </a:cubicBezTo>
                        <a:cubicBezTo>
                          <a:pt x="692404" y="1202902"/>
                          <a:pt x="691893" y="1190160"/>
                          <a:pt x="687527" y="1178518"/>
                        </a:cubicBezTo>
                        <a:cubicBezTo>
                          <a:pt x="676145" y="1148165"/>
                          <a:pt x="674637" y="1161100"/>
                          <a:pt x="650951" y="1149257"/>
                        </a:cubicBezTo>
                        <a:cubicBezTo>
                          <a:pt x="643088" y="1145325"/>
                          <a:pt x="637040" y="1138197"/>
                          <a:pt x="629006" y="1134627"/>
                        </a:cubicBezTo>
                        <a:cubicBezTo>
                          <a:pt x="614913" y="1128364"/>
                          <a:pt x="585114" y="1119997"/>
                          <a:pt x="585114" y="1119997"/>
                        </a:cubicBezTo>
                        <a:cubicBezTo>
                          <a:pt x="577799" y="1122435"/>
                          <a:pt x="569781" y="1123345"/>
                          <a:pt x="563169" y="1127312"/>
                        </a:cubicBezTo>
                        <a:cubicBezTo>
                          <a:pt x="512962" y="1157435"/>
                          <a:pt x="588759" y="1128535"/>
                          <a:pt x="526593" y="1149257"/>
                        </a:cubicBezTo>
                        <a:cubicBezTo>
                          <a:pt x="397862" y="1139355"/>
                          <a:pt x="456007" y="1168924"/>
                          <a:pt x="416865" y="1119997"/>
                        </a:cubicBezTo>
                        <a:cubicBezTo>
                          <a:pt x="412556" y="1114611"/>
                          <a:pt x="407111" y="1110243"/>
                          <a:pt x="402234" y="1105366"/>
                        </a:cubicBezTo>
                        <a:cubicBezTo>
                          <a:pt x="404673" y="1093174"/>
                          <a:pt x="406534" y="1080852"/>
                          <a:pt x="409550" y="1068790"/>
                        </a:cubicBezTo>
                        <a:cubicBezTo>
                          <a:pt x="411420" y="1061310"/>
                          <a:pt x="416865" y="1054556"/>
                          <a:pt x="416865" y="1046845"/>
                        </a:cubicBezTo>
                        <a:cubicBezTo>
                          <a:pt x="416865" y="1044533"/>
                          <a:pt x="405056" y="986653"/>
                          <a:pt x="402234" y="981008"/>
                        </a:cubicBezTo>
                        <a:cubicBezTo>
                          <a:pt x="399150" y="974839"/>
                          <a:pt x="392481" y="971254"/>
                          <a:pt x="387604" y="966377"/>
                        </a:cubicBezTo>
                        <a:cubicBezTo>
                          <a:pt x="385166" y="959062"/>
                          <a:pt x="380289" y="952143"/>
                          <a:pt x="380289" y="944432"/>
                        </a:cubicBezTo>
                        <a:cubicBezTo>
                          <a:pt x="380289" y="895432"/>
                          <a:pt x="383474" y="890987"/>
                          <a:pt x="394919" y="856649"/>
                        </a:cubicBezTo>
                        <a:cubicBezTo>
                          <a:pt x="392481" y="842019"/>
                          <a:pt x="390821" y="827237"/>
                          <a:pt x="387604" y="812758"/>
                        </a:cubicBezTo>
                        <a:cubicBezTo>
                          <a:pt x="384057" y="796798"/>
                          <a:pt x="371644" y="784827"/>
                          <a:pt x="387604" y="768867"/>
                        </a:cubicBezTo>
                        <a:cubicBezTo>
                          <a:pt x="393057" y="763414"/>
                          <a:pt x="402235" y="763990"/>
                          <a:pt x="409550" y="761552"/>
                        </a:cubicBezTo>
                        <a:cubicBezTo>
                          <a:pt x="414427" y="746922"/>
                          <a:pt x="420440" y="732622"/>
                          <a:pt x="424180" y="717661"/>
                        </a:cubicBezTo>
                        <a:cubicBezTo>
                          <a:pt x="434510" y="676338"/>
                          <a:pt x="429523" y="698259"/>
                          <a:pt x="438810" y="651824"/>
                        </a:cubicBezTo>
                        <a:cubicBezTo>
                          <a:pt x="425667" y="507242"/>
                          <a:pt x="448077" y="611838"/>
                          <a:pt x="416865" y="549411"/>
                        </a:cubicBezTo>
                        <a:cubicBezTo>
                          <a:pt x="413417" y="542514"/>
                          <a:pt x="415003" y="532917"/>
                          <a:pt x="409550" y="527465"/>
                        </a:cubicBezTo>
                        <a:cubicBezTo>
                          <a:pt x="397116" y="515032"/>
                          <a:pt x="365658" y="498205"/>
                          <a:pt x="365658" y="498205"/>
                        </a:cubicBezTo>
                        <a:cubicBezTo>
                          <a:pt x="363220" y="490890"/>
                          <a:pt x="361791" y="483156"/>
                          <a:pt x="358343" y="476259"/>
                        </a:cubicBezTo>
                        <a:cubicBezTo>
                          <a:pt x="354411" y="468395"/>
                          <a:pt x="347284" y="462347"/>
                          <a:pt x="343713" y="454313"/>
                        </a:cubicBezTo>
                        <a:cubicBezTo>
                          <a:pt x="337450" y="440220"/>
                          <a:pt x="329082" y="410422"/>
                          <a:pt x="329082" y="410422"/>
                        </a:cubicBezTo>
                        <a:cubicBezTo>
                          <a:pt x="334697" y="393579"/>
                          <a:pt x="349961" y="359201"/>
                          <a:pt x="329082" y="344585"/>
                        </a:cubicBezTo>
                        <a:cubicBezTo>
                          <a:pt x="310993" y="331923"/>
                          <a:pt x="285256" y="339031"/>
                          <a:pt x="263246" y="337270"/>
                        </a:cubicBezTo>
                        <a:cubicBezTo>
                          <a:pt x="224280" y="334153"/>
                          <a:pt x="185217" y="332393"/>
                          <a:pt x="146202" y="329955"/>
                        </a:cubicBezTo>
                        <a:cubicBezTo>
                          <a:pt x="138887" y="327517"/>
                          <a:pt x="131784" y="324313"/>
                          <a:pt x="124257" y="322640"/>
                        </a:cubicBezTo>
                        <a:cubicBezTo>
                          <a:pt x="109778" y="319423"/>
                          <a:pt x="87840" y="328137"/>
                          <a:pt x="80366" y="315325"/>
                        </a:cubicBezTo>
                        <a:cubicBezTo>
                          <a:pt x="66795" y="292061"/>
                          <a:pt x="78693" y="261192"/>
                          <a:pt x="73050" y="234857"/>
                        </a:cubicBezTo>
                        <a:cubicBezTo>
                          <a:pt x="70534" y="223114"/>
                          <a:pt x="52132" y="206624"/>
                          <a:pt x="43790" y="198281"/>
                        </a:cubicBezTo>
                        <a:cubicBezTo>
                          <a:pt x="53054" y="195965"/>
                          <a:pt x="84248" y="193498"/>
                          <a:pt x="87681" y="176336"/>
                        </a:cubicBezTo>
                        <a:cubicBezTo>
                          <a:pt x="89193" y="168775"/>
                          <a:pt x="84111" y="161131"/>
                          <a:pt x="80366" y="154390"/>
                        </a:cubicBezTo>
                        <a:cubicBezTo>
                          <a:pt x="71827" y="139019"/>
                          <a:pt x="51105" y="110499"/>
                          <a:pt x="51105" y="110499"/>
                        </a:cubicBezTo>
                        <a:cubicBezTo>
                          <a:pt x="46228" y="76361"/>
                          <a:pt x="47379" y="40801"/>
                          <a:pt x="36474" y="8086"/>
                        </a:cubicBezTo>
                        <a:cubicBezTo>
                          <a:pt x="33779" y="0"/>
                          <a:pt x="0" y="771"/>
                          <a:pt x="21844" y="771"/>
                        </a:cubicBezTo>
                      </a:path>
                    </a:pathLst>
                  </a:custGeom>
                  <a:ln w="57150">
                    <a:solidFill>
                      <a:srgbClr val="0066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pt-BR"/>
                  </a:p>
                </p:txBody>
              </p:sp>
              <p:sp>
                <p:nvSpPr>
                  <p:cNvPr id="49" name="Forma livre 48"/>
                  <p:cNvSpPr/>
                  <p:nvPr/>
                </p:nvSpPr>
                <p:spPr>
                  <a:xfrm>
                    <a:off x="4012543" y="4693323"/>
                    <a:ext cx="520573" cy="1317499"/>
                  </a:xfrm>
                  <a:custGeom>
                    <a:avLst/>
                    <a:gdLst>
                      <a:gd name="connsiteX0" fmla="*/ 490119 w 521321"/>
                      <a:gd name="connsiteY0" fmla="*/ 1316736 h 1316736"/>
                      <a:gd name="connsiteX1" fmla="*/ 482803 w 521321"/>
                      <a:gd name="connsiteY1" fmla="*/ 1243584 h 1316736"/>
                      <a:gd name="connsiteX2" fmla="*/ 497434 w 521321"/>
                      <a:gd name="connsiteY2" fmla="*/ 1221638 h 1316736"/>
                      <a:gd name="connsiteX3" fmla="*/ 519379 w 521321"/>
                      <a:gd name="connsiteY3" fmla="*/ 1207008 h 1316736"/>
                      <a:gd name="connsiteX4" fmla="*/ 512064 w 521321"/>
                      <a:gd name="connsiteY4" fmla="*/ 1155801 h 1316736"/>
                      <a:gd name="connsiteX5" fmla="*/ 468173 w 521321"/>
                      <a:gd name="connsiteY5" fmla="*/ 1126541 h 1316736"/>
                      <a:gd name="connsiteX6" fmla="*/ 453543 w 521321"/>
                      <a:gd name="connsiteY6" fmla="*/ 1111910 h 1316736"/>
                      <a:gd name="connsiteX7" fmla="*/ 438912 w 521321"/>
                      <a:gd name="connsiteY7" fmla="*/ 1089965 h 1316736"/>
                      <a:gd name="connsiteX8" fmla="*/ 424282 w 521321"/>
                      <a:gd name="connsiteY8" fmla="*/ 1075334 h 1316736"/>
                      <a:gd name="connsiteX9" fmla="*/ 395021 w 521321"/>
                      <a:gd name="connsiteY9" fmla="*/ 1031443 h 1316736"/>
                      <a:gd name="connsiteX10" fmla="*/ 351130 w 521321"/>
                      <a:gd name="connsiteY10" fmla="*/ 1002182 h 1316736"/>
                      <a:gd name="connsiteX11" fmla="*/ 329184 w 521321"/>
                      <a:gd name="connsiteY11" fmla="*/ 987552 h 1316736"/>
                      <a:gd name="connsiteX12" fmla="*/ 277978 w 521321"/>
                      <a:gd name="connsiteY12" fmla="*/ 972921 h 1316736"/>
                      <a:gd name="connsiteX13" fmla="*/ 256032 w 521321"/>
                      <a:gd name="connsiteY13" fmla="*/ 958291 h 1316736"/>
                      <a:gd name="connsiteX14" fmla="*/ 241402 w 521321"/>
                      <a:gd name="connsiteY14" fmla="*/ 936345 h 1316736"/>
                      <a:gd name="connsiteX15" fmla="*/ 212141 w 521321"/>
                      <a:gd name="connsiteY15" fmla="*/ 943661 h 1316736"/>
                      <a:gd name="connsiteX16" fmla="*/ 168250 w 521321"/>
                      <a:gd name="connsiteY16" fmla="*/ 892454 h 1316736"/>
                      <a:gd name="connsiteX17" fmla="*/ 109728 w 521321"/>
                      <a:gd name="connsiteY17" fmla="*/ 848563 h 1316736"/>
                      <a:gd name="connsiteX18" fmla="*/ 43891 w 521321"/>
                      <a:gd name="connsiteY18" fmla="*/ 855878 h 1316736"/>
                      <a:gd name="connsiteX19" fmla="*/ 0 w 521321"/>
                      <a:gd name="connsiteY19" fmla="*/ 848563 h 1316736"/>
                      <a:gd name="connsiteX20" fmla="*/ 43891 w 521321"/>
                      <a:gd name="connsiteY20" fmla="*/ 833933 h 1316736"/>
                      <a:gd name="connsiteX21" fmla="*/ 58522 w 521321"/>
                      <a:gd name="connsiteY21" fmla="*/ 819302 h 1316736"/>
                      <a:gd name="connsiteX22" fmla="*/ 87783 w 521321"/>
                      <a:gd name="connsiteY22" fmla="*/ 760781 h 1316736"/>
                      <a:gd name="connsiteX23" fmla="*/ 117043 w 521321"/>
                      <a:gd name="connsiteY23" fmla="*/ 716889 h 1316736"/>
                      <a:gd name="connsiteX24" fmla="*/ 124359 w 521321"/>
                      <a:gd name="connsiteY24" fmla="*/ 694944 h 1316736"/>
                      <a:gd name="connsiteX25" fmla="*/ 138989 w 521321"/>
                      <a:gd name="connsiteY25" fmla="*/ 672998 h 1316736"/>
                      <a:gd name="connsiteX26" fmla="*/ 146304 w 521321"/>
                      <a:gd name="connsiteY26" fmla="*/ 651053 h 1316736"/>
                      <a:gd name="connsiteX27" fmla="*/ 160935 w 521321"/>
                      <a:gd name="connsiteY27" fmla="*/ 636422 h 1316736"/>
                      <a:gd name="connsiteX28" fmla="*/ 212141 w 521321"/>
                      <a:gd name="connsiteY28" fmla="*/ 607161 h 1316736"/>
                      <a:gd name="connsiteX29" fmla="*/ 248717 w 521321"/>
                      <a:gd name="connsiteY29" fmla="*/ 570585 h 1316736"/>
                      <a:gd name="connsiteX30" fmla="*/ 292608 w 521321"/>
                      <a:gd name="connsiteY30" fmla="*/ 534009 h 1316736"/>
                      <a:gd name="connsiteX31" fmla="*/ 321869 w 521321"/>
                      <a:gd name="connsiteY31" fmla="*/ 497433 h 1316736"/>
                      <a:gd name="connsiteX32" fmla="*/ 365760 w 521321"/>
                      <a:gd name="connsiteY32" fmla="*/ 482803 h 1316736"/>
                      <a:gd name="connsiteX33" fmla="*/ 380391 w 521321"/>
                      <a:gd name="connsiteY33" fmla="*/ 468173 h 1316736"/>
                      <a:gd name="connsiteX34" fmla="*/ 424282 w 521321"/>
                      <a:gd name="connsiteY34" fmla="*/ 453542 h 1316736"/>
                      <a:gd name="connsiteX35" fmla="*/ 446227 w 521321"/>
                      <a:gd name="connsiteY35" fmla="*/ 438912 h 1316736"/>
                      <a:gd name="connsiteX36" fmla="*/ 468173 w 521321"/>
                      <a:gd name="connsiteY36" fmla="*/ 431597 h 1316736"/>
                      <a:gd name="connsiteX37" fmla="*/ 482803 w 521321"/>
                      <a:gd name="connsiteY37" fmla="*/ 416966 h 1316736"/>
                      <a:gd name="connsiteX38" fmla="*/ 475488 w 521321"/>
                      <a:gd name="connsiteY38" fmla="*/ 358445 h 1316736"/>
                      <a:gd name="connsiteX39" fmla="*/ 460858 w 521321"/>
                      <a:gd name="connsiteY39" fmla="*/ 314553 h 1316736"/>
                      <a:gd name="connsiteX40" fmla="*/ 431597 w 521321"/>
                      <a:gd name="connsiteY40" fmla="*/ 241401 h 1316736"/>
                      <a:gd name="connsiteX41" fmla="*/ 387706 w 521321"/>
                      <a:gd name="connsiteY41" fmla="*/ 226771 h 1316736"/>
                      <a:gd name="connsiteX42" fmla="*/ 365760 w 521321"/>
                      <a:gd name="connsiteY42" fmla="*/ 219456 h 1316736"/>
                      <a:gd name="connsiteX43" fmla="*/ 358445 w 521321"/>
                      <a:gd name="connsiteY43" fmla="*/ 197510 h 1316736"/>
                      <a:gd name="connsiteX44" fmla="*/ 387706 w 521321"/>
                      <a:gd name="connsiteY44" fmla="*/ 138989 h 1316736"/>
                      <a:gd name="connsiteX45" fmla="*/ 395021 w 521321"/>
                      <a:gd name="connsiteY45" fmla="*/ 0 h 1316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521321" h="1316736">
                        <a:moveTo>
                          <a:pt x="490119" y="1316736"/>
                        </a:moveTo>
                        <a:cubicBezTo>
                          <a:pt x="477609" y="1279206"/>
                          <a:pt x="468293" y="1277441"/>
                          <a:pt x="482803" y="1243584"/>
                        </a:cubicBezTo>
                        <a:cubicBezTo>
                          <a:pt x="486266" y="1235503"/>
                          <a:pt x="491217" y="1227855"/>
                          <a:pt x="497434" y="1221638"/>
                        </a:cubicBezTo>
                        <a:cubicBezTo>
                          <a:pt x="503651" y="1215421"/>
                          <a:pt x="512064" y="1211885"/>
                          <a:pt x="519379" y="1207008"/>
                        </a:cubicBezTo>
                        <a:cubicBezTo>
                          <a:pt x="516941" y="1189939"/>
                          <a:pt x="521321" y="1170348"/>
                          <a:pt x="512064" y="1155801"/>
                        </a:cubicBezTo>
                        <a:cubicBezTo>
                          <a:pt x="502624" y="1140967"/>
                          <a:pt x="480606" y="1138975"/>
                          <a:pt x="468173" y="1126541"/>
                        </a:cubicBezTo>
                        <a:cubicBezTo>
                          <a:pt x="463296" y="1121664"/>
                          <a:pt x="457851" y="1117296"/>
                          <a:pt x="453543" y="1111910"/>
                        </a:cubicBezTo>
                        <a:cubicBezTo>
                          <a:pt x="448051" y="1105045"/>
                          <a:pt x="444404" y="1096830"/>
                          <a:pt x="438912" y="1089965"/>
                        </a:cubicBezTo>
                        <a:cubicBezTo>
                          <a:pt x="434604" y="1084579"/>
                          <a:pt x="428420" y="1080852"/>
                          <a:pt x="424282" y="1075334"/>
                        </a:cubicBezTo>
                        <a:cubicBezTo>
                          <a:pt x="413732" y="1061267"/>
                          <a:pt x="409651" y="1041197"/>
                          <a:pt x="395021" y="1031443"/>
                        </a:cubicBezTo>
                        <a:lnTo>
                          <a:pt x="351130" y="1002182"/>
                        </a:lnTo>
                        <a:cubicBezTo>
                          <a:pt x="343815" y="997305"/>
                          <a:pt x="337525" y="990332"/>
                          <a:pt x="329184" y="987552"/>
                        </a:cubicBezTo>
                        <a:cubicBezTo>
                          <a:pt x="297701" y="977058"/>
                          <a:pt x="314719" y="982107"/>
                          <a:pt x="277978" y="972921"/>
                        </a:cubicBezTo>
                        <a:cubicBezTo>
                          <a:pt x="270663" y="968044"/>
                          <a:pt x="262249" y="964508"/>
                          <a:pt x="256032" y="958291"/>
                        </a:cubicBezTo>
                        <a:cubicBezTo>
                          <a:pt x="249815" y="952074"/>
                          <a:pt x="249743" y="939125"/>
                          <a:pt x="241402" y="936345"/>
                        </a:cubicBezTo>
                        <a:cubicBezTo>
                          <a:pt x="231864" y="933166"/>
                          <a:pt x="221895" y="941222"/>
                          <a:pt x="212141" y="943661"/>
                        </a:cubicBezTo>
                        <a:cubicBezTo>
                          <a:pt x="136956" y="924863"/>
                          <a:pt x="233554" y="957758"/>
                          <a:pt x="168250" y="892454"/>
                        </a:cubicBezTo>
                        <a:cubicBezTo>
                          <a:pt x="131278" y="855482"/>
                          <a:pt x="151327" y="869362"/>
                          <a:pt x="109728" y="848563"/>
                        </a:cubicBezTo>
                        <a:cubicBezTo>
                          <a:pt x="87782" y="851001"/>
                          <a:pt x="65972" y="855878"/>
                          <a:pt x="43891" y="855878"/>
                        </a:cubicBezTo>
                        <a:cubicBezTo>
                          <a:pt x="29059" y="855878"/>
                          <a:pt x="0" y="863395"/>
                          <a:pt x="0" y="848563"/>
                        </a:cubicBezTo>
                        <a:cubicBezTo>
                          <a:pt x="0" y="833141"/>
                          <a:pt x="43891" y="833933"/>
                          <a:pt x="43891" y="833933"/>
                        </a:cubicBezTo>
                        <a:cubicBezTo>
                          <a:pt x="48768" y="829056"/>
                          <a:pt x="55438" y="825471"/>
                          <a:pt x="58522" y="819302"/>
                        </a:cubicBezTo>
                        <a:cubicBezTo>
                          <a:pt x="92144" y="752058"/>
                          <a:pt x="54729" y="793833"/>
                          <a:pt x="87783" y="760781"/>
                        </a:cubicBezTo>
                        <a:cubicBezTo>
                          <a:pt x="105175" y="708603"/>
                          <a:pt x="80515" y="771680"/>
                          <a:pt x="117043" y="716889"/>
                        </a:cubicBezTo>
                        <a:cubicBezTo>
                          <a:pt x="121320" y="710473"/>
                          <a:pt x="120911" y="701841"/>
                          <a:pt x="124359" y="694944"/>
                        </a:cubicBezTo>
                        <a:cubicBezTo>
                          <a:pt x="128291" y="687080"/>
                          <a:pt x="135057" y="680862"/>
                          <a:pt x="138989" y="672998"/>
                        </a:cubicBezTo>
                        <a:cubicBezTo>
                          <a:pt x="142437" y="666101"/>
                          <a:pt x="142337" y="657665"/>
                          <a:pt x="146304" y="651053"/>
                        </a:cubicBezTo>
                        <a:cubicBezTo>
                          <a:pt x="149853" y="645139"/>
                          <a:pt x="155636" y="640837"/>
                          <a:pt x="160935" y="636422"/>
                        </a:cubicBezTo>
                        <a:cubicBezTo>
                          <a:pt x="190458" y="611819"/>
                          <a:pt x="182364" y="617088"/>
                          <a:pt x="212141" y="607161"/>
                        </a:cubicBezTo>
                        <a:cubicBezTo>
                          <a:pt x="224333" y="594969"/>
                          <a:pt x="234371" y="580149"/>
                          <a:pt x="248717" y="570585"/>
                        </a:cubicBezTo>
                        <a:cubicBezTo>
                          <a:pt x="279271" y="550217"/>
                          <a:pt x="264446" y="562172"/>
                          <a:pt x="292608" y="534009"/>
                        </a:cubicBezTo>
                        <a:cubicBezTo>
                          <a:pt x="300540" y="510212"/>
                          <a:pt x="295974" y="508942"/>
                          <a:pt x="321869" y="497433"/>
                        </a:cubicBezTo>
                        <a:cubicBezTo>
                          <a:pt x="335962" y="491170"/>
                          <a:pt x="365760" y="482803"/>
                          <a:pt x="365760" y="482803"/>
                        </a:cubicBezTo>
                        <a:cubicBezTo>
                          <a:pt x="370637" y="477926"/>
                          <a:pt x="374222" y="471257"/>
                          <a:pt x="380391" y="468173"/>
                        </a:cubicBezTo>
                        <a:cubicBezTo>
                          <a:pt x="394185" y="461276"/>
                          <a:pt x="424282" y="453542"/>
                          <a:pt x="424282" y="453542"/>
                        </a:cubicBezTo>
                        <a:cubicBezTo>
                          <a:pt x="431597" y="448665"/>
                          <a:pt x="438364" y="442844"/>
                          <a:pt x="446227" y="438912"/>
                        </a:cubicBezTo>
                        <a:cubicBezTo>
                          <a:pt x="453124" y="435464"/>
                          <a:pt x="461561" y="435564"/>
                          <a:pt x="468173" y="431597"/>
                        </a:cubicBezTo>
                        <a:cubicBezTo>
                          <a:pt x="474087" y="428049"/>
                          <a:pt x="477926" y="421843"/>
                          <a:pt x="482803" y="416966"/>
                        </a:cubicBezTo>
                        <a:cubicBezTo>
                          <a:pt x="480365" y="397459"/>
                          <a:pt x="479607" y="377667"/>
                          <a:pt x="475488" y="358445"/>
                        </a:cubicBezTo>
                        <a:cubicBezTo>
                          <a:pt x="472257" y="343365"/>
                          <a:pt x="460858" y="314553"/>
                          <a:pt x="460858" y="314553"/>
                        </a:cubicBezTo>
                        <a:cubicBezTo>
                          <a:pt x="454972" y="267461"/>
                          <a:pt x="468773" y="257924"/>
                          <a:pt x="431597" y="241401"/>
                        </a:cubicBezTo>
                        <a:cubicBezTo>
                          <a:pt x="417504" y="235138"/>
                          <a:pt x="402336" y="231648"/>
                          <a:pt x="387706" y="226771"/>
                        </a:cubicBezTo>
                        <a:lnTo>
                          <a:pt x="365760" y="219456"/>
                        </a:lnTo>
                        <a:cubicBezTo>
                          <a:pt x="363322" y="212141"/>
                          <a:pt x="357593" y="205174"/>
                          <a:pt x="358445" y="197510"/>
                        </a:cubicBezTo>
                        <a:cubicBezTo>
                          <a:pt x="362648" y="159683"/>
                          <a:pt x="367808" y="158885"/>
                          <a:pt x="387706" y="138989"/>
                        </a:cubicBezTo>
                        <a:cubicBezTo>
                          <a:pt x="400232" y="63829"/>
                          <a:pt x="395021" y="109929"/>
                          <a:pt x="395021" y="0"/>
                        </a:cubicBezTo>
                      </a:path>
                    </a:pathLst>
                  </a:custGeom>
                  <a:ln w="57150">
                    <a:solidFill>
                      <a:srgbClr val="3E1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pt-BR"/>
                  </a:p>
                </p:txBody>
              </p:sp>
            </p:grpSp>
            <p:grpSp>
              <p:nvGrpSpPr>
                <p:cNvPr id="91158" name="Grupo 21"/>
                <p:cNvGrpSpPr>
                  <a:grpSpLocks/>
                </p:cNvGrpSpPr>
                <p:nvPr/>
              </p:nvGrpSpPr>
              <p:grpSpPr bwMode="auto">
                <a:xfrm>
                  <a:off x="1709641" y="700757"/>
                  <a:ext cx="2773041" cy="4568047"/>
                  <a:chOff x="1398234" y="754793"/>
                  <a:chExt cx="2773041" cy="4568047"/>
                </a:xfrm>
              </p:grpSpPr>
              <p:sp>
                <p:nvSpPr>
                  <p:cNvPr id="91159" name="CaixaDeTexto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6214" y="754793"/>
                    <a:ext cx="625061" cy="3945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pt-BR" altLang="pt-BR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</a:rPr>
                      <a:t>CMN</a:t>
                    </a:r>
                  </a:p>
                </p:txBody>
              </p:sp>
              <p:sp>
                <p:nvSpPr>
                  <p:cNvPr id="91160" name="CaixaDeTexto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8234" y="1630908"/>
                    <a:ext cx="608402" cy="3945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pt-BR" altLang="pt-BR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</a:rPr>
                      <a:t>CMA</a:t>
                    </a:r>
                  </a:p>
                </p:txBody>
              </p:sp>
              <p:sp>
                <p:nvSpPr>
                  <p:cNvPr id="91161" name="CaixaDeTexto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926" y="4000504"/>
                    <a:ext cx="625061" cy="3945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pt-BR" altLang="pt-BR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</a:rPr>
                      <a:t>CMO</a:t>
                    </a:r>
                  </a:p>
                </p:txBody>
              </p:sp>
              <p:sp>
                <p:nvSpPr>
                  <p:cNvPr id="2" name="CaixaDeTexto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81190" y="4928317"/>
                    <a:ext cx="613400" cy="3945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pt-BR" altLang="pt-BR" b="1" dirty="0">
                        <a:solidFill>
                          <a:srgbClr val="3E1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 Cond" pitchFamily="34" charset="0"/>
                      </a:rPr>
                      <a:t>CMS</a:t>
                    </a:r>
                  </a:p>
                </p:txBody>
              </p:sp>
            </p:grpSp>
          </p:grpSp>
          <p:sp>
            <p:nvSpPr>
              <p:cNvPr id="39" name="Forma livre 38"/>
              <p:cNvSpPr/>
              <p:nvPr/>
            </p:nvSpPr>
            <p:spPr>
              <a:xfrm>
                <a:off x="3771302" y="839243"/>
                <a:ext cx="1012578" cy="438108"/>
              </a:xfrm>
              <a:custGeom>
                <a:avLst/>
                <a:gdLst>
                  <a:gd name="connsiteX0" fmla="*/ 1014024 w 1014024"/>
                  <a:gd name="connsiteY0" fmla="*/ 0 h 437901"/>
                  <a:gd name="connsiteX1" fmla="*/ 992759 w 1014024"/>
                  <a:gd name="connsiteY1" fmla="*/ 31898 h 437901"/>
                  <a:gd name="connsiteX2" fmla="*/ 928964 w 1014024"/>
                  <a:gd name="connsiteY2" fmla="*/ 159488 h 437901"/>
                  <a:gd name="connsiteX3" fmla="*/ 886433 w 1014024"/>
                  <a:gd name="connsiteY3" fmla="*/ 202019 h 437901"/>
                  <a:gd name="connsiteX4" fmla="*/ 875801 w 1014024"/>
                  <a:gd name="connsiteY4" fmla="*/ 233916 h 437901"/>
                  <a:gd name="connsiteX5" fmla="*/ 833271 w 1014024"/>
                  <a:gd name="connsiteY5" fmla="*/ 297712 h 437901"/>
                  <a:gd name="connsiteX6" fmla="*/ 801373 w 1014024"/>
                  <a:gd name="connsiteY6" fmla="*/ 287079 h 437901"/>
                  <a:gd name="connsiteX7" fmla="*/ 769475 w 1014024"/>
                  <a:gd name="connsiteY7" fmla="*/ 265814 h 437901"/>
                  <a:gd name="connsiteX8" fmla="*/ 705680 w 1014024"/>
                  <a:gd name="connsiteY8" fmla="*/ 276447 h 437901"/>
                  <a:gd name="connsiteX9" fmla="*/ 673782 w 1014024"/>
                  <a:gd name="connsiteY9" fmla="*/ 297712 h 437901"/>
                  <a:gd name="connsiteX10" fmla="*/ 641885 w 1014024"/>
                  <a:gd name="connsiteY10" fmla="*/ 287079 h 437901"/>
                  <a:gd name="connsiteX11" fmla="*/ 567457 w 1014024"/>
                  <a:gd name="connsiteY11" fmla="*/ 265814 h 437901"/>
                  <a:gd name="connsiteX12" fmla="*/ 524926 w 1014024"/>
                  <a:gd name="connsiteY12" fmla="*/ 244549 h 437901"/>
                  <a:gd name="connsiteX13" fmla="*/ 493029 w 1014024"/>
                  <a:gd name="connsiteY13" fmla="*/ 255181 h 437901"/>
                  <a:gd name="connsiteX14" fmla="*/ 397336 w 1014024"/>
                  <a:gd name="connsiteY14" fmla="*/ 255181 h 437901"/>
                  <a:gd name="connsiteX15" fmla="*/ 407968 w 1014024"/>
                  <a:gd name="connsiteY15" fmla="*/ 287079 h 437901"/>
                  <a:gd name="connsiteX16" fmla="*/ 429233 w 1014024"/>
                  <a:gd name="connsiteY16" fmla="*/ 318977 h 437901"/>
                  <a:gd name="connsiteX17" fmla="*/ 418601 w 1014024"/>
                  <a:gd name="connsiteY17" fmla="*/ 350875 h 437901"/>
                  <a:gd name="connsiteX18" fmla="*/ 344173 w 1014024"/>
                  <a:gd name="connsiteY18" fmla="*/ 340242 h 437901"/>
                  <a:gd name="connsiteX19" fmla="*/ 280378 w 1014024"/>
                  <a:gd name="connsiteY19" fmla="*/ 318977 h 437901"/>
                  <a:gd name="connsiteX20" fmla="*/ 216582 w 1014024"/>
                  <a:gd name="connsiteY20" fmla="*/ 329609 h 437901"/>
                  <a:gd name="connsiteX21" fmla="*/ 205950 w 1014024"/>
                  <a:gd name="connsiteY21" fmla="*/ 361507 h 437901"/>
                  <a:gd name="connsiteX22" fmla="*/ 163420 w 1014024"/>
                  <a:gd name="connsiteY22" fmla="*/ 372140 h 437901"/>
                  <a:gd name="connsiteX23" fmla="*/ 152787 w 1014024"/>
                  <a:gd name="connsiteY23" fmla="*/ 404037 h 437901"/>
                  <a:gd name="connsiteX24" fmla="*/ 78359 w 1014024"/>
                  <a:gd name="connsiteY24" fmla="*/ 404037 h 437901"/>
                  <a:gd name="connsiteX25" fmla="*/ 46461 w 1014024"/>
                  <a:gd name="connsiteY25" fmla="*/ 414670 h 437901"/>
                  <a:gd name="connsiteX26" fmla="*/ 3931 w 1014024"/>
                  <a:gd name="connsiteY26" fmla="*/ 435935 h 437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14024" h="437901">
                    <a:moveTo>
                      <a:pt x="1014024" y="0"/>
                    </a:moveTo>
                    <a:cubicBezTo>
                      <a:pt x="1006936" y="10633"/>
                      <a:pt x="997949" y="20221"/>
                      <a:pt x="992759" y="31898"/>
                    </a:cubicBezTo>
                    <a:cubicBezTo>
                      <a:pt x="965087" y="94161"/>
                      <a:pt x="982018" y="106434"/>
                      <a:pt x="928964" y="159488"/>
                    </a:cubicBezTo>
                    <a:lnTo>
                      <a:pt x="886433" y="202019"/>
                    </a:lnTo>
                    <a:cubicBezTo>
                      <a:pt x="882889" y="212651"/>
                      <a:pt x="881244" y="224119"/>
                      <a:pt x="875801" y="233916"/>
                    </a:cubicBezTo>
                    <a:cubicBezTo>
                      <a:pt x="863389" y="256257"/>
                      <a:pt x="833271" y="297712"/>
                      <a:pt x="833271" y="297712"/>
                    </a:cubicBezTo>
                    <a:cubicBezTo>
                      <a:pt x="822638" y="294168"/>
                      <a:pt x="811398" y="292091"/>
                      <a:pt x="801373" y="287079"/>
                    </a:cubicBezTo>
                    <a:cubicBezTo>
                      <a:pt x="789943" y="281364"/>
                      <a:pt x="782176" y="267225"/>
                      <a:pt x="769475" y="265814"/>
                    </a:cubicBezTo>
                    <a:cubicBezTo>
                      <a:pt x="748048" y="263433"/>
                      <a:pt x="726945" y="272903"/>
                      <a:pt x="705680" y="276447"/>
                    </a:cubicBezTo>
                    <a:cubicBezTo>
                      <a:pt x="695047" y="283535"/>
                      <a:pt x="686387" y="295611"/>
                      <a:pt x="673782" y="297712"/>
                    </a:cubicBezTo>
                    <a:cubicBezTo>
                      <a:pt x="662727" y="299554"/>
                      <a:pt x="652661" y="290158"/>
                      <a:pt x="641885" y="287079"/>
                    </a:cubicBezTo>
                    <a:cubicBezTo>
                      <a:pt x="614893" y="279367"/>
                      <a:pt x="592961" y="276744"/>
                      <a:pt x="567457" y="265814"/>
                    </a:cubicBezTo>
                    <a:cubicBezTo>
                      <a:pt x="552888" y="259570"/>
                      <a:pt x="539103" y="251637"/>
                      <a:pt x="524926" y="244549"/>
                    </a:cubicBezTo>
                    <a:cubicBezTo>
                      <a:pt x="514294" y="248093"/>
                      <a:pt x="504236" y="255181"/>
                      <a:pt x="493029" y="255181"/>
                    </a:cubicBezTo>
                    <a:cubicBezTo>
                      <a:pt x="380754" y="255181"/>
                      <a:pt x="469141" y="231247"/>
                      <a:pt x="397336" y="255181"/>
                    </a:cubicBezTo>
                    <a:cubicBezTo>
                      <a:pt x="400880" y="265814"/>
                      <a:pt x="402956" y="277054"/>
                      <a:pt x="407968" y="287079"/>
                    </a:cubicBezTo>
                    <a:cubicBezTo>
                      <a:pt x="413683" y="298509"/>
                      <a:pt x="427132" y="306372"/>
                      <a:pt x="429233" y="318977"/>
                    </a:cubicBezTo>
                    <a:cubicBezTo>
                      <a:pt x="431076" y="330032"/>
                      <a:pt x="422145" y="340242"/>
                      <a:pt x="418601" y="350875"/>
                    </a:cubicBezTo>
                    <a:cubicBezTo>
                      <a:pt x="393792" y="347331"/>
                      <a:pt x="368592" y="345877"/>
                      <a:pt x="344173" y="340242"/>
                    </a:cubicBezTo>
                    <a:cubicBezTo>
                      <a:pt x="322332" y="335202"/>
                      <a:pt x="280378" y="318977"/>
                      <a:pt x="280378" y="318977"/>
                    </a:cubicBezTo>
                    <a:cubicBezTo>
                      <a:pt x="259113" y="322521"/>
                      <a:pt x="235300" y="318913"/>
                      <a:pt x="216582" y="329609"/>
                    </a:cubicBezTo>
                    <a:cubicBezTo>
                      <a:pt x="206851" y="335170"/>
                      <a:pt x="214702" y="354505"/>
                      <a:pt x="205950" y="361507"/>
                    </a:cubicBezTo>
                    <a:cubicBezTo>
                      <a:pt x="194539" y="370636"/>
                      <a:pt x="177597" y="368596"/>
                      <a:pt x="163420" y="372140"/>
                    </a:cubicBezTo>
                    <a:cubicBezTo>
                      <a:pt x="159876" y="382772"/>
                      <a:pt x="161539" y="397036"/>
                      <a:pt x="152787" y="404037"/>
                    </a:cubicBezTo>
                    <a:cubicBezTo>
                      <a:pt x="125299" y="426027"/>
                      <a:pt x="104244" y="412665"/>
                      <a:pt x="78359" y="404037"/>
                    </a:cubicBezTo>
                    <a:cubicBezTo>
                      <a:pt x="67726" y="407581"/>
                      <a:pt x="56486" y="409658"/>
                      <a:pt x="46461" y="414670"/>
                    </a:cubicBezTo>
                    <a:cubicBezTo>
                      <a:pt x="0" y="437901"/>
                      <a:pt x="30564" y="435935"/>
                      <a:pt x="3931" y="435935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35" name="Elipse 34"/>
            <p:cNvSpPr/>
            <p:nvPr/>
          </p:nvSpPr>
          <p:spPr bwMode="auto">
            <a:xfrm flipV="1">
              <a:off x="2329839" y="1562983"/>
              <a:ext cx="54977" cy="4309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5" name="Texto Explicativo 1 24"/>
          <p:cNvSpPr/>
          <p:nvPr/>
        </p:nvSpPr>
        <p:spPr>
          <a:xfrm>
            <a:off x="5940152" y="1700808"/>
            <a:ext cx="3024336" cy="735566"/>
          </a:xfrm>
          <a:prstGeom prst="borderCallout1">
            <a:avLst>
              <a:gd name="adj1" fmla="val 18750"/>
              <a:gd name="adj2" fmla="val -8333"/>
              <a:gd name="adj3" fmla="val 535"/>
              <a:gd name="adj4" fmla="val -113744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Área de Operações NORTE</a:t>
            </a:r>
          </a:p>
        </p:txBody>
      </p:sp>
      <p:sp>
        <p:nvSpPr>
          <p:cNvPr id="27" name="Texto Explicativo 1 26"/>
          <p:cNvSpPr/>
          <p:nvPr/>
        </p:nvSpPr>
        <p:spPr>
          <a:xfrm>
            <a:off x="5940152" y="2909457"/>
            <a:ext cx="3024336" cy="735567"/>
          </a:xfrm>
          <a:prstGeom prst="borderCallout1">
            <a:avLst>
              <a:gd name="adj1" fmla="val 18750"/>
              <a:gd name="adj2" fmla="val -8333"/>
              <a:gd name="adj3" fmla="val -74039"/>
              <a:gd name="adj4" fmla="val -166075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Área de Operações AMAZÔNIA</a:t>
            </a:r>
          </a:p>
        </p:txBody>
      </p:sp>
      <p:sp>
        <p:nvSpPr>
          <p:cNvPr id="28" name="Texto Explicativo 1 27"/>
          <p:cNvSpPr/>
          <p:nvPr/>
        </p:nvSpPr>
        <p:spPr>
          <a:xfrm>
            <a:off x="5940152" y="4133594"/>
            <a:ext cx="3024336" cy="735566"/>
          </a:xfrm>
          <a:prstGeom prst="borderCallout1">
            <a:avLst>
              <a:gd name="adj1" fmla="val 18750"/>
              <a:gd name="adj2" fmla="val -8333"/>
              <a:gd name="adj3" fmla="val 7614"/>
              <a:gd name="adj4" fmla="val -112623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Área de Operações OESTE</a:t>
            </a:r>
          </a:p>
        </p:txBody>
      </p:sp>
      <p:sp>
        <p:nvSpPr>
          <p:cNvPr id="29" name="Texto Explicativo 1 28"/>
          <p:cNvSpPr/>
          <p:nvPr/>
        </p:nvSpPr>
        <p:spPr>
          <a:xfrm>
            <a:off x="5940152" y="5340377"/>
            <a:ext cx="3024336" cy="735567"/>
          </a:xfrm>
          <a:prstGeom prst="borderCallout1">
            <a:avLst>
              <a:gd name="adj1" fmla="val 18750"/>
              <a:gd name="adj2" fmla="val -8333"/>
              <a:gd name="adj3" fmla="val 5994"/>
              <a:gd name="adj4" fmla="val -96433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3E1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Área de 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Operações</a:t>
            </a:r>
          </a:p>
          <a:p>
            <a:pPr algn="ctr">
              <a:defRPr/>
            </a:pP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SUL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39552" y="404664"/>
            <a:ext cx="856793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PLANO ESTRATÉGICO DE FRONTEIRA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87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9700651">
            <a:off x="-9845" y="3032302"/>
            <a:ext cx="85536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OPERAÇÃO ÁGATA</a:t>
            </a:r>
            <a:endParaRPr lang="pt-BR" sz="9600" b="1" cap="all" spc="0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Bernard MT Condensed" pitchFamily="18" charset="0"/>
            </a:endParaRPr>
          </a:p>
        </p:txBody>
      </p:sp>
      <p:pic>
        <p:nvPicPr>
          <p:cNvPr id="6" name="Picture 6" descr="Instituto Brasileiro do Meio Ambiente e dos Recursos Naturais Renováve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5517232"/>
            <a:ext cx="677862" cy="65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Instituto Chico Mendes de Conservação da Biodiversidade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9346" y="1989069"/>
            <a:ext cx="1154178" cy="110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0" descr="Fundação Nacional do Índ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863941" cy="829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2" descr="ANP - Agência Nacional do Petróleo, Gás Natural e Biocombustíve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525879"/>
            <a:ext cx="431800" cy="74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383" name="Picture 14" descr="http://www.sipam.gov.br/templates/portal/images/logo_sipa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2929" y="3503613"/>
            <a:ext cx="5730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Força Nacion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925588"/>
            <a:ext cx="5143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8" descr="Polícia Feder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6101" y="2209800"/>
            <a:ext cx="600075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0" descr="Polícia Rodoviária Feder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6750" y="1285875"/>
            <a:ext cx="584200" cy="56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387" name="Picture 32" descr="http://www.pm.ap.gov.br/beta/templates/td_zanet/images/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4000500"/>
            <a:ext cx="576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8" name="Picture 33"/>
          <p:cNvPicPr>
            <a:picLocks noChangeAspect="1" noChangeArrowheads="1"/>
          </p:cNvPicPr>
          <p:nvPr/>
        </p:nvPicPr>
        <p:blipFill>
          <a:blip r:embed="rId11" cstate="print"/>
          <a:srcRect l="21304" t="17224" r="74152" b="74310"/>
          <a:stretch>
            <a:fillRect/>
          </a:stretch>
        </p:blipFill>
        <p:spPr bwMode="auto">
          <a:xfrm>
            <a:off x="8285163" y="4725144"/>
            <a:ext cx="503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5" descr="Agência Brasileira de Inteligênci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09962" y="3717032"/>
            <a:ext cx="791194" cy="76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390" name="Picture 37"/>
          <p:cNvPicPr>
            <a:picLocks noChangeAspect="1" noChangeArrowheads="1"/>
          </p:cNvPicPr>
          <p:nvPr/>
        </p:nvPicPr>
        <p:blipFill>
          <a:blip r:embed="rId13" cstate="print"/>
          <a:srcRect l="4704" t="14272" r="84943" b="79724"/>
          <a:stretch>
            <a:fillRect/>
          </a:stretch>
        </p:blipFill>
        <p:spPr bwMode="auto">
          <a:xfrm>
            <a:off x="242888" y="3716338"/>
            <a:ext cx="1279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9" descr="Receita Feder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74013" y="2768395"/>
            <a:ext cx="1234091" cy="601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6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71628" y="2226221"/>
            <a:ext cx="1103910" cy="74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393" name="Picture 22" descr="Vigilancia Agropecuaria Internacional - Brasi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60315" y="3021013"/>
            <a:ext cx="9636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17" cstate="print"/>
          <a:srcRect l="552" t="12303" r="79962" b="76772"/>
          <a:stretch>
            <a:fillRect/>
          </a:stretch>
        </p:blipFill>
        <p:spPr bwMode="auto">
          <a:xfrm>
            <a:off x="2574508" y="2333504"/>
            <a:ext cx="1634982" cy="56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395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2600" y="4221163"/>
            <a:ext cx="771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M:\00_CPE\2011\Imagens_slides\13. Logos\Logo_EB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00813" y="1214438"/>
            <a:ext cx="609600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" descr="M:\00_CPE\2011\Imagens_slides\13. Logos\Logo_FAB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86625" y="1314450"/>
            <a:ext cx="873125" cy="61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4" descr="M:\00_CPE\2011\Imagens_slides\13. Logos\Logo_MB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643563" y="1239838"/>
            <a:ext cx="646112" cy="83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6" descr="M:\00_CPE\2011\Imagens_slides\13. Logos\Logo_EMCFA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498777" y="1917700"/>
            <a:ext cx="649287" cy="65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8" descr="Ministério da Agricultura, Pecuária e Abastecimento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7544" y="1628800"/>
            <a:ext cx="1009650" cy="82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15" descr="D:\Usuarios\carvalhocosta\Meus documentos\SECMIL - 02Mai2011\Simbolos MD\Figuras Transparentes Novas - 8Fev2011\MD_Transparente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71478" y="1236663"/>
            <a:ext cx="552450" cy="69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402" name="Picture 10" descr="https://ead.senasp.gov.br/images/background/img_inicial.jpg"/>
          <p:cNvPicPr>
            <a:picLocks noChangeAspect="1" noChangeArrowheads="1"/>
          </p:cNvPicPr>
          <p:nvPr/>
        </p:nvPicPr>
        <p:blipFill>
          <a:blip r:embed="rId26" cstate="print"/>
          <a:srcRect b="36722"/>
          <a:stretch>
            <a:fillRect/>
          </a:stretch>
        </p:blipFill>
        <p:spPr bwMode="auto">
          <a:xfrm>
            <a:off x="2411760" y="4076700"/>
            <a:ext cx="1543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3" name="Picture 5" descr="Z:\to\d3\LOGOS\PMAC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786438" y="5504904"/>
            <a:ext cx="6921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4" name="Picture 6" descr="Z:\to\d3\LOGOS\PMRO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643563" y="3000375"/>
            <a:ext cx="6000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5" name="Picture 19" descr="Z:\to\d3\LOGOS\policia civil mt.jpe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95936" y="5373216"/>
            <a:ext cx="72707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6" name="Picture 22" descr="Z:\to\d3\LOGOS\pm mt.jpe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423025" y="46529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619250" y="4076700"/>
            <a:ext cx="6826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1408" name="Picture 2" descr="J:\LOGOS\escudo_padrao 2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55938" y="5013176"/>
            <a:ext cx="79533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9" name="Picture 3" descr="J:\LOGOS\PJC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070921" y="4653136"/>
            <a:ext cx="5730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10" name="Picture 4" descr="J:\LOGOS\Polícia Civil do Acre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789488" y="3632200"/>
            <a:ext cx="64611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11" name="Picture 5" descr="J:\LOGOS\policia civil amazonas.gif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267744" y="5373216"/>
            <a:ext cx="6365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12" name="Imagem 26" descr="Secrt Seg Publi AM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378700" y="4429125"/>
            <a:ext cx="6492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13" name="Imagem 27" descr="secret seg MT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960563" y="3140968"/>
            <a:ext cx="8143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14" name="Imagem 28" descr="Secrt Seg Pub RO.JPG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357938" y="3071813"/>
            <a:ext cx="8223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95536" y="5301208"/>
            <a:ext cx="768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1416" name="Picture 11" descr="brasão PM fundo branco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913688" y="5373216"/>
            <a:ext cx="9794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17" name="Imagem 55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732240" y="5337199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1" descr="http://www.itamaraty.gov.br/home/topo_portugues.jpg"/>
          <p:cNvPicPr>
            <a:picLocks noChangeAspect="1" noChangeArrowheads="1"/>
          </p:cNvPicPr>
          <p:nvPr/>
        </p:nvPicPr>
        <p:blipFill>
          <a:blip r:embed="rId42" cstate="print"/>
          <a:srcRect l="12239" t="12603" r="11082" b="15661"/>
          <a:stretch>
            <a:fillRect/>
          </a:stretch>
        </p:blipFill>
        <p:spPr bwMode="auto">
          <a:xfrm>
            <a:off x="1475631" y="1258888"/>
            <a:ext cx="1800225" cy="52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21"/>
          <p:cNvPicPr>
            <a:picLocks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096817" y="1292225"/>
            <a:ext cx="1411287" cy="42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10" descr="Agencia Nacional de Aviação Civil">
            <a:hlinkClick r:id="rId44"/>
          </p:cNvPr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143750" y="3286125"/>
            <a:ext cx="936625" cy="89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s://encrypted-tbn0.gstatic.com/images?q=tbn:ANd9GcQ7aSxwYGxrDZIbiEhuWtFHnfdcPjGlJvG4Z-uCOhDPJ5thDLE5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716463" y="4810125"/>
            <a:ext cx="1511300" cy="490538"/>
          </a:xfrm>
          <a:prstGeom prst="rect">
            <a:avLst/>
          </a:prstGeom>
          <a:noFill/>
          <a:effectLst>
            <a:outerShdw blurRad="292100" dist="139700" dir="2700000" algn="l" rotWithShape="0">
              <a:prstClr val="black">
                <a:alpha val="65000"/>
              </a:prstClr>
            </a:outerShdw>
          </a:effectLst>
        </p:spPr>
      </p:pic>
      <p:pic>
        <p:nvPicPr>
          <p:cNvPr id="101422" name="Picture 2" descr="D:\Diversos\Brasão ESFRON (DEFINITIVO).jp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1403648" y="4941888"/>
            <a:ext cx="7350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tângulo 48"/>
          <p:cNvSpPr/>
          <p:nvPr/>
        </p:nvSpPr>
        <p:spPr>
          <a:xfrm>
            <a:off x="779710" y="404664"/>
            <a:ext cx="832777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4000" b="1" dirty="0" smtClean="0">
                <a:ln/>
                <a:solidFill>
                  <a:prstClr val="black"/>
                </a:solidFill>
                <a:latin typeface="Franklin Gothic Medium Cond" pitchFamily="34" charset="0"/>
                <a:cs typeface="Arial" charset="0"/>
              </a:rPr>
              <a:t>MINISTÉRIOS E AGÊNCIAS PARTICIPANTES</a:t>
            </a:r>
            <a:endParaRPr lang="pt-BR" sz="4000" b="1" dirty="0">
              <a:ln/>
              <a:solidFill>
                <a:prstClr val="black"/>
              </a:solidFill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1550</Words>
  <Application>Microsoft Office PowerPoint</Application>
  <PresentationFormat>Apresentação na tela (4:3)</PresentationFormat>
  <Paragraphs>159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Ministério da Defesa</dc:creator>
  <cp:lastModifiedBy>Álvaro Wanderley</cp:lastModifiedBy>
  <cp:revision>281</cp:revision>
  <cp:lastPrinted>2014-02-17T18:56:20Z</cp:lastPrinted>
  <dcterms:created xsi:type="dcterms:W3CDTF">2013-05-13T17:24:01Z</dcterms:created>
  <dcterms:modified xsi:type="dcterms:W3CDTF">2015-11-26T01:21:34Z</dcterms:modified>
</cp:coreProperties>
</file>