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322" r:id="rId3"/>
    <p:sldId id="323" r:id="rId4"/>
    <p:sldId id="325" r:id="rId5"/>
    <p:sldId id="326" r:id="rId6"/>
    <p:sldId id="313" r:id="rId7"/>
    <p:sldId id="302" r:id="rId8"/>
    <p:sldId id="309" r:id="rId9"/>
    <p:sldId id="314" r:id="rId10"/>
    <p:sldId id="310" r:id="rId11"/>
    <p:sldId id="311" r:id="rId12"/>
    <p:sldId id="315" r:id="rId13"/>
    <p:sldId id="317" r:id="rId14"/>
    <p:sldId id="321" r:id="rId15"/>
    <p:sldId id="272" r:id="rId16"/>
  </p:sldIdLst>
  <p:sldSz cx="12192000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57"/>
    <a:srgbClr val="FA9B1C"/>
    <a:srgbClr val="FB541A"/>
    <a:srgbClr val="FA5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16" autoAdjust="0"/>
    <p:restoredTop sz="94660"/>
  </p:normalViewPr>
  <p:slideViewPr>
    <p:cSldViewPr snapToGrid="0">
      <p:cViewPr>
        <p:scale>
          <a:sx n="80" d="100"/>
          <a:sy n="80" d="100"/>
        </p:scale>
        <p:origin x="44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836544587121399E-2"/>
          <c:w val="0.99838992815940797"/>
          <c:h val="0.96316351528488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144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  Preço baixo/ mais barato/ metade do preço/ mais acessível</c:v>
                </c:pt>
                <c:pt idx="1">
                  <c:v>  Não paga imposto</c:v>
                </c:pt>
                <c:pt idx="2">
                  <c:v>  Facilidade em adquirir os produtos/ acha fácil</c:v>
                </c:pt>
                <c:pt idx="3">
                  <c:v>  Quem vende tem muito lucro/ compra no atacado e vende no varejo</c:v>
                </c:pt>
                <c:pt idx="4">
                  <c:v>  Maior qualidade/ por ser produto importado </c:v>
                </c:pt>
                <c:pt idx="5">
                  <c:v>Nenhuma vantagem</c:v>
                </c:pt>
                <c:pt idx="6">
                  <c:v>Não sabe</c:v>
                </c:pt>
              </c:strCache>
            </c:strRef>
          </c:cat>
          <c:val>
            <c:numRef>
              <c:f>Plan1!$B$2:$B$8</c:f>
              <c:numCache>
                <c:formatCode>0</c:formatCode>
                <c:ptCount val="7"/>
                <c:pt idx="0">
                  <c:v>52.97792229442836</c:v>
                </c:pt>
                <c:pt idx="1">
                  <c:v>8.5363417766621197</c:v>
                </c:pt>
                <c:pt idx="2">
                  <c:v>2.7457505819034611</c:v>
                </c:pt>
                <c:pt idx="3">
                  <c:v>2.7293324327958</c:v>
                </c:pt>
                <c:pt idx="4">
                  <c:v>1.4340260184021141</c:v>
                </c:pt>
                <c:pt idx="5">
                  <c:v>36.834118375809908</c:v>
                </c:pt>
                <c:pt idx="6">
                  <c:v>4.5161063520112954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1355432"/>
        <c:axId val="151355824"/>
      </c:barChart>
      <c:catAx>
        <c:axId val="151355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1355824"/>
        <c:crosses val="autoZero"/>
        <c:auto val="1"/>
        <c:lblAlgn val="ctr"/>
        <c:lblOffset val="100"/>
        <c:noMultiLvlLbl val="0"/>
      </c:catAx>
      <c:valAx>
        <c:axId val="15135582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one"/>
        <c:crossAx val="15135543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399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836544587121399E-2"/>
          <c:w val="0.99838992815940797"/>
          <c:h val="0.96316351528488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144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Sim, deixariam</c:v>
                </c:pt>
                <c:pt idx="1">
                  <c:v>Não deixariam</c:v>
                </c:pt>
              </c:strCache>
            </c:strRef>
          </c:cat>
          <c:val>
            <c:numRef>
              <c:f>Plan1!$B$2:$B$3</c:f>
              <c:numCache>
                <c:formatCode>0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1356608"/>
        <c:axId val="151655232"/>
      </c:barChart>
      <c:catAx>
        <c:axId val="151356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1655232"/>
        <c:crosses val="autoZero"/>
        <c:auto val="1"/>
        <c:lblAlgn val="ctr"/>
        <c:lblOffset val="100"/>
        <c:noMultiLvlLbl val="0"/>
      </c:catAx>
      <c:valAx>
        <c:axId val="151655232"/>
        <c:scaling>
          <c:orientation val="minMax"/>
          <c:max val="11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51356608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53539968485297"/>
          <c:y val="6.4901353553308894E-2"/>
          <c:w val="0.48417144318086203"/>
          <c:h val="0.88596389786937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Exemplo de Gráfico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44F11"/>
              </a:solidFill>
            </c:spPr>
          </c:dPt>
          <c:dPt>
            <c:idx val="1"/>
            <c:invertIfNegative val="0"/>
            <c:bubble3D val="0"/>
            <c:spPr>
              <a:solidFill>
                <a:srgbClr val="144F1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Concorda totalmente</c:v>
                </c:pt>
                <c:pt idx="1">
                  <c:v>Concorda em parte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72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656016"/>
        <c:axId val="151656408"/>
      </c:barChart>
      <c:catAx>
        <c:axId val="151656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51656408"/>
        <c:crosses val="autoZero"/>
        <c:auto val="1"/>
        <c:lblAlgn val="ctr"/>
        <c:lblOffset val="100"/>
        <c:noMultiLvlLbl val="0"/>
      </c:catAx>
      <c:valAx>
        <c:axId val="151656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51656016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599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453945098004"/>
          <c:h val="0.89868632235667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144F1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Muito eficiente</c:v>
                </c:pt>
                <c:pt idx="1">
                  <c:v>Um pouco eficiente</c:v>
                </c:pt>
                <c:pt idx="2">
                  <c:v>Nada eficiente</c:v>
                </c:pt>
                <c:pt idx="3">
                  <c:v>Não sabe</c:v>
                </c:pt>
              </c:strCache>
            </c:strRef>
          </c:cat>
          <c:val>
            <c:numRef>
              <c:f>Plan1!$B$2:$B$5</c:f>
              <c:numCache>
                <c:formatCode>0</c:formatCode>
                <c:ptCount val="4"/>
                <c:pt idx="0">
                  <c:v>4.6419903721619287</c:v>
                </c:pt>
                <c:pt idx="1">
                  <c:v>50.202997518058552</c:v>
                </c:pt>
                <c:pt idx="2">
                  <c:v>39.651738323030337</c:v>
                </c:pt>
                <c:pt idx="3">
                  <c:v>5.503273786748915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1657192"/>
        <c:axId val="151657584"/>
      </c:barChart>
      <c:catAx>
        <c:axId val="15165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1657584"/>
        <c:crosses val="autoZero"/>
        <c:auto val="1"/>
        <c:lblAlgn val="ctr"/>
        <c:lblOffset val="100"/>
        <c:noMultiLvlLbl val="0"/>
      </c:catAx>
      <c:valAx>
        <c:axId val="15165758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51657192"/>
        <c:crosses val="autoZero"/>
        <c:crossBetween val="between"/>
      </c:valAx>
      <c:spPr>
        <a:noFill/>
        <a:ln w="25419"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C90B-A40F-544D-89A1-41A7CCEFDB90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43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B9B3-DA40-114A-910B-3B23A7E284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8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9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5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4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0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620CE-6E97-41C1-BD27-1E29C012659D}" type="datetimeFigureOut">
              <a:rPr lang="pt-BR" smtClean="0"/>
              <a:pPr/>
              <a:t>23/11/2015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C343-AA8F-4C66-94DA-C129189A35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5318975"/>
          </a:xfrm>
          <a:prstGeom prst="rect">
            <a:avLst/>
          </a:prstGeom>
          <a:solidFill>
            <a:srgbClr val="2A425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0" y="5683713"/>
            <a:ext cx="9778702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2700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Movimento em Defesa do Mercado Legal Brasileiro</a:t>
            </a:r>
          </a:p>
          <a:p>
            <a:pPr algn="r"/>
            <a:r>
              <a:rPr lang="pt-BR" sz="200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26 de novembro de 2015</a:t>
            </a:r>
            <a:endParaRPr lang="pt-BR" sz="200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9950823" y="5542877"/>
            <a:ext cx="0" cy="1097280"/>
          </a:xfrm>
          <a:prstGeom prst="line">
            <a:avLst/>
          </a:prstGeom>
          <a:ln w="28575">
            <a:solidFill>
              <a:srgbClr val="2A4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rojetoescolalegal.org.br/wp-content/uploads/2009/11/etco_logo_arte_final-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704" y="5697275"/>
            <a:ext cx="1888899" cy="7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398" y="207818"/>
            <a:ext cx="605444" cy="130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disse a opinião pública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(pesquisa Datafolha – abril/2015)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24"/>
          <p:cNvSpPr txBox="1">
            <a:spLocks noChangeArrowheads="1"/>
          </p:cNvSpPr>
          <p:nvPr/>
        </p:nvSpPr>
        <p:spPr bwMode="auto">
          <a:xfrm>
            <a:off x="1" y="1052012"/>
            <a:ext cx="6100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vantagem dos produtos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contrabandeados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p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reço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baixo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04048"/>
              </p:ext>
            </p:extLst>
          </p:nvPr>
        </p:nvGraphicFramePr>
        <p:xfrm>
          <a:off x="392530" y="1940092"/>
          <a:ext cx="5418723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CaixaDeTexto 53"/>
          <p:cNvSpPr txBox="1">
            <a:spLocks noChangeArrowheads="1"/>
          </p:cNvSpPr>
          <p:nvPr/>
        </p:nvSpPr>
        <p:spPr bwMode="auto">
          <a:xfrm>
            <a:off x="6100011" y="1052012"/>
            <a:ext cx="6091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Motivos que tornam os produtos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contrabandeados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baratos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os produzidos no Brasil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68453" y="1744579"/>
            <a:ext cx="2844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pagam os impostos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devidos</a:t>
            </a:r>
          </a:p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268453" y="4291262"/>
            <a:ext cx="2844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submetem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normas de fiscalização</a:t>
            </a:r>
          </a:p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224211" y="1744579"/>
            <a:ext cx="2844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pior qualidade</a:t>
            </a:r>
          </a:p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224211" y="4291262"/>
            <a:ext cx="2844000" cy="24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Contrabandistas têm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lucros menores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fabricantes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brasileiros</a:t>
            </a:r>
          </a:p>
          <a:p>
            <a:pPr algn="ctr" defTabSz="912813">
              <a:lnSpc>
                <a:spcPct val="90000"/>
              </a:lnSpc>
              <a:spcAft>
                <a:spcPts val="738"/>
              </a:spcAft>
            </a:pPr>
            <a:r>
              <a:rPr lang="pt-BR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6096000" y="1046747"/>
            <a:ext cx="0" cy="570296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8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398" y="207818"/>
            <a:ext cx="605444" cy="130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que disse a opinião pública (pesquisa Datafolha – abril/2015)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24"/>
          <p:cNvSpPr txBox="1">
            <a:spLocks noChangeArrowheads="1"/>
          </p:cNvSpPr>
          <p:nvPr/>
        </p:nvSpPr>
        <p:spPr bwMode="auto">
          <a:xfrm>
            <a:off x="1" y="1052012"/>
            <a:ext cx="61000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deixariam de comprar produtos contrabandeados se os produtos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brasileiros fossem mais baratos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53"/>
          <p:cNvSpPr txBox="1">
            <a:spLocks noChangeArrowheads="1"/>
          </p:cNvSpPr>
          <p:nvPr/>
        </p:nvSpPr>
        <p:spPr bwMode="auto">
          <a:xfrm>
            <a:off x="6100011" y="1052012"/>
            <a:ext cx="6091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Produtos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contrabandeados incentivam o crime organizado e o tráfico</a:t>
            </a:r>
          </a:p>
        </p:txBody>
      </p:sp>
      <p:graphicFrame>
        <p:nvGraphicFramePr>
          <p:cNvPr id="12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862760"/>
              </p:ext>
            </p:extLst>
          </p:nvPr>
        </p:nvGraphicFramePr>
        <p:xfrm>
          <a:off x="283496" y="2510422"/>
          <a:ext cx="5696200" cy="33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913800"/>
              </p:ext>
            </p:extLst>
          </p:nvPr>
        </p:nvGraphicFramePr>
        <p:xfrm>
          <a:off x="6616799" y="2237873"/>
          <a:ext cx="4795838" cy="418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6096000" y="1046747"/>
            <a:ext cx="0" cy="570296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84119"/>
            <a:ext cx="12192000" cy="5307477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pt-BR" sz="6000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O QUE PRECISA SER FEITO </a:t>
            </a:r>
            <a:r>
              <a:rPr lang="pt-BR" sz="6000" u="sng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DEFINITIVAMENTE</a:t>
            </a:r>
            <a:r>
              <a:rPr lang="pt-BR" sz="6000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?</a:t>
            </a:r>
            <a:endParaRPr lang="pt-BR" sz="6000" dirty="0">
              <a:solidFill>
                <a:srgbClr val="2A425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398" y="207818"/>
            <a:ext cx="605444" cy="130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Governo Federal não é eficiente no combate ao contrabando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Datafolha - abril/2015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9407" y="6032019"/>
            <a:ext cx="12191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CONFIRMADO PELO TCU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44193"/>
              </p:ext>
            </p:extLst>
          </p:nvPr>
        </p:nvGraphicFramePr>
        <p:xfrm>
          <a:off x="1125956" y="1596608"/>
          <a:ext cx="48768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5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569" y="1280695"/>
            <a:ext cx="4318000" cy="43481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2" descr="seta_curva_direit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0763" flipH="1">
            <a:off x="4776897" y="1603062"/>
            <a:ext cx="21605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79"/>
          <p:cNvSpPr txBox="1">
            <a:spLocks noChangeArrowheads="1"/>
          </p:cNvSpPr>
          <p:nvPr/>
        </p:nvSpPr>
        <p:spPr bwMode="auto">
          <a:xfrm>
            <a:off x="9487807" y="3685841"/>
            <a:ext cx="757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</a:rPr>
              <a:t>45%</a:t>
            </a:r>
          </a:p>
        </p:txBody>
      </p:sp>
      <p:sp>
        <p:nvSpPr>
          <p:cNvPr id="12" name="TextBox 279"/>
          <p:cNvSpPr txBox="1">
            <a:spLocks noChangeArrowheads="1"/>
          </p:cNvSpPr>
          <p:nvPr/>
        </p:nvSpPr>
        <p:spPr bwMode="auto">
          <a:xfrm>
            <a:off x="8732157" y="4651041"/>
            <a:ext cx="75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rgbClr val="FFFFFF"/>
                </a:solidFill>
                <a:latin typeface="Trebuchet MS" pitchFamily="34" charset="0"/>
              </a:rPr>
              <a:t>41%</a:t>
            </a:r>
          </a:p>
        </p:txBody>
      </p:sp>
      <p:sp>
        <p:nvSpPr>
          <p:cNvPr id="13" name="TextBox 279"/>
          <p:cNvSpPr txBox="1">
            <a:spLocks noChangeArrowheads="1"/>
          </p:cNvSpPr>
          <p:nvPr/>
        </p:nvSpPr>
        <p:spPr bwMode="auto">
          <a:xfrm>
            <a:off x="9948182" y="2466641"/>
            <a:ext cx="757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</a:rPr>
              <a:t>32%</a:t>
            </a:r>
          </a:p>
        </p:txBody>
      </p:sp>
      <p:sp>
        <p:nvSpPr>
          <p:cNvPr id="14" name="TextBox 279"/>
          <p:cNvSpPr txBox="1">
            <a:spLocks noChangeArrowheads="1"/>
          </p:cNvSpPr>
          <p:nvPr/>
        </p:nvSpPr>
        <p:spPr bwMode="auto">
          <a:xfrm>
            <a:off x="8441645" y="2517441"/>
            <a:ext cx="7572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35621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cobramos. Mais uma vez! De imediato!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253761"/>
            <a:ext cx="12192000" cy="2628000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NAS OPERAÇÕES DE FRONTEIRA,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não se estabelece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PLANO PERMANENTE, baseado no plano de fronteiras, como evidenciado nas recomendações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feitas pelo TCU no âmbito do Executivo e do Congresso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4076314"/>
            <a:ext cx="12192000" cy="2628000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AO AUMENTO DE IMPOSTOS e AJUSTE TRIBUTÁRIO nos setores mais afetados, para evitar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aumento do contrabando, a redução da arrecadação, o desemprego na indústria brasileira e o aumento do crime</a:t>
            </a:r>
          </a:p>
        </p:txBody>
      </p:sp>
    </p:spTree>
    <p:extLst>
      <p:ext uri="{BB962C8B-B14F-4D97-AF65-F5344CB8AC3E}">
        <p14:creationId xmlns:p14="http://schemas.microsoft.com/office/powerpoint/2010/main" val="4082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5318975"/>
          </a:xfrm>
          <a:prstGeom prst="rect">
            <a:avLst/>
          </a:prstGeom>
          <a:solidFill>
            <a:srgbClr val="2A425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9435253" y="5592652"/>
            <a:ext cx="0" cy="991673"/>
          </a:xfrm>
          <a:prstGeom prst="line">
            <a:avLst/>
          </a:prstGeom>
          <a:ln w="28575">
            <a:solidFill>
              <a:srgbClr val="FA9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0" y="1874657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OBRIGADO</a:t>
            </a:r>
          </a:p>
        </p:txBody>
      </p:sp>
      <p:sp>
        <p:nvSpPr>
          <p:cNvPr id="2" name="Retângulo 1"/>
          <p:cNvSpPr/>
          <p:nvPr/>
        </p:nvSpPr>
        <p:spPr>
          <a:xfrm>
            <a:off x="9236990" y="5592652"/>
            <a:ext cx="418454" cy="991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-1" y="5319968"/>
            <a:ext cx="121920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Movimento em Defesa do Mercado Legal Brasileiro</a:t>
            </a:r>
          </a:p>
        </p:txBody>
      </p:sp>
      <p:pic>
        <p:nvPicPr>
          <p:cNvPr id="2050" name="Picture 2" descr="http://www.projetoescolalegal.org.br/wp-content/uploads/2009/11/etco_logo_arte_final-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597" y="5875030"/>
            <a:ext cx="2354805" cy="9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ETCO - Instituto Brasileiro de Ética Concorrencial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167061"/>
            <a:ext cx="6012000" cy="5426244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80000" rtlCol="0" anchor="ctr"/>
          <a:lstStyle/>
          <a:p>
            <a:pPr algn="just">
              <a:buClr>
                <a:srgbClr val="2A4257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kern="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por objetivo identificar, discutir, propor e apoiar ações, práticas e projetos que resultem na melhoria concreta do ambiente de negócios no Brasil e é focado no combate a:</a:t>
            </a: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A4257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Sonegação</a:t>
            </a: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Comércio </a:t>
            </a:r>
            <a:r>
              <a:rPr lang="pt-BR" sz="2000" kern="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Ilegal  </a:t>
            </a: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Contrabando</a:t>
            </a: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Informalidade</a:t>
            </a: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15875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Corrupção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80000" y="1167061"/>
            <a:ext cx="6012000" cy="5426244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80000" rtlCol="0" anchor="ctr"/>
          <a:lstStyle/>
          <a:p>
            <a:pPr algn="just">
              <a:buClr>
                <a:srgbClr val="2A4257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Três frentes de atuação:</a:t>
            </a:r>
          </a:p>
          <a:p>
            <a:pPr algn="just">
              <a:buClr>
                <a:srgbClr val="2A4257"/>
              </a:buClr>
              <a:buFont typeface="Arial" panose="020B0604020202020204" pitchFamily="34" charset="0"/>
              <a:buChar char="•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lvl="2" indent="-177800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Fomentar estudos e análises sobre </a:t>
            </a:r>
            <a:r>
              <a:rPr lang="pt-BR" sz="2000" kern="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que incentivam esses desvios de conduta</a:t>
            </a:r>
          </a:p>
          <a:p>
            <a:pPr marL="273050" lvl="2" indent="-177800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 e apoiar iniciativas, ações, sugestões de mudanças em textos legais e práticas administrativas </a:t>
            </a:r>
          </a:p>
          <a:p>
            <a:pPr marL="273050" lvl="2" indent="-177800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Desenvolver e apoiar ações de conscientização da opinião pública </a:t>
            </a:r>
          </a:p>
          <a:p>
            <a:pPr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2" indent="-90488" algn="just">
              <a:buClr>
                <a:srgbClr val="2A4257"/>
              </a:buClr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Câmaras Setoriais: </a:t>
            </a:r>
          </a:p>
          <a:p>
            <a:pPr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8913"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Refrigerantes</a:t>
            </a:r>
          </a:p>
          <a:p>
            <a:pPr marL="188913"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Fumo</a:t>
            </a:r>
          </a:p>
          <a:p>
            <a:pPr marL="188913"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Cerveja</a:t>
            </a:r>
          </a:p>
          <a:p>
            <a:pPr marL="188913"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Combustíveis e </a:t>
            </a:r>
            <a:r>
              <a:rPr lang="pt-BR" sz="2000" kern="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Lubrificantes</a:t>
            </a:r>
          </a:p>
          <a:p>
            <a:pPr marL="188913" lvl="2" algn="just">
              <a:buClr>
                <a:srgbClr val="2A4257"/>
              </a:buClr>
              <a:buFont typeface="Wingdings" panose="05000000000000000000" pitchFamily="2" charset="2"/>
              <a:buChar char="v"/>
            </a:pPr>
            <a:r>
              <a:rPr lang="pt-BR" sz="2000" kern="0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kern="0" dirty="0" smtClean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pt-BR" sz="2000" kern="0" dirty="0">
              <a:solidFill>
                <a:srgbClr val="2A42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contrabando no Brasil afeta: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0" y="1209351"/>
            <a:ext cx="5398340" cy="540063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811926" y="4127160"/>
            <a:ext cx="3999590" cy="523220"/>
            <a:chOff x="5808723" y="584732"/>
            <a:chExt cx="3999590" cy="523220"/>
          </a:xfrm>
        </p:grpSpPr>
        <p:sp>
          <p:nvSpPr>
            <p:cNvPr id="7" name="CaixaDeTexto 6"/>
            <p:cNvSpPr txBox="1"/>
            <p:nvPr/>
          </p:nvSpPr>
          <p:spPr>
            <a:xfrm>
              <a:off x="6426824" y="584732"/>
              <a:ext cx="3381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indústria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594342"/>
              <a:ext cx="504000" cy="504000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6811926" y="3121320"/>
            <a:ext cx="5164076" cy="523220"/>
            <a:chOff x="5808723" y="-2180697"/>
            <a:chExt cx="5164076" cy="523220"/>
          </a:xfrm>
        </p:grpSpPr>
        <p:sp>
          <p:nvSpPr>
            <p:cNvPr id="10" name="CaixaDeTexto 9"/>
            <p:cNvSpPr txBox="1"/>
            <p:nvPr/>
          </p:nvSpPr>
          <p:spPr>
            <a:xfrm>
              <a:off x="6426824" y="-2180697"/>
              <a:ext cx="4545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segurança pública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-2171087"/>
              <a:ext cx="504000" cy="50400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6811926" y="5133000"/>
            <a:ext cx="3650868" cy="523220"/>
            <a:chOff x="5808723" y="6052264"/>
            <a:chExt cx="3650868" cy="523220"/>
          </a:xfrm>
        </p:grpSpPr>
        <p:sp>
          <p:nvSpPr>
            <p:cNvPr id="13" name="CaixaDeTexto 12"/>
            <p:cNvSpPr txBox="1"/>
            <p:nvPr/>
          </p:nvSpPr>
          <p:spPr>
            <a:xfrm>
              <a:off x="6426824" y="6052264"/>
              <a:ext cx="303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comércio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6061874"/>
              <a:ext cx="504000" cy="504000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6811926" y="1109640"/>
            <a:ext cx="4128634" cy="523220"/>
            <a:chOff x="5808723" y="-4860106"/>
            <a:chExt cx="4128634" cy="523220"/>
          </a:xfrm>
        </p:grpSpPr>
        <p:sp>
          <p:nvSpPr>
            <p:cNvPr id="16" name="CaixaDeTexto 15"/>
            <p:cNvSpPr txBox="1"/>
            <p:nvPr/>
          </p:nvSpPr>
          <p:spPr>
            <a:xfrm>
              <a:off x="6426824" y="-4860106"/>
              <a:ext cx="3510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empregos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-4850496"/>
              <a:ext cx="504000" cy="504000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6811926" y="6138841"/>
            <a:ext cx="4188914" cy="523220"/>
            <a:chOff x="5808723" y="-7558774"/>
            <a:chExt cx="4188914" cy="523220"/>
          </a:xfrm>
        </p:grpSpPr>
        <p:sp>
          <p:nvSpPr>
            <p:cNvPr id="19" name="CaixaDeTexto 18"/>
            <p:cNvSpPr txBox="1"/>
            <p:nvPr/>
          </p:nvSpPr>
          <p:spPr>
            <a:xfrm>
              <a:off x="6426824" y="-7558774"/>
              <a:ext cx="357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agricultura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-7549164"/>
              <a:ext cx="504000" cy="504000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6811926" y="2115480"/>
            <a:ext cx="4965821" cy="523220"/>
            <a:chOff x="5808723" y="4751514"/>
            <a:chExt cx="4965821" cy="523220"/>
          </a:xfrm>
        </p:grpSpPr>
        <p:sp>
          <p:nvSpPr>
            <p:cNvPr id="22" name="CaixaDeTexto 21"/>
            <p:cNvSpPr txBox="1"/>
            <p:nvPr/>
          </p:nvSpPr>
          <p:spPr>
            <a:xfrm>
              <a:off x="6426824" y="4751514"/>
              <a:ext cx="4347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rgbClr val="2A42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saúde dos brasileiros</a:t>
              </a:r>
              <a:endParaRPr lang="pt-BR" sz="2800" b="1" dirty="0">
                <a:solidFill>
                  <a:srgbClr val="2A42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723" y="4761124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257"/>
          </a:solidFill>
          <a:ln>
            <a:solidFill>
              <a:srgbClr val="2A4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2392" y="424909"/>
            <a:ext cx="2877992" cy="6008183"/>
            <a:chOff x="-12392" y="1"/>
            <a:chExt cx="2877992" cy="6008183"/>
          </a:xfrm>
        </p:grpSpPr>
        <p:pic>
          <p:nvPicPr>
            <p:cNvPr id="1058" name="Picture 34" descr="http://s2.glbimg.com/pCj6i5VGd5WWeR88zluhBRnmJDI=/s.glbimg.com/jo/g1/f/original/2013/08/08/cd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8" y="1"/>
              <a:ext cx="2864986" cy="214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saiunojornal.com.br/wp-content/uploads/2009/06/foto-celular-celular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4365"/>
              <a:ext cx="2865600" cy="195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goionews.com.br/bdimages/20140617/CIGARRO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392" y="2148741"/>
              <a:ext cx="2865600" cy="19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0" name="Picture 36" descr="http://www.fozdoiguacudestinodomundo.com.br/sites/default/files/pont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1373" r="27094" b="8708"/>
          <a:stretch/>
        </p:blipFill>
        <p:spPr bwMode="auto">
          <a:xfrm>
            <a:off x="2853208" y="429336"/>
            <a:ext cx="6437672" cy="60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290274" y="424653"/>
            <a:ext cx="2901726" cy="6008694"/>
            <a:chOff x="9290274" y="0"/>
            <a:chExt cx="2901726" cy="6008694"/>
          </a:xfrm>
        </p:grpSpPr>
        <p:pic>
          <p:nvPicPr>
            <p:cNvPr id="1028" name="Picture 4" descr="http://www.bemparana.com.br/upload/image/noticia/noticia_260226_img1_img_02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274" y="0"/>
              <a:ext cx="2901726" cy="193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sindireceita.org.br/wp-content/uploads/2013/01/Analistas-Tribut%C3%A1rios-participam-de-apreens%C3%A3o-com-eletr%C3%B4nicos1.30.01.1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400" y="1934484"/>
              <a:ext cx="2901600" cy="193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www.portalmedianeira.net.br/2014/wp-content/uploads/2014/08/DSC_7732.jpg?48674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8"/>
            <a:stretch/>
          </p:blipFill>
          <p:spPr bwMode="auto">
            <a:xfrm>
              <a:off x="9290400" y="3868884"/>
              <a:ext cx="2901600" cy="213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90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4257"/>
          </a:solidFill>
          <a:ln>
            <a:solidFill>
              <a:srgbClr val="2A4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2392" y="424909"/>
            <a:ext cx="2877992" cy="6008183"/>
            <a:chOff x="-12392" y="1"/>
            <a:chExt cx="2877992" cy="6008183"/>
          </a:xfrm>
        </p:grpSpPr>
        <p:pic>
          <p:nvPicPr>
            <p:cNvPr id="1058" name="Picture 34" descr="http://s2.glbimg.com/pCj6i5VGd5WWeR88zluhBRnmJDI=/s.glbimg.com/jo/g1/f/original/2013/08/08/cd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78" y="1"/>
              <a:ext cx="2864986" cy="2148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saiunojornal.com.br/wp-content/uploads/2009/06/foto-celular-celular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4365"/>
              <a:ext cx="2865600" cy="1953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goionews.com.br/bdimages/20140617/CIGARRO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392" y="2148741"/>
              <a:ext cx="2865600" cy="19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0" name="Picture 36" descr="http://www.fozdoiguacudestinodomundo.com.br/sites/default/files/pont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1373" r="27094" b="8708"/>
          <a:stretch/>
        </p:blipFill>
        <p:spPr bwMode="auto">
          <a:xfrm>
            <a:off x="2853208" y="429336"/>
            <a:ext cx="6437672" cy="60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9290274" y="424653"/>
            <a:ext cx="2901726" cy="6008694"/>
            <a:chOff x="9290274" y="0"/>
            <a:chExt cx="2901726" cy="6008694"/>
          </a:xfrm>
        </p:grpSpPr>
        <p:pic>
          <p:nvPicPr>
            <p:cNvPr id="1028" name="Picture 4" descr="http://www.bemparana.com.br/upload/image/noticia/noticia_260226_img1_img_023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274" y="0"/>
              <a:ext cx="2901726" cy="1934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sindireceita.org.br/wp-content/uploads/2013/01/Analistas-Tribut%C3%A1rios-participam-de-apreens%C3%A3o-com-eletr%C3%B4nicos1.30.01.1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400" y="1934484"/>
              <a:ext cx="2901600" cy="193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http://www.portalmedianeira.net.br/2014/wp-content/uploads/2014/08/DSC_7732.jpg?486745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8"/>
            <a:stretch/>
          </p:blipFill>
          <p:spPr bwMode="auto">
            <a:xfrm>
              <a:off x="9290400" y="3868884"/>
              <a:ext cx="2901600" cy="213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-12392" y="0"/>
            <a:ext cx="12192000" cy="6858000"/>
          </a:xfrm>
          <a:prstGeom prst="rect">
            <a:avLst/>
          </a:prstGeom>
          <a:solidFill>
            <a:srgbClr val="2A4257">
              <a:alpha val="79000"/>
            </a:srgbClr>
          </a:solidFill>
          <a:ln>
            <a:solidFill>
              <a:srgbClr val="2A4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1698867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1.200 sites de venda ilegal de medicamentos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3682626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da criminalidade nas fronteiras e nos centros urbanos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4343879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mil quilômetros 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fronteiras com apenas 36 postos de fiscalização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66828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Estimativas de R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bilhões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ano em prejuízos para o Brasil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(perdas </a:t>
            </a:r>
            <a:r>
              <a:rPr lang="pt-B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setoriais+sonegação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0" y="2360120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R$ 4,5 bilhões de evasão fiscal apenas com o contrabando de cigarros em 2014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5005132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Demissões nas cadeias produtivas afetadas pelo contrabando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5666382"/>
            <a:ext cx="1220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contrabando paraguaio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 à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17ª maior indústria do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vendas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0" y="6133761"/>
            <a:ext cx="12192000" cy="295549"/>
          </a:xfrm>
          <a:prstGeom prst="rect">
            <a:avLst/>
          </a:prstGeom>
          <a:solidFill>
            <a:srgbClr val="2A4257"/>
          </a:solidFill>
          <a:ln>
            <a:solidFill>
              <a:srgbClr val="2A4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6141336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Fontes: Pesquisa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digital: ameaças à saúde do Ministério da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Saúde, Delegacia da Receita Federal de Foz do 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Iguaçu (Dados de âmbito nacional divulgados pela Coordenação-Geral de Administração Aduaneira (COANA) em junho de 2013,  durante mutirão de destruição de mercadorias apreendidas), </a:t>
            </a:r>
            <a:r>
              <a:rPr lang="pt-B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IBGE, ABCF, Idesf, Exame Melhores &amp; Maiores, </a:t>
            </a:r>
            <a:r>
              <a:rPr lang="pt-B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Euromonitor</a:t>
            </a: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0" y="419963"/>
            <a:ext cx="12192000" cy="295549"/>
          </a:xfrm>
          <a:prstGeom prst="rect">
            <a:avLst/>
          </a:prstGeom>
          <a:solidFill>
            <a:srgbClr val="2A4257"/>
          </a:solidFill>
          <a:ln>
            <a:solidFill>
              <a:srgbClr val="2A4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2392" y="3021373"/>
            <a:ext cx="1220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Estima-se que mais de 85 milhões de litros de álcool são contrabandeados ao ano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1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398" y="207818"/>
            <a:ext cx="605444" cy="130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A Reação da Sociedade Frente ao Problema do Contrabando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24"/>
          <p:cNvSpPr txBox="1">
            <a:spLocks noChangeArrowheads="1"/>
          </p:cNvSpPr>
          <p:nvPr/>
        </p:nvSpPr>
        <p:spPr bwMode="auto">
          <a:xfrm>
            <a:off x="5197642" y="1235675"/>
            <a:ext cx="687003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de frente de mobilização – “Movimento em Defesa do Mercado Legal Brasileiro”</a:t>
            </a:r>
          </a:p>
          <a:p>
            <a:pPr algn="just"/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da Frente Parlamentar Mista de Combate ao Contrabando e à Falsificação</a:t>
            </a:r>
          </a:p>
          <a:p>
            <a:pPr algn="just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da Frente:</a:t>
            </a:r>
          </a:p>
          <a:p>
            <a:pPr algn="just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 apresentar propostas 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Cobrar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 poder público, nas esferas federal, estadual e municipal, a execução de ações firmes 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imediatas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Levar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discussão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toda a sociedade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2" y="1235675"/>
            <a:ext cx="4572000" cy="304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24"/>
          <p:cNvSpPr txBox="1">
            <a:spLocks noChangeArrowheads="1"/>
          </p:cNvSpPr>
          <p:nvPr/>
        </p:nvSpPr>
        <p:spPr bwMode="auto">
          <a:xfrm>
            <a:off x="5197642" y="4481781"/>
            <a:ext cx="6779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do Projeto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Lei 1530/15,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o objetivo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endurecer o combate ao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contrabando</a:t>
            </a:r>
          </a:p>
        </p:txBody>
      </p:sp>
      <p:sp>
        <p:nvSpPr>
          <p:cNvPr id="7" name="CaixaDeTexto 24"/>
          <p:cNvSpPr txBox="1">
            <a:spLocks noChangeArrowheads="1"/>
          </p:cNvSpPr>
          <p:nvPr/>
        </p:nvSpPr>
        <p:spPr bwMode="auto">
          <a:xfrm>
            <a:off x="0" y="5143914"/>
            <a:ext cx="12191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Relatório do TCU</a:t>
            </a:r>
          </a:p>
        </p:txBody>
      </p:sp>
      <p:sp>
        <p:nvSpPr>
          <p:cNvPr id="8" name="CaixaDeTexto 24"/>
          <p:cNvSpPr txBox="1">
            <a:spLocks noChangeArrowheads="1"/>
          </p:cNvSpPr>
          <p:nvPr/>
        </p:nvSpPr>
        <p:spPr bwMode="auto">
          <a:xfrm>
            <a:off x="0" y="5588852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do Ministério Público Federal em Foz do Iguaçu 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24"/>
          <p:cNvSpPr txBox="1">
            <a:spLocks noChangeArrowheads="1"/>
          </p:cNvSpPr>
          <p:nvPr/>
        </p:nvSpPr>
        <p:spPr bwMode="auto">
          <a:xfrm>
            <a:off x="0" y="6057235"/>
            <a:ext cx="1219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</a:t>
            </a:r>
            <a:r>
              <a:rPr lang="pt-B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Idesf</a:t>
            </a:r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‘O Custo do Contrabando’ e ‘Operações de Segurança nas Áreas de Fronteira’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0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84119"/>
            <a:ext cx="12192000" cy="5307477"/>
          </a:xfrm>
          <a:prstGeom prst="rect">
            <a:avLst/>
          </a:prstGeom>
          <a:solidFill>
            <a:srgbClr val="2A425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pt-BR" sz="6600" dirty="0" smtClean="0">
                <a:solidFill>
                  <a:srgbClr val="2A4257"/>
                </a:solidFill>
                <a:latin typeface="Arial Black" panose="020B0A04020102020204" pitchFamily="34" charset="0"/>
              </a:rPr>
              <a:t>E O </a:t>
            </a:r>
            <a:r>
              <a:rPr lang="pt-BR" sz="6600" dirty="0">
                <a:solidFill>
                  <a:srgbClr val="2A4257"/>
                </a:solidFill>
                <a:latin typeface="Arial Black" panose="020B0A04020102020204" pitchFamily="34" charset="0"/>
              </a:rPr>
              <a:t>BRASIL </a:t>
            </a:r>
            <a:r>
              <a:rPr lang="pt-BR" sz="6600" u="sng" dirty="0">
                <a:solidFill>
                  <a:srgbClr val="2A4257"/>
                </a:solidFill>
                <a:latin typeface="Arial Black" panose="020B0A04020102020204" pitchFamily="34" charset="0"/>
              </a:rPr>
              <a:t>CONTINUA</a:t>
            </a:r>
            <a:r>
              <a:rPr lang="pt-BR" sz="6600" dirty="0">
                <a:solidFill>
                  <a:srgbClr val="2A4257"/>
                </a:solidFill>
                <a:latin typeface="Arial Black" panose="020B0A04020102020204" pitchFamily="34" charset="0"/>
              </a:rPr>
              <a:t> PERDENDO A LUTA </a:t>
            </a:r>
          </a:p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pt-BR" sz="6600" dirty="0">
                <a:solidFill>
                  <a:srgbClr val="2A4257"/>
                </a:solidFill>
                <a:latin typeface="Arial Black" panose="020B0A04020102020204" pitchFamily="34" charset="0"/>
              </a:rPr>
              <a:t>PARA O CONTRABANDO</a:t>
            </a:r>
          </a:p>
        </p:txBody>
      </p:sp>
    </p:spTree>
    <p:extLst>
      <p:ext uri="{BB962C8B-B14F-4D97-AF65-F5344CB8AC3E}">
        <p14:creationId xmlns:p14="http://schemas.microsoft.com/office/powerpoint/2010/main" val="216288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que falamos em Março 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Nacional de Combate ao Contrabando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08" y="1219199"/>
            <a:ext cx="2518177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19" y="3057303"/>
            <a:ext cx="2487166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86" y="4895407"/>
            <a:ext cx="2491499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3522399" y="2468450"/>
            <a:ext cx="8370667" cy="1015663"/>
            <a:chOff x="3522399" y="2588766"/>
            <a:chExt cx="8370667" cy="1015663"/>
          </a:xfrm>
        </p:grpSpPr>
        <p:sp>
          <p:nvSpPr>
            <p:cNvPr id="21" name="Elipse 20"/>
            <p:cNvSpPr/>
            <p:nvPr/>
          </p:nvSpPr>
          <p:spPr>
            <a:xfrm>
              <a:off x="3522399" y="2652376"/>
              <a:ext cx="720000" cy="72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pt-B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333066" y="2588766"/>
              <a:ext cx="756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Maior controle das fronteiras,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forma a </a:t>
              </a:r>
              <a:r>
                <a:rPr lang="pt-B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evitar </a:t>
              </a:r>
              <a:r>
                <a:rPr lang="pt-BR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 ingresso de produtos que não pagam impostos, não geram empregos e aumentam a criminalidade no </a:t>
              </a:r>
              <a:r>
                <a:rPr lang="pt-BR" sz="2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país</a:t>
              </a:r>
              <a:endParaRPr lang="pt-BR" sz="20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522399" y="3948743"/>
            <a:ext cx="8370667" cy="1015663"/>
            <a:chOff x="3522399" y="4029784"/>
            <a:chExt cx="8370667" cy="1015663"/>
          </a:xfrm>
        </p:grpSpPr>
        <p:sp>
          <p:nvSpPr>
            <p:cNvPr id="25" name="Elipse 24"/>
            <p:cNvSpPr/>
            <p:nvPr/>
          </p:nvSpPr>
          <p:spPr>
            <a:xfrm>
              <a:off x="3522399" y="4177615"/>
              <a:ext cx="720000" cy="72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pt-B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4333066" y="4029784"/>
              <a:ext cx="756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Agenda positiva Brasil / Paraguai,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caráter empresarial, para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permitir que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o país vizinho possa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desenvolver sua economia de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forma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sustentável</a:t>
              </a:r>
              <a:endParaRPr lang="pt-B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522399" y="5429037"/>
            <a:ext cx="8370667" cy="1015663"/>
            <a:chOff x="3522399" y="5188405"/>
            <a:chExt cx="8370667" cy="1015663"/>
          </a:xfrm>
        </p:grpSpPr>
        <p:sp>
          <p:nvSpPr>
            <p:cNvPr id="28" name="Elipse 27"/>
            <p:cNvSpPr/>
            <p:nvPr/>
          </p:nvSpPr>
          <p:spPr>
            <a:xfrm>
              <a:off x="3522399" y="5336236"/>
              <a:ext cx="720000" cy="72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t-BR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333066" y="5188405"/>
              <a:ext cx="756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Ajustes tributários,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 reduzir a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atratividade financeira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dos produtos contrabandeados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aumentar a competitividade do ambiente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negócios</a:t>
              </a:r>
              <a:endParaRPr lang="pt-B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tângulo 21"/>
          <p:cNvSpPr/>
          <p:nvPr/>
        </p:nvSpPr>
        <p:spPr>
          <a:xfrm>
            <a:off x="3248527" y="1263363"/>
            <a:ext cx="872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preciso estabelecer uma agenda dura e imediata para um problema antigo...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670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6398" y="207818"/>
            <a:ext cx="605444" cy="130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83104"/>
            <a:ext cx="12192000" cy="8164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eles disseram na mesma época – Seminário da Folha de S. Paulo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134350" y="1070810"/>
            <a:ext cx="2340000" cy="5750074"/>
            <a:chOff x="134350" y="1070810"/>
            <a:chExt cx="2340000" cy="5750074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350" y="1070810"/>
              <a:ext cx="2340000" cy="1560000"/>
            </a:xfrm>
            <a:prstGeom prst="rect">
              <a:avLst/>
            </a:prstGeom>
          </p:spPr>
        </p:pic>
        <p:sp>
          <p:nvSpPr>
            <p:cNvPr id="44" name="TextBox 25"/>
            <p:cNvSpPr txBox="1"/>
            <p:nvPr/>
          </p:nvSpPr>
          <p:spPr>
            <a:xfrm>
              <a:off x="134350" y="2647434"/>
              <a:ext cx="2340000" cy="417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dirty="0" smtClean="0">
                  <a:latin typeface="Arial"/>
                  <a:cs typeface="Arial"/>
                </a:rPr>
                <a:t>“</a:t>
              </a:r>
              <a:r>
                <a:rPr lang="pt-BR" sz="1200" b="1" u="sng" dirty="0" smtClean="0">
                  <a:latin typeface="Arial"/>
                  <a:cs typeface="Arial"/>
                </a:rPr>
                <a:t>O </a:t>
              </a:r>
              <a:r>
                <a:rPr lang="pt-BR" sz="1200" b="1" u="sng" dirty="0">
                  <a:latin typeface="Arial"/>
                  <a:cs typeface="Arial"/>
                </a:rPr>
                <a:t>Governo é omisso e precisa avançar nesse </a:t>
              </a:r>
              <a:r>
                <a:rPr lang="pt-BR" sz="1200" b="1" u="sng" dirty="0" smtClean="0">
                  <a:latin typeface="Arial"/>
                  <a:cs typeface="Arial"/>
                </a:rPr>
                <a:t>tema. É </a:t>
              </a:r>
              <a:r>
                <a:rPr lang="pt-BR" sz="1200" b="1" u="sng" dirty="0">
                  <a:latin typeface="Arial"/>
                  <a:cs typeface="Arial"/>
                </a:rPr>
                <a:t>preciso sair do campo </a:t>
              </a:r>
              <a:r>
                <a:rPr lang="pt-BR" sz="1200" b="1" u="sng" dirty="0" smtClean="0">
                  <a:latin typeface="Arial"/>
                  <a:cs typeface="Arial"/>
                </a:rPr>
                <a:t>das ideias </a:t>
              </a:r>
              <a:r>
                <a:rPr lang="pt-BR" sz="1200" b="1" u="sng" dirty="0">
                  <a:latin typeface="Arial"/>
                  <a:cs typeface="Arial"/>
                </a:rPr>
                <a:t>e agir</a:t>
              </a:r>
              <a:r>
                <a:rPr lang="pt-BR" sz="1200" dirty="0">
                  <a:latin typeface="Arial"/>
                  <a:cs typeface="Arial"/>
                </a:rPr>
                <a:t>. Funcionários se sacrificam nas regiões mais inóspitas do país. </a:t>
              </a:r>
              <a:r>
                <a:rPr lang="pt-BR" sz="1200" dirty="0" smtClean="0">
                  <a:latin typeface="Arial"/>
                  <a:cs typeface="Arial"/>
                </a:rPr>
                <a:t>Temos </a:t>
              </a:r>
              <a:r>
                <a:rPr lang="pt-BR" sz="1200" dirty="0">
                  <a:latin typeface="Arial"/>
                  <a:cs typeface="Arial"/>
                </a:rPr>
                <a:t>a impressão de que o </a:t>
              </a:r>
              <a:r>
                <a:rPr lang="pt-BR" sz="1200" dirty="0" smtClean="0">
                  <a:latin typeface="Arial"/>
                  <a:cs typeface="Arial"/>
                </a:rPr>
                <a:t>contrabando é </a:t>
              </a:r>
              <a:r>
                <a:rPr lang="pt-BR" sz="1200" dirty="0">
                  <a:latin typeface="Arial"/>
                  <a:cs typeface="Arial"/>
                </a:rPr>
                <a:t>inofensivo, </a:t>
              </a:r>
              <a:r>
                <a:rPr lang="pt-BR" sz="1200" dirty="0" smtClean="0">
                  <a:latin typeface="Arial"/>
                  <a:cs typeface="Arial"/>
                </a:rPr>
                <a:t>mas nós </a:t>
              </a:r>
              <a:r>
                <a:rPr lang="pt-BR" sz="1200" u="sng" dirty="0">
                  <a:latin typeface="Arial"/>
                  <a:cs typeface="Arial"/>
                </a:rPr>
                <a:t>perdemos um '</a:t>
              </a:r>
              <a:r>
                <a:rPr lang="pt-BR" sz="1200" u="sng" dirty="0" err="1">
                  <a:latin typeface="Arial"/>
                  <a:cs typeface="Arial"/>
                </a:rPr>
                <a:t>petrolão</a:t>
              </a:r>
              <a:r>
                <a:rPr lang="pt-BR" sz="1200" u="sng" dirty="0">
                  <a:latin typeface="Arial"/>
                  <a:cs typeface="Arial"/>
                </a:rPr>
                <a:t>' por ano com o contrabando no </a:t>
              </a:r>
              <a:r>
                <a:rPr lang="pt-BR" sz="1200" u="sng" dirty="0" smtClean="0">
                  <a:latin typeface="Arial"/>
                  <a:cs typeface="Arial"/>
                </a:rPr>
                <a:t>Brasil“</a:t>
              </a:r>
            </a:p>
            <a:p>
              <a:pPr>
                <a:lnSpc>
                  <a:spcPct val="130000"/>
                </a:lnSpc>
              </a:pPr>
              <a:endParaRPr lang="pt-BR" sz="1200" i="1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r>
                <a:rPr lang="pt-BR" sz="1200" b="1" i="1" dirty="0" smtClean="0">
                  <a:latin typeface="Arial"/>
                  <a:cs typeface="Arial"/>
                </a:rPr>
                <a:t>Efraim Filho (DEM/PB)</a:t>
              </a:r>
            </a:p>
            <a:p>
              <a:pPr>
                <a:lnSpc>
                  <a:spcPct val="130000"/>
                </a:lnSpc>
              </a:pPr>
              <a:r>
                <a:rPr lang="pt-BR" sz="1200" i="1" dirty="0" smtClean="0">
                  <a:latin typeface="Arial"/>
                  <a:cs typeface="Arial"/>
                </a:rPr>
                <a:t>Deputado Federal e presidente da Frente Parlamentar Mista de Combate ao Contrabando e a Falsificação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2534650" y="1070810"/>
            <a:ext cx="2340000" cy="5269943"/>
            <a:chOff x="2534650" y="1070810"/>
            <a:chExt cx="2340000" cy="5269943"/>
          </a:xfrm>
        </p:grpSpPr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650" y="1070810"/>
              <a:ext cx="2340000" cy="1559845"/>
            </a:xfrm>
            <a:prstGeom prst="rect">
              <a:avLst/>
            </a:prstGeom>
          </p:spPr>
        </p:pic>
        <p:sp>
          <p:nvSpPr>
            <p:cNvPr id="45" name="TextBox 25"/>
            <p:cNvSpPr txBox="1"/>
            <p:nvPr/>
          </p:nvSpPr>
          <p:spPr>
            <a:xfrm>
              <a:off x="2534650" y="2647434"/>
              <a:ext cx="23400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dirty="0">
                  <a:latin typeface="Arial"/>
                  <a:cs typeface="Arial"/>
                </a:rPr>
                <a:t>“</a:t>
              </a:r>
              <a:r>
                <a:rPr lang="pt-BR" sz="1200" b="1" u="sng" dirty="0">
                  <a:latin typeface="Arial"/>
                  <a:cs typeface="Arial"/>
                </a:rPr>
                <a:t>O Brasil mantém uma política externa que não separa amizade de negócios e é paternalista com os vizinhos</a:t>
              </a:r>
              <a:r>
                <a:rPr lang="pt-BR" sz="1200" dirty="0">
                  <a:latin typeface="Arial"/>
                  <a:cs typeface="Arial"/>
                </a:rPr>
                <a:t>. Dessa visão, surgem erros monumentais de política econômica, a exemplo do Mercosul, um arranjo em que o Brasil cedeu tudo para o Paraguai, Uruguai e Argentina, abrindo mão até de sua autonomia</a:t>
              </a:r>
              <a:r>
                <a:rPr lang="pt-BR" sz="1200" dirty="0" smtClean="0">
                  <a:latin typeface="Arial"/>
                  <a:cs typeface="Arial"/>
                </a:rPr>
                <a:t>"</a:t>
              </a:r>
            </a:p>
            <a:p>
              <a:pPr>
                <a:lnSpc>
                  <a:spcPct val="130000"/>
                </a:lnSpc>
              </a:pPr>
              <a:endParaRPr lang="pt-BR" sz="1200" i="1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r>
                <a:rPr lang="pt-BR" sz="1200" b="1" i="1" dirty="0" smtClean="0">
                  <a:latin typeface="Arial"/>
                  <a:cs typeface="Arial"/>
                </a:rPr>
                <a:t>José Serra (PSDB/SP)</a:t>
              </a:r>
            </a:p>
            <a:p>
              <a:pPr>
                <a:lnSpc>
                  <a:spcPct val="130000"/>
                </a:lnSpc>
              </a:pPr>
              <a:r>
                <a:rPr lang="pt-BR" sz="1200" i="1" dirty="0" smtClean="0">
                  <a:latin typeface="Arial"/>
                  <a:cs typeface="Arial"/>
                </a:rPr>
                <a:t>Senador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9735550" y="1070810"/>
            <a:ext cx="2340000" cy="5750074"/>
            <a:chOff x="4934950" y="1070810"/>
            <a:chExt cx="2340000" cy="5750074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4950" y="1070810"/>
              <a:ext cx="2340000" cy="1560000"/>
            </a:xfrm>
            <a:prstGeom prst="rect">
              <a:avLst/>
            </a:prstGeom>
          </p:spPr>
        </p:pic>
        <p:sp>
          <p:nvSpPr>
            <p:cNvPr id="46" name="TextBox 25"/>
            <p:cNvSpPr txBox="1"/>
            <p:nvPr/>
          </p:nvSpPr>
          <p:spPr>
            <a:xfrm>
              <a:off x="4934950" y="2647434"/>
              <a:ext cx="2340000" cy="417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dirty="0">
                  <a:latin typeface="Arial"/>
                  <a:cs typeface="Arial"/>
                </a:rPr>
                <a:t>“</a:t>
              </a:r>
              <a:r>
                <a:rPr lang="pt-BR" sz="1200" b="1" u="sng" dirty="0">
                  <a:latin typeface="Arial"/>
                  <a:cs typeface="Arial"/>
                </a:rPr>
                <a:t>Desde o primeiro mandato da presidente Dilma estamos repensando o controle de fronteiras</a:t>
              </a:r>
              <a:r>
                <a:rPr lang="pt-BR" sz="1200" dirty="0">
                  <a:latin typeface="Arial"/>
                  <a:cs typeface="Arial"/>
                </a:rPr>
                <a:t>. Um dos grandes problemas era a falta de diálogo entre a Polícia Federal e a Polícia Rodoviária. Precisamos investir em inteligência de modo que a polícia já saiba quem parar e faça apreensões mais certeiras, e em tecnologia para fazer o rastreio sem necessidade de interromper o fluxo"</a:t>
              </a:r>
            </a:p>
            <a:p>
              <a:pPr>
                <a:lnSpc>
                  <a:spcPct val="130000"/>
                </a:lnSpc>
              </a:pPr>
              <a:endParaRPr lang="pt-BR" sz="1200" i="1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r>
                <a:rPr lang="pt-BR" sz="1200" b="1" i="1" dirty="0" smtClean="0">
                  <a:latin typeface="Arial"/>
                  <a:cs typeface="Arial"/>
                </a:rPr>
                <a:t>José Eduardo Cardozo</a:t>
              </a:r>
            </a:p>
            <a:p>
              <a:pPr>
                <a:lnSpc>
                  <a:spcPct val="130000"/>
                </a:lnSpc>
              </a:pPr>
              <a:r>
                <a:rPr lang="pt-BR" sz="1200" i="1" dirty="0" smtClean="0">
                  <a:latin typeface="Arial"/>
                  <a:cs typeface="Arial"/>
                </a:rPr>
                <a:t>Ministro da Justiça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934950" y="1070810"/>
            <a:ext cx="2340000" cy="5750074"/>
            <a:chOff x="7335250" y="1070810"/>
            <a:chExt cx="2340000" cy="5750074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50" y="1070810"/>
              <a:ext cx="2340000" cy="1560000"/>
            </a:xfrm>
            <a:prstGeom prst="rect">
              <a:avLst/>
            </a:prstGeom>
          </p:spPr>
        </p:pic>
        <p:sp>
          <p:nvSpPr>
            <p:cNvPr id="47" name="TextBox 25"/>
            <p:cNvSpPr txBox="1"/>
            <p:nvPr/>
          </p:nvSpPr>
          <p:spPr>
            <a:xfrm>
              <a:off x="7335250" y="2647434"/>
              <a:ext cx="2340000" cy="417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dirty="0">
                  <a:latin typeface="Arial"/>
                  <a:cs typeface="Arial"/>
                </a:rPr>
                <a:t>“</a:t>
              </a:r>
              <a:r>
                <a:rPr lang="pt-BR" sz="1200" b="1" u="sng" dirty="0">
                  <a:latin typeface="Arial"/>
                  <a:cs typeface="Arial"/>
                </a:rPr>
                <a:t>Se o Mercosul funcionasse como foi pensado, o contrabando deixaria de existir porque os mercados seriam comuns</a:t>
              </a:r>
              <a:r>
                <a:rPr lang="pt-BR" sz="1200" dirty="0">
                  <a:latin typeface="Arial"/>
                  <a:cs typeface="Arial"/>
                </a:rPr>
                <a:t>. É </a:t>
              </a:r>
              <a:r>
                <a:rPr lang="pt-BR" sz="1200" dirty="0" smtClean="0">
                  <a:latin typeface="Arial"/>
                  <a:cs typeface="Arial"/>
                </a:rPr>
                <a:t>nosso </a:t>
              </a:r>
              <a:r>
                <a:rPr lang="pt-BR" sz="1200" dirty="0">
                  <a:latin typeface="Arial"/>
                  <a:cs typeface="Arial"/>
                </a:rPr>
                <a:t>interesse desenvolver o Paraguai pois a balança comercial em relação a esse vizinho é </a:t>
              </a:r>
              <a:r>
                <a:rPr lang="pt-BR" sz="1200" dirty="0" smtClean="0">
                  <a:latin typeface="Arial"/>
                  <a:cs typeface="Arial"/>
                </a:rPr>
                <a:t>vantajosa </a:t>
              </a:r>
              <a:r>
                <a:rPr lang="pt-BR" sz="1200" dirty="0">
                  <a:latin typeface="Arial"/>
                  <a:cs typeface="Arial"/>
                </a:rPr>
                <a:t>para o Brasil. Dos US$ 4,4 bilhões que transitaram entre lá e cá nos últimos anos, o Brasil exportou US$ 3,1 bilhões e só importou US$ 1,2 bilhão"</a:t>
              </a:r>
            </a:p>
            <a:p>
              <a:pPr>
                <a:lnSpc>
                  <a:spcPct val="130000"/>
                </a:lnSpc>
              </a:pPr>
              <a:endParaRPr lang="pt-BR" sz="1200" i="1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r>
                <a:rPr lang="pt-BR" sz="1200" b="1" i="1" dirty="0" smtClean="0">
                  <a:latin typeface="Arial"/>
                  <a:cs typeface="Arial"/>
                </a:rPr>
                <a:t>Rubens Ricupero</a:t>
              </a:r>
            </a:p>
            <a:p>
              <a:pPr>
                <a:lnSpc>
                  <a:spcPct val="130000"/>
                </a:lnSpc>
              </a:pPr>
              <a:r>
                <a:rPr lang="pt-BR" sz="1200" i="1" dirty="0" smtClean="0">
                  <a:latin typeface="Arial"/>
                  <a:cs typeface="Arial"/>
                </a:rPr>
                <a:t>Ex-ministro </a:t>
              </a:r>
              <a:r>
                <a:rPr lang="pt-BR" sz="1200" i="1" dirty="0">
                  <a:latin typeface="Arial"/>
                  <a:cs typeface="Arial"/>
                </a:rPr>
                <a:t>e </a:t>
              </a:r>
              <a:r>
                <a:rPr lang="pt-BR" sz="1200" i="1" dirty="0" smtClean="0">
                  <a:latin typeface="Arial"/>
                  <a:cs typeface="Arial"/>
                </a:rPr>
                <a:t>ex-</a:t>
              </a:r>
              <a:r>
                <a:rPr lang="pt-BR" sz="1200" i="1" dirty="0">
                  <a:latin typeface="Arial"/>
                  <a:cs typeface="Arial"/>
                </a:rPr>
                <a:t>E</a:t>
              </a:r>
              <a:r>
                <a:rPr lang="pt-BR" sz="1200" i="1" dirty="0" smtClean="0">
                  <a:latin typeface="Arial"/>
                  <a:cs typeface="Arial"/>
                </a:rPr>
                <a:t>mbaixador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7335250" y="1070810"/>
            <a:ext cx="2340000" cy="5510008"/>
            <a:chOff x="9735552" y="1070810"/>
            <a:chExt cx="2340000" cy="5510008"/>
          </a:xfrm>
        </p:grpSpPr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552" y="1070810"/>
              <a:ext cx="2340000" cy="1560000"/>
            </a:xfrm>
            <a:prstGeom prst="rect">
              <a:avLst/>
            </a:prstGeom>
          </p:spPr>
        </p:pic>
        <p:sp>
          <p:nvSpPr>
            <p:cNvPr id="48" name="TextBox 25"/>
            <p:cNvSpPr txBox="1"/>
            <p:nvPr/>
          </p:nvSpPr>
          <p:spPr>
            <a:xfrm>
              <a:off x="9735552" y="2647434"/>
              <a:ext cx="2340000" cy="393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u="sng" dirty="0">
                  <a:latin typeface="Arial"/>
                  <a:cs typeface="Arial"/>
                </a:rPr>
                <a:t>“</a:t>
              </a:r>
              <a:r>
                <a:rPr lang="pt-BR" sz="1200" b="1" u="sng" dirty="0">
                  <a:latin typeface="Arial"/>
                  <a:cs typeface="Arial"/>
                </a:rPr>
                <a:t>Tentar combater o contrabando sem rever o status dos entrepostos francos paraguaios é secar o chão com a torneira aberta</a:t>
              </a:r>
              <a:r>
                <a:rPr lang="pt-BR" sz="1200" dirty="0">
                  <a:latin typeface="Arial"/>
                  <a:cs typeface="Arial"/>
                </a:rPr>
                <a:t>. É preciso ter em mente a ousadia dos contrabandistas. </a:t>
              </a:r>
              <a:r>
                <a:rPr lang="pt-BR" sz="1200" dirty="0" smtClean="0">
                  <a:latin typeface="Arial"/>
                  <a:cs typeface="Arial"/>
                </a:rPr>
                <a:t>Quando </a:t>
              </a:r>
              <a:r>
                <a:rPr lang="pt-BR" sz="1200" dirty="0">
                  <a:latin typeface="Arial"/>
                  <a:cs typeface="Arial"/>
                </a:rPr>
                <a:t>eu estava na Receita, </a:t>
              </a:r>
              <a:r>
                <a:rPr lang="pt-BR" sz="1200" dirty="0" smtClean="0">
                  <a:latin typeface="Arial"/>
                  <a:cs typeface="Arial"/>
                </a:rPr>
                <a:t>nos </a:t>
              </a:r>
              <a:r>
                <a:rPr lang="pt-BR" sz="1200" dirty="0">
                  <a:latin typeface="Arial"/>
                  <a:cs typeface="Arial"/>
                </a:rPr>
                <a:t>deparamos com uma situação </a:t>
              </a:r>
              <a:r>
                <a:rPr lang="pt-BR" sz="1200" dirty="0" smtClean="0">
                  <a:latin typeface="Arial"/>
                  <a:cs typeface="Arial"/>
                </a:rPr>
                <a:t>em </a:t>
              </a:r>
              <a:r>
                <a:rPr lang="pt-BR" sz="1200" dirty="0">
                  <a:latin typeface="Arial"/>
                  <a:cs typeface="Arial"/>
                </a:rPr>
                <a:t>que contrabandistas de cigarro paraguaios tentaram patentear o selo da Receita Federal </a:t>
              </a:r>
              <a:r>
                <a:rPr lang="pt-BR" sz="1200" dirty="0" smtClean="0">
                  <a:latin typeface="Arial"/>
                  <a:cs typeface="Arial"/>
                </a:rPr>
                <a:t>brasileira."</a:t>
              </a:r>
              <a:endParaRPr lang="pt-BR" sz="1200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endParaRPr lang="pt-BR" sz="1200" i="1" dirty="0">
                <a:latin typeface="Arial"/>
                <a:cs typeface="Arial"/>
              </a:endParaRPr>
            </a:p>
            <a:p>
              <a:pPr>
                <a:lnSpc>
                  <a:spcPct val="130000"/>
                </a:lnSpc>
              </a:pPr>
              <a:r>
                <a:rPr lang="pt-BR" sz="1200" b="1" i="1" dirty="0" smtClean="0">
                  <a:latin typeface="Arial"/>
                  <a:cs typeface="Arial"/>
                </a:rPr>
                <a:t>Everardo Maciel</a:t>
              </a:r>
            </a:p>
            <a:p>
              <a:pPr>
                <a:lnSpc>
                  <a:spcPct val="130000"/>
                </a:lnSpc>
              </a:pPr>
              <a:r>
                <a:rPr lang="pt-BR" sz="1200" i="1" dirty="0" smtClean="0">
                  <a:latin typeface="Arial"/>
                  <a:cs typeface="Arial"/>
                </a:rPr>
                <a:t>Ex-Secretário </a:t>
              </a:r>
              <a:r>
                <a:rPr lang="pt-BR" sz="1200" i="1" dirty="0">
                  <a:latin typeface="Arial"/>
                  <a:cs typeface="Arial"/>
                </a:rPr>
                <a:t>da Receita</a:t>
              </a:r>
              <a:endParaRPr lang="en-US" sz="1200" i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1119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Simonetti</dc:creator>
  <cp:lastModifiedBy>Flavio Simonetti</cp:lastModifiedBy>
  <cp:revision>225</cp:revision>
  <cp:lastPrinted>2015-03-03T12:12:51Z</cp:lastPrinted>
  <dcterms:created xsi:type="dcterms:W3CDTF">2015-01-20T12:31:11Z</dcterms:created>
  <dcterms:modified xsi:type="dcterms:W3CDTF">2015-11-23T13:55:14Z</dcterms:modified>
</cp:coreProperties>
</file>