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8"/>
  </p:notesMasterIdLst>
  <p:sldIdLst>
    <p:sldId id="305" r:id="rId3"/>
    <p:sldId id="385" r:id="rId4"/>
    <p:sldId id="384" r:id="rId5"/>
    <p:sldId id="383" r:id="rId6"/>
    <p:sldId id="308" r:id="rId7"/>
    <p:sldId id="309" r:id="rId8"/>
    <p:sldId id="347" r:id="rId9"/>
    <p:sldId id="310" r:id="rId10"/>
    <p:sldId id="312" r:id="rId11"/>
    <p:sldId id="313" r:id="rId12"/>
    <p:sldId id="317" r:id="rId13"/>
    <p:sldId id="319" r:id="rId14"/>
    <p:sldId id="348" r:id="rId15"/>
    <p:sldId id="325" r:id="rId16"/>
    <p:sldId id="327" r:id="rId17"/>
    <p:sldId id="353" r:id="rId18"/>
    <p:sldId id="354" r:id="rId19"/>
    <p:sldId id="355" r:id="rId20"/>
    <p:sldId id="293" r:id="rId21"/>
    <p:sldId id="295" r:id="rId22"/>
    <p:sldId id="298" r:id="rId23"/>
    <p:sldId id="304" r:id="rId24"/>
    <p:sldId id="381" r:id="rId25"/>
    <p:sldId id="365" r:id="rId26"/>
    <p:sldId id="386" r:id="rId27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3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72" autoAdjust="0"/>
  </p:normalViewPr>
  <p:slideViewPr>
    <p:cSldViewPr>
      <p:cViewPr>
        <p:scale>
          <a:sx n="70" d="100"/>
          <a:sy n="70" d="100"/>
        </p:scale>
        <p:origin x="-2814" y="-9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DAF6B-B4F5-43DF-B881-42735A5E3F28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B05-2FAE-423F-A6C3-63B8EB8F1A6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9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EA584-A57C-954E-B3E0-2F683C6AEF89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EA584-A57C-954E-B3E0-2F683C6AEF89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8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EA584-A57C-954E-B3E0-2F683C6AEF89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83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27150" y="1146175"/>
            <a:ext cx="4119563" cy="3090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163409" indent="-163409"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Para evoluir no trabalho, necessário fazer a lista de parceiros por níveis </a:t>
            </a:r>
            <a:r>
              <a:rPr lang="pt-BR" altLang="pt-BR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decisórios;</a:t>
            </a:r>
            <a:endParaRPr lang="pt-BR" altLang="pt-BR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163409" indent="-163409">
              <a:buFont typeface="Arial" panose="020B0604020202020204" pitchFamily="34" charset="0"/>
              <a:buChar char="•"/>
              <a:defRPr/>
            </a:pPr>
            <a:r>
              <a:rPr lang="pt-BR" altLang="pt-BR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Níveis </a:t>
            </a:r>
            <a:r>
              <a:rPr lang="pt-BR" altLang="pt-BR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decisórios são : </a:t>
            </a:r>
            <a:r>
              <a:rPr lang="pt-BR" altLang="pt-BR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operações, </a:t>
            </a:r>
            <a:r>
              <a:rPr lang="pt-BR" altLang="pt-BR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tatical</a:t>
            </a:r>
            <a:r>
              <a:rPr lang="pt-BR" altLang="pt-BR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, </a:t>
            </a:r>
            <a:r>
              <a:rPr lang="pt-BR" altLang="pt-BR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estrategico</a:t>
            </a:r>
            <a:r>
              <a:rPr lang="pt-BR" altLang="pt-BR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, politico, descrever os níveis;</a:t>
            </a:r>
            <a:endParaRPr lang="pt-BR" altLang="pt-BR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marL="163409" indent="-163409"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Neste momento trabalharemos com o operacional e tático 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r>
              <a:rPr lang="pt-BR" altLang="pt-BR" dirty="0" smtClean="0">
                <a:ea typeface="ＭＳ Ｐゴシック" panose="020B0600070205080204" pitchFamily="34" charset="-128"/>
              </a:rPr>
              <a:t>Com a constatação que as ligações internas e externas ocorrem com especificidades relacionadas  a cada nível decisório, desde novembro último, a AF de OC3 desenvolveu uma metodologia para simplificar o processo e evoluir na arquitetura Games Time. 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r>
              <a:rPr lang="pt-BR" altLang="pt-BR" dirty="0" smtClean="0">
                <a:ea typeface="ＭＳ Ｐゴシック" panose="020B0600070205080204" pitchFamily="34" charset="-128"/>
              </a:rPr>
              <a:t>Os 4 níveis decisórios considerados foram: 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r>
              <a:rPr lang="pt-BR" altLang="pt-BR" dirty="0" smtClean="0">
                <a:ea typeface="ＭＳ Ｐゴシック" panose="020B0600070205080204" pitchFamily="34" charset="-128"/>
              </a:rPr>
              <a:t>O nível operacional onde se considera basicamente os times de </a:t>
            </a:r>
            <a:r>
              <a:rPr lang="pt-BR" altLang="pt-BR" dirty="0" err="1" smtClean="0">
                <a:ea typeface="ＭＳ Ｐゴシック" panose="020B0600070205080204" pitchFamily="34" charset="-128"/>
              </a:rPr>
              <a:t>venues</a:t>
            </a:r>
            <a:r>
              <a:rPr lang="pt-BR" altLang="pt-BR" dirty="0" smtClean="0">
                <a:ea typeface="ＭＳ Ｐゴシック" panose="020B0600070205080204" pitchFamily="34" charset="-128"/>
              </a:rPr>
              <a:t>, os parceiros externos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r>
              <a:rPr lang="pt-BR" altLang="pt-BR" dirty="0" smtClean="0">
                <a:ea typeface="ＭＳ Ｐゴシック" panose="020B0600070205080204" pitchFamily="34" charset="-128"/>
              </a:rPr>
              <a:t>O nível tático onde se encontram o centro principal de operações o “MOC” da Rio 2016, o do COI/IPC, os centros de comando dos agentes externos, bem como as </a:t>
            </a:r>
            <a:r>
              <a:rPr lang="pt-BR" altLang="pt-BR" dirty="0" err="1" smtClean="0">
                <a:ea typeface="ＭＳ Ｐゴシック" panose="020B0600070205080204" pitchFamily="34" charset="-128"/>
              </a:rPr>
              <a:t>FCCs</a:t>
            </a:r>
            <a:r>
              <a:rPr lang="pt-BR" altLang="pt-BR" dirty="0" smtClean="0">
                <a:ea typeface="ＭＳ Ｐゴシック" panose="020B0600070205080204" pitchFamily="34" charset="-128"/>
              </a:rPr>
              <a:t>. 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r>
              <a:rPr lang="pt-BR" altLang="pt-BR" dirty="0" smtClean="0">
                <a:ea typeface="ＭＳ Ｐゴシック" panose="020B0600070205080204" pitchFamily="34" charset="-128"/>
              </a:rPr>
              <a:t>O nível estratégico representa o nível superior ao tático, com a participação do sênior management das instituições do nível tático. 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r>
              <a:rPr lang="pt-BR" altLang="pt-BR" dirty="0" smtClean="0">
                <a:ea typeface="ＭＳ Ｐゴシック" panose="020B0600070205080204" pitchFamily="34" charset="-128"/>
              </a:rPr>
              <a:t>O nível politico representa a mais alta </a:t>
            </a:r>
            <a:r>
              <a:rPr lang="pt-BR" altLang="pt-BR" dirty="0" err="1" smtClean="0">
                <a:ea typeface="ＭＳ Ｐゴシック" panose="020B0600070205080204" pitchFamily="34" charset="-128"/>
              </a:rPr>
              <a:t>estrutrura</a:t>
            </a:r>
            <a:r>
              <a:rPr lang="pt-BR" altLang="pt-BR" dirty="0" smtClean="0">
                <a:ea typeface="ＭＳ Ｐゴシック" panose="020B0600070205080204" pitchFamily="34" charset="-128"/>
              </a:rPr>
              <a:t> de comando e controle dos jogos .</a:t>
            </a: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  <a:p>
            <a:pPr>
              <a:buFont typeface="Calibri" panose="020F0502020204030204" pitchFamily="34" charset="0"/>
              <a:buNone/>
              <a:defRPr/>
            </a:pPr>
            <a:endParaRPr lang="pt-BR" altLang="pt-BR" dirty="0" smtClean="0">
              <a:ea typeface="ＭＳ Ｐゴシック" panose="020B0600070205080204" pitchFamily="34" charset="-128"/>
            </a:endParaRPr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6593" indent="-27083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6367" indent="-2163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22125" indent="-2163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56369" indent="-2163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92127" indent="-216366" defTabSz="435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27884" indent="-216366" defTabSz="435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63641" indent="-216366" defTabSz="435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99399" indent="-216366" defTabSz="4357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55A170D-82AD-43EB-AF5F-9388DBEF336A}" type="slidenum">
              <a:rPr lang="en-US" altLang="pt-BR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13</a:t>
            </a:fld>
            <a:endParaRPr lang="en-US" altLang="pt-BR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2673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96B9AA-FDE6-4A0D-A760-28BBBC6C6673}" type="slidenum">
              <a:rPr lang="pt-BR" smtClean="0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06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DECRETADA GLO....TIREI ...DE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45B05-2FAE-423F-A6C3-63B8EB8F1A6A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41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B13CE03-3BB5-4437-90D5-C9E628322E72}" type="slidenum">
              <a:rPr lang="pt-BR" altLang="pt-BR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/>
              <a:t>24</a:t>
            </a:fld>
            <a:endParaRPr lang="pt-BR" altLang="pt-BR">
              <a:solidFill>
                <a:srgbClr val="000000"/>
              </a:solidFill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3850443" y="9428584"/>
            <a:ext cx="2925203" cy="47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8A451E9F-1C40-4F6D-AA5B-B4ED2B75F5B0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 eaLnBrk="1" hangingPunct="1"/>
              <a:t>24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7" y="4715153"/>
            <a:ext cx="5420832" cy="44480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98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36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405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sergiomendes\Pictures\Brasão M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34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01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048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14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7"/>
          <p:cNvSpPr txBox="1">
            <a:spLocks noChangeArrowheads="1"/>
          </p:cNvSpPr>
          <p:nvPr userDrawn="1"/>
        </p:nvSpPr>
        <p:spPr bwMode="auto">
          <a:xfrm>
            <a:off x="1662128" y="6070685"/>
            <a:ext cx="5832872" cy="430322"/>
          </a:xfrm>
          <a:prstGeom prst="rect">
            <a:avLst/>
          </a:prstGeom>
          <a:noFill/>
          <a:ln>
            <a:noFill/>
          </a:ln>
          <a:extLst/>
        </p:spPr>
        <p:txBody>
          <a:bodyPr lIns="90930" tIns="45440" rIns="90930" bIns="4544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100" b="1" dirty="0" smtClean="0">
                <a:solidFill>
                  <a:srgbClr val="FFFFFF"/>
                </a:solidFill>
              </a:rPr>
              <a:t>ESTADO-MAIOR CONJUNTO DAS FORÇAS ARMADAS – 4º ANO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100" b="1" dirty="0" smtClean="0">
                <a:solidFill>
                  <a:srgbClr val="FFFFFF"/>
                </a:solidFill>
              </a:rPr>
              <a:t>CONSOLIDANDO  A  INTEROPERABILIDADE  ENTRE  AS  FORÇAS ARMADAS</a:t>
            </a:r>
          </a:p>
        </p:txBody>
      </p:sp>
      <p:sp>
        <p:nvSpPr>
          <p:cNvPr id="9" name="Retângulo 23"/>
          <p:cNvSpPr/>
          <p:nvPr userDrawn="1"/>
        </p:nvSpPr>
        <p:spPr>
          <a:xfrm>
            <a:off x="22" y="221"/>
            <a:ext cx="9144000" cy="692151"/>
          </a:xfrm>
          <a:prstGeom prst="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30" tIns="45440" rIns="90930" bIns="4544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0" name="Imagem 4" descr="LOGO_EMCFA_ redond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8852" y="19051"/>
            <a:ext cx="65603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-14285" y="15940"/>
          <a:ext cx="58936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Imagem de bitmap" r:id="rId4" imgW="2491956" imgH="2872989" progId="PBrush">
                  <p:embed/>
                </p:oleObj>
              </mc:Choice>
              <mc:Fallback>
                <p:oleObj name="Imagem de bitmap" r:id="rId4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285" y="15940"/>
                        <a:ext cx="589360" cy="676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7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59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08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97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359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94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8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0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12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39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84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7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7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794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9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05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327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55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521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02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05D82-CDFF-4045-8AB5-D29255A5DF27}" type="datetimeFigureOut">
              <a:rPr lang="pt-BR" smtClean="0"/>
              <a:pPr/>
              <a:t>2/3/2016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F002F-7C6B-4495-9443-210B434C433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62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6E37B-E508-4BDB-A631-BD272BFF8B0D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2/3/2016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F1559-06AF-4862-A7C6-E226B20E7A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2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hyperlink" Target="1_ano_para_os_Jogos_Ol_mpicos_1_Year_to_the_Rio_2016_Olympic_Games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felipe.linhares@defesa.gov.br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ângulo 17"/>
          <p:cNvSpPr>
            <a:spLocks noChangeArrowheads="1"/>
          </p:cNvSpPr>
          <p:nvPr/>
        </p:nvSpPr>
        <p:spPr bwMode="auto">
          <a:xfrm>
            <a:off x="0" y="9525"/>
            <a:ext cx="914400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/>
            <a:endParaRPr lang="pt-BR" sz="1200" b="1"/>
          </a:p>
        </p:txBody>
      </p:sp>
      <p:sp>
        <p:nvSpPr>
          <p:cNvPr id="17" name="Retângulo 16"/>
          <p:cNvSpPr/>
          <p:nvPr/>
        </p:nvSpPr>
        <p:spPr>
          <a:xfrm>
            <a:off x="0" y="0"/>
            <a:ext cx="9144000" cy="1701800"/>
          </a:xfrm>
          <a:prstGeom prst="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defRPr/>
            </a:pPr>
            <a:endParaRPr lang="pt-BR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/>
              <a:cs typeface="Cooper Black"/>
            </a:endParaRPr>
          </a:p>
          <a:p>
            <a:pPr algn="ctr">
              <a:defRPr/>
            </a:pP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/>
                <a:cs typeface="Cooper Black"/>
              </a:rPr>
              <a:t>Jogos </a:t>
            </a: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/>
                <a:cs typeface="Cooper Black"/>
              </a:rPr>
              <a:t>Olímpicos e </a:t>
            </a:r>
            <a:r>
              <a:rPr lang="pt-BR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/>
                <a:cs typeface="Cooper Black"/>
              </a:rPr>
              <a:t>Paralímpicos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/>
                <a:cs typeface="Cooper Black"/>
              </a:rPr>
              <a:t> Rio </a:t>
            </a: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/>
                <a:cs typeface="Cooper Black"/>
              </a:rPr>
              <a:t>2016 </a:t>
            </a:r>
            <a:endParaRPr lang="pt-BR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/>
              <a:cs typeface="Cooper Blac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5448300" cy="459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1498600"/>
            <a:ext cx="4927600" cy="4635500"/>
          </a:xfrm>
          <a:prstGeom prst="rect">
            <a:avLst/>
          </a:prstGeom>
        </p:spPr>
      </p:pic>
      <p:pic>
        <p:nvPicPr>
          <p:cNvPr id="18" name="Picture 2" descr="Fundo_MD_FAA_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46228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hlinkClick r:id="rId4" action="ppaction://hlinkfile"/>
          </p:cNvPr>
          <p:cNvSpPr/>
          <p:nvPr/>
        </p:nvSpPr>
        <p:spPr>
          <a:xfrm>
            <a:off x="0" y="5800298"/>
            <a:ext cx="9144000" cy="105770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AUDIÊNCIA PÚBLICA SOBRE OS </a:t>
            </a:r>
            <a:r>
              <a:rPr lang="pt-BR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JO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RIO 2016</a:t>
            </a:r>
          </a:p>
          <a:p>
            <a:pPr algn="ctr">
              <a:defRPr/>
            </a:pP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pt-BR" sz="32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CREDN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</a:rPr>
              <a:t> – 3 SET 2015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96" y="1951391"/>
            <a:ext cx="1378530" cy="192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rnd" cmpd="sng">
                <a:solidFill>
                  <a:schemeClr val="tx1"/>
                </a:solidFill>
                <a:prstDash val="sysDot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0" name="Retângulo 6"/>
          <p:cNvSpPr>
            <a:spLocks noChangeArrowheads="1"/>
          </p:cNvSpPr>
          <p:nvPr/>
        </p:nvSpPr>
        <p:spPr bwMode="auto">
          <a:xfrm>
            <a:off x="2286000" y="2497670"/>
            <a:ext cx="6315075" cy="892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pt-BR" altLang="pt-BR" sz="2400" b="1" dirty="0">
                <a:solidFill>
                  <a:srgbClr val="FF0000"/>
                </a:solidFill>
                <a:latin typeface="MuseoSans-500"/>
              </a:rPr>
              <a:t>Jogos Olímpicos</a:t>
            </a:r>
            <a:r>
              <a:rPr lang="pt-BR" altLang="pt-BR" sz="2400" dirty="0">
                <a:solidFill>
                  <a:srgbClr val="FF0000"/>
                </a:solidFill>
              </a:rPr>
              <a:t/>
            </a:r>
            <a:br>
              <a:rPr lang="pt-BR" altLang="pt-BR" sz="2400" dirty="0">
                <a:solidFill>
                  <a:srgbClr val="FF0000"/>
                </a:solidFill>
              </a:rPr>
            </a:br>
            <a:r>
              <a:rPr lang="pt-BR" altLang="pt-BR" sz="2400" b="1" dirty="0">
                <a:solidFill>
                  <a:srgbClr val="FF0000"/>
                </a:solidFill>
                <a:latin typeface="MuseoSans-500"/>
              </a:rPr>
              <a:t>5 a 21 de Agosto, 2016 </a:t>
            </a:r>
            <a:r>
              <a:rPr lang="pt-BR" altLang="pt-BR" sz="2400" dirty="0">
                <a:solidFill>
                  <a:srgbClr val="FF0000"/>
                </a:solidFill>
              </a:rPr>
              <a:t>- </a:t>
            </a:r>
            <a:r>
              <a:rPr lang="pt-BR" altLang="pt-BR" sz="2800" b="1" dirty="0">
                <a:solidFill>
                  <a:srgbClr val="FF0000"/>
                </a:solidFill>
              </a:rPr>
              <a:t>Faltam </a:t>
            </a:r>
            <a:r>
              <a:rPr lang="pt-BR" altLang="pt-BR" sz="2800" b="1" dirty="0" smtClean="0">
                <a:solidFill>
                  <a:srgbClr val="FF0000"/>
                </a:solidFill>
              </a:rPr>
              <a:t>337</a:t>
            </a:r>
            <a:r>
              <a:rPr lang="pt-BR" altLang="pt-BR" sz="2800" b="1" dirty="0">
                <a:solidFill>
                  <a:srgbClr val="FF0000"/>
                </a:solidFill>
              </a:rPr>
              <a:t> dias</a:t>
            </a:r>
          </a:p>
        </p:txBody>
      </p:sp>
      <p:pic>
        <p:nvPicPr>
          <p:cNvPr id="11" name="Picture 5" descr="Jogos Paralímpic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6" y="3916884"/>
            <a:ext cx="1378530" cy="188341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8"/>
          <p:cNvSpPr>
            <a:spLocks noChangeArrowheads="1"/>
          </p:cNvSpPr>
          <p:nvPr/>
        </p:nvSpPr>
        <p:spPr bwMode="auto">
          <a:xfrm>
            <a:off x="2212180" y="4443460"/>
            <a:ext cx="6462713" cy="8925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pt-BR" altLang="pt-BR" sz="2400" b="1" dirty="0">
                <a:solidFill>
                  <a:srgbClr val="FF0000"/>
                </a:solidFill>
                <a:latin typeface="MuseoSans-500"/>
              </a:rPr>
              <a:t>Jogos </a:t>
            </a:r>
            <a:r>
              <a:rPr lang="pt-BR" altLang="pt-BR" sz="2400" b="1" dirty="0" err="1" smtClean="0">
                <a:solidFill>
                  <a:srgbClr val="FF0000"/>
                </a:solidFill>
                <a:latin typeface="MuseoSans-500"/>
              </a:rPr>
              <a:t>Paralímpicos</a:t>
            </a:r>
            <a:r>
              <a:rPr lang="pt-BR" altLang="pt-BR" sz="2400" dirty="0">
                <a:solidFill>
                  <a:srgbClr val="FF0000"/>
                </a:solidFill>
              </a:rPr>
              <a:t/>
            </a:r>
            <a:br>
              <a:rPr lang="pt-BR" altLang="pt-BR" sz="2400" dirty="0">
                <a:solidFill>
                  <a:srgbClr val="FF0000"/>
                </a:solidFill>
              </a:rPr>
            </a:br>
            <a:r>
              <a:rPr lang="pt-BR" altLang="pt-BR" sz="2400" b="1" dirty="0">
                <a:solidFill>
                  <a:srgbClr val="FF0000"/>
                </a:solidFill>
                <a:latin typeface="MuseoSans-500"/>
              </a:rPr>
              <a:t>7 a 18 de Setembro, 2016 </a:t>
            </a:r>
            <a:r>
              <a:rPr lang="pt-BR" altLang="pt-BR" sz="2800" b="1" dirty="0">
                <a:solidFill>
                  <a:srgbClr val="FF0000"/>
                </a:solidFill>
              </a:rPr>
              <a:t>- Faltam </a:t>
            </a:r>
            <a:r>
              <a:rPr lang="pt-BR" altLang="pt-BR" sz="2800" b="1" dirty="0" smtClean="0">
                <a:solidFill>
                  <a:srgbClr val="FF0000"/>
                </a:solidFill>
              </a:rPr>
              <a:t>370</a:t>
            </a:r>
            <a:r>
              <a:rPr lang="pt-BR" altLang="pt-BR" sz="2800" b="1" dirty="0">
                <a:solidFill>
                  <a:srgbClr val="FF0000"/>
                </a:solidFill>
              </a:rPr>
              <a:t> dias</a:t>
            </a:r>
          </a:p>
        </p:txBody>
      </p:sp>
    </p:spTree>
    <p:extLst>
      <p:ext uri="{BB962C8B-B14F-4D97-AF65-F5344CB8AC3E}">
        <p14:creationId xmlns:p14="http://schemas.microsoft.com/office/powerpoint/2010/main" val="37548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8964488" cy="5904656"/>
          </a:xfrm>
        </p:spPr>
        <p:txBody>
          <a:bodyPr>
            <a:normAutofit fontScale="92500"/>
          </a:bodyPr>
          <a:lstStyle/>
          <a:p>
            <a:pPr lvl="0" algn="just"/>
            <a:r>
              <a:rPr lang="pt-BR" sz="3600" dirty="0" smtClean="0"/>
              <a:t>Nas cidades do futebol, a segurança tem uma </a:t>
            </a:r>
            <a:r>
              <a:rPr lang="pt-BR" sz="3600" b="1" dirty="0" smtClean="0">
                <a:solidFill>
                  <a:srgbClr val="FF0000"/>
                </a:solidFill>
              </a:rPr>
              <a:t>preponderância</a:t>
            </a:r>
            <a:r>
              <a:rPr lang="pt-BR" sz="3600" dirty="0" smtClean="0">
                <a:solidFill>
                  <a:srgbClr val="FF0000"/>
                </a:solidFill>
              </a:rPr>
              <a:t> </a:t>
            </a:r>
            <a:r>
              <a:rPr lang="pt-BR" sz="3600" dirty="0"/>
              <a:t>para as ações dos </a:t>
            </a:r>
            <a:r>
              <a:rPr lang="pt-BR" sz="3600" b="1" dirty="0" err="1" smtClean="0">
                <a:solidFill>
                  <a:srgbClr val="FF0000"/>
                </a:solidFill>
              </a:rPr>
              <a:t>OSP</a:t>
            </a:r>
            <a:r>
              <a:rPr lang="pt-BR" sz="3600" b="1" dirty="0" smtClean="0">
                <a:solidFill>
                  <a:srgbClr val="FF0000"/>
                </a:solidFill>
              </a:rPr>
              <a:t>, </a:t>
            </a:r>
            <a:r>
              <a:rPr lang="pt-BR" sz="3600" dirty="0" smtClean="0"/>
              <a:t>por intermédio do</a:t>
            </a:r>
            <a:r>
              <a:rPr lang="pt-BR" sz="3600" b="1" dirty="0" smtClean="0">
                <a:solidFill>
                  <a:srgbClr val="FF0000"/>
                </a:solidFill>
              </a:rPr>
              <a:t> compromisso dos </a:t>
            </a:r>
            <a:r>
              <a:rPr lang="pt-BR" sz="3600" b="1" dirty="0" err="1" smtClean="0">
                <a:solidFill>
                  <a:srgbClr val="FF0000"/>
                </a:solidFill>
              </a:rPr>
              <a:t>Gov</a:t>
            </a:r>
            <a:r>
              <a:rPr lang="pt-BR" sz="3600" b="1" dirty="0" smtClean="0">
                <a:solidFill>
                  <a:srgbClr val="FF0000"/>
                </a:solidFill>
              </a:rPr>
              <a:t>/Pref. </a:t>
            </a:r>
          </a:p>
          <a:p>
            <a:pPr lvl="0" algn="just"/>
            <a:r>
              <a:rPr lang="pt-BR" sz="3600" dirty="0" smtClean="0"/>
              <a:t>Em caso de ser expedido </a:t>
            </a:r>
            <a:r>
              <a:rPr lang="pt-BR" sz="3600" b="1" dirty="0" smtClean="0">
                <a:solidFill>
                  <a:srgbClr val="FF0000"/>
                </a:solidFill>
              </a:rPr>
              <a:t>Aviso </a:t>
            </a:r>
            <a:r>
              <a:rPr lang="pt-BR" sz="3600" b="1" dirty="0">
                <a:solidFill>
                  <a:srgbClr val="FF0000"/>
                </a:solidFill>
              </a:rPr>
              <a:t>de </a:t>
            </a:r>
            <a:r>
              <a:rPr lang="pt-BR" sz="3600" b="1" dirty="0" err="1">
                <a:solidFill>
                  <a:srgbClr val="FF0000"/>
                </a:solidFill>
              </a:rPr>
              <a:t>GLO</a:t>
            </a:r>
            <a:r>
              <a:rPr lang="pt-BR" sz="3600" b="1" dirty="0">
                <a:solidFill>
                  <a:srgbClr val="FF0000"/>
                </a:solidFill>
              </a:rPr>
              <a:t> </a:t>
            </a:r>
            <a:r>
              <a:rPr lang="pt-BR" sz="3600" dirty="0" smtClean="0"/>
              <a:t>, a segurança a </a:t>
            </a:r>
            <a:r>
              <a:rPr lang="pt-BR" sz="3600" b="1" dirty="0" smtClean="0">
                <a:solidFill>
                  <a:srgbClr val="FF0000"/>
                </a:solidFill>
              </a:rPr>
              <a:t>cargo da Defesa </a:t>
            </a:r>
            <a:r>
              <a:rPr lang="pt-BR" sz="3600" dirty="0" smtClean="0"/>
              <a:t>compreende ações:</a:t>
            </a:r>
          </a:p>
          <a:p>
            <a:pPr lvl="1" algn="just"/>
            <a:r>
              <a:rPr lang="en-US" sz="3600" dirty="0" smtClean="0"/>
              <a:t> de </a:t>
            </a:r>
            <a:r>
              <a:rPr lang="en-US" sz="3600" b="1" dirty="0" err="1" smtClean="0">
                <a:solidFill>
                  <a:srgbClr val="FF0000"/>
                </a:solidFill>
              </a:rPr>
              <a:t>enfrentamento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ao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terrorismo</a:t>
            </a:r>
            <a:r>
              <a:rPr lang="en-US" sz="3600" dirty="0" smtClean="0"/>
              <a:t>, com </a:t>
            </a:r>
            <a:r>
              <a:rPr lang="en-US" sz="3600" dirty="0" err="1" smtClean="0"/>
              <a:t>atenção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a </a:t>
            </a:r>
            <a:r>
              <a:rPr lang="en-US" sz="3600" b="1" dirty="0" err="1" smtClean="0">
                <a:solidFill>
                  <a:srgbClr val="FF0000"/>
                </a:solidFill>
              </a:rPr>
              <a:t>DQBRN</a:t>
            </a:r>
            <a:r>
              <a:rPr lang="en-US" sz="3600" dirty="0" smtClean="0"/>
              <a:t>;</a:t>
            </a:r>
          </a:p>
          <a:p>
            <a:pPr lvl="1" algn="just"/>
            <a:r>
              <a:rPr lang="en-US" sz="3600" dirty="0" smtClean="0"/>
              <a:t> </a:t>
            </a:r>
            <a:r>
              <a:rPr lang="en-US" sz="3600" dirty="0" err="1" smtClean="0"/>
              <a:t>frente</a:t>
            </a:r>
            <a:r>
              <a:rPr lang="en-US" sz="3600" dirty="0" smtClean="0"/>
              <a:t> a </a:t>
            </a:r>
            <a:r>
              <a:rPr lang="en-US" sz="3600" dirty="0" err="1" smtClean="0"/>
              <a:t>contingências</a:t>
            </a:r>
            <a:r>
              <a:rPr lang="en-US" sz="3600" dirty="0" smtClean="0"/>
              <a:t> </a:t>
            </a:r>
            <a:r>
              <a:rPr lang="en-US" sz="3600" dirty="0"/>
              <a:t>(</a:t>
            </a:r>
            <a:r>
              <a:rPr lang="en-US" sz="3600" b="1" dirty="0" err="1" smtClean="0">
                <a:solidFill>
                  <a:srgbClr val="FF0000"/>
                </a:solidFill>
              </a:rPr>
              <a:t>FOCON</a:t>
            </a:r>
            <a:r>
              <a:rPr lang="en-US" sz="3600" dirty="0"/>
              <a:t>); e</a:t>
            </a:r>
          </a:p>
          <a:p>
            <a:pPr lvl="1" algn="just"/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proteção</a:t>
            </a:r>
            <a:r>
              <a:rPr lang="en-US" sz="3600" b="1" dirty="0" smtClean="0">
                <a:solidFill>
                  <a:srgbClr val="FF0000"/>
                </a:solidFill>
              </a:rPr>
              <a:t> de </a:t>
            </a:r>
            <a:r>
              <a:rPr lang="en-US" sz="3600" b="1" dirty="0" err="1" smtClean="0">
                <a:solidFill>
                  <a:srgbClr val="FF0000"/>
                </a:solidFill>
              </a:rPr>
              <a:t>estruturas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estratégicas</a:t>
            </a:r>
            <a:r>
              <a:rPr lang="en-US" sz="3600" b="1" dirty="0" smtClean="0"/>
              <a:t> </a:t>
            </a:r>
            <a:r>
              <a:rPr lang="en-US" sz="3600" dirty="0" smtClean="0"/>
              <a:t>com </a:t>
            </a:r>
            <a:r>
              <a:rPr lang="en-US" sz="3600" dirty="0" err="1" smtClean="0"/>
              <a:t>impacto</a:t>
            </a:r>
            <a:r>
              <a:rPr lang="en-US" sz="3600" dirty="0" smtClean="0"/>
              <a:t> </a:t>
            </a:r>
            <a:r>
              <a:rPr lang="en-US" sz="3600" dirty="0" err="1" smtClean="0"/>
              <a:t>nos</a:t>
            </a:r>
            <a:r>
              <a:rPr lang="en-US" sz="3600" dirty="0" smtClean="0"/>
              <a:t> </a:t>
            </a:r>
            <a:r>
              <a:rPr lang="en-US" sz="3600" dirty="0" err="1" smtClean="0"/>
              <a:t>Jogos</a:t>
            </a:r>
            <a:r>
              <a:rPr lang="en-US" sz="3600" dirty="0" smtClean="0"/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3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pt-B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Segurança nas Cidades do Futebol </a:t>
            </a:r>
            <a:endParaRPr lang="pt-BR" sz="3600" b="1" dirty="0"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cs typeface="Cooper Black"/>
            </a:endParaRPr>
          </a:p>
        </p:txBody>
      </p:sp>
      <p:graphicFrame>
        <p:nvGraphicFramePr>
          <p:cNvPr id="5" name="Object 13"/>
          <p:cNvGraphicFramePr>
            <a:graphicFrameLocks noChangeAspect="1"/>
          </p:cNvGraphicFramePr>
          <p:nvPr/>
        </p:nvGraphicFramePr>
        <p:xfrm>
          <a:off x="-12700" y="14288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Imagem de bitmap" r:id="rId3" imgW="2491956" imgH="2872989" progId="PBrush">
                  <p:embed/>
                </p:oleObj>
              </mc:Choice>
              <mc:Fallback>
                <p:oleObj name="Imagem de bitmap" r:id="rId3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14288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selo paralympic ingl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6" y="-55785"/>
            <a:ext cx="677856" cy="7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4" descr="LOGO_EMCFA_ redond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596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Imagem de bitmap" r:id="rId7" imgW="2491956" imgH="2872989" progId="PBrush">
                  <p:embed/>
                </p:oleObj>
              </mc:Choice>
              <mc:Fallback>
                <p:oleObj name="Imagem de bitmap" r:id="rId7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587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Imagem 5"/>
          <p:cNvPicPr/>
          <p:nvPr/>
        </p:nvPicPr>
        <p:blipFill rotWithShape="1">
          <a:blip r:embed="rId3"/>
          <a:srcRect t="6716"/>
          <a:stretch/>
        </p:blipFill>
        <p:spPr>
          <a:xfrm>
            <a:off x="262204" y="731507"/>
            <a:ext cx="5698969" cy="60093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199" y="195995"/>
            <a:ext cx="8229600" cy="633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REVEZAMENTO DA TOCHA </a:t>
            </a:r>
            <a:endParaRPr lang="en-US" dirty="0"/>
          </a:p>
        </p:txBody>
      </p:sp>
      <p:sp>
        <p:nvSpPr>
          <p:cNvPr id="4" name="CaixaDeTexto 3"/>
          <p:cNvSpPr txBox="1"/>
          <p:nvPr/>
        </p:nvSpPr>
        <p:spPr>
          <a:xfrm>
            <a:off x="6084634" y="2127690"/>
            <a:ext cx="2759114" cy="230832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DADOS: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- 83 cidades-celebração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- 27 capitais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- 300 cidades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- 12 mil carregadores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- 100 dias de percurso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- 20 mil Km de rodovias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- 5,5 milhas aéreas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63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pt-B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Percurso </a:t>
            </a:r>
            <a:r>
              <a:rPr lang="pt-BR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da </a:t>
            </a:r>
            <a:r>
              <a:rPr lang="pt-B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Chama </a:t>
            </a:r>
            <a:r>
              <a:rPr lang="pt-BR" sz="3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Olímpica</a:t>
            </a:r>
          </a:p>
        </p:txBody>
      </p:sp>
      <p:graphicFrame>
        <p:nvGraphicFramePr>
          <p:cNvPr id="9" name="Object 13"/>
          <p:cNvGraphicFramePr>
            <a:graphicFrameLocks noChangeAspect="1"/>
          </p:cNvGraphicFramePr>
          <p:nvPr/>
        </p:nvGraphicFramePr>
        <p:xfrm>
          <a:off x="-12700" y="14288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Imagem de bitmap" r:id="rId4" imgW="2491956" imgH="2872989" progId="PBrush">
                  <p:embed/>
                </p:oleObj>
              </mc:Choice>
              <mc:Fallback>
                <p:oleObj name="Imagem de bitmap" r:id="rId4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14288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 descr="selo paralympic ingl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992" y="-55785"/>
            <a:ext cx="677856" cy="7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554639" y="1228299"/>
            <a:ext cx="30298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De 3 MAI a 5 AGO 16</a:t>
            </a:r>
            <a:endParaRPr lang="pt-BR" sz="2400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" y="731507"/>
            <a:ext cx="1453435" cy="13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82" y="5013176"/>
            <a:ext cx="1104417" cy="15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1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20180"/>
            <a:ext cx="9144000" cy="8605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pt-B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Revezamento da Chama Olímpica</a:t>
            </a:r>
          </a:p>
          <a:p>
            <a:pPr algn="ctr" defTabSz="914400" eaLnBrk="1" hangingPunct="1"/>
            <a:r>
              <a:rPr lang="pt-B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Planejamento de Emprego das </a:t>
            </a:r>
            <a:r>
              <a:rPr lang="pt-BR" sz="36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FS</a:t>
            </a:r>
            <a:r>
              <a:rPr lang="pt-B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 </a:t>
            </a:r>
            <a:endParaRPr lang="pt-BR" sz="3600" b="1" dirty="0"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cs typeface="Cooper Black"/>
            </a:endParaRPr>
          </a:p>
        </p:txBody>
      </p:sp>
      <p:pic>
        <p:nvPicPr>
          <p:cNvPr id="6" name="Imagem 4" descr="LOGO_EMCFA_ redond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-7938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3"/>
          <p:cNvGraphicFramePr>
            <a:graphicFrameLocks noChangeAspect="1"/>
          </p:cNvGraphicFramePr>
          <p:nvPr/>
        </p:nvGraphicFramePr>
        <p:xfrm>
          <a:off x="-12700" y="14288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Imagem de bitmap" r:id="rId5" imgW="2491956" imgH="2872989" progId="PBrush">
                  <p:embed/>
                </p:oleObj>
              </mc:Choice>
              <mc:Fallback>
                <p:oleObj name="Imagem de bitmap" r:id="rId5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14288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10"/>
          <p:cNvSpPr txBox="1">
            <a:spLocks noChangeArrowheads="1"/>
          </p:cNvSpPr>
          <p:nvPr/>
        </p:nvSpPr>
        <p:spPr bwMode="auto">
          <a:xfrm>
            <a:off x="179512" y="1376707"/>
            <a:ext cx="8712968" cy="55086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lvl="0" indent="0" algn="just"/>
            <a:r>
              <a:rPr lang="pt-BR" sz="3300" dirty="0" smtClean="0">
                <a:latin typeface="Calibri" pitchFamily="34" charset="0"/>
              </a:rPr>
              <a:t>	No revezamento da Chama Olímpica a </a:t>
            </a:r>
            <a:r>
              <a:rPr lang="pt-BR" sz="3300" dirty="0">
                <a:latin typeface="Calibri" pitchFamily="34" charset="0"/>
              </a:rPr>
              <a:t>segurança tem uma </a:t>
            </a:r>
            <a:r>
              <a:rPr lang="pt-BR" sz="3300" b="1" dirty="0">
                <a:solidFill>
                  <a:srgbClr val="FF0000"/>
                </a:solidFill>
                <a:latin typeface="Calibri" pitchFamily="34" charset="0"/>
              </a:rPr>
              <a:t>preponderância</a:t>
            </a:r>
            <a:r>
              <a:rPr lang="pt-BR" sz="33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3300" dirty="0">
                <a:latin typeface="Calibri" pitchFamily="34" charset="0"/>
              </a:rPr>
              <a:t>para as ações dos </a:t>
            </a:r>
            <a:r>
              <a:rPr lang="pt-BR" sz="3300" b="1" dirty="0" err="1">
                <a:solidFill>
                  <a:srgbClr val="FF0000"/>
                </a:solidFill>
                <a:latin typeface="Calibri" pitchFamily="34" charset="0"/>
              </a:rPr>
              <a:t>OSP</a:t>
            </a:r>
            <a:r>
              <a:rPr lang="pt-BR" sz="3300" b="1" dirty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pt-BR" sz="3300" dirty="0">
                <a:latin typeface="Calibri" pitchFamily="34" charset="0"/>
              </a:rPr>
              <a:t>por intermédio do</a:t>
            </a:r>
            <a:r>
              <a:rPr lang="pt-BR" sz="3300" b="1" dirty="0">
                <a:solidFill>
                  <a:srgbClr val="FF0000"/>
                </a:solidFill>
                <a:latin typeface="Calibri" pitchFamily="34" charset="0"/>
              </a:rPr>
              <a:t> compromisso dos </a:t>
            </a:r>
            <a:r>
              <a:rPr lang="pt-BR" sz="3300" b="1" dirty="0" err="1">
                <a:solidFill>
                  <a:srgbClr val="FF0000"/>
                </a:solidFill>
                <a:latin typeface="Calibri" pitchFamily="34" charset="0"/>
              </a:rPr>
              <a:t>Gov</a:t>
            </a:r>
            <a:r>
              <a:rPr lang="pt-BR" sz="3300" b="1" dirty="0">
                <a:solidFill>
                  <a:srgbClr val="FF0000"/>
                </a:solidFill>
                <a:latin typeface="Calibri" pitchFamily="34" charset="0"/>
              </a:rPr>
              <a:t>/Pref. </a:t>
            </a:r>
          </a:p>
          <a:p>
            <a:pPr marL="0" lvl="0" indent="0" algn="just"/>
            <a:r>
              <a:rPr lang="pt-BR" sz="3300" dirty="0" smtClean="0">
                <a:latin typeface="Calibri" pitchFamily="34" charset="0"/>
              </a:rPr>
              <a:t>	Em </a:t>
            </a:r>
            <a:r>
              <a:rPr lang="pt-BR" sz="3300" dirty="0">
                <a:latin typeface="Calibri" pitchFamily="34" charset="0"/>
              </a:rPr>
              <a:t>caso de ser expedido </a:t>
            </a:r>
            <a:r>
              <a:rPr lang="pt-BR" sz="3300" b="1" dirty="0">
                <a:solidFill>
                  <a:srgbClr val="FF0000"/>
                </a:solidFill>
                <a:latin typeface="Calibri" pitchFamily="34" charset="0"/>
              </a:rPr>
              <a:t>Aviso de </a:t>
            </a:r>
            <a:r>
              <a:rPr lang="pt-BR" sz="3300" b="1" dirty="0" err="1">
                <a:solidFill>
                  <a:srgbClr val="FF0000"/>
                </a:solidFill>
                <a:latin typeface="Calibri" pitchFamily="34" charset="0"/>
              </a:rPr>
              <a:t>GLO</a:t>
            </a:r>
            <a:r>
              <a:rPr lang="pt-BR" sz="33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pt-BR" sz="3300" dirty="0">
                <a:latin typeface="Calibri" pitchFamily="34" charset="0"/>
              </a:rPr>
              <a:t>, a segurança a </a:t>
            </a:r>
            <a:r>
              <a:rPr lang="pt-BR" sz="3300" b="1" dirty="0">
                <a:solidFill>
                  <a:srgbClr val="FF0000"/>
                </a:solidFill>
                <a:latin typeface="Calibri" pitchFamily="34" charset="0"/>
              </a:rPr>
              <a:t>cargo da Defesa </a:t>
            </a:r>
            <a:r>
              <a:rPr lang="pt-BR" sz="3300" dirty="0">
                <a:latin typeface="Calibri" pitchFamily="34" charset="0"/>
              </a:rPr>
              <a:t>compreende ações:</a:t>
            </a:r>
          </a:p>
          <a:p>
            <a:pPr marL="0" lvl="1" indent="0" algn="just"/>
            <a:r>
              <a:rPr lang="en-US" sz="3300" dirty="0">
                <a:latin typeface="Calibri" pitchFamily="34" charset="0"/>
              </a:rPr>
              <a:t> </a:t>
            </a:r>
            <a:r>
              <a:rPr lang="en-US" sz="3300" dirty="0" smtClean="0">
                <a:latin typeface="Calibri" pitchFamily="34" charset="0"/>
              </a:rPr>
              <a:t>	- de </a:t>
            </a:r>
            <a:r>
              <a:rPr lang="en-US" sz="3300" b="1" dirty="0" err="1">
                <a:solidFill>
                  <a:srgbClr val="FF0000"/>
                </a:solidFill>
                <a:latin typeface="Calibri" pitchFamily="34" charset="0"/>
              </a:rPr>
              <a:t>enfrentamento</a:t>
            </a:r>
            <a:r>
              <a:rPr lang="en-US" sz="33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itchFamily="34" charset="0"/>
              </a:rPr>
              <a:t>ao</a:t>
            </a:r>
            <a:r>
              <a:rPr lang="en-US" sz="33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Calibri" pitchFamily="34" charset="0"/>
              </a:rPr>
              <a:t>terrorismo</a:t>
            </a:r>
            <a:r>
              <a:rPr lang="en-US" sz="3300" dirty="0">
                <a:latin typeface="Calibri" pitchFamily="34" charset="0"/>
              </a:rPr>
              <a:t>, com </a:t>
            </a:r>
            <a:r>
              <a:rPr lang="en-US" sz="3300" dirty="0" err="1">
                <a:latin typeface="Calibri" pitchFamily="34" charset="0"/>
              </a:rPr>
              <a:t>atenção</a:t>
            </a:r>
            <a:r>
              <a:rPr lang="en-US" sz="3300" dirty="0">
                <a:latin typeface="Calibri" pitchFamily="34" charset="0"/>
              </a:rPr>
              <a:t> </a:t>
            </a:r>
            <a:r>
              <a:rPr lang="en-US" sz="3300" dirty="0" err="1">
                <a:latin typeface="Calibri" pitchFamily="34" charset="0"/>
              </a:rPr>
              <a:t>para</a:t>
            </a:r>
            <a:r>
              <a:rPr lang="en-US" sz="3300" dirty="0">
                <a:latin typeface="Calibri" pitchFamily="34" charset="0"/>
              </a:rPr>
              <a:t> a </a:t>
            </a:r>
            <a:r>
              <a:rPr lang="en-US" sz="3300" b="1" dirty="0" err="1">
                <a:solidFill>
                  <a:srgbClr val="FF0000"/>
                </a:solidFill>
                <a:latin typeface="Calibri" pitchFamily="34" charset="0"/>
              </a:rPr>
              <a:t>DQBRN</a:t>
            </a:r>
            <a:r>
              <a:rPr lang="en-US" sz="3300" dirty="0" smtClean="0">
                <a:latin typeface="Calibri" pitchFamily="34" charset="0"/>
              </a:rPr>
              <a:t>; e </a:t>
            </a:r>
            <a:endParaRPr lang="en-US" sz="3300" dirty="0">
              <a:latin typeface="Calibri" pitchFamily="34" charset="0"/>
            </a:endParaRPr>
          </a:p>
          <a:p>
            <a:pPr marL="0" lvl="1" indent="0" algn="just"/>
            <a:r>
              <a:rPr lang="en-US" sz="3300" dirty="0" smtClean="0">
                <a:latin typeface="Calibri" pitchFamily="34" charset="0"/>
              </a:rPr>
              <a:t>	-  </a:t>
            </a:r>
            <a:r>
              <a:rPr lang="en-US" sz="3300" dirty="0" err="1">
                <a:latin typeface="Calibri" pitchFamily="34" charset="0"/>
              </a:rPr>
              <a:t>frente</a:t>
            </a:r>
            <a:r>
              <a:rPr lang="en-US" sz="3300" dirty="0">
                <a:latin typeface="Calibri" pitchFamily="34" charset="0"/>
              </a:rPr>
              <a:t> a </a:t>
            </a:r>
            <a:r>
              <a:rPr lang="en-US" sz="3300" dirty="0" err="1">
                <a:latin typeface="Calibri" pitchFamily="34" charset="0"/>
              </a:rPr>
              <a:t>contingências</a:t>
            </a:r>
            <a:r>
              <a:rPr lang="en-US" sz="3300" dirty="0">
                <a:latin typeface="Calibri" pitchFamily="34" charset="0"/>
              </a:rPr>
              <a:t> (</a:t>
            </a:r>
            <a:r>
              <a:rPr lang="en-US" sz="3300" b="1" dirty="0" err="1">
                <a:solidFill>
                  <a:srgbClr val="FF0000"/>
                </a:solidFill>
                <a:latin typeface="Calibri" pitchFamily="34" charset="0"/>
              </a:rPr>
              <a:t>FOCON</a:t>
            </a:r>
            <a:r>
              <a:rPr lang="en-US" sz="3300" dirty="0" smtClean="0">
                <a:latin typeface="Calibri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6617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auto">
          <a:xfrm>
            <a:off x="107504" y="1038168"/>
            <a:ext cx="8928992" cy="51845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  <p:txBody>
          <a:bodyPr lIns="0" tIns="0" rIns="0" bIns="0" rtlCol="0" anchor="ctr">
            <a:spAutoFit/>
          </a:bodyPr>
          <a:lstStyle/>
          <a:p>
            <a:pPr algn="ctr" defTabSz="914400">
              <a:lnSpc>
                <a:spcPts val="2200"/>
              </a:lnSpc>
            </a:pPr>
            <a:endParaRPr lang="pt-BR" dirty="0">
              <a:solidFill>
                <a:prstClr val="black"/>
              </a:solidFill>
              <a:latin typeface="Trebuchet MS" charset="0"/>
              <a:cs typeface="Trebuchet MS" charset="0"/>
            </a:endParaRPr>
          </a:p>
        </p:txBody>
      </p:sp>
      <p:grpSp>
        <p:nvGrpSpPr>
          <p:cNvPr id="40963" name="Grupo 2"/>
          <p:cNvGrpSpPr>
            <a:grpSpLocks/>
          </p:cNvGrpSpPr>
          <p:nvPr/>
        </p:nvGrpSpPr>
        <p:grpSpPr bwMode="auto">
          <a:xfrm>
            <a:off x="251520" y="1556792"/>
            <a:ext cx="2903662" cy="4207481"/>
            <a:chOff x="83610" y="2491179"/>
            <a:chExt cx="2904565" cy="4207356"/>
          </a:xfrm>
        </p:grpSpPr>
        <p:grpSp>
          <p:nvGrpSpPr>
            <p:cNvPr id="40970" name="Grupo 1"/>
            <p:cNvGrpSpPr>
              <a:grpSpLocks/>
            </p:cNvGrpSpPr>
            <p:nvPr/>
          </p:nvGrpSpPr>
          <p:grpSpPr bwMode="auto">
            <a:xfrm>
              <a:off x="108894" y="2491179"/>
              <a:ext cx="2867917" cy="3900372"/>
              <a:chOff x="445546" y="1144457"/>
              <a:chExt cx="5032578" cy="4030864"/>
            </a:xfrm>
          </p:grpSpPr>
          <p:sp>
            <p:nvSpPr>
              <p:cNvPr id="22" name="Triângulo isósceles 21"/>
              <p:cNvSpPr/>
              <p:nvPr/>
            </p:nvSpPr>
            <p:spPr>
              <a:xfrm>
                <a:off x="445546" y="1144457"/>
                <a:ext cx="5032578" cy="4030864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83">
                  <a:defRPr/>
                </a:pPr>
                <a:endParaRPr lang="pt-BR" sz="14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3" name="Conector reto 22"/>
              <p:cNvCxnSpPr/>
              <p:nvPr/>
            </p:nvCxnSpPr>
            <p:spPr>
              <a:xfrm>
                <a:off x="2192736" y="2407691"/>
                <a:ext cx="1758338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/>
              <p:cNvCxnSpPr/>
              <p:nvPr/>
            </p:nvCxnSpPr>
            <p:spPr>
              <a:xfrm>
                <a:off x="955491" y="4051535"/>
                <a:ext cx="4458541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>
              <a:xfrm>
                <a:off x="1512808" y="3234534"/>
                <a:ext cx="3343906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tângulo 8"/>
              <p:cNvSpPr>
                <a:spLocks noChangeArrowheads="1"/>
              </p:cNvSpPr>
              <p:nvPr/>
            </p:nvSpPr>
            <p:spPr bwMode="auto">
              <a:xfrm>
                <a:off x="2199134" y="1986168"/>
                <a:ext cx="1488389" cy="318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altLang="pt-BR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ea typeface="Calibri" pitchFamily="34" charset="0"/>
                    <a:cs typeface="Times New Roman" pitchFamily="18" charset="0"/>
                  </a:rPr>
                  <a:t>Político</a:t>
                </a:r>
                <a:r>
                  <a:rPr lang="pt-BR" altLang="pt-BR" sz="11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ea typeface="Calibri" pitchFamily="34" charset="0"/>
                    <a:cs typeface="Times New Roman" pitchFamily="18" charset="0"/>
                  </a:rPr>
                  <a:t> </a:t>
                </a:r>
                <a:endParaRPr lang="pt-BR" altLang="pt-BR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7" name="Retângulo 12"/>
              <p:cNvSpPr>
                <a:spLocks noChangeArrowheads="1"/>
              </p:cNvSpPr>
              <p:nvPr/>
            </p:nvSpPr>
            <p:spPr bwMode="auto">
              <a:xfrm>
                <a:off x="1751920" y="2769151"/>
                <a:ext cx="2025036" cy="318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defTabSz="684213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6842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altLang="pt-BR" sz="1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ea typeface="Calibri" pitchFamily="34" charset="0"/>
                    <a:cs typeface="Times New Roman" pitchFamily="18" charset="0"/>
                  </a:rPr>
                  <a:t>Estratégico</a:t>
                </a:r>
                <a:r>
                  <a:rPr lang="pt-BR" altLang="pt-BR" sz="1100" b="1" dirty="0" smtClean="0">
                    <a:solidFill>
                      <a:srgbClr val="FFFFFF"/>
                    </a:solidFill>
                    <a:latin typeface="Trebuchet MS" pitchFamily="34" charset="0"/>
                    <a:ea typeface="Calibri" pitchFamily="34" charset="0"/>
                    <a:cs typeface="Times New Roman" pitchFamily="18" charset="0"/>
                  </a:rPr>
                  <a:t> </a:t>
                </a:r>
                <a:endParaRPr lang="pt-BR" altLang="pt-BR" sz="1100" dirty="0" smtClean="0">
                  <a:solidFill>
                    <a:srgbClr val="FFFFFF"/>
                  </a:solidFill>
                  <a:latin typeface="Trebuchet MS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8" name="Retângulo 15"/>
              <p:cNvSpPr>
                <a:spLocks noChangeArrowheads="1"/>
              </p:cNvSpPr>
              <p:nvPr/>
            </p:nvSpPr>
            <p:spPr bwMode="auto">
              <a:xfrm>
                <a:off x="860261" y="4372429"/>
                <a:ext cx="2338831" cy="349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685783">
                  <a:defRPr/>
                </a:pPr>
                <a:r>
                  <a:rPr lang="en-US" altLang="pt-BR" sz="16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ea typeface="Calibri" pitchFamily="34" charset="0"/>
                    <a:cs typeface="Times New Roman" pitchFamily="18" charset="0"/>
                  </a:rPr>
                  <a:t>Operacional</a:t>
                </a:r>
                <a:endParaRPr lang="pt-BR" altLang="pt-BR" sz="105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29" name="Retângulo 16"/>
              <p:cNvSpPr>
                <a:spLocks noChangeArrowheads="1"/>
              </p:cNvSpPr>
              <p:nvPr/>
            </p:nvSpPr>
            <p:spPr bwMode="auto">
              <a:xfrm>
                <a:off x="1505885" y="3497679"/>
                <a:ext cx="1373699" cy="349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defTabSz="685783">
                  <a:defRPr/>
                </a:pPr>
                <a:r>
                  <a:rPr lang="en-US" altLang="pt-BR" sz="160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  <a:ea typeface="Calibri" pitchFamily="34" charset="0"/>
                    <a:cs typeface="Times New Roman" pitchFamily="18" charset="0"/>
                  </a:rPr>
                  <a:t>Tático</a:t>
                </a:r>
                <a:endParaRPr lang="pt-BR" altLang="pt-BR" sz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40971" name="CaixaDeTexto 11"/>
            <p:cNvSpPr txBox="1">
              <a:spLocks noChangeArrowheads="1"/>
            </p:cNvSpPr>
            <p:nvPr/>
          </p:nvSpPr>
          <p:spPr bwMode="auto">
            <a:xfrm>
              <a:off x="83610" y="6359991"/>
              <a:ext cx="2904565" cy="338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altLang="pt-BR" sz="1600" dirty="0" smtClean="0">
                  <a:solidFill>
                    <a:prstClr val="black"/>
                  </a:solidFill>
                </a:rPr>
                <a:t>Níveis de Coordenação</a:t>
              </a:r>
            </a:p>
          </p:txBody>
        </p:sp>
      </p:grpSp>
      <p:sp>
        <p:nvSpPr>
          <p:cNvPr id="40964" name="TextBox 24"/>
          <p:cNvSpPr txBox="1">
            <a:spLocks noChangeArrowheads="1"/>
          </p:cNvSpPr>
          <p:nvPr/>
        </p:nvSpPr>
        <p:spPr bwMode="auto">
          <a:xfrm>
            <a:off x="1956371" y="1952199"/>
            <a:ext cx="3846512" cy="569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BR" sz="700" dirty="0" smtClean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600" b="1" dirty="0" err="1" smtClean="0">
                <a:solidFill>
                  <a:prstClr val="black"/>
                </a:solidFill>
              </a:rPr>
              <a:t>Conselho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Público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Olímpico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BR" sz="800" b="1" dirty="0" smtClean="0">
              <a:solidFill>
                <a:prstClr val="black"/>
              </a:solidFill>
            </a:endParaRPr>
          </a:p>
        </p:txBody>
      </p:sp>
      <p:sp>
        <p:nvSpPr>
          <p:cNvPr id="40965" name="TextBox 24"/>
          <p:cNvSpPr txBox="1">
            <a:spLocks noChangeArrowheads="1"/>
          </p:cNvSpPr>
          <p:nvPr/>
        </p:nvSpPr>
        <p:spPr bwMode="auto">
          <a:xfrm>
            <a:off x="1980182" y="3710789"/>
            <a:ext cx="6408242" cy="46166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BR" sz="800" dirty="0" smtClean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600" b="1" dirty="0" err="1" smtClean="0">
                <a:solidFill>
                  <a:prstClr val="black"/>
                </a:solidFill>
              </a:rPr>
              <a:t>Comitês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Executivo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de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Segurança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Integrada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Regionais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- CESIR</a:t>
            </a:r>
            <a:endParaRPr lang="en-US" altLang="pt-BR" sz="800" b="1" dirty="0" smtClean="0">
              <a:solidFill>
                <a:prstClr val="black"/>
              </a:solidFill>
            </a:endParaRPr>
          </a:p>
        </p:txBody>
      </p:sp>
      <p:sp>
        <p:nvSpPr>
          <p:cNvPr id="40966" name="TextBox 24"/>
          <p:cNvSpPr txBox="1">
            <a:spLocks noChangeArrowheads="1"/>
          </p:cNvSpPr>
          <p:nvPr/>
        </p:nvSpPr>
        <p:spPr bwMode="auto">
          <a:xfrm>
            <a:off x="1993831" y="4495691"/>
            <a:ext cx="4268788" cy="83099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600" b="1" dirty="0" err="1" smtClean="0">
                <a:solidFill>
                  <a:prstClr val="black"/>
                </a:solidFill>
              </a:rPr>
              <a:t>Coordenadores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Setoriais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600" b="1" dirty="0" err="1" smtClean="0">
                <a:solidFill>
                  <a:prstClr val="black"/>
                </a:solidFill>
              </a:rPr>
              <a:t>Coordenadores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Locais</a:t>
            </a:r>
            <a:endParaRPr lang="en-US" altLang="pt-BR" sz="1600" b="1" dirty="0" smtClean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600" b="1" dirty="0" smtClean="0">
                <a:solidFill>
                  <a:prstClr val="black"/>
                </a:solidFill>
              </a:rPr>
              <a:t> e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Forças-Tarefas</a:t>
            </a:r>
            <a:endParaRPr lang="en-US" altLang="pt-BR" sz="1600" b="1" dirty="0" smtClean="0">
              <a:solidFill>
                <a:prstClr val="black"/>
              </a:solidFill>
            </a:endParaRPr>
          </a:p>
        </p:txBody>
      </p:sp>
      <p:sp>
        <p:nvSpPr>
          <p:cNvPr id="40967" name="TextBox 24"/>
          <p:cNvSpPr txBox="1">
            <a:spLocks noChangeArrowheads="1"/>
          </p:cNvSpPr>
          <p:nvPr/>
        </p:nvSpPr>
        <p:spPr bwMode="auto">
          <a:xfrm>
            <a:off x="1980183" y="2954674"/>
            <a:ext cx="4911936" cy="46166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pt-BR" sz="800" dirty="0" smtClean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600" b="1" dirty="0" err="1" smtClean="0">
                <a:solidFill>
                  <a:prstClr val="black"/>
                </a:solidFill>
              </a:rPr>
              <a:t>Comitê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Executivo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de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Segurança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</a:t>
            </a:r>
            <a:r>
              <a:rPr lang="en-US" altLang="pt-BR" sz="1600" b="1" dirty="0" err="1" smtClean="0">
                <a:solidFill>
                  <a:prstClr val="black"/>
                </a:solidFill>
              </a:rPr>
              <a:t>Integrada</a:t>
            </a:r>
            <a:r>
              <a:rPr lang="en-US" altLang="pt-BR" sz="1600" b="1" dirty="0" smtClean="0">
                <a:solidFill>
                  <a:prstClr val="black"/>
                </a:solidFill>
              </a:rPr>
              <a:t> - CESI</a:t>
            </a:r>
            <a:endParaRPr lang="en-US" altLang="pt-BR" sz="800" b="1" dirty="0" smtClean="0">
              <a:solidFill>
                <a:prstClr val="black"/>
              </a:solidFill>
            </a:endParaRPr>
          </a:p>
        </p:txBody>
      </p:sp>
      <p:sp>
        <p:nvSpPr>
          <p:cNvPr id="40968" name="Rectangle 1"/>
          <p:cNvSpPr>
            <a:spLocks noChangeArrowheads="1"/>
          </p:cNvSpPr>
          <p:nvPr/>
        </p:nvSpPr>
        <p:spPr bwMode="auto">
          <a:xfrm>
            <a:off x="6352158" y="1845073"/>
            <a:ext cx="2396306" cy="7386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t-BR" sz="1400" dirty="0" err="1" smtClean="0">
                <a:solidFill>
                  <a:srgbClr val="000000"/>
                </a:solidFill>
              </a:rPr>
              <a:t>Realizar</a:t>
            </a:r>
            <a:r>
              <a:rPr lang="en-US" altLang="pt-BR" sz="1400" dirty="0" smtClean="0">
                <a:solidFill>
                  <a:srgbClr val="000000"/>
                </a:solidFill>
              </a:rPr>
              <a:t> </a:t>
            </a:r>
            <a:r>
              <a:rPr lang="en-US" altLang="pt-BR" sz="1400" dirty="0" err="1" smtClean="0">
                <a:solidFill>
                  <a:srgbClr val="000000"/>
                </a:solidFill>
              </a:rPr>
              <a:t>reuniões</a:t>
            </a:r>
            <a:r>
              <a:rPr lang="en-US" altLang="pt-BR" sz="1400" dirty="0" smtClean="0">
                <a:solidFill>
                  <a:srgbClr val="000000"/>
                </a:solidFill>
              </a:rPr>
              <a:t> </a:t>
            </a:r>
            <a:r>
              <a:rPr lang="en-US" altLang="pt-BR" sz="1400" dirty="0" err="1" smtClean="0">
                <a:solidFill>
                  <a:srgbClr val="000000"/>
                </a:solidFill>
              </a:rPr>
              <a:t>específicas</a:t>
            </a:r>
            <a:r>
              <a:rPr lang="en-US" altLang="pt-BR" sz="1400" dirty="0" smtClean="0">
                <a:solidFill>
                  <a:srgbClr val="000000"/>
                </a:solidFill>
              </a:rPr>
              <a:t> com as </a:t>
            </a:r>
            <a:r>
              <a:rPr lang="en-US" altLang="pt-BR" sz="1400" dirty="0" err="1" smtClean="0">
                <a:solidFill>
                  <a:srgbClr val="000000"/>
                </a:solidFill>
              </a:rPr>
              <a:t>Autoridades</a:t>
            </a:r>
            <a:r>
              <a:rPr lang="en-US" altLang="pt-BR" sz="1400" dirty="0" smtClean="0">
                <a:solidFill>
                  <a:srgbClr val="000000"/>
                </a:solidFill>
              </a:rPr>
              <a:t> de </a:t>
            </a:r>
            <a:r>
              <a:rPr lang="en-US" altLang="pt-BR" sz="1400" dirty="0" err="1" smtClean="0">
                <a:solidFill>
                  <a:srgbClr val="000000"/>
                </a:solidFill>
              </a:rPr>
              <a:t>Segurança</a:t>
            </a:r>
            <a:endParaRPr lang="en-US" altLang="pt-BR" sz="1400" dirty="0" smtClean="0">
              <a:solidFill>
                <a:srgbClr val="000000"/>
              </a:solidFill>
            </a:endParaRPr>
          </a:p>
        </p:txBody>
      </p:sp>
      <p:cxnSp>
        <p:nvCxnSpPr>
          <p:cNvPr id="3" name="Conector de seta reta 2"/>
          <p:cNvCxnSpPr/>
          <p:nvPr/>
        </p:nvCxnSpPr>
        <p:spPr>
          <a:xfrm>
            <a:off x="5840983" y="2277121"/>
            <a:ext cx="4841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585648" y="5365219"/>
            <a:ext cx="1642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1100" dirty="0" smtClean="0">
                <a:solidFill>
                  <a:prstClr val="black"/>
                </a:solidFill>
              </a:rPr>
              <a:t>Exemplo: Rio de Janeiro</a:t>
            </a: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40627" y="4207917"/>
            <a:ext cx="1820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1100" dirty="0" smtClean="0">
                <a:solidFill>
                  <a:prstClr val="black"/>
                </a:solidFill>
              </a:rPr>
              <a:t>Rio de Janeiro e</a:t>
            </a:r>
          </a:p>
          <a:p>
            <a:pPr defTabSz="914400"/>
            <a:r>
              <a:rPr lang="pt-BR" sz="1100" dirty="0" smtClean="0">
                <a:solidFill>
                  <a:prstClr val="black"/>
                </a:solidFill>
              </a:rPr>
              <a:t>Cidades do Futebol</a:t>
            </a:r>
            <a:endParaRPr lang="pt-BR" sz="1100" dirty="0">
              <a:solidFill>
                <a:prstClr val="black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13648" y="55652"/>
            <a:ext cx="9144000" cy="8605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pt-BR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GOVERNANÇA PARA SEGURANÇA</a:t>
            </a:r>
            <a:endParaRPr lang="pt-BR" sz="2800" b="1" dirty="0"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cs typeface="Cooper Black"/>
            </a:endParaRPr>
          </a:p>
        </p:txBody>
      </p:sp>
      <p:pic>
        <p:nvPicPr>
          <p:cNvPr id="31" name="Imagem 4" descr="LOGO_EMCFA_ redond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882907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Imagem de bitmap" r:id="rId5" imgW="2491956" imgH="2872989" progId="PBrush">
                  <p:embed/>
                </p:oleObj>
              </mc:Choice>
              <mc:Fallback>
                <p:oleObj name="Imagem de bitmap" r:id="rId5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7550311" y="2954674"/>
            <a:ext cx="129221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PROPOSTA</a:t>
            </a: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7812360" y="3416339"/>
            <a:ext cx="261743" cy="214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 rot="10974221">
            <a:off x="7140673" y="2962500"/>
            <a:ext cx="309611" cy="2309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493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ector reto 40"/>
          <p:cNvCxnSpPr/>
          <p:nvPr/>
        </p:nvCxnSpPr>
        <p:spPr>
          <a:xfrm flipV="1">
            <a:off x="5554964" y="3860982"/>
            <a:ext cx="842817" cy="190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09" y="4546181"/>
            <a:ext cx="1095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37" y="4546181"/>
            <a:ext cx="113094" cy="75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9" name="Conector reto 48"/>
          <p:cNvCxnSpPr/>
          <p:nvPr/>
        </p:nvCxnSpPr>
        <p:spPr>
          <a:xfrm>
            <a:off x="4551363" y="3992707"/>
            <a:ext cx="12700" cy="9286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564063" y="2876695"/>
            <a:ext cx="0" cy="65087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7092279" y="2700482"/>
            <a:ext cx="1312863" cy="646113"/>
          </a:xfrm>
          <a:prstGeom prst="rect">
            <a:avLst/>
          </a:prstGeom>
          <a:solidFill>
            <a:srgbClr val="006600"/>
          </a:solidFill>
          <a:ln w="19050">
            <a:solidFill>
              <a:srgbClr val="006600"/>
            </a:solidFill>
          </a:ln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  <a:cs typeface="Arial" pitchFamily="34" charset="0"/>
              </a:rPr>
              <a:t>Comandos </a:t>
            </a:r>
          </a:p>
          <a:p>
            <a:pPr algn="ctr" defTabSz="914400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  <a:cs typeface="Arial" pitchFamily="34" charset="0"/>
              </a:rPr>
              <a:t>MB-EB-AER</a:t>
            </a:r>
          </a:p>
        </p:txBody>
      </p:sp>
      <p:cxnSp>
        <p:nvCxnSpPr>
          <p:cNvPr id="54" name="Conector reto 53"/>
          <p:cNvCxnSpPr/>
          <p:nvPr/>
        </p:nvCxnSpPr>
        <p:spPr>
          <a:xfrm>
            <a:off x="1612373" y="4581128"/>
            <a:ext cx="591195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5" name="Grupo 54"/>
          <p:cNvGrpSpPr/>
          <p:nvPr/>
        </p:nvGrpSpPr>
        <p:grpSpPr>
          <a:xfrm>
            <a:off x="460218" y="4744304"/>
            <a:ext cx="2390636" cy="821127"/>
            <a:chOff x="3017" y="2482932"/>
            <a:chExt cx="2390636" cy="1251970"/>
          </a:xfrm>
          <a:solidFill>
            <a:srgbClr val="006600"/>
          </a:solidFill>
        </p:grpSpPr>
        <p:sp>
          <p:nvSpPr>
            <p:cNvPr id="56" name="Retângulo 55"/>
            <p:cNvSpPr/>
            <p:nvPr/>
          </p:nvSpPr>
          <p:spPr>
            <a:xfrm>
              <a:off x="3017" y="2482932"/>
              <a:ext cx="2390636" cy="125197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Retângulo 56"/>
            <p:cNvSpPr/>
            <p:nvPr/>
          </p:nvSpPr>
          <p:spPr>
            <a:xfrm>
              <a:off x="3017" y="2482932"/>
              <a:ext cx="2390636" cy="12519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875" tIns="15875" rIns="15875" bIns="15875" spcCol="1270" anchor="ctr"/>
            <a:lstStyle/>
            <a:p>
              <a:pPr algn="ctr" defTabSz="1111250">
                <a:spcBef>
                  <a:spcPct val="0"/>
                </a:spcBef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Coordenador Geral </a:t>
              </a:r>
            </a:p>
            <a:p>
              <a:pPr algn="ctr" defTabSz="1111250">
                <a:spcBef>
                  <a:spcPct val="0"/>
                </a:spcBef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Defesa para</a:t>
              </a:r>
            </a:p>
            <a:p>
              <a:pPr algn="ctr" defTabSz="1111250">
                <a:spcBef>
                  <a:spcPct val="0"/>
                </a:spcBef>
                <a:defRPr/>
              </a:pPr>
              <a:r>
                <a:rPr lang="pt-BR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Rio de Janeiro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3376682" y="4744304"/>
            <a:ext cx="2390636" cy="821127"/>
            <a:chOff x="2919481" y="2482932"/>
            <a:chExt cx="2390636" cy="1251970"/>
          </a:xfrm>
          <a:solidFill>
            <a:srgbClr val="006600"/>
          </a:solidFill>
        </p:grpSpPr>
        <p:sp>
          <p:nvSpPr>
            <p:cNvPr id="59" name="Retângulo 58"/>
            <p:cNvSpPr/>
            <p:nvPr/>
          </p:nvSpPr>
          <p:spPr>
            <a:xfrm>
              <a:off x="2919481" y="2482932"/>
              <a:ext cx="2390636" cy="125197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tângulo 59"/>
            <p:cNvSpPr/>
            <p:nvPr/>
          </p:nvSpPr>
          <p:spPr>
            <a:xfrm>
              <a:off x="2919481" y="2482932"/>
              <a:ext cx="2390636" cy="12519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875" tIns="15875" rIns="15875" bIns="15875" spcCol="1270" anchor="ctr"/>
            <a:lstStyle/>
            <a:p>
              <a:pPr algn="ctr" defTabSz="1111250">
                <a:spcBef>
                  <a:spcPct val="0"/>
                </a:spcBef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Coordenadores de Defesa para</a:t>
              </a:r>
            </a:p>
            <a:p>
              <a:pPr algn="ctr" defTabSz="1111250">
                <a:spcBef>
                  <a:spcPct val="0"/>
                </a:spcBef>
                <a:defRPr/>
              </a:pPr>
              <a:r>
                <a:rPr lang="pt-BR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Cidades Futebol</a:t>
              </a:r>
            </a:p>
          </p:txBody>
        </p:sp>
      </p:grpSp>
      <p:grpSp>
        <p:nvGrpSpPr>
          <p:cNvPr id="61" name="Grupo 60"/>
          <p:cNvGrpSpPr/>
          <p:nvPr/>
        </p:nvGrpSpPr>
        <p:grpSpPr>
          <a:xfrm>
            <a:off x="6293146" y="4744304"/>
            <a:ext cx="2390636" cy="821127"/>
            <a:chOff x="5835945" y="2482932"/>
            <a:chExt cx="2390636" cy="1251970"/>
          </a:xfrm>
          <a:solidFill>
            <a:srgbClr val="006600"/>
          </a:solidFill>
        </p:grpSpPr>
        <p:sp>
          <p:nvSpPr>
            <p:cNvPr id="62" name="Retângulo 61"/>
            <p:cNvSpPr/>
            <p:nvPr/>
          </p:nvSpPr>
          <p:spPr>
            <a:xfrm>
              <a:off x="5835945" y="2482932"/>
              <a:ext cx="2390636" cy="125197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Retângulo 62"/>
            <p:cNvSpPr/>
            <p:nvPr/>
          </p:nvSpPr>
          <p:spPr>
            <a:xfrm>
              <a:off x="5835945" y="2482932"/>
              <a:ext cx="2390636" cy="12519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875" tIns="15875" rIns="15875" bIns="15875" spcCol="1270" anchor="ctr"/>
            <a:lstStyle/>
            <a:p>
              <a:pPr algn="ctr" defTabSz="1111250">
                <a:spcBef>
                  <a:spcPct val="0"/>
                </a:spcBef>
                <a:defRPr/>
              </a:pPr>
              <a:r>
                <a:rPr lang="pt-BR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Coordenadores de </a:t>
              </a:r>
            </a:p>
            <a:p>
              <a:pPr algn="ctr" defTabSz="1111250">
                <a:spcBef>
                  <a:spcPct val="0"/>
                </a:spcBef>
                <a:defRPr/>
              </a:pPr>
              <a:r>
                <a:rPr lang="pt-BR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Ações  Centralizadas</a:t>
              </a:r>
            </a:p>
          </p:txBody>
        </p:sp>
      </p:grpSp>
      <p:sp>
        <p:nvSpPr>
          <p:cNvPr id="64" name="Retângulo 63"/>
          <p:cNvSpPr/>
          <p:nvPr/>
        </p:nvSpPr>
        <p:spPr>
          <a:xfrm>
            <a:off x="3552825" y="3389457"/>
            <a:ext cx="2017713" cy="762000"/>
          </a:xfrm>
          <a:prstGeom prst="rect">
            <a:avLst/>
          </a:prstGeom>
          <a:solidFill>
            <a:srgbClr val="0066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875" tIns="15875" rIns="15875" bIns="15875" spcCol="1270" anchor="ctr"/>
          <a:lstStyle/>
          <a:p>
            <a:pPr algn="ctr" defTabSz="1111250">
              <a:spcBef>
                <a:spcPct val="0"/>
              </a:spcBef>
              <a:defRPr/>
            </a:pPr>
            <a:r>
              <a:rPr lang="pt-B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- Maior</a:t>
            </a:r>
            <a:r>
              <a:rPr lang="pt-BR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Conjunto das  FA</a:t>
            </a:r>
          </a:p>
          <a:p>
            <a:pPr algn="ctr" defTabSz="1111250">
              <a:lnSpc>
                <a:spcPts val="2000"/>
              </a:lnSpc>
              <a:spcBef>
                <a:spcPct val="0"/>
              </a:spcBef>
              <a:defRPr/>
            </a:pPr>
            <a:r>
              <a:rPr lang="pt-BR" sz="1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(EMCFA)</a:t>
            </a:r>
            <a:endParaRPr lang="pt-BR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tângulo 64"/>
          <p:cNvSpPr/>
          <p:nvPr/>
        </p:nvSpPr>
        <p:spPr>
          <a:xfrm>
            <a:off x="3725863" y="2319482"/>
            <a:ext cx="1666875" cy="762000"/>
          </a:xfrm>
          <a:prstGeom prst="rect">
            <a:avLst/>
          </a:prstGeom>
          <a:solidFill>
            <a:srgbClr val="0066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5875" tIns="15875" rIns="15875" bIns="15875" spcCol="1270" anchor="ctr"/>
          <a:lstStyle/>
          <a:p>
            <a:pPr algn="ctr" defTabSz="1111250">
              <a:lnSpc>
                <a:spcPts val="2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Ministro </a:t>
            </a:r>
          </a:p>
          <a:p>
            <a:pPr algn="ctr" defTabSz="1111250">
              <a:lnSpc>
                <a:spcPts val="2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Defesa</a:t>
            </a: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6" name="Conector reto 65"/>
          <p:cNvCxnSpPr>
            <a:stCxn id="65" idx="3"/>
            <a:endCxn id="52" idx="1"/>
          </p:cNvCxnSpPr>
          <p:nvPr/>
        </p:nvCxnSpPr>
        <p:spPr>
          <a:xfrm>
            <a:off x="5392738" y="2700482"/>
            <a:ext cx="1699541" cy="32305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>
            <a:endCxn id="52" idx="1"/>
          </p:cNvCxnSpPr>
          <p:nvPr/>
        </p:nvCxnSpPr>
        <p:spPr>
          <a:xfrm flipV="1">
            <a:off x="5554964" y="3023539"/>
            <a:ext cx="1537315" cy="48902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ixaDeTexto 67"/>
          <p:cNvSpPr txBox="1"/>
          <p:nvPr/>
        </p:nvSpPr>
        <p:spPr>
          <a:xfrm>
            <a:off x="472066" y="5523499"/>
            <a:ext cx="2527300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defTabSz="914400"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4 Coordenadores Setoriais</a:t>
            </a:r>
          </a:p>
          <a:p>
            <a:pPr marL="285750" indent="76200" defTabSz="914400">
              <a:buFontTx/>
              <a:buChar char="-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Deodoro</a:t>
            </a:r>
          </a:p>
          <a:p>
            <a:pPr marL="285750" indent="76200" defTabSz="914400">
              <a:buFontTx/>
              <a:buChar char="-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Barra</a:t>
            </a:r>
          </a:p>
          <a:p>
            <a:pPr marL="285750" indent="76200" defTabSz="914400">
              <a:buFontTx/>
              <a:buChar char="-"/>
              <a:defRPr/>
            </a:pPr>
            <a:r>
              <a:rPr lang="pt-BR" sz="1400" b="1" dirty="0">
                <a:cs typeface="Arial" pitchFamily="34" charset="0"/>
              </a:rPr>
              <a:t>Copacabana</a:t>
            </a:r>
          </a:p>
          <a:p>
            <a:pPr marL="285750" indent="76200" defTabSz="914400">
              <a:buFontTx/>
              <a:buChar char="-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Maracanã</a:t>
            </a:r>
          </a:p>
          <a:p>
            <a:pPr marL="285750" indent="-285750" defTabSz="914400">
              <a:buFontTx/>
              <a:buChar char="-"/>
              <a:defRPr/>
            </a:pPr>
            <a:endParaRPr lang="pt-BR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9" name="CaixaDeTexto 68"/>
          <p:cNvSpPr txBox="1"/>
          <p:nvPr/>
        </p:nvSpPr>
        <p:spPr>
          <a:xfrm>
            <a:off x="3481966" y="5523499"/>
            <a:ext cx="2252662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defTabSz="914400"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5</a:t>
            </a:r>
            <a:r>
              <a:rPr lang="pt-BR" sz="14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Comandos Regionais</a:t>
            </a:r>
          </a:p>
          <a:p>
            <a:pPr marL="542925" lvl="1" indent="-85725" defTabSz="914400">
              <a:buFontTx/>
              <a:buChar char="-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São Paulo</a:t>
            </a:r>
          </a:p>
          <a:p>
            <a:pPr marL="542925" lvl="1" indent="-85725" defTabSz="914400">
              <a:buFontTx/>
              <a:buChar char="-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Belo Horizonte</a:t>
            </a:r>
          </a:p>
          <a:p>
            <a:pPr marL="542925" lvl="1" indent="-85725" defTabSz="914400">
              <a:buFontTx/>
              <a:buChar char="-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Brasília </a:t>
            </a:r>
          </a:p>
          <a:p>
            <a:pPr marL="542925" lvl="1" indent="-85725" defTabSz="914400">
              <a:buFontTx/>
              <a:buChar char="-"/>
              <a:defRPr/>
            </a:pPr>
            <a:r>
              <a:rPr lang="pt-BR" sz="1400" b="1" dirty="0">
                <a:cs typeface="Arial" pitchFamily="34" charset="0"/>
              </a:rPr>
              <a:t>Salvador</a:t>
            </a:r>
          </a:p>
          <a:p>
            <a:pPr marL="542925" lvl="1" indent="-85725" defTabSz="914400">
              <a:buFontTx/>
              <a:buChar char="-"/>
              <a:defRPr/>
            </a:pPr>
            <a:r>
              <a:rPr lang="pt-BR" sz="1400" b="1" dirty="0" smtClean="0">
                <a:solidFill>
                  <a:prstClr val="black"/>
                </a:solidFill>
                <a:cs typeface="Arial" pitchFamily="34" charset="0"/>
              </a:rPr>
              <a:t>Manaus</a:t>
            </a:r>
            <a:endParaRPr lang="pt-BR" sz="1400" b="1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defTabSz="914400">
              <a:buFontTx/>
              <a:buChar char="-"/>
              <a:defRPr/>
            </a:pPr>
            <a:endParaRPr lang="pt-BR" sz="14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0" name="CaixaDeTexto 69"/>
          <p:cNvSpPr txBox="1"/>
          <p:nvPr/>
        </p:nvSpPr>
        <p:spPr>
          <a:xfrm>
            <a:off x="5909481" y="5523499"/>
            <a:ext cx="31005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914400">
              <a:buFont typeface="Arial" pitchFamily="34" charset="0"/>
              <a:buChar char="•"/>
              <a:defRPr/>
            </a:pPr>
            <a:r>
              <a:rPr lang="pt-BR" sz="1400" b="1" dirty="0">
                <a:solidFill>
                  <a:prstClr val="black"/>
                </a:solidFill>
                <a:cs typeface="Arial" pitchFamily="34" charset="0"/>
              </a:rPr>
              <a:t>5 Comandos Nacionais</a:t>
            </a:r>
          </a:p>
          <a:p>
            <a:pPr marL="361950" lvl="1" indent="-95250" defTabSz="914400">
              <a:buFontTx/>
              <a:buChar char="-"/>
              <a:defRPr/>
            </a:pPr>
            <a:r>
              <a:rPr lang="pt-BR" sz="1400" b="1" dirty="0" err="1">
                <a:solidFill>
                  <a:srgbClr val="FF0000"/>
                </a:solidFill>
                <a:cs typeface="Arial" pitchFamily="34" charset="0"/>
              </a:rPr>
              <a:t>Seg</a:t>
            </a:r>
            <a:r>
              <a:rPr lang="pt-BR" sz="14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pt-BR" sz="1400" b="1" dirty="0" smtClean="0">
                <a:solidFill>
                  <a:srgbClr val="FF0000"/>
                </a:solidFill>
                <a:cs typeface="Arial" pitchFamily="34" charset="0"/>
              </a:rPr>
              <a:t>e </a:t>
            </a:r>
            <a:r>
              <a:rPr lang="pt-BR" sz="1400" b="1" dirty="0" err="1" smtClean="0">
                <a:solidFill>
                  <a:srgbClr val="FF0000"/>
                </a:solidFill>
                <a:cs typeface="Arial" pitchFamily="34" charset="0"/>
              </a:rPr>
              <a:t>Def</a:t>
            </a:r>
            <a:r>
              <a:rPr lang="pt-BR" sz="1400" b="1" dirty="0" smtClean="0">
                <a:solidFill>
                  <a:srgbClr val="FF0000"/>
                </a:solidFill>
                <a:cs typeface="Arial" pitchFamily="34" charset="0"/>
              </a:rPr>
              <a:t> Cibernética</a:t>
            </a:r>
            <a:endParaRPr lang="pt-BR" sz="1400" b="1" dirty="0">
              <a:solidFill>
                <a:srgbClr val="FF0000"/>
              </a:solidFill>
              <a:cs typeface="Arial" pitchFamily="34" charset="0"/>
            </a:endParaRPr>
          </a:p>
          <a:p>
            <a:pPr marL="361950" lvl="1" indent="-95250" defTabSz="914400">
              <a:buFontTx/>
              <a:buChar char="-"/>
              <a:defRPr/>
            </a:pPr>
            <a:r>
              <a:rPr lang="pt-BR" sz="1400" b="1" dirty="0">
                <a:cs typeface="Arial" pitchFamily="34" charset="0"/>
              </a:rPr>
              <a:t>Ações </a:t>
            </a:r>
            <a:r>
              <a:rPr lang="pt-BR" sz="1400" b="1" dirty="0" err="1" smtClean="0">
                <a:cs typeface="Arial" pitchFamily="34" charset="0"/>
              </a:rPr>
              <a:t>Aeroesp</a:t>
            </a:r>
            <a:r>
              <a:rPr lang="pt-BR" sz="1400" b="1" dirty="0" smtClean="0">
                <a:cs typeface="Arial" pitchFamily="34" charset="0"/>
              </a:rPr>
              <a:t> e Aeroportuárias</a:t>
            </a:r>
            <a:endParaRPr lang="pt-BR" sz="1400" b="1" dirty="0">
              <a:cs typeface="Arial" pitchFamily="34" charset="0"/>
            </a:endParaRPr>
          </a:p>
          <a:p>
            <a:pPr marL="361950" lvl="1" indent="-95250" defTabSz="914400">
              <a:buFontTx/>
              <a:buChar char="-"/>
              <a:defRPr/>
            </a:pPr>
            <a:r>
              <a:rPr lang="pt-BR" sz="1400" b="1" dirty="0" err="1">
                <a:solidFill>
                  <a:srgbClr val="FF0000"/>
                </a:solidFill>
                <a:cs typeface="Arial" pitchFamily="34" charset="0"/>
              </a:rPr>
              <a:t>Prev</a:t>
            </a:r>
            <a:r>
              <a:rPr lang="pt-BR" sz="14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pt-BR" sz="1400" b="1" dirty="0" err="1">
                <a:solidFill>
                  <a:srgbClr val="FF0000"/>
                </a:solidFill>
                <a:cs typeface="Arial" pitchFamily="34" charset="0"/>
              </a:rPr>
              <a:t>Cmb</a:t>
            </a:r>
            <a:r>
              <a:rPr lang="pt-BR" sz="1400" b="1" dirty="0">
                <a:solidFill>
                  <a:srgbClr val="FF0000"/>
                </a:solidFill>
                <a:cs typeface="Arial" pitchFamily="34" charset="0"/>
              </a:rPr>
              <a:t> Terrorismo</a:t>
            </a:r>
          </a:p>
          <a:p>
            <a:pPr marL="361950" lvl="1" indent="-95250" defTabSz="914400">
              <a:buFontTx/>
              <a:buChar char="-"/>
              <a:defRPr/>
            </a:pPr>
            <a:r>
              <a:rPr lang="pt-BR" sz="1400" b="1" dirty="0">
                <a:solidFill>
                  <a:srgbClr val="FF0000"/>
                </a:solidFill>
                <a:cs typeface="Arial" pitchFamily="34" charset="0"/>
              </a:rPr>
              <a:t>Fiscalização </a:t>
            </a:r>
            <a:r>
              <a:rPr lang="pt-BR" sz="1400" b="1" dirty="0" smtClean="0">
                <a:solidFill>
                  <a:srgbClr val="FF0000"/>
                </a:solidFill>
                <a:cs typeface="Arial" pitchFamily="34" charset="0"/>
              </a:rPr>
              <a:t>Explosivos</a:t>
            </a:r>
          </a:p>
          <a:p>
            <a:pPr marL="361950" lvl="1" indent="-95250" defTabSz="914400">
              <a:buFontTx/>
              <a:buChar char="-"/>
              <a:defRPr/>
            </a:pPr>
            <a:r>
              <a:rPr lang="pt-BR" sz="1400" b="1" dirty="0" smtClean="0">
                <a:solidFill>
                  <a:prstClr val="black"/>
                </a:solidFill>
                <a:cs typeface="Arial" pitchFamily="34" charset="0"/>
              </a:rPr>
              <a:t>Logística Militar</a:t>
            </a:r>
            <a:endParaRPr lang="pt-BR" sz="1400" b="1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71" name="Grupo 70"/>
          <p:cNvGrpSpPr>
            <a:grpSpLocks/>
          </p:cNvGrpSpPr>
          <p:nvPr/>
        </p:nvGrpSpPr>
        <p:grpSpPr bwMode="auto">
          <a:xfrm>
            <a:off x="741605" y="1145526"/>
            <a:ext cx="7406313" cy="2933676"/>
            <a:chOff x="741605" y="665956"/>
            <a:chExt cx="7406313" cy="2933677"/>
          </a:xfrm>
        </p:grpSpPr>
        <p:cxnSp>
          <p:nvCxnSpPr>
            <p:cNvPr id="72" name="Conector reto 71"/>
            <p:cNvCxnSpPr/>
            <p:nvPr/>
          </p:nvCxnSpPr>
          <p:spPr>
            <a:xfrm flipH="1">
              <a:off x="4572000" y="1223962"/>
              <a:ext cx="9525" cy="630238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CaixaDeTexto 72"/>
            <p:cNvSpPr txBox="1"/>
            <p:nvPr/>
          </p:nvSpPr>
          <p:spPr>
            <a:xfrm>
              <a:off x="749300" y="2768636"/>
              <a:ext cx="1662113" cy="83099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pt-BR" sz="16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MJ</a:t>
              </a:r>
              <a:r>
                <a:rPr lang="pt-BR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, </a:t>
              </a:r>
              <a:r>
                <a:rPr lang="pt-BR" sz="16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GSI</a:t>
              </a:r>
              <a:r>
                <a:rPr lang="pt-BR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, ME, </a:t>
              </a:r>
            </a:p>
            <a:p>
              <a:pPr algn="ctr" defTabSz="914400">
                <a:defRPr/>
              </a:pPr>
              <a:r>
                <a:rPr lang="pt-BR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M </a:t>
              </a:r>
              <a:r>
                <a:rPr lang="pt-BR" sz="16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Sau</a:t>
              </a:r>
              <a:r>
                <a:rPr lang="pt-BR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, </a:t>
              </a:r>
              <a:r>
                <a:rPr lang="pt-BR" sz="1600" b="1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SAC</a:t>
              </a:r>
              <a:endPara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  <a:cs typeface="Arial" pitchFamily="34" charset="0"/>
              </a:endParaRPr>
            </a:p>
            <a:p>
              <a:pPr algn="ctr" defTabSz="914400">
                <a:defRPr/>
              </a:pPr>
              <a:r>
                <a:rPr lang="pt-BR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Outros Parceiros</a:t>
              </a:r>
            </a:p>
          </p:txBody>
        </p:sp>
        <p:cxnSp>
          <p:nvCxnSpPr>
            <p:cNvPr id="74" name="Conector reto 73"/>
            <p:cNvCxnSpPr/>
            <p:nvPr/>
          </p:nvCxnSpPr>
          <p:spPr>
            <a:xfrm flipV="1">
              <a:off x="2411413" y="3183767"/>
              <a:ext cx="1141412" cy="3969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aixaDeTexto 74"/>
            <p:cNvSpPr txBox="1"/>
            <p:nvPr/>
          </p:nvSpPr>
          <p:spPr>
            <a:xfrm>
              <a:off x="3167704" y="877887"/>
              <a:ext cx="2916464" cy="369888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MS PGothic" panose="020B0600070205080204" pitchFamily="34" charset="-128"/>
                  <a:cs typeface="Arial" pitchFamily="34" charset="0"/>
                </a:rPr>
                <a:t>Coordenação Nacional</a:t>
              </a:r>
              <a:endPara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endParaRPr>
            </a:p>
          </p:txBody>
        </p:sp>
        <p:cxnSp>
          <p:nvCxnSpPr>
            <p:cNvPr id="76" name="Conector reto 75"/>
            <p:cNvCxnSpPr/>
            <p:nvPr/>
          </p:nvCxnSpPr>
          <p:spPr>
            <a:xfrm>
              <a:off x="6084168" y="1057275"/>
              <a:ext cx="57626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ixaDeTexto 76"/>
            <p:cNvSpPr txBox="1"/>
            <p:nvPr/>
          </p:nvSpPr>
          <p:spPr>
            <a:xfrm>
              <a:off x="6631855" y="665956"/>
              <a:ext cx="1516063" cy="954107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MS PGothic" panose="020B0600070205080204" pitchFamily="34" charset="-128"/>
                </a:rPr>
                <a:t>GT </a:t>
              </a:r>
              <a:r>
                <a:rPr lang="pt-BR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MS PGothic" panose="020B0600070205080204" pitchFamily="34" charset="-128"/>
                </a:rPr>
                <a:t>SEG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MS PGothic" panose="020B0600070205080204" pitchFamily="34" charset="-128"/>
                </a:rPr>
                <a:t>FT Segurança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MS PGothic" panose="020B0600070205080204" pitchFamily="34" charset="-128"/>
                </a:rPr>
                <a:t>FT Aeroportos</a:t>
              </a: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pt-BR" sz="1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MS PGothic" panose="020B0600070205080204" pitchFamily="34" charset="-128"/>
                </a:rPr>
                <a:t>GE Tocha</a:t>
              </a:r>
              <a:endParaRPr lang="pt-B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MS PGothic" panose="020B0600070205080204" pitchFamily="34" charset="-128"/>
              </a:endParaRPr>
            </a:p>
          </p:txBody>
        </p:sp>
        <p:cxnSp>
          <p:nvCxnSpPr>
            <p:cNvPr id="78" name="Conector reto 77"/>
            <p:cNvCxnSpPr/>
            <p:nvPr/>
          </p:nvCxnSpPr>
          <p:spPr>
            <a:xfrm>
              <a:off x="2224157" y="2477208"/>
              <a:ext cx="1328668" cy="706559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ixaDeTexto 78"/>
            <p:cNvSpPr txBox="1"/>
            <p:nvPr/>
          </p:nvSpPr>
          <p:spPr>
            <a:xfrm>
              <a:off x="741605" y="2123981"/>
              <a:ext cx="1669808" cy="58477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pt-BR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COI, COB e</a:t>
              </a:r>
            </a:p>
            <a:p>
              <a:pPr algn="ctr" defTabSz="914400">
                <a:defRPr/>
              </a:pPr>
              <a:r>
                <a:rPr lang="pt-BR" sz="1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Comitê Rio </a:t>
              </a:r>
              <a:r>
                <a:rPr lang="pt-BR" sz="1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anose="020B0600070205080204" pitchFamily="34" charset="-128"/>
                  <a:cs typeface="Arial" pitchFamily="34" charset="0"/>
                </a:rPr>
                <a:t>2016</a:t>
              </a:r>
            </a:p>
          </p:txBody>
        </p:sp>
      </p:grpSp>
      <p:sp>
        <p:nvSpPr>
          <p:cNvPr id="34" name="Retângulo 33"/>
          <p:cNvSpPr/>
          <p:nvPr/>
        </p:nvSpPr>
        <p:spPr>
          <a:xfrm>
            <a:off x="13648" y="55652"/>
            <a:ext cx="9144000" cy="8605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pt-BR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Estrutura de Emprego Militar para JO2016</a:t>
            </a:r>
            <a:endParaRPr lang="pt-BR" sz="2800" b="1" dirty="0"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cs typeface="Cooper Black"/>
            </a:endParaRPr>
          </a:p>
        </p:txBody>
      </p:sp>
      <p:pic>
        <p:nvPicPr>
          <p:cNvPr id="35" name="Imagem 4" descr="LOGO_EMCFA_ redon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905755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Imagem de bitmap" r:id="rId6" imgW="2491956" imgH="2872989" progId="PBrush">
                  <p:embed/>
                </p:oleObj>
              </mc:Choice>
              <mc:Fallback>
                <p:oleObj name="Imagem de bitmap" r:id="rId6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/>
          <p:cNvSpPr/>
          <p:nvPr/>
        </p:nvSpPr>
        <p:spPr>
          <a:xfrm>
            <a:off x="5976372" y="3501008"/>
            <a:ext cx="3033623" cy="646331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 defTabSz="1111250">
              <a:spcBef>
                <a:spcPct val="0"/>
              </a:spcBef>
              <a:defRPr/>
            </a:pPr>
            <a:r>
              <a:rPr lang="pt-B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Chefia </a:t>
            </a:r>
            <a:r>
              <a:rPr lang="pt-BR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</a:t>
            </a:r>
            <a:r>
              <a:rPr lang="pt-B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Conjuntas (</a:t>
            </a:r>
            <a:r>
              <a:rPr lang="pt-BR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CHOC</a:t>
            </a:r>
            <a:r>
              <a:rPr lang="pt-BR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 defTabSz="1111250">
              <a:spcBef>
                <a:spcPct val="0"/>
              </a:spcBef>
              <a:defRPr/>
            </a:pPr>
            <a:r>
              <a:rPr lang="pt-BR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AEGE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53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352009"/>
              </p:ext>
            </p:extLst>
          </p:nvPr>
        </p:nvGraphicFramePr>
        <p:xfrm>
          <a:off x="123825" y="808038"/>
          <a:ext cx="8883650" cy="6024885"/>
        </p:xfrm>
        <a:graphic>
          <a:graphicData uri="http://schemas.openxmlformats.org/drawingml/2006/table">
            <a:tbl>
              <a:tblPr/>
              <a:tblGrid>
                <a:gridCol w="628650"/>
                <a:gridCol w="630238"/>
                <a:gridCol w="628650"/>
                <a:gridCol w="630237"/>
                <a:gridCol w="628650"/>
                <a:gridCol w="630238"/>
                <a:gridCol w="628650"/>
                <a:gridCol w="628650"/>
                <a:gridCol w="630237"/>
                <a:gridCol w="628650"/>
                <a:gridCol w="630238"/>
                <a:gridCol w="628650"/>
                <a:gridCol w="630237"/>
                <a:gridCol w="701675"/>
              </a:tblGrid>
              <a:tr h="517525">
                <a:tc gridSpan="3"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2012-14</a:t>
                      </a:r>
                      <a:endParaRPr kumimoji="0" 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2015</a:t>
                      </a:r>
                    </a:p>
                  </a:txBody>
                  <a:tcPr marL="68580" marR="68580" marT="45722" marB="4572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2016</a:t>
                      </a:r>
                    </a:p>
                  </a:txBody>
                  <a:tcPr marL="68580" marR="68580" marT="45722" marB="4572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1838">
                <a:tc gridSpan="3"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Jan - Dez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1º Bim</a:t>
                      </a:r>
                    </a:p>
                  </a:txBody>
                  <a:tcPr marL="68580" marR="68580" marT="45722" marB="4572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2º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3º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4º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5º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6º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1º Bim</a:t>
                      </a:r>
                    </a:p>
                  </a:txBody>
                  <a:tcPr marL="68580" marR="68580" marT="45722" marB="4572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2º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3º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4º 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5º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Bim</a:t>
                      </a: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7DF"/>
                    </a:solidFill>
                  </a:tcPr>
                </a:tc>
              </a:tr>
              <a:tr h="4652963"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ヒラギノ角ゴ ProN W3" charset="0"/>
                        </a:rPr>
                        <a:t>&lt;</a:t>
                      </a: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11163" rtl="0" eaLnBrk="1" fontAlgn="base" latinLnBrk="0" hangingPunct="1">
                        <a:lnSpc>
                          <a:spcPct val="3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ヒラギノ角ゴ ProN W3" charset="0"/>
                        <a:cs typeface="ヒラギノ角ゴ ProN W3" charset="0"/>
                      </a:endParaRPr>
                    </a:p>
                  </a:txBody>
                  <a:tcPr marL="68580" marR="68580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72757" name="CaixaDeTexto 2"/>
          <p:cNvSpPr txBox="1">
            <a:spLocks noChangeArrowheads="1"/>
          </p:cNvSpPr>
          <p:nvPr/>
        </p:nvSpPr>
        <p:spPr bwMode="auto">
          <a:xfrm>
            <a:off x="7964488" y="3214812"/>
            <a:ext cx="850900" cy="32316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pt-BR" sz="15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ヒラギノ角ゴ ProN W3" charset="0"/>
                <a:cs typeface="ヒラギノ角ゴ ProN W3" charset="0"/>
              </a:rPr>
              <a:t>Jogos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14775" y="2241389"/>
            <a:ext cx="1219200" cy="3231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defTabSz="914377">
              <a:defRPr/>
            </a:pPr>
            <a:r>
              <a:rPr lang="pt-BR" sz="15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Eventos 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38725" y="2395377"/>
            <a:ext cx="1092200" cy="3231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defTabSz="914377">
              <a:defRPr/>
            </a:pPr>
            <a:r>
              <a:rPr lang="pt-BR" sz="15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rPr>
              <a:t>Eventos 2</a:t>
            </a:r>
          </a:p>
        </p:txBody>
      </p:sp>
      <p:sp>
        <p:nvSpPr>
          <p:cNvPr id="93238" name="CaixaDeTexto 6"/>
          <p:cNvSpPr txBox="1">
            <a:spLocks noChangeArrowheads="1"/>
          </p:cNvSpPr>
          <p:nvPr/>
        </p:nvSpPr>
        <p:spPr bwMode="auto">
          <a:xfrm>
            <a:off x="6083300" y="2517614"/>
            <a:ext cx="1339850" cy="323165"/>
          </a:xfrm>
          <a:prstGeom prst="rect">
            <a:avLst/>
          </a:prstGeom>
          <a:solidFill>
            <a:srgbClr val="C3D69B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pt-BR" altLang="pt-BR" sz="1500" smtClean="0">
                <a:solidFill>
                  <a:srgbClr val="000000"/>
                </a:solidFill>
                <a:latin typeface="Century Gothic" pitchFamily="34" charset="0"/>
                <a:cs typeface="ヒラギノ角ゴ ProN W3"/>
              </a:rPr>
              <a:t>Eventos 3</a:t>
            </a:r>
          </a:p>
        </p:txBody>
      </p:sp>
      <p:sp>
        <p:nvSpPr>
          <p:cNvPr id="93239" name="CaixaDeTexto 7"/>
          <p:cNvSpPr txBox="1">
            <a:spLocks noChangeArrowheads="1"/>
          </p:cNvSpPr>
          <p:nvPr/>
        </p:nvSpPr>
        <p:spPr bwMode="auto">
          <a:xfrm>
            <a:off x="6896100" y="2870370"/>
            <a:ext cx="1054100" cy="32316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pt-BR" altLang="pt-BR" sz="1500" smtClean="0">
                <a:solidFill>
                  <a:srgbClr val="000000"/>
                </a:solidFill>
                <a:latin typeface="Century Gothic" pitchFamily="34" charset="0"/>
                <a:cs typeface="ヒラギノ角ゴ ProN W3"/>
              </a:rPr>
              <a:t>Tocha</a:t>
            </a:r>
          </a:p>
        </p:txBody>
      </p:sp>
      <p:cxnSp>
        <p:nvCxnSpPr>
          <p:cNvPr id="11" name="Conector reto 10"/>
          <p:cNvCxnSpPr>
            <a:cxnSpLocks noChangeShapeType="1"/>
          </p:cNvCxnSpPr>
          <p:nvPr/>
        </p:nvCxnSpPr>
        <p:spPr bwMode="auto">
          <a:xfrm flipV="1">
            <a:off x="95250" y="3544311"/>
            <a:ext cx="8812213" cy="28575"/>
          </a:xfrm>
          <a:prstGeom prst="line">
            <a:avLst/>
          </a:prstGeom>
          <a:noFill/>
          <a:ln w="2857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90194" name="CaixaDeTexto 15"/>
          <p:cNvSpPr txBox="1">
            <a:spLocks noChangeArrowheads="1"/>
          </p:cNvSpPr>
          <p:nvPr/>
        </p:nvSpPr>
        <p:spPr bwMode="auto">
          <a:xfrm>
            <a:off x="-589678" y="4664526"/>
            <a:ext cx="300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/>
            <a:r>
              <a:rPr lang="pt-B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ヒラギノ角ゴ ProN W3" charset="0"/>
                <a:cs typeface="ヒラギノ角ゴ ProN W3" charset="0"/>
              </a:rPr>
              <a:t>DEFESA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3251" name="CaixaDeTexto 2"/>
          <p:cNvSpPr txBox="1">
            <a:spLocks noChangeArrowheads="1"/>
          </p:cNvSpPr>
          <p:nvPr/>
        </p:nvSpPr>
        <p:spPr bwMode="auto">
          <a:xfrm>
            <a:off x="2047875" y="2227553"/>
            <a:ext cx="1787525" cy="692497"/>
          </a:xfrm>
          <a:prstGeom prst="rect">
            <a:avLst/>
          </a:prstGeom>
          <a:solidFill>
            <a:srgbClr val="FFC000"/>
          </a:solidFill>
          <a:ln w="9525">
            <a:noFill/>
            <a:prstDash val="dash"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/>
            <a:r>
              <a:rPr lang="pt-BR" sz="1300">
                <a:solidFill>
                  <a:prstClr val="black"/>
                </a:solidFill>
                <a:latin typeface="Century Gothic" charset="0"/>
                <a:ea typeface="ヒラギノ角ゴ ProN W3" charset="0"/>
                <a:cs typeface="ヒラギノ角ゴ ProN W3" charset="0"/>
              </a:rPr>
              <a:t>Plj Operacionais</a:t>
            </a:r>
          </a:p>
          <a:p>
            <a:pPr defTabSz="914400"/>
            <a:r>
              <a:rPr lang="pt-BR" sz="1300">
                <a:solidFill>
                  <a:prstClr val="black"/>
                </a:solidFill>
                <a:latin typeface="Century Gothic" charset="0"/>
                <a:ea typeface="ヒラギノ角ゴ ProN W3" charset="0"/>
                <a:cs typeface="ヒラギノ角ゴ ProN W3" charset="0"/>
              </a:rPr>
              <a:t>Integração Áreas</a:t>
            </a:r>
          </a:p>
          <a:p>
            <a:pPr defTabSz="914400"/>
            <a:r>
              <a:rPr lang="pt-BR" sz="1300">
                <a:solidFill>
                  <a:prstClr val="black"/>
                </a:solidFill>
                <a:latin typeface="Century Gothic" charset="0"/>
                <a:ea typeface="ヒラギノ角ゴ ProN W3" charset="0"/>
                <a:cs typeface="ヒラギノ角ゴ ProN W3" charset="0"/>
              </a:rPr>
              <a:t>Obras e Aquisições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-12700" y="7937"/>
            <a:ext cx="9156700" cy="6921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/>
            <a:r>
              <a:rPr lang="pt-BR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ea typeface="ヒラギノ角ゴ ProN W3" charset="0"/>
                <a:cs typeface="Cooper Black"/>
              </a:rPr>
              <a:t>Quadro </a:t>
            </a:r>
            <a:r>
              <a:rPr lang="pt-BR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ea typeface="ヒラギノ角ゴ ProN W3" charset="0"/>
                <a:cs typeface="Cooper Black"/>
              </a:rPr>
              <a:t>do </a:t>
            </a:r>
            <a:r>
              <a:rPr lang="pt-BR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ea typeface="ヒラギノ角ゴ ProN W3" charset="0"/>
                <a:cs typeface="Cooper Black"/>
              </a:rPr>
              <a:t>Tempo</a:t>
            </a:r>
            <a:endParaRPr lang="pt-BR" sz="4000" b="1" dirty="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ea typeface="ヒラギノ角ゴ ProN W3" charset="0"/>
              <a:cs typeface="Cooper Black"/>
            </a:endParaRPr>
          </a:p>
        </p:txBody>
      </p:sp>
      <p:pic>
        <p:nvPicPr>
          <p:cNvPr id="90213" name="Imagem 4" descr="LOGO_EMCFA_ redond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-7938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214" name="Object 13"/>
          <p:cNvGraphicFramePr>
            <a:graphicFrameLocks noChangeAspect="1"/>
          </p:cNvGraphicFramePr>
          <p:nvPr/>
        </p:nvGraphicFramePr>
        <p:xfrm>
          <a:off x="-12700" y="14288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Imagem de bitmap" r:id="rId5" imgW="2491956" imgH="2872989" progId="PBrush">
                  <p:embed/>
                </p:oleObj>
              </mc:Choice>
              <mc:Fallback>
                <p:oleObj name="Imagem de bitmap" r:id="rId5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14288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215" name="CaixaDeTexto 2"/>
          <p:cNvSpPr txBox="1">
            <a:spLocks noChangeArrowheads="1"/>
          </p:cNvSpPr>
          <p:nvPr/>
        </p:nvSpPr>
        <p:spPr bwMode="auto">
          <a:xfrm>
            <a:off x="14641" y="2549676"/>
            <a:ext cx="2003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/>
            <a:r>
              <a:rPr lang="pt-BR" sz="2800" b="1" dirty="0">
                <a:solidFill>
                  <a:srgbClr val="0000FF"/>
                </a:solidFill>
                <a:latin typeface="Century Gothic" charset="0"/>
                <a:ea typeface="ヒラギノ角ゴ ProN W3" charset="0"/>
                <a:cs typeface="ヒラギノ角ゴ ProN W3" charset="0"/>
              </a:rPr>
              <a:t>Rio 2016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5842000" y="4616826"/>
            <a:ext cx="3302001" cy="1825269"/>
            <a:chOff x="5842000" y="4616826"/>
            <a:chExt cx="3302001" cy="1825269"/>
          </a:xfrm>
        </p:grpSpPr>
        <p:grpSp>
          <p:nvGrpSpPr>
            <p:cNvPr id="4" name="Grupo 3"/>
            <p:cNvGrpSpPr/>
            <p:nvPr/>
          </p:nvGrpSpPr>
          <p:grpSpPr>
            <a:xfrm>
              <a:off x="5842000" y="4616826"/>
              <a:ext cx="3302001" cy="1825269"/>
              <a:chOff x="5842000" y="4616826"/>
              <a:chExt cx="3302001" cy="1825269"/>
            </a:xfrm>
          </p:grpSpPr>
          <p:sp>
            <p:nvSpPr>
              <p:cNvPr id="93249" name="CaixaDeTexto 20"/>
              <p:cNvSpPr txBox="1">
                <a:spLocks noChangeArrowheads="1"/>
              </p:cNvSpPr>
              <p:nvPr/>
            </p:nvSpPr>
            <p:spPr bwMode="auto">
              <a:xfrm>
                <a:off x="5842000" y="4616826"/>
                <a:ext cx="1827213" cy="27699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defTabSz="914400">
                  <a:spcAft>
                    <a:spcPts val="600"/>
                  </a:spcAft>
                </a:pP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Apronto </a:t>
                </a: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Operacional </a:t>
                </a:r>
              </a:p>
            </p:txBody>
          </p:sp>
          <p:sp>
            <p:nvSpPr>
              <p:cNvPr id="93250" name="CaixaDeTexto 22"/>
              <p:cNvSpPr txBox="1">
                <a:spLocks noChangeArrowheads="1"/>
              </p:cNvSpPr>
              <p:nvPr/>
            </p:nvSpPr>
            <p:spPr bwMode="auto">
              <a:xfrm>
                <a:off x="7423150" y="5487988"/>
                <a:ext cx="1720851" cy="95410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defTabSz="914400">
                  <a:spcAft>
                    <a:spcPts val="1200"/>
                  </a:spcAft>
                  <a:defRPr sz="1200" b="1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>
                  <a:defRPr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pt-BR" dirty="0" smtClean="0"/>
                  <a:t>8. Concentração</a:t>
                </a:r>
                <a:endParaRPr lang="pt-BR" dirty="0"/>
              </a:p>
              <a:p>
                <a:r>
                  <a:rPr lang="pt-BR" dirty="0" smtClean="0"/>
                  <a:t>9. </a:t>
                </a:r>
                <a:r>
                  <a:rPr lang="pt-BR" dirty="0" err="1" smtClean="0"/>
                  <a:t>Op</a:t>
                </a:r>
                <a:r>
                  <a:rPr lang="pt-BR" dirty="0" smtClean="0"/>
                  <a:t> </a:t>
                </a:r>
                <a:r>
                  <a:rPr lang="pt-BR" dirty="0"/>
                  <a:t>Jogos</a:t>
                </a:r>
              </a:p>
              <a:p>
                <a:r>
                  <a:rPr lang="pt-BR" dirty="0" smtClean="0"/>
                  <a:t>10. Reversão</a:t>
                </a:r>
                <a:endParaRPr lang="pt-BR" dirty="0"/>
              </a:p>
            </p:txBody>
          </p:sp>
        </p:grpSp>
        <p:sp>
          <p:nvSpPr>
            <p:cNvPr id="23" name="CaixaDeTexto 7"/>
            <p:cNvSpPr txBox="1">
              <a:spLocks noChangeArrowheads="1"/>
            </p:cNvSpPr>
            <p:nvPr/>
          </p:nvSpPr>
          <p:spPr bwMode="auto">
            <a:xfrm>
              <a:off x="6646460" y="4992377"/>
              <a:ext cx="1318028" cy="46166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r>
                <a:rPr lang="pt-BR" altLang="pt-BR" sz="1200" b="1" dirty="0" smtClean="0">
                  <a:solidFill>
                    <a:srgbClr val="000000"/>
                  </a:solidFill>
                  <a:latin typeface="Century Gothic" pitchFamily="34" charset="0"/>
                  <a:cs typeface="ヒラギノ角ゴ ProN W3"/>
                </a:rPr>
                <a:t>Apoio </a:t>
              </a:r>
              <a:r>
                <a:rPr lang="pt-BR" altLang="pt-BR" sz="1200" b="1" dirty="0" err="1" smtClean="0">
                  <a:solidFill>
                    <a:srgbClr val="000000"/>
                  </a:solidFill>
                  <a:latin typeface="Century Gothic" pitchFamily="34" charset="0"/>
                  <a:cs typeface="ヒラギノ角ゴ ProN W3"/>
                </a:rPr>
                <a:t>Rev</a:t>
              </a:r>
              <a:r>
                <a:rPr lang="pt-BR" altLang="pt-BR" sz="1200" b="1" dirty="0" smtClean="0">
                  <a:solidFill>
                    <a:srgbClr val="000000"/>
                  </a:solidFill>
                  <a:latin typeface="Century Gothic" pitchFamily="34" charset="0"/>
                  <a:cs typeface="ヒラギノ角ゴ ProN W3"/>
                </a:rPr>
                <a:t> Tocha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908722" y="4208463"/>
            <a:ext cx="5514428" cy="1743851"/>
            <a:chOff x="2044700" y="4208463"/>
            <a:chExt cx="5316931" cy="1743851"/>
          </a:xfrm>
        </p:grpSpPr>
        <p:grpSp>
          <p:nvGrpSpPr>
            <p:cNvPr id="3" name="Grupo 2"/>
            <p:cNvGrpSpPr/>
            <p:nvPr/>
          </p:nvGrpSpPr>
          <p:grpSpPr>
            <a:xfrm>
              <a:off x="2044700" y="4208463"/>
              <a:ext cx="3660775" cy="1292662"/>
              <a:chOff x="2044700" y="4208463"/>
              <a:chExt cx="3660775" cy="1292662"/>
            </a:xfrm>
          </p:grpSpPr>
          <p:sp>
            <p:nvSpPr>
              <p:cNvPr id="19" name="CaixaDeTexto 18"/>
              <p:cNvSpPr txBox="1"/>
              <p:nvPr/>
            </p:nvSpPr>
            <p:spPr>
              <a:xfrm>
                <a:off x="2044700" y="4208463"/>
                <a:ext cx="1870075" cy="129266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defTabSz="914400">
                  <a:spcAft>
                    <a:spcPts val="1200"/>
                  </a:spcAft>
                </a:pP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1</a:t>
                </a:r>
                <a:r>
                  <a:rPr lang="pt-BR" sz="12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charset="0"/>
                    <a:ea typeface="ヒラギノ角ゴ ProN W3" charset="0"/>
                    <a:cs typeface="ヒラギノ角ゴ ProN W3" charset="0"/>
                  </a:rPr>
                  <a:t>. </a:t>
                </a: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GOVERNANÇA</a:t>
                </a:r>
                <a:endParaRPr lang="pt-BR" sz="1200" b="1" dirty="0">
                  <a:solidFill>
                    <a:prstClr val="black"/>
                  </a:solidFill>
                  <a:latin typeface="Century Gothic" charset="0"/>
                  <a:ea typeface="ヒラギノ角ゴ ProN W3" charset="0"/>
                  <a:cs typeface="ヒラギノ角ゴ ProN W3" charset="0"/>
                </a:endParaRPr>
              </a:p>
              <a:p>
                <a:pPr defTabSz="914400">
                  <a:spcAft>
                    <a:spcPts val="1200"/>
                  </a:spcAft>
                </a:pP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2. Planos Estratégicos</a:t>
                </a:r>
              </a:p>
              <a:p>
                <a:pPr defTabSz="914400">
                  <a:spcAft>
                    <a:spcPts val="1200"/>
                  </a:spcAft>
                </a:pP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3. </a:t>
                </a:r>
                <a:r>
                  <a:rPr lang="pt-BR" sz="1200" b="1" dirty="0" err="1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Plj</a:t>
                </a: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 </a:t>
                </a: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 Operacionais</a:t>
                </a:r>
                <a:endParaRPr lang="pt-BR" sz="1200" b="1" dirty="0">
                  <a:solidFill>
                    <a:prstClr val="black"/>
                  </a:solidFill>
                  <a:latin typeface="Century Gothic" charset="0"/>
                  <a:ea typeface="ヒラギノ角ゴ ProN W3" charset="0"/>
                  <a:cs typeface="ヒラギノ角ゴ ProN W3" charset="0"/>
                </a:endParaRPr>
              </a:p>
              <a:p>
                <a:pPr defTabSz="914400">
                  <a:spcAft>
                    <a:spcPts val="1200"/>
                  </a:spcAft>
                </a:pP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4. Preparação </a:t>
                </a: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das FS</a:t>
                </a:r>
                <a:endParaRPr lang="pt-BR" sz="1200" b="1" dirty="0">
                  <a:solidFill>
                    <a:prstClr val="black"/>
                  </a:solidFill>
                  <a:latin typeface="Century Gothic" charset="0"/>
                  <a:ea typeface="ヒラギノ角ゴ ProN W3" charset="0"/>
                  <a:cs typeface="ヒラギノ角ゴ ProN W3" charset="0"/>
                </a:endParaRP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3962400" y="4356521"/>
                <a:ext cx="1743075" cy="113877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defTabSz="914400">
                  <a:spcAft>
                    <a:spcPts val="1200"/>
                  </a:spcAft>
                </a:pP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5. </a:t>
                </a:r>
                <a:r>
                  <a:rPr lang="pt-BR" sz="1200" b="1" dirty="0" err="1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Plj</a:t>
                </a: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 Cidades </a:t>
                </a: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Futebol</a:t>
                </a:r>
              </a:p>
              <a:p>
                <a:pPr defTabSz="914400">
                  <a:spcAft>
                    <a:spcPts val="1200"/>
                  </a:spcAft>
                </a:pP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6</a:t>
                </a: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. </a:t>
                </a:r>
                <a:r>
                  <a:rPr lang="pt-BR" sz="1200" b="1" dirty="0" err="1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Plj</a:t>
                </a: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 </a:t>
                </a: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 </a:t>
                </a:r>
                <a:r>
                  <a:rPr lang="pt-BR" sz="1200" b="1" dirty="0" err="1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Rev</a:t>
                </a: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 Chama Olímpica</a:t>
                </a:r>
                <a:endParaRPr lang="pt-BR" sz="1200" b="1" dirty="0">
                  <a:solidFill>
                    <a:prstClr val="black"/>
                  </a:solidFill>
                  <a:latin typeface="Century Gothic" charset="0"/>
                  <a:ea typeface="ヒラギノ角ゴ ProN W3" charset="0"/>
                  <a:cs typeface="ヒラギノ角ゴ ProN W3" charset="0"/>
                </a:endParaRPr>
              </a:p>
              <a:p>
                <a:pPr defTabSz="914400">
                  <a:spcAft>
                    <a:spcPts val="1200"/>
                  </a:spcAft>
                </a:pPr>
                <a:r>
                  <a:rPr lang="pt-BR" sz="1200" b="1" dirty="0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7. </a:t>
                </a:r>
                <a:r>
                  <a:rPr lang="pt-BR" sz="1200" b="1" dirty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Planos Táticos </a:t>
                </a:r>
                <a:r>
                  <a:rPr lang="pt-BR" sz="1200" b="1" dirty="0" err="1" smtClean="0">
                    <a:solidFill>
                      <a:prstClr val="black"/>
                    </a:solidFill>
                    <a:latin typeface="Century Gothic" charset="0"/>
                    <a:ea typeface="ヒラギノ角ゴ ProN W3" charset="0"/>
                    <a:cs typeface="ヒラギノ角ゴ ProN W3" charset="0"/>
                  </a:rPr>
                  <a:t>FS</a:t>
                </a:r>
                <a:endParaRPr lang="pt-BR" sz="1200" b="1" dirty="0">
                  <a:solidFill>
                    <a:prstClr val="black"/>
                  </a:solidFill>
                  <a:latin typeface="Century Gothic" charset="0"/>
                  <a:ea typeface="ヒラギノ角ゴ ProN W3" charset="0"/>
                  <a:cs typeface="ヒラギノ角ゴ ProN W3" charset="0"/>
                </a:endParaRPr>
              </a:p>
            </p:txBody>
          </p:sp>
        </p:grpSp>
        <p:sp>
          <p:nvSpPr>
            <p:cNvPr id="24" name="CaixaDeTexto 23"/>
            <p:cNvSpPr txBox="1"/>
            <p:nvPr/>
          </p:nvSpPr>
          <p:spPr>
            <a:xfrm>
              <a:off x="3998045" y="5629149"/>
              <a:ext cx="3363586" cy="32316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anchor="ctr">
              <a:spAutoFit/>
            </a:bodyPr>
            <a:lstStyle/>
            <a:p>
              <a:pPr algn="ctr" defTabSz="914377">
                <a:defRPr/>
              </a:pPr>
              <a:r>
                <a:rPr lang="pt-BR" sz="1500" b="1" dirty="0" smtClean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Apoio a Eventos-teste</a:t>
              </a:r>
              <a:endParaRPr lang="pt-B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pitchFamily="34" charset="0"/>
              </a:endParaRPr>
            </a:p>
          </p:txBody>
        </p:sp>
      </p:grpSp>
      <p:sp>
        <p:nvSpPr>
          <p:cNvPr id="12" name="Retângulo 11"/>
          <p:cNvSpPr/>
          <p:nvPr/>
        </p:nvSpPr>
        <p:spPr>
          <a:xfrm>
            <a:off x="109537" y="6013108"/>
            <a:ext cx="5024437" cy="3982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309044" y="6459384"/>
            <a:ext cx="5834956" cy="398616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36258" y="6040319"/>
            <a:ext cx="359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b="1" dirty="0" smtClean="0">
                <a:solidFill>
                  <a:prstClr val="black"/>
                </a:solidFill>
              </a:rPr>
              <a:t>PLANEJAMENTO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550076" y="6459384"/>
            <a:ext cx="5760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400" b="1" dirty="0" smtClean="0">
                <a:solidFill>
                  <a:prstClr val="black"/>
                </a:solidFill>
              </a:rPr>
              <a:t>EXECUÇÃO</a:t>
            </a:r>
            <a:endParaRPr lang="pt-BR" sz="2400" b="1" dirty="0">
              <a:solidFill>
                <a:prstClr val="black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309044" y="6013108"/>
            <a:ext cx="1824930" cy="84489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defTabSz="914400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114276" y="5887169"/>
            <a:ext cx="526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168635" y="6280109"/>
            <a:ext cx="6890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4000" dirty="0">
                <a:solidFill>
                  <a:srgbClr val="FF0000"/>
                </a:solidFill>
              </a:rPr>
              <a:t>&gt;</a:t>
            </a:r>
            <a:r>
              <a:rPr lang="pt-BR" dirty="0">
                <a:solidFill>
                  <a:srgbClr val="FF0000"/>
                </a:solidFill>
              </a:rPr>
              <a:t> </a:t>
            </a:r>
          </a:p>
          <a:p>
            <a:pPr defTabSz="914400"/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 rot="5400000">
            <a:off x="4631852" y="1165758"/>
            <a:ext cx="387080" cy="6480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793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88842" y="-40514"/>
            <a:ext cx="4204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4000" b="1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Ações de Defesa</a:t>
            </a:r>
            <a:endParaRPr lang="pt-BR" sz="40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2" descr="D:\Usuários\antoniojunior\Desktop\APA FCC 2013\Coletiva FIFA\Rio F-5\130529ENI6664(c)Enilton_Kirchh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4608512" cy="272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6" b="4905"/>
          <a:stretch>
            <a:fillRect/>
          </a:stretch>
        </p:blipFill>
        <p:spPr>
          <a:xfrm>
            <a:off x="323528" y="3589053"/>
            <a:ext cx="4608512" cy="2792275"/>
          </a:xfrm>
          <a:prstGeom prst="rect">
            <a:avLst/>
          </a:prstGeom>
        </p:spPr>
      </p:pic>
      <p:pic>
        <p:nvPicPr>
          <p:cNvPr id="9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5" b="8055"/>
          <a:stretch>
            <a:fillRect/>
          </a:stretch>
        </p:blipFill>
        <p:spPr>
          <a:xfrm>
            <a:off x="5004048" y="764704"/>
            <a:ext cx="3888432" cy="2592288"/>
          </a:xfrm>
          <a:prstGeom prst="rect">
            <a:avLst/>
          </a:prstGeom>
        </p:spPr>
      </p:pic>
      <p:pic>
        <p:nvPicPr>
          <p:cNvPr id="10" name="Picture 6" descr="Varredura de Comboio Dst DQBRN (17 MAIO 14) (3)"/>
          <p:cNvPicPr>
            <a:picLocks noChangeAspect="1" noChangeArrowheads="1"/>
          </p:cNvPicPr>
          <p:nvPr/>
        </p:nvPicPr>
        <p:blipFill>
          <a:blip r:embed="rId5" cstate="print"/>
          <a:srcRect b="3704"/>
          <a:stretch>
            <a:fillRect/>
          </a:stretch>
        </p:blipFill>
        <p:spPr bwMode="auto">
          <a:xfrm>
            <a:off x="5004048" y="3573016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2050423" y="2908117"/>
            <a:ext cx="3346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</a:rPr>
              <a:t>DEFESA AEROESPACIAL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195736" y="5716073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SEGURANÇA DE ROTAS PROTOCOLARES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277477" y="2908117"/>
            <a:ext cx="3341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</a:rPr>
              <a:t>ESCOLTA DE DIGNITÁRIOS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77477" y="5996327"/>
            <a:ext cx="2794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</a:rPr>
              <a:t>VARREDURA DQBRN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81718" y="-15671"/>
            <a:ext cx="4204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4000" b="1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Ações de Defesa</a:t>
            </a:r>
            <a:endParaRPr lang="pt-BR" sz="40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3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1552"/>
            <a:ext cx="3888432" cy="2551784"/>
          </a:xfrm>
          <a:prstGeom prst="rect">
            <a:avLst/>
          </a:prstGeom>
        </p:spPr>
      </p:pic>
      <p:pic>
        <p:nvPicPr>
          <p:cNvPr id="4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49224"/>
            <a:ext cx="3889400" cy="2917050"/>
          </a:xfrm>
          <a:prstGeom prst="rect">
            <a:avLst/>
          </a:prstGeom>
        </p:spPr>
      </p:pic>
      <p:pic>
        <p:nvPicPr>
          <p:cNvPr id="7" name="Picture 7" descr="IMG_004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01551"/>
            <a:ext cx="4283968" cy="251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738297" y="3284957"/>
            <a:ext cx="38538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</a:rPr>
              <a:t>COMANDO E CONTROLE MÓVEL</a:t>
            </a:r>
            <a:endParaRPr lang="pt-BR" sz="2000" b="1" dirty="0">
              <a:solidFill>
                <a:srgbClr val="FFFF00"/>
              </a:solidFill>
            </a:endParaRPr>
          </a:p>
        </p:txBody>
      </p:sp>
      <p:pic>
        <p:nvPicPr>
          <p:cNvPr id="10" name="Picture 2" descr="G:\Fotos Op Copa - Jul 2014\CCDA Brasília\08 06 2014 Apronto Operacional\Fotos CComSEx\AND_19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9398"/>
            <a:ext cx="4283968" cy="28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4809156" y="3255625"/>
            <a:ext cx="352743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</a:rPr>
              <a:t>APRONTO OPERACIONAL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619672" y="6021002"/>
            <a:ext cx="352743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DEFESA CIBERNÉTICA</a:t>
            </a:r>
            <a:endParaRPr lang="pt-BR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592174" y="3918962"/>
            <a:ext cx="352743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FF00"/>
                </a:solidFill>
              </a:rPr>
              <a:t>CENTRO DE OPERAÇÕES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https://encrypted-tbn1.gstatic.com/images?q=tbn:ANd9GcRwtXwAhfRsnXJib9jhSjTI-7DYdJiR93qEOlRTGDYIhBG58ibH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18" y="3799270"/>
            <a:ext cx="4206349" cy="262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81718" y="-15671"/>
            <a:ext cx="4204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sz="4000" b="1" dirty="0" smtClean="0">
                <a:solidFill>
                  <a:srgbClr val="0000FF"/>
                </a:solidFill>
                <a:ea typeface="Calibri" pitchFamily="34" charset="0"/>
                <a:cs typeface="Arial" pitchFamily="34" charset="0"/>
              </a:rPr>
              <a:t>Ações de Defesa</a:t>
            </a:r>
            <a:endParaRPr lang="pt-BR" sz="4000" b="1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0658" name="Picture 2" descr="F:\FOTOS\Defesa Estruturas Estratégicas\Defesa de estrutura estratégica na cidade de Brasíl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33352"/>
            <a:ext cx="3867977" cy="27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F:\FOTOS\Emprego de Helicópteros\Aeronave Pantera sendo empregada em deslocamento de Força Tát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7" y="920927"/>
            <a:ext cx="4220167" cy="27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9269"/>
            <a:ext cx="3867977" cy="262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617621" y="2950168"/>
            <a:ext cx="38538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PROTEÇÃO DE ESTRUTURAS ESTRATÉGICAS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55144" y="3162649"/>
            <a:ext cx="38538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OPERAÇÕES ESPECIAIS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556829" y="6021003"/>
            <a:ext cx="385387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DEFESA MARÍTIMA E FLUVIAL</a:t>
            </a:r>
            <a:endParaRPr lang="pt-BR" sz="2000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762053" y="5765098"/>
            <a:ext cx="385387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FF00"/>
                </a:solidFill>
              </a:rPr>
              <a:t>FISCALIZAÇÃO DE PRODUTOS CONTROLADOS</a:t>
            </a:r>
            <a:endParaRPr lang="pt-BR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1604" y="714380"/>
            <a:ext cx="6072230" cy="642918"/>
          </a:xfrm>
          <a:solidFill>
            <a:schemeClr val="tx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1º CENÁRIO </a:t>
            </a:r>
            <a:r>
              <a:rPr lang="pt-BR" sz="2800" b="1" dirty="0" smtClean="0">
                <a:solidFill>
                  <a:srgbClr val="FF0000"/>
                </a:solidFill>
              </a:rPr>
              <a:t>( Desde já e até ativada a GLO)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470" y="1267074"/>
            <a:ext cx="4283968" cy="4233628"/>
          </a:xfrm>
          <a:solidFill>
            <a:srgbClr val="00B05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b="1" dirty="0" smtClean="0">
                <a:solidFill>
                  <a:schemeClr val="bg1"/>
                </a:solidFill>
              </a:rPr>
              <a:t>MINISTÉRIO DA DEFESA</a:t>
            </a:r>
          </a:p>
          <a:p>
            <a:pPr algn="just">
              <a:buFontTx/>
              <a:buChar char="-"/>
            </a:pPr>
            <a:r>
              <a:rPr lang="pt-BR" sz="1800" b="1" dirty="0" smtClean="0">
                <a:solidFill>
                  <a:schemeClr val="bg1"/>
                </a:solidFill>
              </a:rPr>
              <a:t>De acordo com as atribuições legais para atuação</a:t>
            </a:r>
            <a:endParaRPr lang="pt-BR" sz="1800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t-BR" sz="2400" b="1" i="1" u="sng" dirty="0" smtClean="0">
                <a:solidFill>
                  <a:schemeClr val="bg1"/>
                </a:solidFill>
              </a:rPr>
              <a:t>Atividades:</a:t>
            </a:r>
          </a:p>
          <a:p>
            <a:pPr algn="just"/>
            <a:r>
              <a:rPr lang="pt-BR" sz="1800" b="1" dirty="0" smtClean="0">
                <a:solidFill>
                  <a:schemeClr val="bg1"/>
                </a:solidFill>
              </a:rPr>
              <a:t>Inteligência</a:t>
            </a:r>
          </a:p>
          <a:p>
            <a:pPr algn="just"/>
            <a:r>
              <a:rPr lang="pt-BR" sz="1800" b="1" dirty="0" err="1" smtClean="0">
                <a:solidFill>
                  <a:schemeClr val="bg1"/>
                </a:solidFill>
              </a:rPr>
              <a:t>Def</a:t>
            </a:r>
            <a:r>
              <a:rPr lang="pt-BR" sz="1800" b="1" dirty="0" smtClean="0">
                <a:solidFill>
                  <a:schemeClr val="bg1"/>
                </a:solidFill>
              </a:rPr>
              <a:t> Cibernética</a:t>
            </a:r>
          </a:p>
          <a:p>
            <a:pPr algn="just"/>
            <a:r>
              <a:rPr lang="pt-BR" sz="1800" b="1" dirty="0" smtClean="0">
                <a:solidFill>
                  <a:schemeClr val="bg1"/>
                </a:solidFill>
              </a:rPr>
              <a:t>Fiscalização de Produtos Controlados</a:t>
            </a:r>
          </a:p>
          <a:p>
            <a:pPr algn="just"/>
            <a:r>
              <a:rPr lang="pt-BR" sz="1800" b="1" dirty="0" smtClean="0">
                <a:solidFill>
                  <a:schemeClr val="bg1"/>
                </a:solidFill>
              </a:rPr>
              <a:t>Adestramento</a:t>
            </a:r>
          </a:p>
          <a:p>
            <a:pPr algn="just"/>
            <a:r>
              <a:rPr lang="pt-BR" sz="1800" b="1" dirty="0" smtClean="0">
                <a:solidFill>
                  <a:schemeClr val="bg1"/>
                </a:solidFill>
              </a:rPr>
              <a:t>Capacitação</a:t>
            </a:r>
          </a:p>
          <a:p>
            <a:pPr algn="just"/>
            <a:r>
              <a:rPr lang="pt-BR" sz="1800" b="1" dirty="0" smtClean="0">
                <a:solidFill>
                  <a:schemeClr val="bg1"/>
                </a:solidFill>
              </a:rPr>
              <a:t>Planejamento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643438" y="1267074"/>
            <a:ext cx="4283967" cy="423362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 smtClean="0">
                <a:solidFill>
                  <a:srgbClr val="002060"/>
                </a:solidFill>
              </a:rPr>
              <a:t>MINISTÉRIO DA JUSTIÇA</a:t>
            </a:r>
          </a:p>
          <a:p>
            <a:pPr>
              <a:buFontTx/>
              <a:buChar char="-"/>
            </a:pPr>
            <a:r>
              <a:rPr lang="pt-BR" sz="1800" b="1" dirty="0" smtClean="0"/>
              <a:t>De acordo com as atribuições legais para atuação</a:t>
            </a:r>
          </a:p>
          <a:p>
            <a:pPr marL="0" indent="0" algn="just">
              <a:buNone/>
            </a:pPr>
            <a:r>
              <a:rPr lang="pt-BR" sz="2400" b="1" i="1" u="sng" dirty="0" smtClean="0">
                <a:solidFill>
                  <a:srgbClr val="002060"/>
                </a:solidFill>
              </a:rPr>
              <a:t>Atividades:</a:t>
            </a:r>
          </a:p>
          <a:p>
            <a:pPr algn="just"/>
            <a:r>
              <a:rPr lang="pt-BR" sz="1800" b="1" dirty="0" smtClean="0"/>
              <a:t>Cooperação internacional</a:t>
            </a:r>
          </a:p>
          <a:p>
            <a:pPr algn="just"/>
            <a:r>
              <a:rPr lang="pt-BR" sz="1800" b="1" dirty="0" smtClean="0"/>
              <a:t>Imigração</a:t>
            </a:r>
          </a:p>
          <a:p>
            <a:pPr algn="just"/>
            <a:r>
              <a:rPr lang="pt-BR" sz="1800" b="1" dirty="0" smtClean="0"/>
              <a:t>Polícia Judiciária</a:t>
            </a:r>
          </a:p>
          <a:p>
            <a:pPr algn="just"/>
            <a:r>
              <a:rPr lang="pt-BR" sz="1800" b="1" dirty="0" smtClean="0"/>
              <a:t>Segurança de Dignitários</a:t>
            </a:r>
          </a:p>
          <a:p>
            <a:pPr algn="just"/>
            <a:r>
              <a:rPr lang="pt-BR" sz="1800" b="1" dirty="0" smtClean="0"/>
              <a:t>Vistoria e Contramedidas</a:t>
            </a:r>
          </a:p>
          <a:p>
            <a:pPr algn="just"/>
            <a:r>
              <a:rPr lang="pt-BR" sz="1800" b="1" dirty="0" smtClean="0"/>
              <a:t>Segurança de Portos e Aeroportos</a:t>
            </a:r>
          </a:p>
          <a:p>
            <a:pPr algn="just"/>
            <a:r>
              <a:rPr lang="pt-BR" sz="1800" b="1" dirty="0" smtClean="0"/>
              <a:t>Inteligência e Antiterrorismo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71604" y="0"/>
            <a:ext cx="6072230" cy="6429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ENFRENTAMENTO AO TERRORISMO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57158" y="5500702"/>
            <a:ext cx="8572560" cy="10001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/>
            <a:endParaRPr lang="pt-BR" sz="2800" b="1" i="1" dirty="0" smtClean="0">
              <a:solidFill>
                <a:schemeClr val="bg1"/>
              </a:solidFill>
            </a:endParaRPr>
          </a:p>
          <a:p>
            <a:pPr algn="ctr"/>
            <a:r>
              <a:rPr lang="pt-BR" sz="2800" b="1" i="1" dirty="0" smtClean="0">
                <a:solidFill>
                  <a:schemeClr val="bg1"/>
                </a:solidFill>
              </a:rPr>
              <a:t>-  Planejamento e elaboração de </a:t>
            </a:r>
            <a:r>
              <a:rPr lang="pt-BR" sz="2800" b="1" i="1" dirty="0" smtClean="0">
                <a:solidFill>
                  <a:srgbClr val="FFFF00"/>
                </a:solidFill>
              </a:rPr>
              <a:t>PROTOCOLOS OPERACIONAIS CONJUNTOS</a:t>
            </a:r>
          </a:p>
          <a:p>
            <a:r>
              <a:rPr lang="pt-BR" sz="2800" b="1" i="1" dirty="0" smtClean="0">
                <a:solidFill>
                  <a:schemeClr val="bg1"/>
                </a:solidFill>
              </a:rPr>
              <a:t>  -  Integração por intermédio de </a:t>
            </a:r>
            <a:r>
              <a:rPr lang="pt-BR" sz="2800" b="1" i="1" dirty="0" err="1" smtClean="0">
                <a:solidFill>
                  <a:srgbClr val="FFFF00"/>
                </a:solidFill>
              </a:rPr>
              <a:t>Of</a:t>
            </a:r>
            <a:r>
              <a:rPr lang="pt-BR" sz="2800" b="1" i="1" dirty="0" smtClean="0">
                <a:solidFill>
                  <a:srgbClr val="FFFF00"/>
                </a:solidFill>
              </a:rPr>
              <a:t> Ligação/enlace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m 4" descr="LOGO_EMCFA_ redond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596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Imagem de bitmap" r:id="rId4" imgW="2491956" imgH="2872989" progId="PBrush">
                  <p:embed/>
                </p:oleObj>
              </mc:Choice>
              <mc:Fallback>
                <p:oleObj name="Imagem de bitmap" r:id="rId4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7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1" t="12761" r="32620" b="11620"/>
          <a:stretch/>
        </p:blipFill>
        <p:spPr bwMode="auto">
          <a:xfrm>
            <a:off x="0" y="-331114"/>
            <a:ext cx="9177164" cy="718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8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1604" y="714380"/>
            <a:ext cx="6072230" cy="642918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2º CENÁRIO </a:t>
            </a:r>
            <a:r>
              <a:rPr lang="pt-BR" sz="2800" b="1" dirty="0" smtClean="0">
                <a:solidFill>
                  <a:srgbClr val="FF0000"/>
                </a:solidFill>
              </a:rPr>
              <a:t>( </a:t>
            </a:r>
            <a:r>
              <a:rPr lang="pt-BR" sz="2800" b="1" dirty="0" err="1" smtClean="0">
                <a:solidFill>
                  <a:srgbClr val="FF0000"/>
                </a:solidFill>
              </a:rPr>
              <a:t>Qdo</a:t>
            </a:r>
            <a:r>
              <a:rPr lang="pt-BR" sz="2800" b="1" dirty="0" smtClean="0">
                <a:solidFill>
                  <a:srgbClr val="FF0000"/>
                </a:solidFill>
              </a:rPr>
              <a:t> ativada a GLO)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9470" y="1267074"/>
            <a:ext cx="4283968" cy="4447942"/>
          </a:xfrm>
          <a:solidFill>
            <a:srgbClr val="00B05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b="1" dirty="0" smtClean="0">
                <a:solidFill>
                  <a:schemeClr val="bg1"/>
                </a:solidFill>
              </a:rPr>
              <a:t>MINISTÉRIO DA DEFESA</a:t>
            </a:r>
          </a:p>
          <a:p>
            <a:pPr algn="just">
              <a:buFontTx/>
              <a:buChar char="-"/>
            </a:pPr>
            <a:r>
              <a:rPr lang="pt-BR" sz="1800" b="1" dirty="0" smtClean="0">
                <a:solidFill>
                  <a:schemeClr val="bg1"/>
                </a:solidFill>
              </a:rPr>
              <a:t>Novas atribuições em caso de ativação de GLO</a:t>
            </a:r>
          </a:p>
          <a:p>
            <a:pPr marL="0" indent="0" algn="just">
              <a:buNone/>
            </a:pPr>
            <a:r>
              <a:rPr lang="pt-BR" sz="2400" b="1" i="1" u="sng" dirty="0" smtClean="0">
                <a:solidFill>
                  <a:schemeClr val="bg1"/>
                </a:solidFill>
              </a:rPr>
              <a:t>Novas possíveis atividades:</a:t>
            </a:r>
          </a:p>
          <a:p>
            <a:pPr algn="just">
              <a:spcBef>
                <a:spcPts val="40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Policiamento ostensivo</a:t>
            </a:r>
          </a:p>
          <a:p>
            <a:pPr algn="just">
              <a:spcBef>
                <a:spcPts val="40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Ações de natureza preventiva ou repressiva</a:t>
            </a:r>
          </a:p>
          <a:p>
            <a:pPr algn="just">
              <a:spcBef>
                <a:spcPts val="40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Emprego operacional</a:t>
            </a:r>
          </a:p>
          <a:p>
            <a:pPr algn="just">
              <a:spcBef>
                <a:spcPts val="40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DQBRN (vistorias e varreduras)</a:t>
            </a:r>
          </a:p>
          <a:p>
            <a:pPr>
              <a:spcBef>
                <a:spcPts val="40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Prontidão (</a:t>
            </a:r>
            <a:r>
              <a:rPr lang="pt-BR" sz="2000" b="1" dirty="0" err="1" smtClean="0">
                <a:solidFill>
                  <a:schemeClr val="bg1"/>
                </a:solidFill>
              </a:rPr>
              <a:t>FOCON</a:t>
            </a:r>
            <a:r>
              <a:rPr lang="pt-BR" sz="2000" b="1" dirty="0" smtClean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ts val="40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Resposta imediata</a:t>
            </a:r>
          </a:p>
          <a:p>
            <a:pPr algn="just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643438" y="1285860"/>
            <a:ext cx="4286280" cy="442915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6700" b="1" dirty="0" smtClean="0">
                <a:solidFill>
                  <a:srgbClr val="002060"/>
                </a:solidFill>
              </a:rPr>
              <a:t>MINISTÉRIO DA JUSTIÇA</a:t>
            </a:r>
          </a:p>
          <a:p>
            <a:pPr>
              <a:buFontTx/>
              <a:buChar char="-"/>
            </a:pPr>
            <a:r>
              <a:rPr lang="pt-BR" sz="3800" b="1" dirty="0" smtClean="0"/>
              <a:t>Mantém as mesmas atribuições legais para atuação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sz="4800" b="1" i="1" u="sng" dirty="0" smtClean="0">
                <a:solidFill>
                  <a:srgbClr val="002060"/>
                </a:solidFill>
              </a:rPr>
              <a:t>Atividades: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pt-BR" sz="4200" b="1" dirty="0" smtClean="0"/>
              <a:t>Cooperação internacional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pt-BR" sz="4200" b="1" dirty="0" smtClean="0"/>
              <a:t>Imigração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pt-BR" sz="4200" b="1" dirty="0" smtClean="0"/>
              <a:t>Polícia Judiciária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pt-BR" sz="4200" b="1" dirty="0" smtClean="0"/>
              <a:t>Segurança de Dignitários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pt-BR" sz="4200" b="1" dirty="0" smtClean="0"/>
              <a:t>Vistoria e Contramedidas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pt-BR" sz="4200" b="1" dirty="0" smtClean="0"/>
              <a:t>Segurança de Portos e Aeroportos</a:t>
            </a:r>
          </a:p>
          <a:p>
            <a:pPr algn="just">
              <a:lnSpc>
                <a:spcPct val="120000"/>
              </a:lnSpc>
              <a:spcBef>
                <a:spcPts val="400"/>
              </a:spcBef>
            </a:pPr>
            <a:r>
              <a:rPr lang="pt-BR" sz="4200" b="1" dirty="0" smtClean="0"/>
              <a:t>Inteligência e Antiterrorismo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71604" y="0"/>
            <a:ext cx="6072230" cy="6429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ENFRENTAMENTO AO TERRORISMO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57158" y="5715016"/>
            <a:ext cx="8572560" cy="10001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/>
            <a:endParaRPr lang="pt-BR" sz="2800" b="1" i="1" dirty="0" smtClean="0">
              <a:solidFill>
                <a:schemeClr val="bg1"/>
              </a:solidFill>
            </a:endParaRPr>
          </a:p>
          <a:p>
            <a:r>
              <a:rPr lang="pt-BR" sz="2800" b="1" i="1" dirty="0" smtClean="0">
                <a:solidFill>
                  <a:schemeClr val="bg1"/>
                </a:solidFill>
              </a:rPr>
              <a:t>- Execução </a:t>
            </a:r>
            <a:r>
              <a:rPr lang="pt-BR" sz="2800" b="1" i="1" dirty="0" smtClean="0">
                <a:solidFill>
                  <a:srgbClr val="FFFF00"/>
                </a:solidFill>
              </a:rPr>
              <a:t>DE PROTOCOLOS OPERACIONAIS CONJUNTOS</a:t>
            </a:r>
          </a:p>
          <a:p>
            <a:r>
              <a:rPr lang="pt-BR" sz="2800" b="1" i="1" dirty="0" smtClean="0">
                <a:solidFill>
                  <a:schemeClr val="bg1"/>
                </a:solidFill>
              </a:rPr>
              <a:t>- Integração por intermédio de um </a:t>
            </a:r>
            <a:r>
              <a:rPr lang="pt-BR" sz="2800" b="1" i="1" dirty="0" smtClean="0">
                <a:solidFill>
                  <a:srgbClr val="FFFF00"/>
                </a:solidFill>
              </a:rPr>
              <a:t>Estado-Maior interagências/Assessorias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m 4" descr="LOGO_EMCFA_ redond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596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Imagem de bitmap" r:id="rId5" imgW="2491956" imgH="2872989" progId="PBrush">
                  <p:embed/>
                </p:oleObj>
              </mc:Choice>
              <mc:Fallback>
                <p:oleObj name="Imagem de bitmap" r:id="rId5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7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1604" y="714356"/>
            <a:ext cx="6072230" cy="642918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2º CENÁRIO </a:t>
            </a:r>
            <a:r>
              <a:rPr lang="pt-BR" sz="2800" b="1" dirty="0" smtClean="0">
                <a:solidFill>
                  <a:srgbClr val="FF0000"/>
                </a:solidFill>
              </a:rPr>
              <a:t>( </a:t>
            </a:r>
            <a:r>
              <a:rPr lang="pt-BR" sz="2800" b="1" dirty="0" err="1" smtClean="0">
                <a:solidFill>
                  <a:srgbClr val="FF0000"/>
                </a:solidFill>
              </a:rPr>
              <a:t>Qdo</a:t>
            </a:r>
            <a:r>
              <a:rPr lang="pt-BR" sz="2800" b="1" dirty="0" smtClean="0">
                <a:solidFill>
                  <a:srgbClr val="FF0000"/>
                </a:solidFill>
              </a:rPr>
              <a:t> ativada a GLO)</a:t>
            </a:r>
            <a:endParaRPr lang="pt-BR" sz="2800" b="1" dirty="0">
              <a:solidFill>
                <a:srgbClr val="FF0000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71604" y="0"/>
            <a:ext cx="6072230" cy="6429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ENFRENTAMENTO AO TERRORISMO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4282" y="1484784"/>
            <a:ext cx="8786874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PROPOSTA DE ATUAÇÃO E EMPREGO</a:t>
            </a:r>
          </a:p>
          <a:p>
            <a:pPr algn="ctr"/>
            <a:endParaRPr lang="pt-BR" sz="2800" b="1" dirty="0" smtClean="0">
              <a:solidFill>
                <a:srgbClr val="FF000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	Caso 01 </a:t>
            </a:r>
            <a:r>
              <a:rPr lang="pt-BR" sz="2800" dirty="0" smtClean="0">
                <a:solidFill>
                  <a:srgbClr val="FF0000"/>
                </a:solidFill>
              </a:rPr>
              <a:t>: ocorrência de incidente previamente visualizado nos planejamentos -&gt; </a:t>
            </a:r>
            <a:r>
              <a:rPr lang="pt-BR" sz="2800" b="1" dirty="0" smtClean="0"/>
              <a:t>ATUAR COMO PREVISTO NOS PROTOCOLOS</a:t>
            </a:r>
            <a:r>
              <a:rPr lang="pt-BR" sz="2800" dirty="0" smtClean="0"/>
              <a:t>.</a:t>
            </a:r>
          </a:p>
          <a:p>
            <a:endParaRPr lang="pt-BR" sz="2800" dirty="0" smtClean="0">
              <a:solidFill>
                <a:srgbClr val="FF0000"/>
              </a:solidFill>
            </a:endParaRPr>
          </a:p>
          <a:p>
            <a:pPr algn="just"/>
            <a:r>
              <a:rPr lang="pt-BR" sz="2800" b="1" dirty="0" smtClean="0">
                <a:solidFill>
                  <a:srgbClr val="FF0000"/>
                </a:solidFill>
              </a:rPr>
              <a:t>	Caso 02</a:t>
            </a:r>
            <a:r>
              <a:rPr lang="pt-BR" sz="2800" dirty="0" smtClean="0">
                <a:solidFill>
                  <a:srgbClr val="FF0000"/>
                </a:solidFill>
              </a:rPr>
              <a:t>: incidente não constante dos protocolos  -&gt; atuar segundo </a:t>
            </a:r>
            <a:r>
              <a:rPr lang="pt-BR" sz="2800" b="1" dirty="0" smtClean="0"/>
              <a:t>decisão consensual  e</a:t>
            </a:r>
            <a:r>
              <a:rPr lang="pt-BR" sz="2800" dirty="0" smtClean="0">
                <a:solidFill>
                  <a:srgbClr val="FF0000"/>
                </a:solidFill>
              </a:rPr>
              <a:t> </a:t>
            </a:r>
            <a:r>
              <a:rPr lang="pt-BR" sz="2800" b="1" dirty="0" smtClean="0"/>
              <a:t>integrada</a:t>
            </a:r>
            <a:r>
              <a:rPr lang="pt-BR" sz="2800" dirty="0" smtClean="0">
                <a:solidFill>
                  <a:srgbClr val="FF0000"/>
                </a:solidFill>
              </a:rPr>
              <a:t>, observadas </a:t>
            </a:r>
            <a:r>
              <a:rPr lang="pt-BR" sz="2800" b="1" dirty="0" smtClean="0"/>
              <a:t>a competência legal e a capacidade disponível  </a:t>
            </a:r>
            <a:r>
              <a:rPr lang="pt-BR" sz="2800" dirty="0" smtClean="0">
                <a:solidFill>
                  <a:srgbClr val="FF0000"/>
                </a:solidFill>
              </a:rPr>
              <a:t>(“liderança situacional”) -&gt; </a:t>
            </a:r>
            <a:r>
              <a:rPr lang="pt-BR" sz="2800" b="1" dirty="0" smtClean="0"/>
              <a:t>CENTRO INTEGRADO DE ENFRENTAMENTO AO TERRORISMO (</a:t>
            </a:r>
            <a:r>
              <a:rPr lang="pt-BR" sz="2800" b="1" dirty="0" err="1" smtClean="0"/>
              <a:t>CIET</a:t>
            </a:r>
            <a:r>
              <a:rPr lang="pt-BR" sz="2800" b="1" dirty="0" smtClean="0"/>
              <a:t>)</a:t>
            </a:r>
            <a:endParaRPr lang="pt-BR" sz="2800" b="1" dirty="0"/>
          </a:p>
        </p:txBody>
      </p:sp>
      <p:pic>
        <p:nvPicPr>
          <p:cNvPr id="6" name="Imagem 4" descr="LOGO_EMCFA_ redond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596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Imagem de bitmap" r:id="rId4" imgW="2491956" imgH="2872989" progId="PBrush">
                  <p:embed/>
                </p:oleObj>
              </mc:Choice>
              <mc:Fallback>
                <p:oleObj name="Imagem de bitmap" r:id="rId4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7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501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-89602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/>
              <a:t>UM EXEMPLO.....</a:t>
            </a:r>
            <a:endParaRPr lang="pt-BR" sz="3600" dirty="0"/>
          </a:p>
        </p:txBody>
      </p:sp>
      <p:pic>
        <p:nvPicPr>
          <p:cNvPr id="5" name="Imagem 4" descr="LOGO_EMCFA_ redond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596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Imagem de bitmap" r:id="rId6" imgW="2491956" imgH="2872989" progId="PBrush">
                  <p:embed/>
                </p:oleObj>
              </mc:Choice>
              <mc:Fallback>
                <p:oleObj name="Imagem de bitmap" r:id="rId6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8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3419872" y="1412776"/>
            <a:ext cx="2304256" cy="14401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err="1" smtClean="0">
                <a:solidFill>
                  <a:prstClr val="black"/>
                </a:solidFill>
              </a:rPr>
              <a:t>CIET</a:t>
            </a:r>
            <a:r>
              <a:rPr lang="pt-BR" sz="3600" b="1" dirty="0" smtClean="0">
                <a:solidFill>
                  <a:prstClr val="black"/>
                </a:solidFill>
              </a:rPr>
              <a:t>*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MJ / MD / ABIN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3941930" y="734017"/>
            <a:ext cx="1260140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CESIR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444208" y="1664804"/>
            <a:ext cx="17281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prstClr val="white"/>
                </a:solidFill>
              </a:rPr>
              <a:t>CCPCT</a:t>
            </a:r>
            <a:endParaRPr lang="pt-BR" sz="3200" b="1" dirty="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71600" y="1664804"/>
            <a:ext cx="172819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solidFill>
                  <a:prstClr val="white"/>
                </a:solidFill>
              </a:rPr>
              <a:t>CIANT</a:t>
            </a:r>
            <a:endParaRPr lang="pt-BR" sz="3200" b="1" dirty="0">
              <a:solidFill>
                <a:prstClr val="white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467544" y="2852936"/>
            <a:ext cx="100811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DPF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051720" y="2852936"/>
            <a:ext cx="100811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Pol</a:t>
            </a:r>
            <a:r>
              <a:rPr lang="pt-BR" b="1" dirty="0">
                <a:solidFill>
                  <a:prstClr val="black"/>
                </a:solidFill>
              </a:rPr>
              <a:t> </a:t>
            </a:r>
            <a:r>
              <a:rPr lang="pt-BR" b="1" dirty="0" err="1" smtClean="0">
                <a:solidFill>
                  <a:prstClr val="black"/>
                </a:solidFill>
              </a:rPr>
              <a:t>Intern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467544" y="3647725"/>
            <a:ext cx="100811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PRF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051720" y="3647725"/>
            <a:ext cx="100811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DRCI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67544" y="4437112"/>
            <a:ext cx="100811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DEPEN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1259632" y="5301208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OLig</a:t>
            </a:r>
            <a:r>
              <a:rPr lang="pt-BR" b="1" dirty="0" smtClean="0">
                <a:solidFill>
                  <a:prstClr val="black"/>
                </a:solidFill>
              </a:rPr>
              <a:t> MD *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051720" y="4437112"/>
            <a:ext cx="100811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SENASP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804248" y="3006286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Pessoal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7965409" y="3000629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Op</a:t>
            </a:r>
            <a:r>
              <a:rPr lang="pt-BR" b="1" dirty="0" smtClean="0">
                <a:solidFill>
                  <a:prstClr val="black"/>
                </a:solidFill>
              </a:rPr>
              <a:t> Info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7965409" y="3647725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 smtClean="0">
                <a:solidFill>
                  <a:prstClr val="black"/>
                </a:solidFill>
              </a:rPr>
              <a:t>Adm</a:t>
            </a:r>
            <a:r>
              <a:rPr lang="pt-BR" sz="1600" b="1" dirty="0" smtClean="0">
                <a:solidFill>
                  <a:prstClr val="black"/>
                </a:solidFill>
              </a:rPr>
              <a:t>/</a:t>
            </a:r>
            <a:r>
              <a:rPr lang="pt-BR" sz="1600" b="1" dirty="0" err="1" smtClean="0">
                <a:solidFill>
                  <a:prstClr val="black"/>
                </a:solidFill>
              </a:rPr>
              <a:t>Fin</a:t>
            </a:r>
            <a:endParaRPr lang="pt-BR" sz="1600" b="1" dirty="0">
              <a:solidFill>
                <a:prstClr val="black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804248" y="3623812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Intlg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804248" y="4287157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Op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7974114" y="4320249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DQBRN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6804248" y="4941168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Log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7974114" y="4947045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Negociação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6804248" y="5617932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C2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7995615" y="5617932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Jur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6804248" y="6299727"/>
            <a:ext cx="100811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Olig</a:t>
            </a:r>
            <a:endParaRPr lang="pt-BR" b="1" dirty="0" smtClean="0">
              <a:solidFill>
                <a:prstClr val="black"/>
              </a:solidFill>
            </a:endParaRPr>
          </a:p>
          <a:p>
            <a:pPr algn="ctr"/>
            <a:r>
              <a:rPr lang="pt-BR" b="1" dirty="0" smtClean="0">
                <a:solidFill>
                  <a:prstClr val="black"/>
                </a:solidFill>
              </a:rPr>
              <a:t>MJ *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5636516" y="3012339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FAB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5643268" y="3662742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Av</a:t>
            </a:r>
            <a:r>
              <a:rPr lang="pt-BR" b="1" dirty="0" smtClean="0">
                <a:solidFill>
                  <a:prstClr val="black"/>
                </a:solidFill>
              </a:rPr>
              <a:t> </a:t>
            </a:r>
            <a:r>
              <a:rPr lang="pt-BR" b="1" dirty="0" err="1" smtClean="0">
                <a:solidFill>
                  <a:prstClr val="black"/>
                </a:solidFill>
              </a:rPr>
              <a:t>Ex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5643268" y="4279562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GE</a:t>
            </a:r>
            <a:endParaRPr lang="pt-BR" b="1" dirty="0">
              <a:solidFill>
                <a:prstClr val="black"/>
              </a:solidFill>
            </a:endParaRP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5643268" y="4947045"/>
            <a:ext cx="1008112" cy="5040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solidFill>
                  <a:prstClr val="black"/>
                </a:solidFill>
              </a:rPr>
              <a:t>DCiber</a:t>
            </a:r>
            <a:endParaRPr lang="pt-BR" b="1" dirty="0">
              <a:solidFill>
                <a:prstClr val="black"/>
              </a:solidFill>
            </a:endParaRPr>
          </a:p>
        </p:txBody>
      </p:sp>
      <p:cxnSp>
        <p:nvCxnSpPr>
          <p:cNvPr id="33" name="Conector reto 32"/>
          <p:cNvCxnSpPr>
            <a:stCxn id="9" idx="3"/>
            <a:endCxn id="6" idx="2"/>
          </p:cNvCxnSpPr>
          <p:nvPr/>
        </p:nvCxnSpPr>
        <p:spPr>
          <a:xfrm>
            <a:off x="2699792" y="2132856"/>
            <a:ext cx="720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>
            <a:stCxn id="6" idx="6"/>
            <a:endCxn id="8" idx="1"/>
          </p:cNvCxnSpPr>
          <p:nvPr/>
        </p:nvCxnSpPr>
        <p:spPr>
          <a:xfrm>
            <a:off x="5724128" y="2132856"/>
            <a:ext cx="720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de cantos arredondados 54"/>
          <p:cNvSpPr/>
          <p:nvPr/>
        </p:nvSpPr>
        <p:spPr>
          <a:xfrm>
            <a:off x="3941930" y="116632"/>
            <a:ext cx="1260140" cy="3600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prstClr val="black"/>
                </a:solidFill>
              </a:rPr>
              <a:t>CESI</a:t>
            </a:r>
            <a:endParaRPr lang="pt-BR" b="1" dirty="0">
              <a:solidFill>
                <a:prstClr val="black"/>
              </a:solidFill>
            </a:endParaRPr>
          </a:p>
        </p:txBody>
      </p:sp>
      <p:cxnSp>
        <p:nvCxnSpPr>
          <p:cNvPr id="56" name="Conector de seta reta 55"/>
          <p:cNvCxnSpPr>
            <a:stCxn id="7" idx="0"/>
          </p:cNvCxnSpPr>
          <p:nvPr/>
        </p:nvCxnSpPr>
        <p:spPr>
          <a:xfrm flipV="1">
            <a:off x="4572000" y="476672"/>
            <a:ext cx="0" cy="257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 flipH="1" flipV="1">
            <a:off x="5636516" y="296652"/>
            <a:ext cx="15604" cy="15481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de seta reta 71"/>
          <p:cNvCxnSpPr>
            <a:endCxn id="55" idx="3"/>
          </p:cNvCxnSpPr>
          <p:nvPr/>
        </p:nvCxnSpPr>
        <p:spPr>
          <a:xfrm flipH="1">
            <a:off x="5202070" y="296652"/>
            <a:ext cx="43444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ixaDeTexto 72"/>
          <p:cNvSpPr txBox="1"/>
          <p:nvPr/>
        </p:nvSpPr>
        <p:spPr>
          <a:xfrm>
            <a:off x="3172784" y="2924944"/>
            <a:ext cx="2360660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prstClr val="black"/>
                </a:solidFill>
              </a:rPr>
              <a:t>Coordenação compartilhada</a:t>
            </a:r>
          </a:p>
          <a:p>
            <a:pPr algn="ctr"/>
            <a:endParaRPr lang="pt-B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002060"/>
                </a:solidFill>
              </a:rPr>
              <a:t>Integração</a:t>
            </a:r>
          </a:p>
          <a:p>
            <a:pPr algn="ctr"/>
            <a:endParaRPr lang="pt-B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003300"/>
                </a:solidFill>
              </a:rPr>
              <a:t>Protocolos </a:t>
            </a:r>
            <a:r>
              <a:rPr lang="pt-BR" sz="2400" b="1" dirty="0" err="1" smtClean="0">
                <a:solidFill>
                  <a:srgbClr val="003300"/>
                </a:solidFill>
              </a:rPr>
              <a:t>Op</a:t>
            </a:r>
            <a:r>
              <a:rPr lang="pt-BR" sz="2400" b="1" dirty="0" smtClean="0">
                <a:solidFill>
                  <a:srgbClr val="003300"/>
                </a:solidFill>
              </a:rPr>
              <a:t> </a:t>
            </a:r>
            <a:r>
              <a:rPr lang="pt-BR" sz="2400" b="1" dirty="0" err="1" smtClean="0">
                <a:solidFill>
                  <a:srgbClr val="003300"/>
                </a:solidFill>
              </a:rPr>
              <a:t>Cj</a:t>
            </a:r>
            <a:endParaRPr lang="pt-BR" sz="2400" b="1" dirty="0" smtClean="0">
              <a:solidFill>
                <a:srgbClr val="003300"/>
              </a:solidFill>
            </a:endParaRPr>
          </a:p>
          <a:p>
            <a:pPr algn="ctr"/>
            <a:endParaRPr lang="pt-B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Liderança </a:t>
            </a:r>
          </a:p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Situacional</a:t>
            </a:r>
            <a:endParaRPr lang="pt-BR" sz="2400" b="1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>
            <a:endCxn id="7" idx="3"/>
          </p:cNvCxnSpPr>
          <p:nvPr/>
        </p:nvCxnSpPr>
        <p:spPr>
          <a:xfrm flipH="1">
            <a:off x="5202070" y="908720"/>
            <a:ext cx="450050" cy="53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07504" y="6341258"/>
            <a:ext cx="65438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000" b="1" dirty="0" smtClean="0">
                <a:solidFill>
                  <a:prstClr val="black"/>
                </a:solidFill>
              </a:rPr>
              <a:t>* </a:t>
            </a:r>
            <a:r>
              <a:rPr lang="pt-BR" sz="2000" b="1" dirty="0" err="1" smtClean="0">
                <a:solidFill>
                  <a:prstClr val="black"/>
                </a:solidFill>
              </a:rPr>
              <a:t>CIET</a:t>
            </a:r>
            <a:r>
              <a:rPr lang="pt-BR" sz="2000" b="1" dirty="0" smtClean="0">
                <a:solidFill>
                  <a:prstClr val="black"/>
                </a:solidFill>
              </a:rPr>
              <a:t> </a:t>
            </a:r>
            <a:r>
              <a:rPr lang="pt-BR" sz="2000" b="1" dirty="0">
                <a:solidFill>
                  <a:prstClr val="black"/>
                </a:solidFill>
              </a:rPr>
              <a:t>– Comitê Integrado  de Enfrentamento ao Terrorismo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83568" y="296652"/>
            <a:ext cx="288032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PROPOSTA EM DISCUSSÃO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38" name="Imagem 4" descr="LOGO_EMCFA_ redond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596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Imagem de bitmap" r:id="rId4" imgW="2491956" imgH="2872989" progId="PBrush">
                  <p:embed/>
                </p:oleObj>
              </mc:Choice>
              <mc:Fallback>
                <p:oleObj name="Imagem de bitmap" r:id="rId4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71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-12700" y="0"/>
            <a:ext cx="9156700" cy="93662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27653" name="CaixaDeTexto 54"/>
          <p:cNvSpPr txBox="1">
            <a:spLocks noChangeArrowheads="1"/>
          </p:cNvSpPr>
          <p:nvPr/>
        </p:nvSpPr>
        <p:spPr bwMode="auto">
          <a:xfrm>
            <a:off x="154781" y="197490"/>
            <a:ext cx="8821737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ts val="400"/>
              </a:spcBef>
              <a:buFontTx/>
              <a:buChar char="-"/>
            </a:pPr>
            <a:endParaRPr lang="pt-BR" altLang="en-US" sz="2200" dirty="0">
              <a:latin typeface="Arial" pitchFamily="34" charset="0"/>
            </a:endParaRPr>
          </a:p>
          <a:p>
            <a:pPr algn="just" eaLnBrk="1" hangingPunct="1">
              <a:spcBef>
                <a:spcPts val="400"/>
              </a:spcBef>
              <a:buFontTx/>
              <a:buChar char="-"/>
            </a:pPr>
            <a:endParaRPr lang="pt-BR" altLang="en-US" sz="2200" dirty="0">
              <a:latin typeface="Arial" pitchFamily="34" charset="0"/>
            </a:endParaRPr>
          </a:p>
          <a:p>
            <a:pPr marL="457200" indent="-457200">
              <a:spcBef>
                <a:spcPts val="300"/>
              </a:spcBef>
              <a:buAutoNum type="arabicPeriod"/>
            </a:pPr>
            <a:r>
              <a:rPr lang="pt-BR" altLang="en-US" sz="2200" dirty="0" smtClean="0">
                <a:latin typeface="Arial Black" pitchFamily="34" charset="0"/>
              </a:rPr>
              <a:t>Ministério </a:t>
            </a:r>
            <a:r>
              <a:rPr lang="pt-BR" altLang="en-US" sz="2200" dirty="0">
                <a:latin typeface="Arial Black" pitchFamily="34" charset="0"/>
              </a:rPr>
              <a:t>da </a:t>
            </a:r>
            <a:r>
              <a:rPr lang="pt-BR" altLang="en-US" sz="2200" dirty="0" smtClean="0">
                <a:latin typeface="Arial Black" pitchFamily="34" charset="0"/>
              </a:rPr>
              <a:t>Defesa</a:t>
            </a:r>
            <a:endParaRPr lang="pt-BR" altLang="en-US" sz="2200" dirty="0">
              <a:latin typeface="Arial Black" pitchFamily="34" charset="0"/>
            </a:endParaRPr>
          </a:p>
          <a:p>
            <a:pPr lvl="1">
              <a:spcBef>
                <a:spcPts val="300"/>
              </a:spcBef>
            </a:pPr>
            <a:r>
              <a:rPr lang="pt-BR" altLang="en-US" sz="1800" dirty="0" smtClean="0">
                <a:latin typeface="Arial Black" pitchFamily="34" charset="0"/>
              </a:rPr>
              <a:t>- Marinha </a:t>
            </a:r>
            <a:r>
              <a:rPr lang="pt-BR" altLang="en-US" sz="1800" dirty="0">
                <a:latin typeface="Arial Black" pitchFamily="34" charset="0"/>
              </a:rPr>
              <a:t>do </a:t>
            </a:r>
            <a:r>
              <a:rPr lang="pt-BR" altLang="en-US" sz="1800" dirty="0" smtClean="0">
                <a:latin typeface="Arial Black" pitchFamily="34" charset="0"/>
              </a:rPr>
              <a:t>Brasil</a:t>
            </a:r>
          </a:p>
          <a:p>
            <a:pPr lvl="1">
              <a:spcBef>
                <a:spcPts val="300"/>
              </a:spcBef>
            </a:pPr>
            <a:r>
              <a:rPr lang="pt-BR" altLang="en-US" sz="1800" dirty="0" smtClean="0">
                <a:latin typeface="Arial Black" pitchFamily="34" charset="0"/>
              </a:rPr>
              <a:t>- Exército Brasileiro</a:t>
            </a:r>
          </a:p>
          <a:p>
            <a:pPr lvl="1">
              <a:spcBef>
                <a:spcPts val="300"/>
              </a:spcBef>
            </a:pPr>
            <a:r>
              <a:rPr lang="pt-BR" altLang="en-US" sz="1800" dirty="0" smtClean="0">
                <a:latin typeface="Arial Black" pitchFamily="34" charset="0"/>
              </a:rPr>
              <a:t>- Força </a:t>
            </a:r>
            <a:r>
              <a:rPr lang="pt-BR" altLang="en-US" sz="1800" dirty="0">
                <a:latin typeface="Arial Black" pitchFamily="34" charset="0"/>
              </a:rPr>
              <a:t>Aérea </a:t>
            </a:r>
            <a:r>
              <a:rPr lang="pt-BR" altLang="en-US" sz="1800" dirty="0" smtClean="0">
                <a:latin typeface="Arial Black" pitchFamily="34" charset="0"/>
              </a:rPr>
              <a:t>Brasileira</a:t>
            </a:r>
          </a:p>
          <a:p>
            <a:pPr>
              <a:spcBef>
                <a:spcPts val="300"/>
              </a:spcBef>
            </a:pPr>
            <a:r>
              <a:rPr lang="pt-BR" altLang="en-US" sz="2200" dirty="0" smtClean="0">
                <a:latin typeface="Arial Black" pitchFamily="34" charset="0"/>
              </a:rPr>
              <a:t>2.  Ministério </a:t>
            </a:r>
            <a:r>
              <a:rPr lang="pt-BR" altLang="en-US" sz="2200" dirty="0">
                <a:latin typeface="Arial Black" pitchFamily="34" charset="0"/>
              </a:rPr>
              <a:t>da Justiça</a:t>
            </a:r>
          </a:p>
          <a:p>
            <a:pPr>
              <a:spcBef>
                <a:spcPts val="300"/>
              </a:spcBef>
            </a:pPr>
            <a:r>
              <a:rPr lang="pt-BR" altLang="en-US" sz="1800" dirty="0">
                <a:latin typeface="Arial Black" pitchFamily="34" charset="0"/>
              </a:rPr>
              <a:t>     </a:t>
            </a:r>
            <a:r>
              <a:rPr lang="pt-BR" altLang="en-US" sz="1800" dirty="0" smtClean="0">
                <a:latin typeface="Arial Black" pitchFamily="34" charset="0"/>
              </a:rPr>
              <a:t>- Departamento </a:t>
            </a:r>
            <a:r>
              <a:rPr lang="pt-BR" altLang="en-US" sz="1800" dirty="0">
                <a:latin typeface="Arial Black" pitchFamily="34" charset="0"/>
              </a:rPr>
              <a:t>da Polícia </a:t>
            </a:r>
            <a:r>
              <a:rPr lang="pt-BR" altLang="en-US" sz="1800" dirty="0" smtClean="0">
                <a:latin typeface="Arial Black" pitchFamily="34" charset="0"/>
              </a:rPr>
              <a:t>Federal</a:t>
            </a:r>
          </a:p>
          <a:p>
            <a:pPr>
              <a:spcBef>
                <a:spcPts val="300"/>
              </a:spcBef>
            </a:pPr>
            <a:r>
              <a:rPr lang="pt-BR" altLang="en-US" sz="1800" dirty="0">
                <a:latin typeface="Arial Black" pitchFamily="34" charset="0"/>
              </a:rPr>
              <a:t> </a:t>
            </a:r>
            <a:r>
              <a:rPr lang="pt-BR" altLang="en-US" sz="1800" dirty="0" smtClean="0">
                <a:latin typeface="Arial Black" pitchFamily="34" charset="0"/>
              </a:rPr>
              <a:t>    - Secretaria </a:t>
            </a:r>
            <a:r>
              <a:rPr lang="pt-BR" altLang="en-US" sz="1800" dirty="0">
                <a:latin typeface="Arial Black" pitchFamily="34" charset="0"/>
              </a:rPr>
              <a:t>Nacional de Segurança Pública</a:t>
            </a:r>
          </a:p>
          <a:p>
            <a:pPr>
              <a:spcBef>
                <a:spcPts val="300"/>
              </a:spcBef>
            </a:pPr>
            <a:r>
              <a:rPr lang="pt-BR" altLang="en-US" sz="1800" dirty="0">
                <a:latin typeface="Arial Black" pitchFamily="34" charset="0"/>
              </a:rPr>
              <a:t>     </a:t>
            </a:r>
            <a:r>
              <a:rPr lang="pt-BR" altLang="en-US" sz="1800" dirty="0" smtClean="0">
                <a:latin typeface="Arial Black" pitchFamily="34" charset="0"/>
              </a:rPr>
              <a:t>- Departamento </a:t>
            </a:r>
            <a:r>
              <a:rPr lang="pt-BR" altLang="en-US" sz="1800" dirty="0">
                <a:latin typeface="Arial Black" pitchFamily="34" charset="0"/>
              </a:rPr>
              <a:t>da Polícia Rodoviária </a:t>
            </a:r>
            <a:r>
              <a:rPr lang="pt-BR" altLang="en-US" sz="1800" dirty="0" smtClean="0">
                <a:latin typeface="Arial Black" pitchFamily="34" charset="0"/>
              </a:rPr>
              <a:t>Federal</a:t>
            </a:r>
          </a:p>
          <a:p>
            <a:pPr>
              <a:spcBef>
                <a:spcPts val="300"/>
              </a:spcBef>
            </a:pPr>
            <a:r>
              <a:rPr lang="pt-BR" altLang="en-US" sz="1800" dirty="0">
                <a:latin typeface="Arial Black" pitchFamily="34" charset="0"/>
              </a:rPr>
              <a:t> </a:t>
            </a:r>
            <a:r>
              <a:rPr lang="pt-BR" altLang="en-US" sz="1800" dirty="0" smtClean="0">
                <a:latin typeface="Arial Black" pitchFamily="34" charset="0"/>
              </a:rPr>
              <a:t>    - </a:t>
            </a:r>
            <a:r>
              <a:rPr lang="pt-BR" altLang="en-US" sz="1800" dirty="0">
                <a:latin typeface="Arial Black" pitchFamily="34" charset="0"/>
              </a:rPr>
              <a:t>Secretaria Extraordinária para Grandes </a:t>
            </a:r>
            <a:r>
              <a:rPr lang="pt-BR" altLang="en-US" sz="1800" dirty="0" smtClean="0">
                <a:latin typeface="Arial Black" pitchFamily="34" charset="0"/>
              </a:rPr>
              <a:t>Eventos</a:t>
            </a:r>
          </a:p>
          <a:p>
            <a:pPr>
              <a:spcBef>
                <a:spcPts val="300"/>
              </a:spcBef>
            </a:pPr>
            <a:r>
              <a:rPr lang="pt-BR" altLang="en-US" sz="2200" dirty="0" smtClean="0">
                <a:latin typeface="Arial Black" pitchFamily="34" charset="0"/>
              </a:rPr>
              <a:t>3. Gabinete </a:t>
            </a:r>
            <a:r>
              <a:rPr lang="pt-BR" altLang="en-US" sz="2200" dirty="0">
                <a:latin typeface="Arial Black" pitchFamily="34" charset="0"/>
              </a:rPr>
              <a:t>de Segurança Institucional</a:t>
            </a:r>
          </a:p>
          <a:p>
            <a:pPr>
              <a:spcBef>
                <a:spcPts val="300"/>
              </a:spcBef>
            </a:pPr>
            <a:r>
              <a:rPr lang="pt-BR" altLang="en-US" sz="2200" dirty="0">
                <a:latin typeface="Arial Black" pitchFamily="34" charset="0"/>
              </a:rPr>
              <a:t>    </a:t>
            </a:r>
            <a:r>
              <a:rPr lang="pt-BR" altLang="en-US" sz="2200" dirty="0" smtClean="0">
                <a:latin typeface="Arial Black" pitchFamily="34" charset="0"/>
              </a:rPr>
              <a:t> </a:t>
            </a:r>
            <a:r>
              <a:rPr lang="pt-BR" altLang="en-US" sz="1800" dirty="0" smtClean="0">
                <a:latin typeface="Arial Black" pitchFamily="34" charset="0"/>
              </a:rPr>
              <a:t>- Agência </a:t>
            </a:r>
            <a:r>
              <a:rPr lang="pt-BR" altLang="en-US" sz="1800" dirty="0">
                <a:latin typeface="Arial Black" pitchFamily="34" charset="0"/>
              </a:rPr>
              <a:t>Brasileira de </a:t>
            </a:r>
            <a:r>
              <a:rPr lang="pt-BR" altLang="en-US" sz="1800" dirty="0" smtClean="0">
                <a:latin typeface="Arial Black" pitchFamily="34" charset="0"/>
              </a:rPr>
              <a:t>Inteligência</a:t>
            </a:r>
          </a:p>
          <a:p>
            <a:pPr>
              <a:spcBef>
                <a:spcPts val="300"/>
              </a:spcBef>
            </a:pPr>
            <a:r>
              <a:rPr lang="pt-BR" altLang="en-US" sz="2200" dirty="0" smtClean="0">
                <a:latin typeface="Arial Black" pitchFamily="34" charset="0"/>
              </a:rPr>
              <a:t>4. Ministério </a:t>
            </a:r>
            <a:r>
              <a:rPr lang="pt-BR" altLang="en-US" sz="2200" dirty="0">
                <a:latin typeface="Arial Black" pitchFamily="34" charset="0"/>
              </a:rPr>
              <a:t>da Integração Nacional</a:t>
            </a:r>
          </a:p>
          <a:p>
            <a:pPr>
              <a:spcBef>
                <a:spcPts val="300"/>
              </a:spcBef>
            </a:pPr>
            <a:r>
              <a:rPr lang="pt-BR" altLang="en-US" sz="2200" dirty="0">
                <a:latin typeface="Arial Black" pitchFamily="34" charset="0"/>
              </a:rPr>
              <a:t>    </a:t>
            </a:r>
            <a:r>
              <a:rPr lang="pt-BR" altLang="en-US" sz="2200" dirty="0" smtClean="0">
                <a:latin typeface="Arial Black" pitchFamily="34" charset="0"/>
              </a:rPr>
              <a:t> </a:t>
            </a:r>
            <a:r>
              <a:rPr lang="pt-BR" altLang="en-US" sz="1800" dirty="0" smtClean="0">
                <a:latin typeface="Arial Black" pitchFamily="34" charset="0"/>
              </a:rPr>
              <a:t>- Secretaria </a:t>
            </a:r>
            <a:r>
              <a:rPr lang="pt-BR" altLang="en-US" sz="1800" dirty="0">
                <a:latin typeface="Arial Black" pitchFamily="34" charset="0"/>
              </a:rPr>
              <a:t>Nacional da Defesa </a:t>
            </a:r>
            <a:r>
              <a:rPr lang="pt-BR" altLang="en-US" sz="1800" dirty="0" smtClean="0">
                <a:latin typeface="Arial Black" pitchFamily="34" charset="0"/>
              </a:rPr>
              <a:t>Civil</a:t>
            </a:r>
          </a:p>
          <a:p>
            <a:pPr>
              <a:spcBef>
                <a:spcPts val="300"/>
              </a:spcBef>
            </a:pPr>
            <a:r>
              <a:rPr lang="pt-BR" altLang="en-US" sz="2200" dirty="0" smtClean="0">
                <a:latin typeface="Arial Black" pitchFamily="34" charset="0"/>
              </a:rPr>
              <a:t>5. Ministério da Fazenda</a:t>
            </a:r>
          </a:p>
          <a:p>
            <a:pPr>
              <a:spcBef>
                <a:spcPts val="300"/>
              </a:spcBef>
            </a:pPr>
            <a:r>
              <a:rPr lang="pt-BR" altLang="en-US" sz="2200" dirty="0">
                <a:latin typeface="Arial Black" pitchFamily="34" charset="0"/>
              </a:rPr>
              <a:t> </a:t>
            </a:r>
            <a:r>
              <a:rPr lang="pt-BR" altLang="en-US" sz="2200" dirty="0" smtClean="0">
                <a:latin typeface="Arial Black" pitchFamily="34" charset="0"/>
              </a:rPr>
              <a:t>    - </a:t>
            </a:r>
            <a:r>
              <a:rPr lang="pt-BR" altLang="en-US" sz="1800" dirty="0" smtClean="0">
                <a:latin typeface="Arial Black" pitchFamily="34" charset="0"/>
              </a:rPr>
              <a:t>Receita </a:t>
            </a:r>
            <a:r>
              <a:rPr lang="pt-BR" altLang="en-US" sz="1800" dirty="0">
                <a:latin typeface="Arial Black" pitchFamily="34" charset="0"/>
              </a:rPr>
              <a:t>Federal do Brasil</a:t>
            </a:r>
          </a:p>
          <a:p>
            <a:pPr>
              <a:spcBef>
                <a:spcPts val="300"/>
              </a:spcBef>
            </a:pPr>
            <a:r>
              <a:rPr lang="pt-BR" altLang="en-US" sz="2200" dirty="0" smtClean="0">
                <a:latin typeface="Arial Black" pitchFamily="34" charset="0"/>
              </a:rPr>
              <a:t>6. Governos Estaduais e municipais</a:t>
            </a:r>
            <a:endParaRPr lang="pt-BR" altLang="en-US" sz="2200" dirty="0">
              <a:latin typeface="Arial Black" pitchFamily="34" charset="0"/>
            </a:endParaRPr>
          </a:p>
          <a:p>
            <a:pPr>
              <a:spcBef>
                <a:spcPts val="300"/>
              </a:spcBef>
            </a:pPr>
            <a:r>
              <a:rPr lang="pt-BR" altLang="en-US" sz="2200" dirty="0" smtClean="0">
                <a:latin typeface="Arial Black" pitchFamily="34" charset="0"/>
              </a:rPr>
              <a:t>7. Outras agências</a:t>
            </a:r>
            <a:endParaRPr lang="pt-BR" altLang="en-US" sz="2200" dirty="0">
              <a:latin typeface="Arial Black" pitchFamily="34" charset="0"/>
            </a:endParaRPr>
          </a:p>
        </p:txBody>
      </p:sp>
      <p:sp>
        <p:nvSpPr>
          <p:cNvPr id="16390" name="Rectangle 2"/>
          <p:cNvSpPr>
            <a:spLocks noChangeArrowheads="1"/>
          </p:cNvSpPr>
          <p:nvPr/>
        </p:nvSpPr>
        <p:spPr bwMode="auto">
          <a:xfrm>
            <a:off x="403225" y="211138"/>
            <a:ext cx="83740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87363" algn="l"/>
                <a:tab pos="936625" algn="l"/>
                <a:tab pos="1385888" algn="l"/>
                <a:tab pos="1835150" algn="l"/>
                <a:tab pos="2284413" algn="l"/>
                <a:tab pos="2733675" algn="l"/>
                <a:tab pos="3182938" algn="l"/>
                <a:tab pos="3632200" algn="l"/>
                <a:tab pos="4081463" algn="l"/>
                <a:tab pos="4530725" algn="l"/>
                <a:tab pos="4979988" algn="l"/>
                <a:tab pos="5429250" algn="l"/>
                <a:tab pos="5878513" algn="l"/>
                <a:tab pos="6327775" algn="l"/>
                <a:tab pos="6777038" algn="l"/>
                <a:tab pos="7226300" algn="l"/>
                <a:tab pos="7675563" algn="l"/>
                <a:tab pos="8124825" algn="l"/>
                <a:tab pos="8574088" algn="l"/>
                <a:tab pos="9023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600" b="1" dirty="0" smtClean="0">
                <a:solidFill>
                  <a:srgbClr val="0D0D0D"/>
                </a:solidFill>
                <a:latin typeface="+mj-lt"/>
                <a:ea typeface="Microsoft YaHei" panose="020B0503020204020204" pitchFamily="34" charset="-122"/>
              </a:rPr>
              <a:t>INSTITUIÇÕES E </a:t>
            </a:r>
            <a:r>
              <a:rPr lang="pt-BR" altLang="pt-BR" sz="3600" b="1" dirty="0">
                <a:solidFill>
                  <a:srgbClr val="0D0D0D"/>
                </a:solidFill>
                <a:latin typeface="+mj-lt"/>
                <a:ea typeface="Microsoft YaHei" panose="020B0503020204020204" pitchFamily="34" charset="-122"/>
              </a:rPr>
              <a:t>Ó</a:t>
            </a:r>
            <a:r>
              <a:rPr lang="pt-BR" altLang="pt-BR" sz="3600" b="1" dirty="0" smtClean="0">
                <a:solidFill>
                  <a:srgbClr val="0D0D0D"/>
                </a:solidFill>
                <a:latin typeface="+mj-lt"/>
                <a:ea typeface="Microsoft YaHei" panose="020B0503020204020204" pitchFamily="34" charset="-122"/>
              </a:rPr>
              <a:t>RGÃOS PARTICIPANTES</a:t>
            </a:r>
          </a:p>
        </p:txBody>
      </p:sp>
      <p:sp>
        <p:nvSpPr>
          <p:cNvPr id="2" name="CaixaDeTexto 1"/>
          <p:cNvSpPr txBox="1"/>
          <p:nvPr/>
        </p:nvSpPr>
        <p:spPr>
          <a:xfrm rot="19796184">
            <a:off x="98922" y="3172460"/>
            <a:ext cx="878497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altLang="en-US" sz="2400" dirty="0" smtClean="0">
                <a:latin typeface="Arial Black" pitchFamily="34" charset="0"/>
              </a:rPr>
              <a:t>CONCLUSÃO: As </a:t>
            </a:r>
            <a:r>
              <a:rPr lang="pt-BR" altLang="en-US" sz="2400" b="1" u="sng" dirty="0">
                <a:latin typeface="Arial Black" pitchFamily="34" charset="0"/>
              </a:rPr>
              <a:t>operações interagências</a:t>
            </a:r>
            <a:r>
              <a:rPr lang="pt-BR" altLang="en-US" sz="2400" u="sng" dirty="0">
                <a:latin typeface="Arial Black" pitchFamily="34" charset="0"/>
              </a:rPr>
              <a:t> </a:t>
            </a:r>
            <a:r>
              <a:rPr lang="pt-BR" altLang="en-US" sz="2400" dirty="0">
                <a:latin typeface="Arial Black" pitchFamily="34" charset="0"/>
              </a:rPr>
              <a:t>constituem o fundamento principal do enfrentamento à ameaça </a:t>
            </a:r>
            <a:r>
              <a:rPr lang="pt-BR" altLang="en-US" sz="2400" dirty="0" smtClean="0">
                <a:latin typeface="Arial Black" pitchFamily="34" charset="0"/>
              </a:rPr>
              <a:t>terrorista!</a:t>
            </a:r>
            <a:endParaRPr lang="pt-BR" sz="2400" dirty="0">
              <a:latin typeface="Arial Black" pitchFamily="34" charset="0"/>
            </a:endParaRPr>
          </a:p>
        </p:txBody>
      </p:sp>
      <p:pic>
        <p:nvPicPr>
          <p:cNvPr id="6" name="Imagem 4" descr="LOGO_EMCFA_ redond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11" y="52477"/>
            <a:ext cx="655637" cy="67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1596"/>
              </p:ext>
            </p:extLst>
          </p:nvPr>
        </p:nvGraphicFramePr>
        <p:xfrm>
          <a:off x="13648" y="74703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Imagem de bitmap" r:id="rId5" imgW="2491956" imgH="2872989" progId="PBrush">
                  <p:embed/>
                </p:oleObj>
              </mc:Choice>
              <mc:Fallback>
                <p:oleObj name="Imagem de bitmap" r:id="rId5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48" y="74703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527574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re-MD-modelo-EMCFA_fi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42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1680" y="573325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dirty="0" err="1" smtClean="0">
                <a:solidFill>
                  <a:prstClr val="black"/>
                </a:solidFill>
              </a:rPr>
              <a:t>Gen</a:t>
            </a:r>
            <a:r>
              <a:rPr lang="pt-BR" dirty="0" smtClean="0">
                <a:solidFill>
                  <a:prstClr val="black"/>
                </a:solidFill>
              </a:rPr>
              <a:t> Linhares: </a:t>
            </a:r>
            <a:r>
              <a:rPr lang="pt-BR" dirty="0" smtClean="0">
                <a:solidFill>
                  <a:prstClr val="black"/>
                </a:solidFill>
                <a:hlinkClick r:id="rId3"/>
              </a:rPr>
              <a:t>felipe.linhares@defesa.gov.br</a:t>
            </a:r>
            <a:r>
              <a:rPr lang="pt-BR" dirty="0" smtClean="0">
                <a:solidFill>
                  <a:prstClr val="black"/>
                </a:solidFill>
              </a:rPr>
              <a:t>      Cel. 61-9357.7769 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05" y="141263"/>
            <a:ext cx="64928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012789" y="44624"/>
            <a:ext cx="5174166" cy="769441"/>
          </a:xfrm>
          <a:prstGeom prst="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oper Black"/>
                <a:ea typeface="ＭＳ Ｐゴシック" pitchFamily="34" charset="-128"/>
                <a:cs typeface="Cooper Black"/>
              </a:rPr>
              <a:t>OBJETIVO</a:t>
            </a:r>
            <a:endParaRPr lang="en-US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Cooper Black"/>
              <a:ea typeface="ＭＳ Ｐゴシック" pitchFamily="34" charset="-128"/>
              <a:cs typeface="Cooper Black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07384" y="1628800"/>
            <a:ext cx="8784976" cy="3456384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indent="712788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defTabSz="914400" eaLnBrk="1" hangingPunct="1">
              <a:spcBef>
                <a:spcPts val="600"/>
              </a:spcBef>
              <a:spcAft>
                <a:spcPts val="1200"/>
              </a:spcAft>
            </a:pPr>
            <a:r>
              <a:rPr kumimoji="1" lang="pt-BR" sz="3600" b="1" dirty="0" smtClean="0">
                <a:latin typeface="Century Gothic" charset="0"/>
                <a:cs typeface="ＭＳ Ｐゴシック" charset="0"/>
              </a:rPr>
              <a:t>CONHECER A ESTRUTURA DO MINISTÉRIO DA DEFESA (</a:t>
            </a:r>
            <a:r>
              <a:rPr kumimoji="1" lang="pt-BR" sz="3600" b="1" dirty="0" err="1" smtClean="0">
                <a:latin typeface="Century Gothic" charset="0"/>
                <a:cs typeface="ＭＳ Ｐゴシック" charset="0"/>
              </a:rPr>
              <a:t>MD</a:t>
            </a:r>
            <a:r>
              <a:rPr kumimoji="1" lang="pt-BR" sz="3600" b="1" dirty="0" smtClean="0">
                <a:latin typeface="Century Gothic" charset="0"/>
                <a:cs typeface="ＭＳ Ｐゴシック" charset="0"/>
              </a:rPr>
              <a:t>) PARA A </a:t>
            </a:r>
            <a:r>
              <a:rPr kumimoji="1" lang="pt-BR" sz="3600" b="1" dirty="0" smtClean="0">
                <a:solidFill>
                  <a:srgbClr val="FF0000"/>
                </a:solidFill>
                <a:latin typeface="Century Gothic" charset="0"/>
                <a:cs typeface="ＭＳ Ｐゴシック" charset="0"/>
              </a:rPr>
              <a:t>SEGURANÇA DOS JOGOS OLÍMPICOS RIO 2016</a:t>
            </a:r>
            <a:r>
              <a:rPr kumimoji="1" lang="pt-BR" sz="3600" b="1" dirty="0" smtClean="0">
                <a:latin typeface="Century Gothic" charset="0"/>
                <a:cs typeface="ＭＳ Ｐゴシック" charset="0"/>
              </a:rPr>
              <a:t> (</a:t>
            </a:r>
            <a:r>
              <a:rPr kumimoji="1" lang="pt-BR" sz="3600" b="1" dirty="0" err="1" smtClean="0">
                <a:latin typeface="Century Gothic" charset="0"/>
                <a:cs typeface="ＭＳ Ｐゴシック" charset="0"/>
              </a:rPr>
              <a:t>JO</a:t>
            </a:r>
            <a:r>
              <a:rPr kumimoji="1" lang="pt-BR" sz="3600" b="1" dirty="0" smtClean="0">
                <a:latin typeface="Century Gothic" charset="0"/>
                <a:cs typeface="ＭＳ Ｐゴシック" charset="0"/>
              </a:rPr>
              <a:t> RIO 2016), EM ESPECIAL PARA O </a:t>
            </a:r>
            <a:r>
              <a:rPr kumimoji="1" lang="pt-BR" sz="3600" b="1" dirty="0" smtClean="0">
                <a:solidFill>
                  <a:srgbClr val="FF0000"/>
                </a:solidFill>
                <a:latin typeface="Century Gothic" charset="0"/>
                <a:cs typeface="ＭＳ Ｐゴシック" charset="0"/>
              </a:rPr>
              <a:t>ENFRENTAMENTO AO TERRORISMO</a:t>
            </a:r>
            <a:r>
              <a:rPr kumimoji="1" lang="pt-BR" sz="3600" b="1" dirty="0" smtClean="0">
                <a:latin typeface="Century Gothic" charset="0"/>
                <a:cs typeface="ＭＳ Ｐゴシック" charset="0"/>
              </a:rPr>
              <a:t>.</a:t>
            </a:r>
            <a:endParaRPr kumimoji="1" lang="en-US" sz="3600" b="1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0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012789" y="44624"/>
            <a:ext cx="5174166" cy="769441"/>
          </a:xfrm>
          <a:prstGeom prst="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ooper Black"/>
                <a:ea typeface="ＭＳ Ｐゴシック" pitchFamily="34" charset="-128"/>
                <a:cs typeface="Cooper Black"/>
              </a:rPr>
              <a:t>SUMÁRIO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7504" y="836712"/>
            <a:ext cx="9036496" cy="4834915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indent="712788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defTabSz="914400" eaLnBrk="1" hangingPunct="1">
              <a:spcBef>
                <a:spcPts val="600"/>
              </a:spcBef>
              <a:spcAft>
                <a:spcPts val="1200"/>
              </a:spcAft>
            </a:pPr>
            <a:r>
              <a:rPr kumimoji="1" lang="pt-BR" sz="3000" dirty="0">
                <a:latin typeface="Century Gothic" charset="0"/>
                <a:cs typeface="ＭＳ Ｐゴシック" charset="0"/>
              </a:rPr>
              <a:t>1. </a:t>
            </a:r>
            <a:r>
              <a:rPr kumimoji="1" lang="pt-BR" sz="3600" dirty="0" smtClean="0">
                <a:latin typeface="Century Gothic" charset="0"/>
                <a:cs typeface="ＭＳ Ｐゴシック" charset="0"/>
              </a:rPr>
              <a:t>Informações gerais sobre </a:t>
            </a:r>
            <a:r>
              <a:rPr kumimoji="1" lang="pt-BR" sz="3600" dirty="0">
                <a:latin typeface="Century Gothic" charset="0"/>
                <a:cs typeface="ＭＳ Ｐゴシック" charset="0"/>
              </a:rPr>
              <a:t>os </a:t>
            </a:r>
            <a:r>
              <a:rPr kumimoji="1" lang="pt-BR" sz="3600" dirty="0" err="1" smtClean="0">
                <a:latin typeface="Century Gothic" charset="0"/>
                <a:cs typeface="ＭＳ Ｐゴシック" charset="0"/>
              </a:rPr>
              <a:t>JO</a:t>
            </a:r>
            <a:r>
              <a:rPr kumimoji="1" lang="pt-BR" sz="3600" dirty="0" smtClean="0">
                <a:latin typeface="Century Gothic" charset="0"/>
                <a:cs typeface="ＭＳ Ｐゴシック" charset="0"/>
              </a:rPr>
              <a:t> Rio 2016</a:t>
            </a:r>
            <a:endParaRPr kumimoji="1" lang="pt-BR" sz="3600" dirty="0">
              <a:latin typeface="Century Gothic" charset="0"/>
              <a:cs typeface="ＭＳ Ｐゴシック" charset="0"/>
            </a:endParaRPr>
          </a:p>
          <a:p>
            <a:pPr defTabSz="914400" eaLnBrk="1" hangingPunct="1">
              <a:spcBef>
                <a:spcPts val="600"/>
              </a:spcBef>
              <a:spcAft>
                <a:spcPts val="1200"/>
              </a:spcAft>
            </a:pPr>
            <a:r>
              <a:rPr kumimoji="1" lang="pt-BR" sz="3600" kern="0" dirty="0" smtClean="0">
                <a:latin typeface="Century Gothic" pitchFamily="34" charset="0"/>
                <a:ea typeface="ＭＳ Ｐゴシック" pitchFamily="-112" charset="-128"/>
              </a:rPr>
              <a:t>2. Segurança nas Cidades do Futebol e no revezamento da </a:t>
            </a:r>
            <a:r>
              <a:rPr kumimoji="1" lang="pt-BR" sz="3600" dirty="0" smtClean="0">
                <a:latin typeface="Century Gothic" charset="0"/>
                <a:cs typeface="ＭＳ Ｐゴシック" charset="0"/>
              </a:rPr>
              <a:t>Chama Olímpica</a:t>
            </a:r>
          </a:p>
          <a:p>
            <a:pPr defTabSz="914400" eaLnBrk="1" hangingPunct="1">
              <a:spcBef>
                <a:spcPts val="600"/>
              </a:spcBef>
              <a:spcAft>
                <a:spcPts val="1200"/>
              </a:spcAft>
            </a:pPr>
            <a:r>
              <a:rPr kumimoji="1" lang="pt-BR" sz="3600" dirty="0" smtClean="0">
                <a:latin typeface="Century Gothic" charset="0"/>
                <a:cs typeface="ＭＳ Ｐゴシック" charset="0"/>
              </a:rPr>
              <a:t>3. </a:t>
            </a:r>
            <a:r>
              <a:rPr kumimoji="1" lang="pt-BR" sz="3600" kern="0" dirty="0" smtClean="0">
                <a:latin typeface="Century Gothic" pitchFamily="34" charset="0"/>
                <a:ea typeface="ＭＳ Ｐゴシック" pitchFamily="-112" charset="-128"/>
              </a:rPr>
              <a:t>Estrutura de emprego das Forças singulares (</a:t>
            </a:r>
            <a:r>
              <a:rPr kumimoji="1" lang="pt-BR" sz="3600" kern="0" dirty="0" err="1" smtClean="0">
                <a:latin typeface="Century Gothic" pitchFamily="34" charset="0"/>
                <a:ea typeface="ＭＳ Ｐゴシック" pitchFamily="-112" charset="-128"/>
              </a:rPr>
              <a:t>FS</a:t>
            </a:r>
            <a:r>
              <a:rPr kumimoji="1" lang="pt-BR" sz="3600" kern="0" dirty="0" smtClean="0">
                <a:latin typeface="Century Gothic" pitchFamily="34" charset="0"/>
                <a:ea typeface="ＭＳ Ｐゴシック" pitchFamily="-112" charset="-128"/>
              </a:rPr>
              <a:t>) e </a:t>
            </a:r>
            <a:r>
              <a:rPr kumimoji="1" lang="pt-BR" sz="3600" kern="0" dirty="0" smtClean="0">
                <a:latin typeface="Century Gothic" pitchFamily="34" charset="0"/>
                <a:ea typeface="ＭＳ Ｐゴシック" pitchFamily="-112" charset="-128"/>
                <a:cs typeface="ＭＳ Ｐゴシック" charset="0"/>
              </a:rPr>
              <a:t>Ações de Defesa</a:t>
            </a:r>
          </a:p>
          <a:p>
            <a:pPr algn="just" defTabSz="914400" eaLnBrk="1" hangingPunct="1">
              <a:spcBef>
                <a:spcPts val="600"/>
              </a:spcBef>
              <a:spcAft>
                <a:spcPts val="1200"/>
              </a:spcAft>
            </a:pPr>
            <a:r>
              <a:rPr kumimoji="1" lang="pt-BR" sz="3600" kern="0" dirty="0" smtClean="0">
                <a:latin typeface="Century Gothic" pitchFamily="34" charset="0"/>
                <a:ea typeface="ＭＳ Ｐゴシック" pitchFamily="-112" charset="-128"/>
                <a:cs typeface="ＭＳ Ｐゴシック" charset="0"/>
              </a:rPr>
              <a:t>4. Enfrentamento ao terrorismo</a:t>
            </a:r>
            <a:endParaRPr kumimoji="1" lang="pt-BR" sz="3600" dirty="0">
              <a:latin typeface="Century Gothic" charset="0"/>
              <a:cs typeface="ＭＳ Ｐゴシック" charset="0"/>
            </a:endParaRPr>
          </a:p>
          <a:p>
            <a:pPr algn="just" defTabSz="914400" eaLnBrk="1" hangingPunct="1">
              <a:spcBef>
                <a:spcPts val="600"/>
              </a:spcBef>
              <a:spcAft>
                <a:spcPts val="1200"/>
              </a:spcAft>
            </a:pPr>
            <a:r>
              <a:rPr kumimoji="1" lang="pt-BR" sz="3600" dirty="0" smtClean="0">
                <a:latin typeface="Century Gothic" charset="0"/>
                <a:cs typeface="ＭＳ Ｐゴシック" charset="0"/>
              </a:rPr>
              <a:t>5. Conclusão</a:t>
            </a:r>
            <a:endParaRPr kumimoji="1" lang="en-US" sz="36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119975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/>
          <a:stretch>
            <a:fillRect/>
          </a:stretch>
        </p:blipFill>
        <p:spPr bwMode="auto">
          <a:xfrm>
            <a:off x="12700" y="238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 descr="selo paralympic ing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72739"/>
            <a:ext cx="1899680" cy="214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636031" y="66342"/>
            <a:ext cx="7548562" cy="144148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11470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82293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23440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645879" algn="ctr" rtl="0" fontAlgn="base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pt-BR" sz="4000" b="1" kern="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oper Black"/>
                <a:cs typeface="Cooper Black"/>
              </a:rPr>
              <a:t>Jogos Olímpicos e </a:t>
            </a:r>
            <a:r>
              <a:rPr lang="pt-BR" sz="4000" b="1" kern="0" dirty="0" err="1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oper Black"/>
                <a:cs typeface="Cooper Black"/>
              </a:rPr>
              <a:t>Paralímpicos</a:t>
            </a:r>
            <a:r>
              <a:rPr lang="pt-BR" sz="4000" b="1" kern="0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oper Black"/>
                <a:cs typeface="Cooper Black"/>
              </a:rPr>
              <a:t> Rio 2016</a:t>
            </a:r>
          </a:p>
          <a:p>
            <a:pPr defTabSz="914400" eaLnBrk="1" fontAlgn="auto" hangingPunct="1">
              <a:spcAft>
                <a:spcPts val="0"/>
              </a:spcAft>
              <a:defRPr/>
            </a:pPr>
            <a:endParaRPr lang="pt-BR" sz="4000" b="1" kern="0" dirty="0" smtClea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entury Gothic" pitchFamily="34" charset="0"/>
            </a:endParaRPr>
          </a:p>
        </p:txBody>
      </p:sp>
      <p:grpSp>
        <p:nvGrpSpPr>
          <p:cNvPr id="67589" name="Group 6"/>
          <p:cNvGrpSpPr>
            <a:grpSpLocks/>
          </p:cNvGrpSpPr>
          <p:nvPr/>
        </p:nvGrpSpPr>
        <p:grpSpPr bwMode="auto">
          <a:xfrm>
            <a:off x="101600" y="5353049"/>
            <a:ext cx="7527924" cy="1352551"/>
            <a:chOff x="112606" y="2078659"/>
            <a:chExt cx="7174434" cy="1232396"/>
          </a:xfrm>
        </p:grpSpPr>
        <p:grpSp>
          <p:nvGrpSpPr>
            <p:cNvPr id="67592" name="Group 9"/>
            <p:cNvGrpSpPr>
              <a:grpSpLocks/>
            </p:cNvGrpSpPr>
            <p:nvPr/>
          </p:nvGrpSpPr>
          <p:grpSpPr bwMode="auto">
            <a:xfrm>
              <a:off x="112606" y="2078659"/>
              <a:ext cx="7174434" cy="1230949"/>
              <a:chOff x="295995" y="1201614"/>
              <a:chExt cx="7174434" cy="1230950"/>
            </a:xfrm>
          </p:grpSpPr>
          <p:grpSp>
            <p:nvGrpSpPr>
              <p:cNvPr id="67594" name="Group 10"/>
              <p:cNvGrpSpPr>
                <a:grpSpLocks/>
              </p:cNvGrpSpPr>
              <p:nvPr/>
            </p:nvGrpSpPr>
            <p:grpSpPr bwMode="auto">
              <a:xfrm>
                <a:off x="3793948" y="1201614"/>
                <a:ext cx="3676481" cy="1230950"/>
                <a:chOff x="2486913" y="5073217"/>
                <a:chExt cx="3267469" cy="1229994"/>
              </a:xfrm>
            </p:grpSpPr>
            <p:pic>
              <p:nvPicPr>
                <p:cNvPr id="62477" name="Imagem 2" descr="LogoCOPA.png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4631610" y="5084780"/>
                  <a:ext cx="1122772" cy="1218431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62478" name="Picture 5" descr="http://imagens.rio2013.com/app/webroot/files/press/logo_JMJ_RIO_2013_publico_08022012165718.jpg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502115" y="5073217"/>
                  <a:ext cx="1027303" cy="1218431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pic>
            <p:pic>
              <p:nvPicPr>
                <p:cNvPr id="62479" name="Picture 8" descr="http://blogs.diariodepernambuco.com.br/esportes/wp-content/uploads/2012/02/01/Copa_das_Confedera%C3%A7%C3%B5es_2013_Fifa_560.jp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21426" r="23271"/>
                <a:stretch>
                  <a:fillRect/>
                </a:stretch>
              </p:blipFill>
              <p:spPr bwMode="auto">
                <a:xfrm>
                  <a:off x="2486913" y="5077554"/>
                  <a:ext cx="941246" cy="1209758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pic>
          </p:grpSp>
          <p:pic>
            <p:nvPicPr>
              <p:cNvPr id="62475" name="Picture 2" descr="http://upload.wikimedia.org/wikipedia/pt/a/a9/Jogos_Mundiais_2011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356577" y="1213187"/>
                <a:ext cx="1093866" cy="121214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  <p:pic>
            <p:nvPicPr>
              <p:cNvPr id="62476" name="Picture 4" descr="http://upload.wikimedia.org/wikipedia/pt/6/6f/Jogos_Pan-Americanos_de_2007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5995" y="1213187"/>
                <a:ext cx="980395" cy="121214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pic>
        </p:grpSp>
        <p:pic>
          <p:nvPicPr>
            <p:cNvPr id="62473" name="Imagem 2" descr="Ararinha Rio +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59345" y="2090232"/>
              <a:ext cx="1184644" cy="122082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</p:grp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1" y="1556792"/>
            <a:ext cx="7682299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25976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26988"/>
            <a:ext cx="9144000" cy="692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tabLst>
                <a:tab pos="4484688" algn="l"/>
              </a:tabLst>
            </a:pPr>
            <a:r>
              <a:rPr lang="pt-B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ea typeface="ＭＳ Ｐゴシック" charset="0"/>
                <a:cs typeface="Cooper Black"/>
              </a:rPr>
              <a:t>Dados de </a:t>
            </a:r>
            <a:r>
              <a:rPr lang="pt-B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ea typeface="ＭＳ Ｐゴシック" charset="0"/>
                <a:cs typeface="Cooper Black"/>
              </a:rPr>
              <a:t>Planejamento</a:t>
            </a:r>
            <a:endParaRPr lang="pt-BR" sz="3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ea typeface="ＭＳ Ｐゴシック" charset="0"/>
              <a:cs typeface="Cooper Black"/>
            </a:endParaRPr>
          </a:p>
        </p:txBody>
      </p:sp>
      <p:graphicFrame>
        <p:nvGraphicFramePr>
          <p:cNvPr id="68612" name="Object 13"/>
          <p:cNvGraphicFramePr>
            <a:graphicFrameLocks noChangeAspect="1"/>
          </p:cNvGraphicFramePr>
          <p:nvPr/>
        </p:nvGraphicFramePr>
        <p:xfrm>
          <a:off x="-12700" y="14288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Imagem de bitmap" r:id="rId3" imgW="2491956" imgH="2872989" progId="PBrush">
                  <p:embed/>
                </p:oleObj>
              </mc:Choice>
              <mc:Fallback>
                <p:oleObj name="Imagem de bitmap" r:id="rId3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14288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Rectangle 2"/>
          <p:cNvSpPr>
            <a:spLocks/>
          </p:cNvSpPr>
          <p:nvPr/>
        </p:nvSpPr>
        <p:spPr bwMode="auto">
          <a:xfrm>
            <a:off x="0" y="703262"/>
            <a:ext cx="9144000" cy="4237905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lIns="0" tIns="0" rIns="0" bIns="0"/>
          <a:lstStyle/>
          <a:p>
            <a:pPr defTabSz="912813" eaLnBrk="1" hangingPunct="1"/>
            <a:endParaRPr lang="pt-BR" sz="3100">
              <a:solidFill>
                <a:srgbClr val="000000"/>
              </a:solidFill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 bwMode="auto">
          <a:xfrm>
            <a:off x="2181545" y="2844053"/>
            <a:ext cx="4710112" cy="9128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60205" bIns="0"/>
          <a:lstStyle/>
          <a:p>
            <a:pPr defTabSz="912813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cs typeface="Trebuchet MS" charset="0"/>
                <a:sym typeface="Trebuchet MS" charset="0"/>
              </a:rPr>
              <a:t>65 </a:t>
            </a:r>
            <a:r>
              <a:rPr lang="en-US" sz="3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cs typeface="Trebuchet MS" charset="0"/>
                <a:sym typeface="Trebuchet MS" charset="0"/>
              </a:rPr>
              <a:t>CAMPEONATOS</a:t>
            </a:r>
            <a:endParaRPr lang="en-US" sz="3500" b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charset="0"/>
              <a:cs typeface="Trebuchet MS" charset="0"/>
              <a:sym typeface="Trebuchet MS" charset="0"/>
            </a:endParaRPr>
          </a:p>
        </p:txBody>
      </p:sp>
      <p:grpSp>
        <p:nvGrpSpPr>
          <p:cNvPr id="68615" name="Grupo 13"/>
          <p:cNvGrpSpPr>
            <a:grpSpLocks/>
          </p:cNvGrpSpPr>
          <p:nvPr/>
        </p:nvGrpSpPr>
        <p:grpSpPr bwMode="auto">
          <a:xfrm>
            <a:off x="-972616" y="764704"/>
            <a:ext cx="12601400" cy="6061547"/>
            <a:chOff x="-1230694" y="423391"/>
            <a:chExt cx="16800902" cy="6061483"/>
          </a:xfrm>
        </p:grpSpPr>
        <p:pic>
          <p:nvPicPr>
            <p:cNvPr id="68616" name="Picture 1" descr="Captura de Tela 2013-12-02 às 10.47.0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0" b="36823"/>
            <a:stretch>
              <a:fillRect/>
            </a:stretch>
          </p:blipFill>
          <p:spPr bwMode="auto">
            <a:xfrm>
              <a:off x="42043" y="4599812"/>
              <a:ext cx="12192000" cy="188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1"/>
            <p:cNvSpPr>
              <a:spLocks/>
            </p:cNvSpPr>
            <p:nvPr/>
          </p:nvSpPr>
          <p:spPr bwMode="auto">
            <a:xfrm>
              <a:off x="7690311" y="423391"/>
              <a:ext cx="7879897" cy="8826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0207" bIns="0"/>
            <a:lstStyle/>
            <a:p>
              <a:pPr defTabSz="912813" eaLnBrk="1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JOGOS</a:t>
              </a: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OLÍMPICOS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cs typeface="Trebuchet MS" charset="0"/>
                <a:sym typeface="Trebuchet MS" charset="0"/>
              </a:endParaRPr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-1230694" y="423391"/>
              <a:ext cx="7877782" cy="88264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0207" bIns="0"/>
            <a:lstStyle/>
            <a:p>
              <a:pPr algn="ctr" defTabSz="912813" eaLnBrk="1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JOGOS</a:t>
              </a:r>
              <a:r>
                <a:rPr lang="en-US" sz="2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PARALÍMPICOS</a:t>
              </a:r>
              <a:endPara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cs typeface="Trebuchet MS" charset="0"/>
                <a:sym typeface="Trebuchet MS" charset="0"/>
              </a:endParaRPr>
            </a:p>
          </p:txBody>
        </p:sp>
        <p:sp>
          <p:nvSpPr>
            <p:cNvPr id="22" name="Rectangle 11"/>
            <p:cNvSpPr>
              <a:spLocks/>
            </p:cNvSpPr>
            <p:nvPr/>
          </p:nvSpPr>
          <p:spPr bwMode="auto">
            <a:xfrm>
              <a:off x="2148005" y="3460782"/>
              <a:ext cx="10432451" cy="142238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60207" bIns="0"/>
            <a:lstStyle/>
            <a:p>
              <a:pPr defTabSz="912813" eaLnBrk="1" hangingPunct="1"/>
              <a:r>
                <a:rPr 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 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44</a:t>
              </a:r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 </a:t>
              </a: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Eventos-teste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/>
              </a:r>
              <a:b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</a:b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   </a:t>
              </a: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4</a:t>
              </a:r>
              <a:r>
                <a:rPr lang="en-US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 </a:t>
              </a: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Cerimônias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(</a:t>
              </a: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Aberturas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e </a:t>
              </a:r>
              <a:r>
                <a:rPr lang="en-US" sz="2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Encerramentos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)</a:t>
              </a:r>
            </a:p>
            <a:p>
              <a:pPr defTabSz="912813" eaLnBrk="1" hangingPunct="1"/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100 </a:t>
              </a:r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</a:t>
              </a:r>
              <a:r>
                <a:rPr lang="en-US" sz="24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dias</a:t>
              </a:r>
              <a:r>
                <a:rPr 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com </a:t>
              </a:r>
              <a:r>
                <a:rPr lang="en-US" sz="24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Revezamento</a:t>
              </a:r>
              <a:r>
                <a:rPr 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 </a:t>
              </a:r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da </a:t>
              </a:r>
              <a:r>
                <a:rPr lang="en-US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Chama 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charset="0"/>
                <a:cs typeface="Trebuchet MS" charset="0"/>
                <a:sym typeface="Trebuchet MS" charset="0"/>
              </a:endParaRP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335160" y="2825823"/>
              <a:ext cx="1629740" cy="227803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377" eaLnBrk="1" hangingPunct="1">
                <a:defRPr/>
              </a:pPr>
              <a:r>
                <a:rPr lang="en-US" sz="140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buchet MS" charset="0"/>
                  <a:cs typeface="Trebuchet MS" charset="0"/>
                  <a:sym typeface="Trebuchet MS" charset="0"/>
                </a:rPr>
                <a:t>+</a:t>
              </a:r>
              <a:endParaRPr lang="pt-BR" sz="14000" dirty="0">
                <a:solidFill>
                  <a:srgbClr val="FFFF00"/>
                </a:solidFill>
                <a:cs typeface="Arial" pitchFamily="34" charset="0"/>
                <a:sym typeface="Arial" charset="0"/>
              </a:endParaRPr>
            </a:p>
          </p:txBody>
        </p:sp>
      </p:grpSp>
      <p:pic>
        <p:nvPicPr>
          <p:cNvPr id="24" name="Picture 4" descr="selo paralympic ingl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992" y="-55785"/>
            <a:ext cx="677856" cy="7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35687" r="20673" b="8697"/>
          <a:stretch/>
        </p:blipFill>
        <p:spPr bwMode="auto">
          <a:xfrm>
            <a:off x="539552" y="1141139"/>
            <a:ext cx="2889646" cy="16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1" t="24653" r="10738" b="12408"/>
          <a:stretch/>
        </p:blipFill>
        <p:spPr bwMode="auto">
          <a:xfrm>
            <a:off x="5072453" y="1081258"/>
            <a:ext cx="3638407" cy="179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816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>
            <a:off x="251147" y="105989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pt-BR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SETORES OLÍMPICOS</a:t>
            </a:r>
            <a:endParaRPr lang="pt-BR" sz="4000" b="1" dirty="0"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cs typeface="Cooper Black"/>
            </a:endParaRPr>
          </a:p>
        </p:txBody>
      </p:sp>
      <p:graphicFrame>
        <p:nvGraphicFramePr>
          <p:cNvPr id="20" name="Object 13"/>
          <p:cNvGraphicFramePr>
            <a:graphicFrameLocks noChangeAspect="1"/>
          </p:cNvGraphicFramePr>
          <p:nvPr/>
        </p:nvGraphicFramePr>
        <p:xfrm>
          <a:off x="-12700" y="14288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Imagem de bitmap" r:id="rId3" imgW="2491956" imgH="2872989" progId="PBrush">
                  <p:embed/>
                </p:oleObj>
              </mc:Choice>
              <mc:Fallback>
                <p:oleObj name="Imagem de bitmap" r:id="rId3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14288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4" descr="selo paralympic ingl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992" y="-55785"/>
            <a:ext cx="677856" cy="7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4"/>
          <p:cNvSpPr txBox="1"/>
          <p:nvPr/>
        </p:nvSpPr>
        <p:spPr>
          <a:xfrm>
            <a:off x="4193166" y="4523896"/>
            <a:ext cx="629981" cy="193899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 defTabSz="914400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en-US" sz="12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YInterstate" panose="02000503020000020004" pitchFamily="2" charset="0"/>
                <a:ea typeface="MS PGothic" panose="020B0600070205080204" pitchFamily="34" charset="-128"/>
              </a:rPr>
              <a:t>Rio de Janeiro</a:t>
            </a:r>
            <a:endParaRPr lang="pt-BR" sz="1200" b="1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YInterstate" panose="02000503020000020004" pitchFamily="2" charset="0"/>
              <a:ea typeface="MS PGothic" panose="020B0600070205080204" pitchFamily="34" charset="-128"/>
            </a:endParaRPr>
          </a:p>
        </p:txBody>
      </p:sp>
      <p:sp>
        <p:nvSpPr>
          <p:cNvPr id="23" name="Oval 46"/>
          <p:cNvSpPr/>
          <p:nvPr/>
        </p:nvSpPr>
        <p:spPr>
          <a:xfrm>
            <a:off x="4129492" y="4274485"/>
            <a:ext cx="201885" cy="201885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40" y="4069662"/>
            <a:ext cx="324000" cy="3240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6" t="21519" r="11633" b="15714"/>
          <a:stretch/>
        </p:blipFill>
        <p:spPr bwMode="auto">
          <a:xfrm>
            <a:off x="755576" y="836712"/>
            <a:ext cx="7810484" cy="591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 explicativo retangular com cantos arredondados 1"/>
          <p:cNvSpPr/>
          <p:nvPr/>
        </p:nvSpPr>
        <p:spPr>
          <a:xfrm>
            <a:off x="3059832" y="1700808"/>
            <a:ext cx="432048" cy="5040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9</a:t>
            </a:r>
            <a:endParaRPr lang="pt-BR" dirty="0"/>
          </a:p>
        </p:txBody>
      </p:sp>
      <p:sp>
        <p:nvSpPr>
          <p:cNvPr id="10" name="Texto explicativo retangular com cantos arredondados 9"/>
          <p:cNvSpPr/>
          <p:nvPr/>
        </p:nvSpPr>
        <p:spPr>
          <a:xfrm>
            <a:off x="7452320" y="3817634"/>
            <a:ext cx="432048" cy="5040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4</a:t>
            </a:r>
            <a:endParaRPr lang="pt-BR" dirty="0"/>
          </a:p>
        </p:txBody>
      </p:sp>
      <p:sp>
        <p:nvSpPr>
          <p:cNvPr id="11" name="Texto explicativo retangular com cantos arredondados 10"/>
          <p:cNvSpPr/>
          <p:nvPr/>
        </p:nvSpPr>
        <p:spPr>
          <a:xfrm>
            <a:off x="6372200" y="2951600"/>
            <a:ext cx="432048" cy="5040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5</a:t>
            </a:r>
            <a:endParaRPr lang="pt-BR" dirty="0"/>
          </a:p>
        </p:txBody>
      </p:sp>
      <p:sp>
        <p:nvSpPr>
          <p:cNvPr id="12" name="Texto explicativo retangular com cantos arredondados 11"/>
          <p:cNvSpPr/>
          <p:nvPr/>
        </p:nvSpPr>
        <p:spPr>
          <a:xfrm>
            <a:off x="2782814" y="4872873"/>
            <a:ext cx="493041" cy="5040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15</a:t>
            </a:r>
            <a:endParaRPr lang="pt-BR" dirty="0"/>
          </a:p>
        </p:txBody>
      </p:sp>
      <p:sp>
        <p:nvSpPr>
          <p:cNvPr id="14" name="Texto explicativo retangular com cantos arredondados 13"/>
          <p:cNvSpPr/>
          <p:nvPr/>
        </p:nvSpPr>
        <p:spPr>
          <a:xfrm>
            <a:off x="6012160" y="5949280"/>
            <a:ext cx="1224136" cy="50405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 err="1" smtClean="0"/>
              <a:t>Nr</a:t>
            </a:r>
            <a:r>
              <a:rPr lang="pt-BR" sz="1100" dirty="0" smtClean="0"/>
              <a:t> DE LOCAIS DE COMPETIÇÃO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7533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181719"/>
              </p:ext>
            </p:extLst>
          </p:nvPr>
        </p:nvGraphicFramePr>
        <p:xfrm>
          <a:off x="272956" y="836712"/>
          <a:ext cx="8639032" cy="5630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3782"/>
                <a:gridCol w="2255857"/>
                <a:gridCol w="2219201"/>
                <a:gridCol w="2220192"/>
              </a:tblGrid>
              <a:tr h="693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 smtClean="0">
                          <a:effectLst/>
                        </a:rPr>
                        <a:t>PARÂMETRO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effectLst/>
                        </a:rPr>
                        <a:t>COPA 2014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PAN 2015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JO 2016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693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CAMPEONATOS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51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</a:rPr>
                        <a:t>65</a:t>
                      </a:r>
                      <a:endParaRPr lang="pt-B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693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CERIMÔNIAS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2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4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346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PAÍSES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32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41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</a:rPr>
                        <a:t>205</a:t>
                      </a:r>
                      <a:endParaRPr lang="pt-B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346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effectLst/>
                        </a:rPr>
                        <a:t>ATLETAS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736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10 mil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</a:rPr>
                        <a:t>15</a:t>
                      </a:r>
                      <a:r>
                        <a:rPr lang="pt-BR" sz="2800" dirty="0">
                          <a:effectLst/>
                        </a:rPr>
                        <a:t> </a:t>
                      </a:r>
                      <a:r>
                        <a:rPr lang="pt-BR" sz="2800" b="1" dirty="0" smtClean="0">
                          <a:effectLst/>
                        </a:rPr>
                        <a:t>mil</a:t>
                      </a:r>
                      <a:r>
                        <a:rPr lang="pt-BR" sz="2800" dirty="0" smtClean="0">
                          <a:effectLst/>
                        </a:rPr>
                        <a:t>*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693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DIGNITÁRIOS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15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10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</a:rPr>
                        <a:t>100</a:t>
                      </a:r>
                      <a:endParaRPr lang="pt-B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693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VOLUNTÁRIOS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15 mil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</a:rPr>
                        <a:t>23 mil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</a:rPr>
                        <a:t>70 mil</a:t>
                      </a:r>
                      <a:endParaRPr lang="pt-B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346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>
                          <a:effectLst/>
                        </a:rPr>
                        <a:t>VENUES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36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31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 smtClean="0">
                          <a:effectLst/>
                        </a:rPr>
                        <a:t>38 (33 no Rio</a:t>
                      </a:r>
                      <a:r>
                        <a:rPr lang="pt-BR" sz="2800" dirty="0" smtClean="0">
                          <a:effectLst/>
                        </a:rPr>
                        <a:t>)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693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700" dirty="0">
                          <a:effectLst/>
                        </a:rPr>
                        <a:t>RECURSOS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>
                          <a:effectLst/>
                        </a:rPr>
                        <a:t>R$ 709 mi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 smtClean="0">
                          <a:effectLst/>
                        </a:rPr>
                        <a:t>CA$ 1,6 </a:t>
                      </a:r>
                      <a:r>
                        <a:rPr lang="pt-BR" sz="2800" dirty="0">
                          <a:effectLst/>
                        </a:rPr>
                        <a:t>bi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effectLst/>
                        </a:rPr>
                        <a:t>R$ </a:t>
                      </a:r>
                      <a:r>
                        <a:rPr lang="pt-BR" sz="2800" b="1" dirty="0" smtClean="0">
                          <a:effectLst/>
                        </a:rPr>
                        <a:t>581 </a:t>
                      </a:r>
                      <a:r>
                        <a:rPr lang="pt-BR" sz="2800" b="1" dirty="0">
                          <a:effectLst/>
                        </a:rPr>
                        <a:t>mi</a:t>
                      </a:r>
                      <a:endParaRPr lang="pt-BR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2700" y="210806"/>
            <a:ext cx="9144000" cy="692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tabLst>
                <a:tab pos="4484688" algn="l"/>
              </a:tabLst>
            </a:pPr>
            <a:r>
              <a:rPr lang="pt-B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ea typeface="ＭＳ Ｐゴシック" charset="0"/>
                <a:cs typeface="Cooper Black"/>
              </a:rPr>
              <a:t>COMPARAÇÃO DE DADOS</a:t>
            </a:r>
            <a:endParaRPr lang="pt-BR" sz="36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ea typeface="ＭＳ Ｐゴシック" charset="0"/>
              <a:cs typeface="Cooper Black"/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016839"/>
              </p:ext>
            </p:extLst>
          </p:nvPr>
        </p:nvGraphicFramePr>
        <p:xfrm>
          <a:off x="0" y="252082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Imagem de bitmap" r:id="rId3" imgW="2491956" imgH="2872989" progId="PBrush">
                  <p:embed/>
                </p:oleObj>
              </mc:Choice>
              <mc:Fallback>
                <p:oleObj name="Imagem de bitmap" r:id="rId3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2082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 descr="selo paralympic ingl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692" y="182009"/>
            <a:ext cx="677856" cy="7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987654" y="3002507"/>
            <a:ext cx="1583140" cy="518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6987654" y="3509748"/>
            <a:ext cx="1583140" cy="518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987654" y="4055658"/>
            <a:ext cx="1583140" cy="518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6987654" y="1721892"/>
            <a:ext cx="1583140" cy="518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6987654" y="5911754"/>
            <a:ext cx="1583140" cy="5186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483768" y="6453336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* Atletas olímpicos e </a:t>
            </a:r>
            <a:r>
              <a:rPr lang="pt-BR" dirty="0" err="1" smtClean="0"/>
              <a:t>paralímpicos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44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78562" y="1026351"/>
            <a:ext cx="5447641" cy="4799372"/>
            <a:chOff x="378562" y="1026351"/>
            <a:chExt cx="5447641" cy="479937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562" y="1026351"/>
              <a:ext cx="5447641" cy="4799372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1873719" y="1913393"/>
              <a:ext cx="3257205" cy="2925005"/>
              <a:chOff x="1873719" y="1913393"/>
              <a:chExt cx="3257205" cy="292500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151363" y="2138834"/>
                <a:ext cx="535403" cy="193899"/>
              </a:xfrm>
              <a:prstGeom prst="rect">
                <a:avLst/>
              </a:prstGeom>
              <a:noFill/>
            </p:spPr>
            <p:txBody>
              <a:bodyPr wrap="none" lIns="0" tIns="36576" rIns="0" bIns="0" rtlCol="0">
                <a:spAutoFit/>
              </a:bodyPr>
              <a:lstStyle/>
              <a:p>
                <a:pPr defTabSz="914400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70000"/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YInterstate" panose="02000503020000020004" pitchFamily="2" charset="0"/>
                    <a:ea typeface="MS PGothic" panose="020B0600070205080204" pitchFamily="34" charset="-128"/>
                  </a:rPr>
                  <a:t>Manaus</a:t>
                </a:r>
                <a:endParaRPr lang="pt-BR" sz="12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YInterstate" panose="02000503020000020004" pitchFamily="2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523910" y="4644499"/>
                <a:ext cx="666849" cy="193899"/>
              </a:xfrm>
              <a:prstGeom prst="rect">
                <a:avLst/>
              </a:prstGeom>
              <a:noFill/>
            </p:spPr>
            <p:txBody>
              <a:bodyPr wrap="none" lIns="0" tIns="36576" rIns="0" bIns="0" rtlCol="0">
                <a:spAutoFit/>
              </a:bodyPr>
              <a:lstStyle/>
              <a:p>
                <a:pPr defTabSz="914400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70000"/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YInterstate" panose="02000503020000020004" pitchFamily="2" charset="0"/>
                    <a:ea typeface="MS PGothic" panose="020B0600070205080204" pitchFamily="34" charset="-128"/>
                  </a:rPr>
                  <a:t>São Paulo</a:t>
                </a:r>
                <a:endParaRPr lang="pt-BR" sz="12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YInterstate" panose="02000503020000020004" pitchFamily="2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873719" y="2138803"/>
                <a:ext cx="201885" cy="201885"/>
              </a:xfrm>
              <a:prstGeom prst="ellips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kern="0" dirty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460236" y="4395088"/>
                <a:ext cx="201885" cy="201885"/>
              </a:xfrm>
              <a:prstGeom prst="ellips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kern="0" dirty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010074" y="3950219"/>
                <a:ext cx="1027524" cy="193899"/>
              </a:xfrm>
              <a:prstGeom prst="rect">
                <a:avLst/>
              </a:prstGeom>
              <a:noFill/>
            </p:spPr>
            <p:txBody>
              <a:bodyPr wrap="none" lIns="0" tIns="36576" rIns="0" bIns="0" rtlCol="0">
                <a:spAutoFit/>
              </a:bodyPr>
              <a:lstStyle/>
              <a:p>
                <a:pPr algn="ctr" defTabSz="914400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E600"/>
                  </a:buClr>
                  <a:buSzPct val="70000"/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YInterstate" panose="02000503020000020004" pitchFamily="2" charset="0"/>
                    <a:ea typeface="MS PGothic" panose="020B0600070205080204" pitchFamily="34" charset="-128"/>
                  </a:rPr>
                  <a:t>Belo Horizonte</a:t>
                </a:r>
                <a:endParaRPr lang="pt-BR" sz="12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YInterstate" panose="02000503020000020004" pitchFamily="2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856603" y="4000380"/>
                <a:ext cx="201885" cy="201885"/>
              </a:xfrm>
              <a:prstGeom prst="ellips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kern="0" dirty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526591" y="3324606"/>
                <a:ext cx="604333" cy="193899"/>
              </a:xfrm>
              <a:prstGeom prst="rect">
                <a:avLst/>
              </a:prstGeom>
              <a:noFill/>
            </p:spPr>
            <p:txBody>
              <a:bodyPr wrap="none" lIns="0" tIns="36576" rIns="0" bIns="0" rtlCol="0">
                <a:spAutoFit/>
              </a:bodyPr>
              <a:lstStyle/>
              <a:p>
                <a:pPr defTabSz="914400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70000"/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YInterstate" panose="02000503020000020004" pitchFamily="2" charset="0"/>
                    <a:ea typeface="MS PGothic" panose="020B0600070205080204" pitchFamily="34" charset="-128"/>
                  </a:rPr>
                  <a:t>Salvador</a:t>
                </a:r>
                <a:endParaRPr lang="pt-BR" sz="12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YInterstate" panose="02000503020000020004" pitchFamily="2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302592" y="3161320"/>
                <a:ext cx="201885" cy="201885"/>
              </a:xfrm>
              <a:prstGeom prst="ellips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kern="0" dirty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334399" y="3459116"/>
                <a:ext cx="201885" cy="201885"/>
              </a:xfrm>
              <a:prstGeom prst="ellipse">
                <a:avLst/>
              </a:prstGeom>
              <a:solidFill>
                <a:srgbClr val="000000"/>
              </a:solidFill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t" anchorCtr="0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kern="0" dirty="0" smtClean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607196" y="3471917"/>
                <a:ext cx="532197" cy="193899"/>
              </a:xfrm>
              <a:prstGeom prst="rect">
                <a:avLst/>
              </a:prstGeom>
              <a:noFill/>
            </p:spPr>
            <p:txBody>
              <a:bodyPr wrap="none" lIns="0" tIns="36576" rIns="0" bIns="0" rtlCol="0">
                <a:spAutoFit/>
              </a:bodyPr>
              <a:lstStyle/>
              <a:p>
                <a:pPr defTabSz="914400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FFE600"/>
                  </a:buClr>
                  <a:buSzPct val="70000"/>
                  <a:defRPr/>
                </a:pPr>
                <a:r>
                  <a:rPr lang="en-US" sz="1200" b="1" kern="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EYInterstate" panose="02000503020000020004" pitchFamily="2" charset="0"/>
                    <a:ea typeface="MS PGothic" panose="020B0600070205080204" pitchFamily="34" charset="-128"/>
                  </a:rPr>
                  <a:t>Brasília</a:t>
                </a:r>
                <a:endParaRPr lang="pt-BR" sz="1200" b="1" kern="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YInterstate" panose="02000503020000020004" pitchFamily="2" charset="0"/>
                  <a:ea typeface="MS PGothic" panose="020B0600070205080204" pitchFamily="34" charset="-128"/>
                </a:endParaRPr>
              </a:p>
            </p:txBody>
          </p:sp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5495" y="1913393"/>
                <a:ext cx="324000" cy="32400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9138" y="3805057"/>
                <a:ext cx="324000" cy="32400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6284" y="4190265"/>
                <a:ext cx="324000" cy="32400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4066" y="3256339"/>
                <a:ext cx="324000" cy="324000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64576" y="2938261"/>
                <a:ext cx="324000" cy="324000"/>
              </a:xfrm>
              <a:prstGeom prst="rect">
                <a:avLst/>
              </a:prstGeom>
            </p:spPr>
          </p:pic>
        </p:grpSp>
      </p:grpSp>
      <p:sp>
        <p:nvSpPr>
          <p:cNvPr id="19" name="Retângulo 18"/>
          <p:cNvSpPr/>
          <p:nvPr/>
        </p:nvSpPr>
        <p:spPr>
          <a:xfrm>
            <a:off x="0" y="63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8468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914400" eaLnBrk="1" hangingPunct="1"/>
            <a:r>
              <a:rPr lang="pt-B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oper Black"/>
                <a:cs typeface="Cooper Black"/>
              </a:rPr>
              <a:t>CIDADES DO FUTEBOL</a:t>
            </a:r>
            <a:endParaRPr lang="pt-BR" sz="3600" b="1" dirty="0">
              <a:effectLst>
                <a:outerShdw blurRad="38100" dist="38100" dir="2700000" algn="tl">
                  <a:srgbClr val="DDDDDD"/>
                </a:outerShdw>
              </a:effectLst>
              <a:latin typeface="Cooper Black"/>
              <a:cs typeface="Cooper Black"/>
            </a:endParaRPr>
          </a:p>
        </p:txBody>
      </p:sp>
      <p:graphicFrame>
        <p:nvGraphicFramePr>
          <p:cNvPr id="20" name="Object 13"/>
          <p:cNvGraphicFramePr>
            <a:graphicFrameLocks noChangeAspect="1"/>
          </p:cNvGraphicFramePr>
          <p:nvPr/>
        </p:nvGraphicFramePr>
        <p:xfrm>
          <a:off x="-12700" y="14288"/>
          <a:ext cx="58896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Imagem de bitmap" r:id="rId5" imgW="2491956" imgH="2872989" progId="PBrush">
                  <p:embed/>
                </p:oleObj>
              </mc:Choice>
              <mc:Fallback>
                <p:oleObj name="Imagem de bitmap" r:id="rId5" imgW="2491956" imgH="287298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700" y="14288"/>
                        <a:ext cx="58896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4" descr="selo paralympic ingl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992" y="-55785"/>
            <a:ext cx="677856" cy="7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4"/>
          <p:cNvSpPr txBox="1"/>
          <p:nvPr/>
        </p:nvSpPr>
        <p:spPr>
          <a:xfrm>
            <a:off x="4193166" y="4523896"/>
            <a:ext cx="629981" cy="193899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 defTabSz="914400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defRPr/>
            </a:pPr>
            <a:r>
              <a:rPr lang="en-US" sz="12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YInterstate" panose="02000503020000020004" pitchFamily="2" charset="0"/>
                <a:ea typeface="MS PGothic" panose="020B0600070205080204" pitchFamily="34" charset="-128"/>
              </a:rPr>
              <a:t>Rio de Janeiro</a:t>
            </a:r>
            <a:endParaRPr lang="pt-BR" sz="1200" b="1" kern="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YInterstate" panose="02000503020000020004" pitchFamily="2" charset="0"/>
              <a:ea typeface="MS PGothic" panose="020B0600070205080204" pitchFamily="34" charset="-128"/>
            </a:endParaRPr>
          </a:p>
        </p:txBody>
      </p:sp>
      <p:sp>
        <p:nvSpPr>
          <p:cNvPr id="23" name="Oval 46"/>
          <p:cNvSpPr/>
          <p:nvPr/>
        </p:nvSpPr>
        <p:spPr>
          <a:xfrm>
            <a:off x="4129492" y="4274485"/>
            <a:ext cx="201885" cy="201885"/>
          </a:xfrm>
          <a:prstGeom prst="ellipse">
            <a:avLst/>
          </a:prstGeom>
          <a:solidFill>
            <a:srgbClr val="000000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40" y="4069662"/>
            <a:ext cx="324000" cy="324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30924" y="1772816"/>
            <a:ext cx="3991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DADOS</a:t>
            </a:r>
            <a:r>
              <a:rPr lang="pt-BR" sz="28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pt-BR" sz="2800" dirty="0" smtClean="0"/>
              <a:t>Jogos de </a:t>
            </a:r>
            <a:r>
              <a:rPr lang="pt-BR" sz="2800" b="1" dirty="0" smtClean="0">
                <a:solidFill>
                  <a:srgbClr val="FF0000"/>
                </a:solidFill>
              </a:rPr>
              <a:t>3 a 20 AGO</a:t>
            </a:r>
          </a:p>
          <a:p>
            <a:pPr marL="285750" indent="-285750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28 equipes</a:t>
            </a:r>
          </a:p>
          <a:p>
            <a:pPr marL="285750" indent="-285750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58</a:t>
            </a:r>
            <a:r>
              <a:rPr lang="pt-BR" sz="2800" dirty="0" smtClean="0"/>
              <a:t> partidas (M/F)</a:t>
            </a:r>
          </a:p>
          <a:p>
            <a:pPr marL="285750" indent="-285750">
              <a:buFontTx/>
              <a:buChar char="-"/>
            </a:pPr>
            <a:r>
              <a:rPr lang="pt-BR" sz="2800" b="1" dirty="0" smtClean="0">
                <a:solidFill>
                  <a:srgbClr val="FF0000"/>
                </a:solidFill>
              </a:rPr>
              <a:t>Sete</a:t>
            </a:r>
            <a:r>
              <a:rPr lang="pt-BR" sz="2800" dirty="0" smtClean="0"/>
              <a:t> estádios</a:t>
            </a:r>
          </a:p>
          <a:p>
            <a:pPr marL="285750" indent="-285750">
              <a:buFontTx/>
              <a:buChar char="-"/>
            </a:pPr>
            <a:r>
              <a:rPr lang="pt-BR" sz="2800" dirty="0" smtClean="0"/>
              <a:t>Finais no </a:t>
            </a:r>
            <a:r>
              <a:rPr lang="pt-BR" sz="2800" b="1" dirty="0" smtClean="0">
                <a:solidFill>
                  <a:srgbClr val="FF0000"/>
                </a:solidFill>
              </a:rPr>
              <a:t>Maracanã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5" name="AutoShape 16" descr="data:image/jpeg;base64,/9j/4AAQSkZJRgABAQAAAQABAAD/2wCEAAkGBxQQEBUQERQUEBQXFxQXFRYVFRQVFBQXFRQWFhYUFBUYHSggGBolHBUWITEhKCksNS4uGB8zODMsNygvMCsBCgoKBQUFDgUFDisZExkrKysrKysrKysrKysrKysrKysrKysrKysrKysrKysrKysrKysrKysrKysrKysrKysrK//AABEIAOEA4QMBIgACEQEDEQH/xAAcAAEAAgMBAQEAAAAAAAAAAAAABQcEBggDAgH/xABLEAABAwICBgUHCAcHBAMBAAABAAIDBBEFIQYHEjFBURMiYXGBFCMyQlKCkRVDYnKSoaKxFzNTY3ODwSSTssLD0dIlNESzVKPxCP/EABQBAQAAAAAAAAAAAAAAAAAAAAD/xAAUEQEAAAAAAAAAAAAAAAAAAAAA/9oADAMBAAIRAxEAPwC8UREBERAREQEREBERAREQEREBERAREQEREBERAREQEREBERAREQEREBERAREQEREBFp2mOsejw28bndPOPmYiC5v8R26Pxz7Cq/di2N42C6IfJ9JxftGGPZ5mY9eTLiwAILXx3Syjof8AuaiOJ3sX2pD3Rtu4/BaLiuu6lZcU8E054OdsxMPxu78KpnGIaeKQx08xqnAnpJrBkb3ceibm5wv67jnwHE4CCza7XZWu/VQU0P1uklPx2mj7lET62MUdunZH9SCL/OHLSUQbg3Whi3/zCe+Cl/pEs2n1v4mze+CX68O/7DmrQkQW1Qa8ph/3FJG8cTFI5h8GuDvzW3YPrgw+ewkdJSOP7Vl2/bj2gB2my54iqTG4PY4Nc0hzTkbEZi4O8dnFdFO1e4diFNFO6nFM+WNkhdTnoiC9gceqOod/FpQbrQV8VQwSQSMmYdzo3Ne0+LSslUjiGqatoXmfC6ouPLa6GYgcC4dSTuNgvTBdbFVRyCmxencSMi8M6OYDdtOZ6Eg7W28UF1Io3Asdp66LpqWVszONvSafZe05tPYQpJAREQEREBERAREQEREBERARFg4zi0VHA+oqHiONgu4n4BrRvLicgBvKD3rqyOCN00z2xxsF3PcQGtHMlU3pFrAq8WkfSYSDDCB52ocejdsHLbfIf1DN/wBI8LblHVlVV6TVI9OnoWPIYxti55byHovlsRdx6sYO8n0rb0a0Vho4mMaxo2TdrG3LGu9u5zkk/eOz5BoNkGl6GasY4LSvaJ5N/SzsOwDe/mKY7z+8kN75htirFjwiO4c8GZw3Ol65B5tb6LPdAWeiCPqsDppRaSngk+tEx35ha3iuq3DZxlB5O72oHGO3bs+ifELdEQc4abatKigljEG1WRSvDIy1vnQ8gkMkaMtwJ2shkb7PHYNH9ScjwH1s4hv83CA9475HdUHsDT3q3necqgPVhZtdnSS3aPFrGu8JApFBo1BqnwyLfC6Y85ZXuv7oIb9ym6bQvD4/QoqYfyWE/EhTyII9mCUw3U8A7oox/RfhwsMzp3eTn2QLwn60VwPFpae1SKIMCCvIcI5m9E85NzvHJ9R9hn9E2ORtcC68sewGCtjMVRG2VvDaGYPNrhm09oKkJ4GyNLHtDmneCLg+CjTM6lykJkg4SE3fF2Sne5n0949a4u4BT+PaA1mEzGswuSRzW5lgzma32S3dOzfla/YTmty1e60Iq/Zp6nZp6o5Nz81Mf3ZPou+gfAnhYL2Bw/I/7KsNYurRtVtVFMGxVO8j0Y5yM+t7Mn0vjzAWmiqHVprHeJBhuJkslaejjlkydtDLoZ7+vyd62QOdi63kBERAREQEREBERAREQedRO2NjpHuDGtBc5xNg0AXJJ4Cy5/x7SB2kOJxUw6RtKHHoY2A7clgbyOvkxzhfrO9Bt+ORmteOmBc75LgdkLOqSDvORZD3bnO90c176gcBGzNiDxmT0MXY0WdK4d52W+4eaCzdH8Ejo4msY1oIAb1RZoA3MYODRc9pJJNySVKoiAiIgIixcUqOiglkG9kb3D3WkhB44KNpjpeMsj397fQjP92xikF40UHRxsjG5jWt+yAP6L2QEREBERAXzIy4sV9Ig1iqxaPDG7U79ilLg25BPQPdezQACejJBy9U/R9GUw3GaatbenninH7t7XEd4GYPeq618VFqONnt1A+DI5D+dlSEby1we0lrhuc0lrh3OGYQXzrR0EFbG6eFoFVG3h8+wfNu5u9k+G7d5andPTUtGH1TiZ2N8y9xN5mNGbXE59I0eJAvvBWjaNa06umIZUk1sQ9sgTNH0ZPW7nX7wvXSqhjmY7GcLeQIpQ6TZBD4i4NeJC31S17nNcN2zsnde4dEItb0A0obidEycWbIOpMwepI0C9vokWcOwrZEBERAREQEREBQumWPtw+ilqnWJY2zGn15HdVjfFxF+y6mlRuvzHS+oioGnqxN6WTte+4YD3Nuf5gQVZU1DpHulkcXve4ue473OcbuPxK6e1a0Hk+E0jLWJibI760vnD971y4Qur9C6xs2HUsjCCDBEMuBawNc09oII8EE0iIgIvxxsLnIcexVLp5rdbEXU+G7Mr9zqg5xt5iIfOH6Ry+sgsHSbSqlw5m3VShhPosHWkf9RgzI7dw4lU3pTrhqKnajpY200RyJeBJM4dvqt7rHvVd1lU+aR0sz3SyON3PeS5zu8n8uC8UF1aI65mvIixFgiOQ6eIExn+JHmWd4JHcrZpalkrGyRubIxwu1zSHNcDxBGRXHi2HQ/TKpwuS8DtqMm74Xk9G/mR7DvpDxug6nRa7obplT4pFtwHZkaB0kLrdJHfs9ZvJwy7jktiQEREBfL3WBK/HSgbyFiVE+1kN35oKZ18Vl5KWDk2WR3vFrW/4Xqq1s+srFhV4nM9puxmzCwjcRFk4/bL/Cy1hAU5ofpCaCo2yNuB46OojObZInZHLi4XJHiOJUGiCzdFKz5DxroNvao6oM2H3u10cudPLfiWuOwTyJPJX4uZS3y3BL75sPfb6RpZzl4Nd8AxXlq2x7y/DYZnG8jQYpf4kfVJ94Wd7yDaEREBERAREQfjjYXOS5J0lxTyysqKrf0sr3N+oDsx/gDV0xp9XmnwurmBs4QyBp5OeNhn4nBctUVI+WRkMQ2nvc1jBzc4hrR3XKDbdW2g7sVmLnkspYiOleMnPccxFGeBtmTwBHEhdAUujlNCxrIIhThoAHQl0Ry9pzCC/n1r3X7ovgbKCkipY9zG9Z3F7zm957S65Uqgj/ACWZvoT7fZNG13gDGWffdOnqG+lCx4/dy9Y+69rQPtKQRBz9rV0+mqpZKGMOp4I3OZK0kdJK5ps4PLSRsAgjZBN95vuFcLaNaFGYcXq27g54kHdIxrr/ABLlq6AiIgIiIMnDq+WmlbPA90UjDdr2mxHMHgQeIORV/wCr/WVFXx9FOOiqmC7msa9zZQMi+INBPe3eL8Qud1c3/wDP2DWbUVzhvIgjPYLPkI7yWD3UFnnEJH/qqeQjg6Utib8CS8fYXyaepf6T4Y+wB8v33Z+SlUQRQwhx9Kol7mthaPvYT96SYFG5pa587gQQbTysuDkfQIUqiCh9Yeqo0jHVVBtSwtF5ITd0kQG9zDve0cQcx28KvBXY6oDW9oOKOU1lM21PIfOMG6GRx3jkxx+By3EWCt0REG5aqJWmvdSSZx1UE0Lm8CdkvF/Brx7y2/URWOp6qsw2Q5gl4HN8LuhlIHaOj+CrvQWXYxOjd+/YPt9Q/c5b24+RaXMcMmzubftE8JZb+9bfvQXiiIgIiICIiDQtd8+xg8g9uSBv/wBrXn/Aq41HYN02JOmeMqZhdYjdJJdjPg3pPuW9a/z/ANI/nx/4JFs+ilDHG6WRjQ1z2Uu2R6xbALOPbYgeCDYkREBERBRWv/DNisgqgMpYjG48NqF1x4kSfhVWLorXXhPlGFPkAu6ne2YfVF2SfheT4LnVAREQEREA9gJ7BvPYF1XoRgvkOH09N6zWAydsj+vIftOK5/1XYJ5ZikDCLsjJnk5bMRBaPF5YPiunUBERAREQFG45RsnjMUrQ9j2uY9p3Fp3j71JLEruHj/RByzpXgLsPq5KV5Lg3rRuPrxu9B3fkQe0FRCvrWfoi7EW0/QbAqBIWNLyQ0scxz3BxAO7o7jI8ea8NGNS8EREldJ5U7f0TAWQ9zjfaf+Ecwgr3VtoxUVVTHVRstFBI15e+7WPew7QiYbZkkWJF9njyM/rPnAxXD6poLc4r3yc10FXdzXciNqyuuSBsUTY42tjY2wa1oDWtAByAGQCpHXbBs1lK8eu1xI+k18bS7vLdge4EF+IiICIiAiIgrzXvDtYO8+zLCfi7Y/zrYdEqgPY0jc6lo5B7zHt/0146zqPpsIrGAXIiMg74SJf8ih9V1d0lFQuvvhkgd2ugf1PwslPig39ERAREQeFbStmjfE8XY9rmOHNrgQR8CuSMVw59LPLTSenE9zHHnsmwd3EWd3FdbV1Y2Fhe653WAzc4kgBrRxJJAHaVq9fq/pK55qK6HbnfYuLJJWBoAAawbDhtbIAG0d/YLABzOi6Ldqgws/NSj+fN/Vy+f0PYZ+zm/v5f90HOyLosaoML/ZSn+fN/yXqzVNhQ/wDHce+oqP8AmghdQuB9FSSVrhZ07tln8KIkfe8v+AVpKIwKFtM0UIAY2JvmfpQg2He5pIa73SfSUugIiICIiAsGtd1rcgs0myjHuuSUHgwbVTC32RLJ8A2Mf+4/BTaiMIbtTTScBsRD3QXuI8ZAD9RS6DFrjuHeqX1xjpMRw+EbzYf3tQxg/wABVyVjutbkFTuPN8r0rpoRmIjBfsMTXVR/MBBeKIiAiIgIiIPOohD2OY7NrgWkcwRY/mqd1WyOp46uhdcyUVT0rRbrOYLskDRzc2N/jKFcyqTSYfJmkcNX6MFa3opDnYSdVlz4iE+L0FsRvDgHNIIIBBG4g5ghfS1unxBtG9sEjmsY9xFOXEAE5noOxwz2ebbDeM5xtUONwgyF8SP2Rcr48pbz/NRuLVbtnqekSGRg7tt52WkjkL3PY0oFG0zzmV2bIiWs5Ok3Pf3NBLB2l/IKYXhRUwijbG29mgC53nmSeJJzJ7V7oCIiAiL8QYuI0pkaC07MjDtRuO4O3WdzaRcEcjzAK+qCrErNqxa4Etew+kx43tP5g8QQRkQslR9dC6N/lEQ2jYCVg3yMG4t/eN3jmLt4gtCQRecEzXtD2EOa4AgjcQeK9EBEXjUT7OQ3/kg86yX1R4/7KPqZxGxzzchoJsN55NHMk2AHMhepK8Io+mnDPUiIe/kZN8bPC4eeXm+aCQwmlMULWOsX5ueRuL3kueR2bRKzEXlUvs0/BBgTSC5cchvvyH/4qp1QsNdjFbiRzaNvYPDzz7M8RHHbxW0a0Ma8kw2Ug2kl8zHnY3kvtuHcwPPeAsnU1gfkmFsc4bMlQTM7mGuAEY+w1ptzJQb0iIgIiICIiAtR1o6M/KOHSRNF5Wedh5l7QbsH1mlzfELbkQc86YY38pYHSzOzkhqGxVAO/a6GQB5HJwse8kcFEaPaw62jAYJBURjcya77Dk199ofEjsWxa19Hjh9RLNG3+yVo64G6OoY7pGns6wLh2OkHJViguGh1zREDp6WVp49E9kg/HsFbHoZpxT4pWiKNksRjjfI0ShgL3dVhLdlx9Frnfb7Fz2pDR7GH0NVFVx5ujcHW9tu57D9ZpI8UHXCLDwjEo6qCOohdtRyNDmnsPAjgRuI5hZiAiIgIiICIiCAxrEY8Ma6pldsUznDpBYuMcjzYSMaASQ4nrNHE7XtXwP0l4Xa/lbPsS3+GytI1/wCODzFAw536eXsAuyMHvO2fdCpxB0PXa3sObcMkkkP0YZPuLgB961fEdc8f/j0sjzzme1g77M2r/EKoEQbjjOsyvqLtbI2maeELdl1uRkcS74ELdNQWOucamikcXG4nYXOLib2ZLmc9+we9xVNLbNVVeYMYpjwe50Tu6RhAH2wz4IOnFg1clzbl+ayaiXZHbwWg6ytKxh1KQw/2iW7Yhxb7UpHJt8ubiO1BqOkd8cxyLD4+tTU5d0pG7qkGc+JDYh23O5XgxoAAAsAAABuAG4LRdUWiJw+k6WYWqZ7Pkvm5jd7IyeeZJ7XHkt8QEREBERAREQEREEfj+DxVtPJTTt2mPFjzad7XtPBwNiD2Ll3SrR2XDql1NOMxmx4HVlYT1Xt/qOBuF1ktd030ShxSn6GTqPbcxSgXdG7+rTuLePYQCA5YRSOkGBzUE7qaoZsPGYPqvbwfGfWafu3GxUcgsHVPp18ny+S1DrUsjrhxOUMh9bsY7jyOfNdBxSh24rjtWZq31i+ThtHWu8yLCKY74uTJObOR9Xu3BfiKOhqzYEEPBAIO8EHcQRvC9hWcx96DLRY3lg5FfLqzkPigy1H4tirKeJ8r3BrGNc57uDWtFz3lfL5i7efAKmNcelglf8nQm7GOBqCNznjNsV+IabE/SsOBQaDpDi762qlqpLgyOuAfVaMmM8GgDvuo5EQEREBSei7tmvpHXtappyTe1gJWFxJ5WBUaxhcQ1oLnEgNa0EucTuAAzJ7Fbeiej0OCQ/KeJENnIIiiFi5lx6LB60xG/g0Xz3lBvOk+l0dJA6oc18gGTcjG1zj6LWueBtX+iHcytM1d6PzYvWfLOIC8bT/Z4yDsucw9UtB+bYb29p2fDPHwLBajSSqFbWB0NCwkRRgkbYvmxh43t1pOO4fRuunhbG1rGNDGtAa1rQAGgCwAA3BB6IiICIiAiIgIiICIiAiIghNLNFqfEoOhqG7rmORthJE72mH8xuPFc7aaaEVOFv8AOjpISbMnYDsOvuDx827sPgSupF5VNO2Vjo5GtkY4EOa4BzXA7wQciEHHjmkAEiwO48CeQPNSmjWj0+Izinpm7RyL3H0Im+288ByG88FcGkOqp0TnT4TIISfTppuvTyDkA4OA7nAjkWqGwPTR2DydBWUBw8PIL+hjAic4ADpYwN+Qza1zt1xY3BCxtHNDYqKljp45JrsGbxI4bTjm4iMksAvuFsu1SDsLlHozk/xImO/9ewvnB9IoKtm3BIyZvNjgSOxzd7T2FSTalp4270Eb5BUftYD/ACZG/wCsV+eQVH7WAfyZHf6wUuHg7iPiv1BFtwlx/WTPPNsYbE0+IBePBypjTvVPPTufPQ7VVCSXGP0p47m57ZRnv9Lnfer8XyXDmEHHJyJByINiDkQRvBB3HsRdVY9o5Q1udTBFK61tvZtIO6RtnD4rQcf1WYe1hMLqiJ5uI2CRrg53AHba52yN5N8hcoKTU5ozonVYi7+zx+bvYzPu2JvPresext/BbzPRYFhVzK44hM31LiWxHtNbaJvvLKjq8XxoCOkiGGUZy6QksJZu6rrBxy4MAHDaQeAlw/R4WZ/1DESNm/7Mn1cr9EM/RF3H8pDRzQKpxScYhjRIb83TZt6u8Bzb+bZ9H0j6xG47doXq3pMNtIB5RUftpALtJ39EzczfvzPMrc0HxDE1jQ1oDWtADQAAABkAANwX2iICIiAiIgIiICIiAiIgIiICIiAseuoo52GOaNkrDva9oc094OSyEQV1i2qCje7paR81BJwMLyWjuaTdo7GuCjXaP4/R/qKqDEGDc2YWebcOvn8ZFa6IKlOluLwZVOEPeBvdC5x+5nSD718/pULcpcNrYzy2f+QarcRBUX6W4+FDWH3Wf7r8/SVUyZU+FVUh4bQkA/DGfzVvIgqE4jpDVZQ0cdE0+vJsbTe3zjyfwFfNPqorapxfiWIOO16TYi59xy2nbLQOzYsrgRBqWjurjD6Eh0cAkkG6SbzjgebQeqz3QFtqIgIiICIiAiIgIiICIiAiIgIiICIiAiIgIiICIiAiIgIiICIiAiIgIiICIiAiIgIiICIiAiIgIiICIiAiIgIiICIiAiIgIiICIiAiIgIiICIiAiIgIiIC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2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1242</Words>
  <Application>Microsoft Office PowerPoint</Application>
  <PresentationFormat>Apresentação na tela (4:3)</PresentationFormat>
  <Paragraphs>369</Paragraphs>
  <Slides>25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8" baseType="lpstr">
      <vt:lpstr>Tema do Office</vt:lpstr>
      <vt:lpstr>1_Tema do Office</vt:lpstr>
      <vt:lpstr>Imagem de bitmap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1º CENÁRIO ( Desde já e até ativada a GLO)</vt:lpstr>
      <vt:lpstr>2º CENÁRIO ( Qdo ativada a GLO)</vt:lpstr>
      <vt:lpstr>2º CENÁRIO ( Qdo ativada a GLO)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Cleber</dc:creator>
  <cp:lastModifiedBy>Washington Carlos Maciel da Silva</cp:lastModifiedBy>
  <cp:revision>153</cp:revision>
  <cp:lastPrinted>2015-04-30T14:35:44Z</cp:lastPrinted>
  <dcterms:created xsi:type="dcterms:W3CDTF">2012-10-05T11:47:40Z</dcterms:created>
  <dcterms:modified xsi:type="dcterms:W3CDTF">2016-03-02T18:11:04Z</dcterms:modified>
</cp:coreProperties>
</file>