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notesMasterIdLst>
    <p:notesMasterId r:id="rId16"/>
  </p:notesMasterIdLst>
  <p:sldIdLst>
    <p:sldId id="280" r:id="rId2"/>
    <p:sldId id="301" r:id="rId3"/>
    <p:sldId id="307" r:id="rId4"/>
    <p:sldId id="310" r:id="rId5"/>
    <p:sldId id="299" r:id="rId6"/>
    <p:sldId id="314" r:id="rId7"/>
    <p:sldId id="315" r:id="rId8"/>
    <p:sldId id="316" r:id="rId9"/>
    <p:sldId id="318" r:id="rId10"/>
    <p:sldId id="319" r:id="rId11"/>
    <p:sldId id="312" r:id="rId12"/>
    <p:sldId id="313" r:id="rId13"/>
    <p:sldId id="311" r:id="rId14"/>
    <p:sldId id="303" r:id="rId15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okChampa" panose="020B0604020202020204" pitchFamily="34" charset="-34"/>
      <p:regular r:id="rId21"/>
    </p:embeddedFont>
    <p:embeddedFont>
      <p:font typeface="Calibri Light" panose="020B0604020202020204" charset="0"/>
      <p:regular r:id="rId22"/>
      <p:italic r:id="rId2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e Schuch" initials="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A2C"/>
    <a:srgbClr val="015309"/>
    <a:srgbClr val="363454"/>
    <a:srgbClr val="2F5597"/>
    <a:srgbClr val="70AD47"/>
    <a:srgbClr val="1A3E56"/>
    <a:srgbClr val="00B050"/>
    <a:srgbClr val="203864"/>
    <a:srgbClr val="FF9900"/>
    <a:srgbClr val="0CE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200A9-715E-402A-A7FA-7366C93ECEE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F6A2BE-AE2F-4D7C-98A7-42A3C21936AC}">
      <dgm:prSet phldrT="[Texto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pt-BR" sz="1200" b="0" dirty="0" smtClean="0">
              <a:latin typeface="Sun Bold" panose="020B0803050302020203" pitchFamily="34" charset="0"/>
            </a:rPr>
            <a:t>ATRAÇÃO DE INVESTIMENTOS</a:t>
          </a:r>
          <a:endParaRPr lang="pt-BR" sz="1200" b="0" dirty="0">
            <a:latin typeface="Sun Bold" panose="020B0803050302020203" pitchFamily="34" charset="0"/>
          </a:endParaRPr>
        </a:p>
      </dgm:t>
    </dgm:pt>
    <dgm:pt modelId="{E74A4925-5690-4D5E-98A3-60820BB2CD08}" type="parTrans" cxnId="{BA155905-C827-4AA3-B9E1-E44306B4D041}">
      <dgm:prSet/>
      <dgm:spPr/>
      <dgm:t>
        <a:bodyPr/>
        <a:lstStyle/>
        <a:p>
          <a:endParaRPr lang="pt-BR"/>
        </a:p>
      </dgm:t>
    </dgm:pt>
    <dgm:pt modelId="{17FBCB72-9E1B-42F0-9882-6E70D33DE6EA}" type="sibTrans" cxnId="{BA155905-C827-4AA3-B9E1-E44306B4D041}">
      <dgm:prSet/>
      <dgm:spPr/>
      <dgm:t>
        <a:bodyPr/>
        <a:lstStyle/>
        <a:p>
          <a:endParaRPr lang="pt-BR"/>
        </a:p>
      </dgm:t>
    </dgm:pt>
    <dgm:pt modelId="{5C1BC75E-808C-4424-854A-C70CAD9FE999}">
      <dgm:prSet phldrT="[Texto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pt-BR" sz="1200" b="0" dirty="0" smtClean="0">
              <a:latin typeface="Sun Bold" panose="020B0803050302020203" pitchFamily="34" charset="0"/>
            </a:rPr>
            <a:t>INTERNACIONALIZAÇÃO DE EMPRESAS</a:t>
          </a:r>
          <a:endParaRPr lang="pt-BR" sz="1200" b="0" dirty="0">
            <a:latin typeface="Sun Bold" panose="020B0803050302020203" pitchFamily="34" charset="0"/>
          </a:endParaRPr>
        </a:p>
      </dgm:t>
    </dgm:pt>
    <dgm:pt modelId="{6A586DD3-774F-4EBA-AD2F-9C8DC0F89D11}" type="parTrans" cxnId="{B3D78F76-1F8F-424A-8457-4FF290515F9D}">
      <dgm:prSet/>
      <dgm:spPr/>
      <dgm:t>
        <a:bodyPr/>
        <a:lstStyle/>
        <a:p>
          <a:endParaRPr lang="pt-BR"/>
        </a:p>
      </dgm:t>
    </dgm:pt>
    <dgm:pt modelId="{8EF525B2-75E5-4FAC-9E4C-FAE1FFA454DC}" type="sibTrans" cxnId="{B3D78F76-1F8F-424A-8457-4FF290515F9D}">
      <dgm:prSet/>
      <dgm:spPr/>
      <dgm:t>
        <a:bodyPr/>
        <a:lstStyle/>
        <a:p>
          <a:endParaRPr lang="pt-BR"/>
        </a:p>
      </dgm:t>
    </dgm:pt>
    <dgm:pt modelId="{3650A65A-95FE-4479-95DC-FC70187C0C79}">
      <dgm:prSet phldrT="[Texto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BR" sz="1200" b="0" dirty="0" smtClean="0">
              <a:latin typeface="Sun Bold" panose="020B0803050302020203"/>
            </a:rPr>
            <a:t>PROMOÇÃO DE EXPORTAÇÕES</a:t>
          </a:r>
          <a:endParaRPr lang="pt-BR" sz="1200" b="0" dirty="0">
            <a:latin typeface="Sun Bold" panose="020B0803050302020203"/>
          </a:endParaRPr>
        </a:p>
      </dgm:t>
    </dgm:pt>
    <dgm:pt modelId="{2C4996E5-AE3D-4A11-AE23-AE6E0C8A8DEC}" type="parTrans" cxnId="{BF681CB5-FA56-4021-BDEC-962D7AC17418}">
      <dgm:prSet/>
      <dgm:spPr/>
      <dgm:t>
        <a:bodyPr/>
        <a:lstStyle/>
        <a:p>
          <a:endParaRPr lang="pt-BR"/>
        </a:p>
      </dgm:t>
    </dgm:pt>
    <dgm:pt modelId="{972C152F-9D59-49DA-9366-19746C1CDDC4}" type="sibTrans" cxnId="{BF681CB5-FA56-4021-BDEC-962D7AC17418}">
      <dgm:prSet/>
      <dgm:spPr/>
      <dgm:t>
        <a:bodyPr/>
        <a:lstStyle/>
        <a:p>
          <a:endParaRPr lang="pt-BR"/>
        </a:p>
      </dgm:t>
    </dgm:pt>
    <dgm:pt modelId="{7146224E-7DE5-4979-AE4A-BA4C4279CF1A}" type="pres">
      <dgm:prSet presAssocID="{E25200A9-715E-402A-A7FA-7366C93ECEEA}" presName="compositeShape" presStyleCnt="0">
        <dgm:presLayoutVars>
          <dgm:chMax val="7"/>
          <dgm:dir/>
          <dgm:resizeHandles val="exact"/>
        </dgm:presLayoutVars>
      </dgm:prSet>
      <dgm:spPr/>
    </dgm:pt>
    <dgm:pt modelId="{7A149AA6-FD7A-4AAA-AAF1-3142B5ABDD53}" type="pres">
      <dgm:prSet presAssocID="{E25200A9-715E-402A-A7FA-7366C93ECEEA}" presName="wedge1" presStyleLbl="node1" presStyleIdx="0" presStyleCnt="3"/>
      <dgm:spPr/>
      <dgm:t>
        <a:bodyPr/>
        <a:lstStyle/>
        <a:p>
          <a:endParaRPr lang="pt-BR"/>
        </a:p>
      </dgm:t>
    </dgm:pt>
    <dgm:pt modelId="{4FA761CB-3996-4F6E-AF38-113410C5E459}" type="pres">
      <dgm:prSet presAssocID="{E25200A9-715E-402A-A7FA-7366C93ECEEA}" presName="dummy1a" presStyleCnt="0"/>
      <dgm:spPr/>
    </dgm:pt>
    <dgm:pt modelId="{A808B891-A2CE-4B56-BEB3-B8FF2078E496}" type="pres">
      <dgm:prSet presAssocID="{E25200A9-715E-402A-A7FA-7366C93ECEEA}" presName="dummy1b" presStyleCnt="0"/>
      <dgm:spPr/>
    </dgm:pt>
    <dgm:pt modelId="{86CAA08A-AE5D-4922-B48B-47388E9437FC}" type="pres">
      <dgm:prSet presAssocID="{E25200A9-715E-402A-A7FA-7366C93ECEE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802992-A46D-4E5D-86B5-F2BA94E20A60}" type="pres">
      <dgm:prSet presAssocID="{E25200A9-715E-402A-A7FA-7366C93ECEEA}" presName="wedge2" presStyleLbl="node1" presStyleIdx="1" presStyleCnt="3"/>
      <dgm:spPr/>
      <dgm:t>
        <a:bodyPr/>
        <a:lstStyle/>
        <a:p>
          <a:endParaRPr lang="pt-BR"/>
        </a:p>
      </dgm:t>
    </dgm:pt>
    <dgm:pt modelId="{B6C5D596-20A0-4345-BD13-097F8BA9E6B5}" type="pres">
      <dgm:prSet presAssocID="{E25200A9-715E-402A-A7FA-7366C93ECEEA}" presName="dummy2a" presStyleCnt="0"/>
      <dgm:spPr/>
    </dgm:pt>
    <dgm:pt modelId="{ECA4E193-2305-4C6B-B4F1-440EC845C969}" type="pres">
      <dgm:prSet presAssocID="{E25200A9-715E-402A-A7FA-7366C93ECEEA}" presName="dummy2b" presStyleCnt="0"/>
      <dgm:spPr/>
    </dgm:pt>
    <dgm:pt modelId="{90EACEA5-2E1A-44E5-92F7-961B938C21FC}" type="pres">
      <dgm:prSet presAssocID="{E25200A9-715E-402A-A7FA-7366C93ECEE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F313C-ECAA-45B2-9DB9-3AA0FB144C16}" type="pres">
      <dgm:prSet presAssocID="{E25200A9-715E-402A-A7FA-7366C93ECEEA}" presName="wedge3" presStyleLbl="node1" presStyleIdx="2" presStyleCnt="3"/>
      <dgm:spPr/>
      <dgm:t>
        <a:bodyPr/>
        <a:lstStyle/>
        <a:p>
          <a:endParaRPr lang="pt-BR"/>
        </a:p>
      </dgm:t>
    </dgm:pt>
    <dgm:pt modelId="{CC69DB47-7312-4646-9BCD-EB70B4BB480A}" type="pres">
      <dgm:prSet presAssocID="{E25200A9-715E-402A-A7FA-7366C93ECEEA}" presName="dummy3a" presStyleCnt="0"/>
      <dgm:spPr/>
    </dgm:pt>
    <dgm:pt modelId="{33AB7170-5B36-4498-9F25-1E08D3A53876}" type="pres">
      <dgm:prSet presAssocID="{E25200A9-715E-402A-A7FA-7366C93ECEEA}" presName="dummy3b" presStyleCnt="0"/>
      <dgm:spPr/>
    </dgm:pt>
    <dgm:pt modelId="{2CBD4591-4537-4E15-A60B-1281BBD2E685}" type="pres">
      <dgm:prSet presAssocID="{E25200A9-715E-402A-A7FA-7366C93ECEE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103A9E-3E13-4E6F-AB21-F1A65AED4ABE}" type="pres">
      <dgm:prSet presAssocID="{17FBCB72-9E1B-42F0-9882-6E70D33DE6EA}" presName="arrowWedge1" presStyleLbl="fgSibTrans2D1" presStyleIdx="0" presStyleCnt="3"/>
      <dgm:spPr>
        <a:solidFill>
          <a:srgbClr val="92D050"/>
        </a:solidFill>
        <a:ln>
          <a:noFill/>
        </a:ln>
      </dgm:spPr>
    </dgm:pt>
    <dgm:pt modelId="{825B6120-0984-40D0-A69C-3467EF224996}" type="pres">
      <dgm:prSet presAssocID="{8EF525B2-75E5-4FAC-9E4C-FAE1FFA454DC}" presName="arrowWedge2" presStyleLbl="fgSibTrans2D1" presStyleIdx="1" presStyleCnt="3"/>
      <dgm:spPr>
        <a:solidFill>
          <a:srgbClr val="FF9900"/>
        </a:solidFill>
      </dgm:spPr>
    </dgm:pt>
    <dgm:pt modelId="{4742FF75-7FBF-4BF3-945B-34B8A1F12B43}" type="pres">
      <dgm:prSet presAssocID="{972C152F-9D59-49DA-9366-19746C1CDDC4}" presName="arrowWedge3" presStyleLbl="fgSibTrans2D1" presStyleIdx="2" presStyleCnt="3"/>
      <dgm:spPr>
        <a:solidFill>
          <a:srgbClr val="0070C0"/>
        </a:solidFill>
      </dgm:spPr>
    </dgm:pt>
  </dgm:ptLst>
  <dgm:cxnLst>
    <dgm:cxn modelId="{7F86E0AB-81C5-48E7-AF5F-A517B806C6BD}" type="presOf" srcId="{3650A65A-95FE-4479-95DC-FC70187C0C79}" destId="{F2CF313C-ECAA-45B2-9DB9-3AA0FB144C16}" srcOrd="0" destOrd="0" presId="urn:microsoft.com/office/officeart/2005/8/layout/cycle8"/>
    <dgm:cxn modelId="{C7533B51-8B80-44F8-849C-1A8EC2CB461E}" type="presOf" srcId="{3650A65A-95FE-4479-95DC-FC70187C0C79}" destId="{2CBD4591-4537-4E15-A60B-1281BBD2E685}" srcOrd="1" destOrd="0" presId="urn:microsoft.com/office/officeart/2005/8/layout/cycle8"/>
    <dgm:cxn modelId="{BF6D5CBD-A318-42F2-8E1B-FD7B3C117740}" type="presOf" srcId="{31F6A2BE-AE2F-4D7C-98A7-42A3C21936AC}" destId="{86CAA08A-AE5D-4922-B48B-47388E9437FC}" srcOrd="1" destOrd="0" presId="urn:microsoft.com/office/officeart/2005/8/layout/cycle8"/>
    <dgm:cxn modelId="{B3D78F76-1F8F-424A-8457-4FF290515F9D}" srcId="{E25200A9-715E-402A-A7FA-7366C93ECEEA}" destId="{5C1BC75E-808C-4424-854A-C70CAD9FE999}" srcOrd="1" destOrd="0" parTransId="{6A586DD3-774F-4EBA-AD2F-9C8DC0F89D11}" sibTransId="{8EF525B2-75E5-4FAC-9E4C-FAE1FFA454DC}"/>
    <dgm:cxn modelId="{BF681CB5-FA56-4021-BDEC-962D7AC17418}" srcId="{E25200A9-715E-402A-A7FA-7366C93ECEEA}" destId="{3650A65A-95FE-4479-95DC-FC70187C0C79}" srcOrd="2" destOrd="0" parTransId="{2C4996E5-AE3D-4A11-AE23-AE6E0C8A8DEC}" sibTransId="{972C152F-9D59-49DA-9366-19746C1CDDC4}"/>
    <dgm:cxn modelId="{8D7B6E29-88D7-4A74-9ED6-2E4CDD632032}" type="presOf" srcId="{5C1BC75E-808C-4424-854A-C70CAD9FE999}" destId="{D1802992-A46D-4E5D-86B5-F2BA94E20A60}" srcOrd="0" destOrd="0" presId="urn:microsoft.com/office/officeart/2005/8/layout/cycle8"/>
    <dgm:cxn modelId="{BA155905-C827-4AA3-B9E1-E44306B4D041}" srcId="{E25200A9-715E-402A-A7FA-7366C93ECEEA}" destId="{31F6A2BE-AE2F-4D7C-98A7-42A3C21936AC}" srcOrd="0" destOrd="0" parTransId="{E74A4925-5690-4D5E-98A3-60820BB2CD08}" sibTransId="{17FBCB72-9E1B-42F0-9882-6E70D33DE6EA}"/>
    <dgm:cxn modelId="{6889F9DA-4535-45AD-A503-5D83B402877E}" type="presOf" srcId="{31F6A2BE-AE2F-4D7C-98A7-42A3C21936AC}" destId="{7A149AA6-FD7A-4AAA-AAF1-3142B5ABDD53}" srcOrd="0" destOrd="0" presId="urn:microsoft.com/office/officeart/2005/8/layout/cycle8"/>
    <dgm:cxn modelId="{54685B8E-2CD2-487A-A6C2-68D86D65C15C}" type="presOf" srcId="{E25200A9-715E-402A-A7FA-7366C93ECEEA}" destId="{7146224E-7DE5-4979-AE4A-BA4C4279CF1A}" srcOrd="0" destOrd="0" presId="urn:microsoft.com/office/officeart/2005/8/layout/cycle8"/>
    <dgm:cxn modelId="{62974B30-D0AE-4DE8-80AB-5A79261B17FA}" type="presOf" srcId="{5C1BC75E-808C-4424-854A-C70CAD9FE999}" destId="{90EACEA5-2E1A-44E5-92F7-961B938C21FC}" srcOrd="1" destOrd="0" presId="urn:microsoft.com/office/officeart/2005/8/layout/cycle8"/>
    <dgm:cxn modelId="{BF266B34-6828-48B9-A5CC-A9A9F1C9BC12}" type="presParOf" srcId="{7146224E-7DE5-4979-AE4A-BA4C4279CF1A}" destId="{7A149AA6-FD7A-4AAA-AAF1-3142B5ABDD53}" srcOrd="0" destOrd="0" presId="urn:microsoft.com/office/officeart/2005/8/layout/cycle8"/>
    <dgm:cxn modelId="{E2DDF550-A0A5-4474-8241-A8974A11C6BC}" type="presParOf" srcId="{7146224E-7DE5-4979-AE4A-BA4C4279CF1A}" destId="{4FA761CB-3996-4F6E-AF38-113410C5E459}" srcOrd="1" destOrd="0" presId="urn:microsoft.com/office/officeart/2005/8/layout/cycle8"/>
    <dgm:cxn modelId="{D3EAF90D-41D9-461C-B33A-DBD95AC31F43}" type="presParOf" srcId="{7146224E-7DE5-4979-AE4A-BA4C4279CF1A}" destId="{A808B891-A2CE-4B56-BEB3-B8FF2078E496}" srcOrd="2" destOrd="0" presId="urn:microsoft.com/office/officeart/2005/8/layout/cycle8"/>
    <dgm:cxn modelId="{BC6DA632-988A-4893-8DE2-6F4BE3266C4F}" type="presParOf" srcId="{7146224E-7DE5-4979-AE4A-BA4C4279CF1A}" destId="{86CAA08A-AE5D-4922-B48B-47388E9437FC}" srcOrd="3" destOrd="0" presId="urn:microsoft.com/office/officeart/2005/8/layout/cycle8"/>
    <dgm:cxn modelId="{4EB7A5FD-73C2-4D12-A72B-218D7A961DE1}" type="presParOf" srcId="{7146224E-7DE5-4979-AE4A-BA4C4279CF1A}" destId="{D1802992-A46D-4E5D-86B5-F2BA94E20A60}" srcOrd="4" destOrd="0" presId="urn:microsoft.com/office/officeart/2005/8/layout/cycle8"/>
    <dgm:cxn modelId="{22E335FA-C9B0-4692-8DB3-58FD923811FF}" type="presParOf" srcId="{7146224E-7DE5-4979-AE4A-BA4C4279CF1A}" destId="{B6C5D596-20A0-4345-BD13-097F8BA9E6B5}" srcOrd="5" destOrd="0" presId="urn:microsoft.com/office/officeart/2005/8/layout/cycle8"/>
    <dgm:cxn modelId="{48418C18-2CD2-4EA6-8DC4-4F733900EE46}" type="presParOf" srcId="{7146224E-7DE5-4979-AE4A-BA4C4279CF1A}" destId="{ECA4E193-2305-4C6B-B4F1-440EC845C969}" srcOrd="6" destOrd="0" presId="urn:microsoft.com/office/officeart/2005/8/layout/cycle8"/>
    <dgm:cxn modelId="{B9BE303E-3AED-4675-B8BF-0CC043F74F54}" type="presParOf" srcId="{7146224E-7DE5-4979-AE4A-BA4C4279CF1A}" destId="{90EACEA5-2E1A-44E5-92F7-961B938C21FC}" srcOrd="7" destOrd="0" presId="urn:microsoft.com/office/officeart/2005/8/layout/cycle8"/>
    <dgm:cxn modelId="{15FDACEF-F711-407F-9504-697A64576C1A}" type="presParOf" srcId="{7146224E-7DE5-4979-AE4A-BA4C4279CF1A}" destId="{F2CF313C-ECAA-45B2-9DB9-3AA0FB144C16}" srcOrd="8" destOrd="0" presId="urn:microsoft.com/office/officeart/2005/8/layout/cycle8"/>
    <dgm:cxn modelId="{DF9236FF-35B5-41E0-888E-04A2F9C7F71E}" type="presParOf" srcId="{7146224E-7DE5-4979-AE4A-BA4C4279CF1A}" destId="{CC69DB47-7312-4646-9BCD-EB70B4BB480A}" srcOrd="9" destOrd="0" presId="urn:microsoft.com/office/officeart/2005/8/layout/cycle8"/>
    <dgm:cxn modelId="{D2D73B80-A189-4BB8-9D46-86A7EC91E8FD}" type="presParOf" srcId="{7146224E-7DE5-4979-AE4A-BA4C4279CF1A}" destId="{33AB7170-5B36-4498-9F25-1E08D3A53876}" srcOrd="10" destOrd="0" presId="urn:microsoft.com/office/officeart/2005/8/layout/cycle8"/>
    <dgm:cxn modelId="{4555042C-3559-46D0-A814-21382956C816}" type="presParOf" srcId="{7146224E-7DE5-4979-AE4A-BA4C4279CF1A}" destId="{2CBD4591-4537-4E15-A60B-1281BBD2E685}" srcOrd="11" destOrd="0" presId="urn:microsoft.com/office/officeart/2005/8/layout/cycle8"/>
    <dgm:cxn modelId="{BC93FF1D-B0DD-44C9-9AE2-D1A43C50C06B}" type="presParOf" srcId="{7146224E-7DE5-4979-AE4A-BA4C4279CF1A}" destId="{6E103A9E-3E13-4E6F-AB21-F1A65AED4ABE}" srcOrd="12" destOrd="0" presId="urn:microsoft.com/office/officeart/2005/8/layout/cycle8"/>
    <dgm:cxn modelId="{60971E94-45A1-4965-90EA-EBEC5C0DC379}" type="presParOf" srcId="{7146224E-7DE5-4979-AE4A-BA4C4279CF1A}" destId="{825B6120-0984-40D0-A69C-3467EF224996}" srcOrd="13" destOrd="0" presId="urn:microsoft.com/office/officeart/2005/8/layout/cycle8"/>
    <dgm:cxn modelId="{E8E846A6-3D25-4DF6-9C40-5B52E68CE009}" type="presParOf" srcId="{7146224E-7DE5-4979-AE4A-BA4C4279CF1A}" destId="{4742FF75-7FBF-4BF3-945B-34B8A1F12B4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9AA6-FD7A-4AAA-AAF1-3142B5ABDD53}">
      <dsp:nvSpPr>
        <dsp:cNvPr id="0" name=""/>
        <dsp:cNvSpPr/>
      </dsp:nvSpPr>
      <dsp:spPr>
        <a:xfrm>
          <a:off x="470314" y="250320"/>
          <a:ext cx="3234913" cy="3234913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Sun Bold" panose="020B0803050302020203" pitchFamily="34" charset="0"/>
            </a:rPr>
            <a:t>ATRAÇÃO DE INVESTIMENTOS</a:t>
          </a:r>
          <a:endParaRPr lang="pt-BR" sz="1200" b="0" kern="1200" dirty="0">
            <a:latin typeface="Sun Bold" panose="020B0803050302020203" pitchFamily="34" charset="0"/>
          </a:endParaRPr>
        </a:p>
      </dsp:txBody>
      <dsp:txXfrm>
        <a:off x="2175191" y="935814"/>
        <a:ext cx="1155326" cy="962772"/>
      </dsp:txXfrm>
    </dsp:sp>
    <dsp:sp modelId="{D1802992-A46D-4E5D-86B5-F2BA94E20A60}">
      <dsp:nvSpPr>
        <dsp:cNvPr id="0" name=""/>
        <dsp:cNvSpPr/>
      </dsp:nvSpPr>
      <dsp:spPr>
        <a:xfrm>
          <a:off x="403691" y="365853"/>
          <a:ext cx="3234913" cy="3234913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Sun Bold" panose="020B0803050302020203" pitchFamily="34" charset="0"/>
            </a:rPr>
            <a:t>INTERNACIONALIZAÇÃO DE EMPRESAS</a:t>
          </a:r>
          <a:endParaRPr lang="pt-BR" sz="1200" b="0" kern="1200" dirty="0">
            <a:latin typeface="Sun Bold" panose="020B0803050302020203" pitchFamily="34" charset="0"/>
          </a:endParaRPr>
        </a:p>
      </dsp:txBody>
      <dsp:txXfrm>
        <a:off x="1173908" y="2464696"/>
        <a:ext cx="1732989" cy="847239"/>
      </dsp:txXfrm>
    </dsp:sp>
    <dsp:sp modelId="{F2CF313C-ECAA-45B2-9DB9-3AA0FB144C16}">
      <dsp:nvSpPr>
        <dsp:cNvPr id="0" name=""/>
        <dsp:cNvSpPr/>
      </dsp:nvSpPr>
      <dsp:spPr>
        <a:xfrm>
          <a:off x="337067" y="250320"/>
          <a:ext cx="3234913" cy="3234913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Sun Bold" panose="020B0803050302020203"/>
            </a:rPr>
            <a:t>PROMOÇÃO DE EXPORTAÇÕES</a:t>
          </a:r>
          <a:endParaRPr lang="pt-BR" sz="1200" b="0" kern="1200" dirty="0">
            <a:latin typeface="Sun Bold" panose="020B0803050302020203"/>
          </a:endParaRPr>
        </a:p>
      </dsp:txBody>
      <dsp:txXfrm>
        <a:off x="711778" y="935814"/>
        <a:ext cx="1155326" cy="962772"/>
      </dsp:txXfrm>
    </dsp:sp>
    <dsp:sp modelId="{6E103A9E-3E13-4E6F-AB21-F1A65AED4ABE}">
      <dsp:nvSpPr>
        <dsp:cNvPr id="0" name=""/>
        <dsp:cNvSpPr/>
      </dsp:nvSpPr>
      <dsp:spPr>
        <a:xfrm>
          <a:off x="270325" y="50064"/>
          <a:ext cx="3635427" cy="36354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B6120-0984-40D0-A69C-3467EF224996}">
      <dsp:nvSpPr>
        <dsp:cNvPr id="0" name=""/>
        <dsp:cNvSpPr/>
      </dsp:nvSpPr>
      <dsp:spPr>
        <a:xfrm>
          <a:off x="203434" y="165392"/>
          <a:ext cx="3635427" cy="36354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2FF75-7FBF-4BF3-945B-34B8A1F12B43}">
      <dsp:nvSpPr>
        <dsp:cNvPr id="0" name=""/>
        <dsp:cNvSpPr/>
      </dsp:nvSpPr>
      <dsp:spPr>
        <a:xfrm>
          <a:off x="136543" y="50064"/>
          <a:ext cx="3635427" cy="36354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7369B-371A-4AEA-B709-6B1204EE766B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50861-3341-4A60-9614-4B3F68C901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3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4A7A-A2BE-4D4D-AD86-5B67D56FC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6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4A7A-A2BE-4D4D-AD86-5B67D56FC0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1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07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93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48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85096" y="767255"/>
            <a:ext cx="10268166" cy="1268840"/>
          </a:xfrm>
          <a:prstGeom prst="rect">
            <a:avLst/>
          </a:prstGeom>
        </p:spPr>
        <p:txBody>
          <a:bodyPr lIns="99551" tIns="49775" rIns="99551" bIns="49775">
            <a:normAutofit/>
          </a:bodyPr>
          <a:lstStyle>
            <a:lvl1pPr>
              <a:defRPr sz="2720" kern="1200" cap="all" spc="30">
                <a:solidFill>
                  <a:schemeClr val="bg1"/>
                </a:solidFill>
                <a:latin typeface="Gotham Ultra"/>
              </a:defRPr>
            </a:lvl1pPr>
          </a:lstStyle>
          <a:p>
            <a:r>
              <a:rPr lang="x-none" dirty="0" smtClean="0"/>
              <a:t>Clique para</a:t>
            </a:r>
            <a:br>
              <a:rPr lang="x-none" dirty="0" smtClean="0"/>
            </a:br>
            <a:r>
              <a:rPr lang="x-none" dirty="0" smtClean="0"/>
              <a:t>                inserir Título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5095" y="2261534"/>
            <a:ext cx="10268166" cy="3631265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 sz="1632" b="0" i="0">
                <a:solidFill>
                  <a:schemeClr val="bg1"/>
                </a:solidFill>
                <a:latin typeface="Sun Regular"/>
                <a:cs typeface="Sun Regular"/>
              </a:defRPr>
            </a:lvl1pPr>
            <a:lvl2pPr>
              <a:defRPr sz="1451" b="0" i="0">
                <a:solidFill>
                  <a:schemeClr val="bg1"/>
                </a:solidFill>
                <a:latin typeface="Sun Light"/>
                <a:cs typeface="Sun Light"/>
              </a:defRPr>
            </a:lvl2pPr>
            <a:lvl3pPr>
              <a:defRPr sz="1451" b="0" i="0">
                <a:solidFill>
                  <a:schemeClr val="bg1"/>
                </a:solidFill>
                <a:latin typeface="Sun Light"/>
                <a:cs typeface="Sun Light"/>
              </a:defRPr>
            </a:lvl3pPr>
            <a:lvl4pPr>
              <a:defRPr sz="1451" b="0" i="0">
                <a:solidFill>
                  <a:schemeClr val="bg1"/>
                </a:solidFill>
                <a:latin typeface="Sun Light"/>
                <a:cs typeface="Sun Light"/>
              </a:defRPr>
            </a:lvl4pPr>
            <a:lvl5pPr>
              <a:defRPr sz="1451" b="0" i="0">
                <a:solidFill>
                  <a:schemeClr val="bg1"/>
                </a:solidFill>
                <a:latin typeface="Sun Light"/>
                <a:cs typeface="Sun Light"/>
              </a:defRPr>
            </a:lvl5pPr>
          </a:lstStyle>
          <a:p>
            <a:pPr lvl="0"/>
            <a:r>
              <a:rPr lang="x-none" dirty="0" smtClean="0"/>
              <a:t>Clique para inserir o primeiro nível de texto</a:t>
            </a:r>
          </a:p>
          <a:p>
            <a:pPr lvl="1"/>
            <a:r>
              <a:rPr lang="x-none" dirty="0" smtClean="0"/>
              <a:t>Segundo nível</a:t>
            </a:r>
          </a:p>
          <a:p>
            <a:pPr lvl="2"/>
            <a:r>
              <a:rPr lang="x-none" dirty="0" smtClean="0"/>
              <a:t>Terceiro nível</a:t>
            </a:r>
          </a:p>
          <a:p>
            <a:pPr lvl="3"/>
            <a:r>
              <a:rPr lang="x-none" dirty="0" smtClean="0"/>
              <a:t>Quarto nível</a:t>
            </a:r>
          </a:p>
          <a:p>
            <a:pPr lvl="4"/>
            <a:r>
              <a:rPr lang="x-none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resentação Apex-Brasil_Verde_EN_v2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1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85096" y="767256"/>
            <a:ext cx="10268166" cy="1268840"/>
          </a:xfrm>
          <a:prstGeom prst="rect">
            <a:avLst/>
          </a:prstGeom>
        </p:spPr>
        <p:txBody>
          <a:bodyPr lIns="99551" tIns="49775" rIns="99551" bIns="49775">
            <a:normAutofit/>
          </a:bodyPr>
          <a:lstStyle>
            <a:lvl1pPr>
              <a:defRPr sz="3421" kern="1200" cap="all" spc="38">
                <a:solidFill>
                  <a:schemeClr val="bg1"/>
                </a:solidFill>
                <a:latin typeface="Gotham Ultra"/>
              </a:defRPr>
            </a:lvl1pPr>
          </a:lstStyle>
          <a:p>
            <a:r>
              <a:rPr lang="x-none" dirty="0" smtClean="0"/>
              <a:t>Clique para</a:t>
            </a:r>
            <a:br>
              <a:rPr lang="x-none" dirty="0" smtClean="0"/>
            </a:br>
            <a:r>
              <a:rPr lang="x-none" dirty="0" smtClean="0"/>
              <a:t>                inserir Título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5095" y="2261534"/>
            <a:ext cx="10268166" cy="3631265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spcAft>
                <a:spcPts val="492"/>
              </a:spcAft>
              <a:defRPr sz="2053" b="0" i="0">
                <a:solidFill>
                  <a:schemeClr val="bg1"/>
                </a:solidFill>
                <a:latin typeface="Sun Regular"/>
                <a:cs typeface="Sun Regular"/>
              </a:defRPr>
            </a:lvl1pPr>
            <a:lvl2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2pPr>
            <a:lvl3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3pPr>
            <a:lvl4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4pPr>
            <a:lvl5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5pPr>
          </a:lstStyle>
          <a:p>
            <a:pPr lvl="0"/>
            <a:r>
              <a:rPr lang="x-none" dirty="0" smtClean="0"/>
              <a:t>Clique para inserir o primeiro nível de texto</a:t>
            </a:r>
          </a:p>
          <a:p>
            <a:pPr lvl="1"/>
            <a:r>
              <a:rPr lang="x-none" dirty="0" smtClean="0"/>
              <a:t>Segundo nível</a:t>
            </a:r>
          </a:p>
          <a:p>
            <a:pPr lvl="2"/>
            <a:r>
              <a:rPr lang="x-none" dirty="0" smtClean="0"/>
              <a:t>Terceiro nível</a:t>
            </a:r>
          </a:p>
          <a:p>
            <a:pPr lvl="3"/>
            <a:r>
              <a:rPr lang="x-none" dirty="0" smtClean="0"/>
              <a:t>Quarto nível</a:t>
            </a:r>
          </a:p>
          <a:p>
            <a:pPr lvl="4"/>
            <a:r>
              <a:rPr lang="x-none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0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resentação Apex-Brasil_Verde_EN_v2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1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85096" y="767256"/>
            <a:ext cx="10268166" cy="1268840"/>
          </a:xfrm>
          <a:prstGeom prst="rect">
            <a:avLst/>
          </a:prstGeom>
        </p:spPr>
        <p:txBody>
          <a:bodyPr lIns="99551" tIns="49775" rIns="99551" bIns="49775">
            <a:normAutofit/>
          </a:bodyPr>
          <a:lstStyle>
            <a:lvl1pPr>
              <a:defRPr sz="3421" kern="1200" cap="all" spc="38">
                <a:solidFill>
                  <a:schemeClr val="bg1"/>
                </a:solidFill>
                <a:latin typeface="Gotham Ultra"/>
              </a:defRPr>
            </a:lvl1pPr>
          </a:lstStyle>
          <a:p>
            <a:r>
              <a:rPr lang="x-none" dirty="0" smtClean="0"/>
              <a:t>Clique para</a:t>
            </a:r>
            <a:br>
              <a:rPr lang="x-none" dirty="0" smtClean="0"/>
            </a:br>
            <a:r>
              <a:rPr lang="x-none" dirty="0" smtClean="0"/>
              <a:t>                inserir Título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5095" y="2261534"/>
            <a:ext cx="10268166" cy="3631265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spcAft>
                <a:spcPts val="492"/>
              </a:spcAft>
              <a:defRPr sz="2053" b="0" i="0">
                <a:solidFill>
                  <a:schemeClr val="bg1"/>
                </a:solidFill>
                <a:latin typeface="Sun Regular"/>
                <a:cs typeface="Sun Regular"/>
              </a:defRPr>
            </a:lvl1pPr>
            <a:lvl2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2pPr>
            <a:lvl3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3pPr>
            <a:lvl4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4pPr>
            <a:lvl5pPr>
              <a:defRPr sz="1824" b="0" i="0">
                <a:solidFill>
                  <a:schemeClr val="bg1"/>
                </a:solidFill>
                <a:latin typeface="Sun Light"/>
                <a:cs typeface="Sun Light"/>
              </a:defRPr>
            </a:lvl5pPr>
          </a:lstStyle>
          <a:p>
            <a:pPr lvl="0"/>
            <a:r>
              <a:rPr lang="x-none" dirty="0" smtClean="0"/>
              <a:t>Clique para inserir o primeiro nível de texto</a:t>
            </a:r>
          </a:p>
          <a:p>
            <a:pPr lvl="1"/>
            <a:r>
              <a:rPr lang="x-none" dirty="0" smtClean="0"/>
              <a:t>Segundo nível</a:t>
            </a:r>
          </a:p>
          <a:p>
            <a:pPr lvl="2"/>
            <a:r>
              <a:rPr lang="x-none" dirty="0" smtClean="0"/>
              <a:t>Terceiro nível</a:t>
            </a:r>
          </a:p>
          <a:p>
            <a:pPr lvl="3"/>
            <a:r>
              <a:rPr lang="x-none" dirty="0" smtClean="0"/>
              <a:t>Quarto nível</a:t>
            </a:r>
          </a:p>
          <a:p>
            <a:pPr lvl="4"/>
            <a:r>
              <a:rPr lang="x-none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84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4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8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52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0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39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14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2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33EE-E6E4-49A9-82C9-B9010BB8FFC4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6C20-0A0E-4EA7-ACF0-A1AD47C62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96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presentação Apex-Brasil_Verde_EN_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7592" r="415" b="13045"/>
          <a:stretch/>
        </p:blipFill>
        <p:spPr>
          <a:xfrm>
            <a:off x="0" y="-27296"/>
            <a:ext cx="12192000" cy="68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0102"/>
              </p:ext>
            </p:extLst>
          </p:nvPr>
        </p:nvGraphicFramePr>
        <p:xfrm>
          <a:off x="3677246" y="2109140"/>
          <a:ext cx="6858495" cy="3258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7709"/>
                <a:gridCol w="1788658"/>
                <a:gridCol w="2902128"/>
              </a:tblGrid>
              <a:tr h="798627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200" b="1" u="none" strike="noStrike" kern="1200" dirty="0" smtClean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Setor</a:t>
                      </a:r>
                      <a:endParaRPr lang="pt-BR" sz="2200" b="1" u="none" strike="noStrike" kern="1200" dirty="0">
                        <a:solidFill>
                          <a:srgbClr val="B0D488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698" marR="10698" marT="10698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Nº de empresas apoiadas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Exportações 2014 (USD)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191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BIOTECNOLOGIA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8.000.000,00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844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SOFTWARE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594.000.000,00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30196"/>
                      </a:srgbClr>
                    </a:solidFill>
                  </a:tcPr>
                </a:tc>
              </a:tr>
              <a:tr h="64069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INCUBADORAS</a:t>
                      </a:r>
                      <a:r>
                        <a:rPr lang="pt-BR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 DE TECNOLOGIA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100.000,00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69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FÁRMACOS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2.259.201,12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5602" y="458461"/>
            <a:ext cx="1180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PANORAMA DAS EXPORTAÇÕES CRIATIVAS E INOVADORAS</a:t>
            </a:r>
            <a:endParaRPr lang="pt-BR" sz="32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0787" y="2296280"/>
            <a:ext cx="2422823" cy="23098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TECNOLOGIA E CIÊNCIAS DA VIDA</a:t>
            </a:r>
          </a:p>
        </p:txBody>
      </p:sp>
    </p:spTree>
    <p:extLst>
      <p:ext uri="{BB962C8B-B14F-4D97-AF65-F5344CB8AC3E}">
        <p14:creationId xmlns:p14="http://schemas.microsoft.com/office/powerpoint/2010/main" val="21084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ítulo 1"/>
          <p:cNvSpPr>
            <a:spLocks noGrp="1"/>
          </p:cNvSpPr>
          <p:nvPr>
            <p:ph type="title" idx="4294967295"/>
          </p:nvPr>
        </p:nvSpPr>
        <p:spPr>
          <a:xfrm>
            <a:off x="1687790" y="126980"/>
            <a:ext cx="8977313" cy="126841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PRINCIPAIS DEMANDAS</a:t>
            </a:r>
            <a:endParaRPr lang="en-US" sz="36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68322" y="1395393"/>
            <a:ext cx="116356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-Criação e ratificação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de </a:t>
            </a:r>
            <a:r>
              <a:rPr lang="pt-BR" sz="16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acordos </a:t>
            </a:r>
            <a:r>
              <a:rPr lang="pt-BR" sz="1600" b="1" dirty="0" smtClean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de </a:t>
            </a:r>
            <a:r>
              <a:rPr lang="pt-BR" sz="1600" b="1" dirty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coprodução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internacionais já aprovados e aprovação de novos acordos para o setor audiovisual;</a:t>
            </a:r>
          </a:p>
          <a:p>
            <a:pPr algn="just"/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 </a:t>
            </a:r>
          </a:p>
          <a:p>
            <a:pPr algn="just"/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</a:t>
            </a:r>
            <a:r>
              <a:rPr lang="pt-BR" sz="1600" b="1" dirty="0" smtClean="0">
                <a:solidFill>
                  <a:schemeClr val="accent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Simplificação</a:t>
            </a: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dos procedimentos para filmagens no Brasil de coproduções internacionais;</a:t>
            </a:r>
          </a:p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-Estudar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possibilidades de </a:t>
            </a:r>
            <a:r>
              <a:rPr lang="pt-BR" sz="1600" b="1" dirty="0">
                <a:solidFill>
                  <a:schemeClr val="accent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desoneração de tributos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incidentes na compra de equipamentos e insumos nacionais e na prestação de serviços entre as empresas do </a:t>
            </a: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setor;</a:t>
            </a: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-Fortalecimento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do </a:t>
            </a:r>
            <a:r>
              <a:rPr lang="pt-BR" sz="1600" b="1" dirty="0" smtClean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Conselho </a:t>
            </a:r>
            <a:r>
              <a:rPr lang="pt-BR" sz="1600" b="1" dirty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Nacional de Combate à Pirataria do Ministério da Justiça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, para estruturar ações com outros órgãos federais para o combate ao comércio </a:t>
            </a: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ilegal;</a:t>
            </a: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sz="1600" spc="38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-Fortalecimento </a:t>
            </a:r>
            <a:r>
              <a:rPr lang="pt-BR" sz="1600" spc="38" dirty="0">
                <a:latin typeface="DokChampa" panose="020B0604020202020204" pitchFamily="34" charset="-34"/>
                <a:cs typeface="DokChampa" panose="020B0604020202020204" pitchFamily="34" charset="-34"/>
              </a:rPr>
              <a:t>e adensamento das </a:t>
            </a:r>
            <a:r>
              <a:rPr lang="pt-BR" sz="1600" b="1" spc="38" dirty="0">
                <a:solidFill>
                  <a:schemeClr val="accent4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cadeias de valor</a:t>
            </a:r>
            <a:r>
              <a:rPr lang="pt-BR" sz="1600" spc="38" dirty="0">
                <a:latin typeface="DokChampa" panose="020B0604020202020204" pitchFamily="34" charset="-34"/>
                <a:cs typeface="DokChampa" panose="020B0604020202020204" pitchFamily="34" charset="-34"/>
              </a:rPr>
              <a:t>. Por exemplo: o Brasil é um dos maiores players globais na produção e exportação de proteína animal e vegetal. </a:t>
            </a:r>
            <a:endParaRPr lang="en-US" sz="1600" spc="38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3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ixaDeTexto 6"/>
          <p:cNvSpPr txBox="1">
            <a:spLocks noChangeArrowheads="1"/>
          </p:cNvSpPr>
          <p:nvPr/>
        </p:nvSpPr>
        <p:spPr bwMode="auto">
          <a:xfrm>
            <a:off x="568819" y="1884322"/>
            <a:ext cx="11229451" cy="8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sz="1632" dirty="0">
              <a:latin typeface="Sun Regular"/>
            </a:endParaRPr>
          </a:p>
          <a:p>
            <a:pPr algn="just"/>
            <a:endParaRPr lang="pt-BR" sz="1632" dirty="0">
              <a:latin typeface="Sun Regular"/>
            </a:endParaRPr>
          </a:p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sz="1632" dirty="0">
              <a:latin typeface="Sun Regular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87790" y="126980"/>
            <a:ext cx="8977313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PRINCIPAIS DEMANDAS</a:t>
            </a:r>
            <a:endParaRPr lang="en-US" sz="36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251" y="1398339"/>
            <a:ext cx="114980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-</a:t>
            </a:r>
            <a:r>
              <a:rPr lang="pt-BR" sz="1600" b="1" dirty="0" smtClean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Barreiras </a:t>
            </a:r>
            <a:r>
              <a:rPr lang="pt-BR" sz="1600" b="1" dirty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técnicas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às empresas brasileiras, através da aplicação disseminada com relação aos chamados “Padrões Privados”, que não são barreiras oficiais, mas inibem e até podem invalidar a penetração dos produtos brasileiros nos mercados dos Estados Unidos e da União Europeia.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-A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C</a:t>
            </a: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onstituição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estabelece a </a:t>
            </a:r>
            <a:r>
              <a:rPr lang="pt-BR" sz="1600" b="1" dirty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imunidade ao livro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em razão de seu valor social e cultural (esta imunidade abrange tributos relativos à exportação). </a:t>
            </a: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Estudar possibilidades com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relação a imunidade para o livro em todos os seus formatos;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-Interação 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entre as Agências reguladoras para definir estratégias determinadas – no âmbito da </a:t>
            </a:r>
            <a:r>
              <a:rPr lang="pt-BR" sz="1600" b="1" dirty="0">
                <a:solidFill>
                  <a:srgbClr val="FFFF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regulação sanitária local e internacional</a:t>
            </a: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 - para estabelecimento de políticas de incentivo e atração para projetos de produção destinados à exportação; </a:t>
            </a:r>
          </a:p>
        </p:txBody>
      </p:sp>
    </p:spTree>
    <p:extLst>
      <p:ext uri="{BB962C8B-B14F-4D97-AF65-F5344CB8AC3E}">
        <p14:creationId xmlns:p14="http://schemas.microsoft.com/office/powerpoint/2010/main" val="7742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ixaDeTexto 6"/>
          <p:cNvSpPr txBox="1">
            <a:spLocks noChangeArrowheads="1"/>
          </p:cNvSpPr>
          <p:nvPr/>
        </p:nvSpPr>
        <p:spPr bwMode="auto">
          <a:xfrm>
            <a:off x="686273" y="1863646"/>
            <a:ext cx="10969852" cy="8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632" dirty="0">
                <a:latin typeface="Sun Regular"/>
              </a:rPr>
              <a:t> </a:t>
            </a:r>
          </a:p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sz="1632" dirty="0">
              <a:latin typeface="Sun Regular"/>
            </a:endParaRPr>
          </a:p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sz="1632" dirty="0" smtClean="0">
              <a:latin typeface="Sun Regular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87790" y="126980"/>
            <a:ext cx="8977313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PRINCIPAIS DEMANDAS</a:t>
            </a:r>
            <a:endParaRPr lang="en-US" sz="36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4717" y="1801427"/>
            <a:ext cx="11668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-A </a:t>
            </a:r>
            <a:r>
              <a:rPr lang="pt-BR" dirty="0">
                <a:latin typeface="DokChampa" panose="020B0604020202020204" pitchFamily="34" charset="-34"/>
                <a:cs typeface="DokChampa" panose="020B0604020202020204" pitchFamily="34" charset="-34"/>
              </a:rPr>
              <a:t>Exportação Temporária de obras de arte para fins culturais prevê prazo de até 2 anos para retorno da obra ao Brasil. Este tipo de Exportação não permite a </a:t>
            </a:r>
            <a:r>
              <a:rPr lang="pt-BR" b="1" dirty="0">
                <a:latin typeface="DokChampa" panose="020B0604020202020204" pitchFamily="34" charset="-34"/>
                <a:cs typeface="DokChampa" panose="020B0604020202020204" pitchFamily="34" charset="-34"/>
              </a:rPr>
              <a:t>transformação automática do regime Temporário para o </a:t>
            </a:r>
            <a:r>
              <a:rPr lang="pt-BR" b="1" dirty="0">
                <a:solidFill>
                  <a:schemeClr val="accent4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Definitivo caso haja interesse da instituição estrangeira em adquirir a obra</a:t>
            </a:r>
            <a:r>
              <a:rPr lang="pt-BR" dirty="0">
                <a:latin typeface="DokChampa" panose="020B0604020202020204" pitchFamily="34" charset="-34"/>
                <a:cs typeface="DokChampa" panose="020B0604020202020204" pitchFamily="34" charset="-34"/>
              </a:rPr>
              <a:t>;</a:t>
            </a:r>
          </a:p>
          <a:p>
            <a:pPr algn="just"/>
            <a:endParaRPr lang="pt-BR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-Desburocratizar </a:t>
            </a:r>
            <a:r>
              <a:rPr lang="pt-BR" dirty="0">
                <a:latin typeface="DokChampa" panose="020B0604020202020204" pitchFamily="34" charset="-34"/>
                <a:cs typeface="DokChampa" panose="020B0604020202020204" pitchFamily="34" charset="-34"/>
              </a:rPr>
              <a:t>e </a:t>
            </a:r>
            <a:r>
              <a:rPr lang="pt-BR" b="1" dirty="0">
                <a:solidFill>
                  <a:schemeClr val="accent2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agilizar os processos de exportação </a:t>
            </a:r>
            <a:r>
              <a:rPr lang="pt-BR" dirty="0">
                <a:latin typeface="DokChampa" panose="020B0604020202020204" pitchFamily="34" charset="-34"/>
                <a:cs typeface="DokChampa" panose="020B0604020202020204" pitchFamily="34" charset="-34"/>
              </a:rPr>
              <a:t>e retorno das obras de arte, melhorando a comunicação e padronização de procedimentos e o entendimento do bem cultural por parte dos órgãos que controlam a circulação internacional de obras - até fiscais e agentes aduaneiros;</a:t>
            </a:r>
          </a:p>
          <a:p>
            <a:pPr algn="just"/>
            <a:endParaRPr lang="pt-BR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-A </a:t>
            </a:r>
            <a:r>
              <a:rPr lang="pt-BR" b="1" dirty="0" smtClean="0">
                <a:solidFill>
                  <a:schemeClr val="accent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repatriação de obras de artistas brasileiros </a:t>
            </a:r>
            <a:r>
              <a:rPr lang="pt-BR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tem </a:t>
            </a:r>
            <a:r>
              <a:rPr lang="pt-BR" dirty="0">
                <a:latin typeface="DokChampa" panose="020B0604020202020204" pitchFamily="34" charset="-34"/>
                <a:cs typeface="DokChampa" panose="020B0604020202020204" pitchFamily="34" charset="-34"/>
              </a:rPr>
              <a:t>impostos que são aplicados de forma cumulativa no processo de importação, elevam os custos em aproximadamente 48%, independentemente se a obra foi anteriormente exportada ou produzida no exterior pelo próprio artista brasileiro;</a:t>
            </a:r>
          </a:p>
          <a:p>
            <a:pPr marL="259118" indent="-259118" algn="just">
              <a:buFont typeface="Arial" panose="020B0604020202020204" pitchFamily="34" charset="0"/>
              <a:buChar char="•"/>
            </a:pPr>
            <a:endParaRPr lang="pt-BR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just"/>
            <a:r>
              <a:rPr lang="pt-BR" b="1" dirty="0" smtClean="0">
                <a:solidFill>
                  <a:schemeClr val="accent4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-Reconhecimento </a:t>
            </a:r>
            <a:r>
              <a:rPr lang="pt-BR" b="1" dirty="0">
                <a:solidFill>
                  <a:schemeClr val="accent4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do videogame </a:t>
            </a:r>
            <a:r>
              <a:rPr lang="pt-BR" dirty="0">
                <a:latin typeface="DokChampa" panose="020B0604020202020204" pitchFamily="34" charset="-34"/>
                <a:cs typeface="DokChampa" panose="020B0604020202020204" pitchFamily="34" charset="-34"/>
              </a:rPr>
              <a:t>como obra de cunho audiovisual como fazem Canadá, Coréia do Sul, França e UK: impede acesso a </a:t>
            </a:r>
            <a:r>
              <a:rPr lang="pt-BR" dirty="0" err="1">
                <a:latin typeface="DokChampa" panose="020B0604020202020204" pitchFamily="34" charset="-34"/>
                <a:cs typeface="DokChampa" panose="020B0604020202020204" pitchFamily="34" charset="-34"/>
              </a:rPr>
              <a:t>co-produções</a:t>
            </a:r>
            <a:r>
              <a:rPr lang="pt-BR" dirty="0">
                <a:latin typeface="DokChampa" panose="020B0604020202020204" pitchFamily="34" charset="-34"/>
                <a:cs typeface="DokChampa" panose="020B0604020202020204" pitchFamily="34" charset="-34"/>
              </a:rPr>
              <a:t> via acordos </a:t>
            </a:r>
            <a:r>
              <a:rPr lang="pt-BR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bilaterais.</a:t>
            </a:r>
            <a:endParaRPr lang="pt-BR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66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229" y="602950"/>
            <a:ext cx="9144000" cy="998673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pt-BR" sz="4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NOSSOS CONTATOS</a:t>
            </a:r>
            <a:endParaRPr lang="pt-BR" sz="48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79804" y="1764384"/>
            <a:ext cx="99040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Obrigado!</a:t>
            </a:r>
          </a:p>
          <a:p>
            <a:endParaRPr lang="pt-BR" sz="24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pt-BR" sz="2400" dirty="0" smtClean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Christiano Braga</a:t>
            </a:r>
          </a:p>
          <a:p>
            <a:r>
              <a:rPr lang="pt-BR" sz="2400" dirty="0" smtClean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Gerente de Exportação - </a:t>
            </a:r>
            <a:r>
              <a:rPr lang="pt-BR" sz="2400" dirty="0" err="1" smtClean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Apex-Brasil</a:t>
            </a:r>
            <a:endParaRPr lang="pt-BR" sz="2400" dirty="0" smtClean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endParaRPr lang="pt-BR" sz="24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pt-BR" sz="2400" dirty="0" smtClean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www.apexbrasil.com.br</a:t>
            </a:r>
            <a:endParaRPr lang="en-US" sz="24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pt-BR" sz="24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apexbrasil@apexbrasil.com.br</a:t>
            </a:r>
          </a:p>
          <a:p>
            <a:endParaRPr lang="pt-BR" sz="24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endParaRPr lang="en-US" sz="24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pt-BR" sz="2400" dirty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Endereço: SBN, Quadra 2, Lote 11</a:t>
            </a:r>
            <a:br>
              <a:rPr lang="pt-BR" sz="2400" dirty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</a:br>
            <a:r>
              <a:rPr lang="pt-BR" sz="2400" dirty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Edifício </a:t>
            </a:r>
            <a:r>
              <a:rPr lang="pt-BR" sz="2400" dirty="0" err="1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Apex-Brasil</a:t>
            </a:r>
            <a:r>
              <a:rPr lang="pt-BR" sz="2400" dirty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– Brasília/DF – CEP 70040-020</a:t>
            </a:r>
            <a:endParaRPr lang="en-US" sz="24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pt-BR" sz="2400" dirty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Telefone: (55 61) 3426-0202</a:t>
            </a:r>
            <a:endParaRPr lang="en-US" sz="24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endParaRPr lang="en-US" sz="2400" dirty="0" smtClean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62049" t="65658" r="24600" b="28134"/>
          <a:stretch/>
        </p:blipFill>
        <p:spPr>
          <a:xfrm>
            <a:off x="1079804" y="4479667"/>
            <a:ext cx="2034695" cy="5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2893" y="705493"/>
            <a:ext cx="9830764" cy="2142698"/>
          </a:xfrm>
        </p:spPr>
        <p:txBody>
          <a:bodyPr anchor="ctr">
            <a:noAutofit/>
          </a:bodyPr>
          <a:lstStyle/>
          <a:p>
            <a:pPr algn="l"/>
            <a:r>
              <a:rPr lang="pt-BR" sz="4800" dirty="0" smtClean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 APEX-BRASIL</a:t>
            </a:r>
            <a:r>
              <a:rPr lang="pt-BR" sz="2000" dirty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pt-BR" sz="20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/>
            </a:r>
            <a:br>
              <a:rPr lang="pt-BR" sz="2000" dirty="0" smtClean="0">
                <a:latin typeface="DokChampa" panose="020B0604020202020204" pitchFamily="34" charset="-34"/>
                <a:cs typeface="DokChampa" panose="020B0604020202020204" pitchFamily="34" charset="-34"/>
              </a:rPr>
            </a:br>
            <a:r>
              <a:rPr lang="pt-BR" sz="20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/>
            </a:r>
            <a:br>
              <a:rPr lang="pt-BR" sz="2000" dirty="0" smtClean="0">
                <a:latin typeface="DokChampa" panose="020B0604020202020204" pitchFamily="34" charset="-34"/>
                <a:cs typeface="DokChampa" panose="020B0604020202020204" pitchFamily="34" charset="-34"/>
              </a:rPr>
            </a:br>
            <a:r>
              <a:rPr lang="pt-BR" sz="20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 Agência </a:t>
            </a:r>
            <a:r>
              <a:rPr lang="pt-BR" sz="2000" dirty="0">
                <a:latin typeface="DokChampa" panose="020B0604020202020204" pitchFamily="34" charset="-34"/>
                <a:cs typeface="DokChampa" panose="020B0604020202020204" pitchFamily="34" charset="-34"/>
              </a:rPr>
              <a:t>Brasileira de Promoção de Exportações e </a:t>
            </a:r>
            <a:r>
              <a:rPr lang="pt-BR" sz="20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Investimentos  é um Serviço Social Autônomo vinculado ao Ministério de Desenvolvimento, Indústria e Comércio Exterior.</a:t>
            </a:r>
            <a:endParaRPr lang="pt-BR" sz="18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25331438"/>
              </p:ext>
            </p:extLst>
          </p:nvPr>
        </p:nvGraphicFramePr>
        <p:xfrm>
          <a:off x="4290882" y="2848191"/>
          <a:ext cx="4042296" cy="385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052893" y="4102862"/>
            <a:ext cx="4047008" cy="2231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EIXOS DE ATUAÇÃO</a:t>
            </a:r>
            <a:endParaRPr lang="pt-BR" sz="36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46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8309" y="307331"/>
            <a:ext cx="8324850" cy="1325563"/>
          </a:xfrm>
        </p:spPr>
        <p:txBody>
          <a:bodyPr anchor="t">
            <a:normAutofit/>
          </a:bodyPr>
          <a:lstStyle/>
          <a:p>
            <a:pPr lvl="0"/>
            <a:r>
              <a:rPr lang="pt-BR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NÚMEROS APEX-BRASIL</a:t>
            </a:r>
            <a:endParaRPr lang="pt-BR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695325" y="1864459"/>
            <a:ext cx="2076450" cy="1676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26A2C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Exportações totais brasileiras</a:t>
            </a:r>
            <a:endParaRPr lang="pt-BR" dirty="0">
              <a:solidFill>
                <a:srgbClr val="026A2C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95325" y="3898045"/>
            <a:ext cx="2076450" cy="18192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26A2C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Exportações de produtos de valor agregado</a:t>
            </a: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3115501" y="2041194"/>
            <a:ext cx="2723323" cy="1322929"/>
          </a:xfrm>
          <a:prstGeom prst="wedgeRoundRectCallou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2014</a:t>
            </a:r>
          </a:p>
          <a:p>
            <a:pPr lvl="0"/>
            <a:r>
              <a:rPr lang="pt-BR" sz="3600" spc="-150" dirty="0">
                <a:latin typeface="DokChampa" panose="020B0604020202020204" pitchFamily="34" charset="-34"/>
                <a:cs typeface="DokChampa" panose="020B0604020202020204" pitchFamily="34" charset="-34"/>
              </a:rPr>
              <a:t>US$ 225 </a:t>
            </a:r>
            <a:r>
              <a:rPr lang="pt-BR" sz="3600" spc="-15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bi</a:t>
            </a:r>
            <a:endParaRPr lang="pt-BR" sz="3600" spc="-15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21" name="Texto explicativo retangular com cantos arredondados 20"/>
          <p:cNvSpPr/>
          <p:nvPr/>
        </p:nvSpPr>
        <p:spPr>
          <a:xfrm>
            <a:off x="5992051" y="2023942"/>
            <a:ext cx="2723323" cy="1322929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2014</a:t>
            </a:r>
          </a:p>
          <a:p>
            <a:pPr lvl="0">
              <a:lnSpc>
                <a:spcPct val="80000"/>
              </a:lnSpc>
            </a:pPr>
            <a:r>
              <a:rPr lang="pt-BR" sz="3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27,6% </a:t>
            </a:r>
            <a:r>
              <a:rPr lang="pt-BR" sz="14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participação </a:t>
            </a:r>
            <a:r>
              <a:rPr lang="pt-BR" sz="1400" dirty="0">
                <a:latin typeface="DokChampa" panose="020B0604020202020204" pitchFamily="34" charset="-34"/>
                <a:cs typeface="DokChampa" panose="020B0604020202020204" pitchFamily="34" charset="-34"/>
              </a:rPr>
              <a:t>da Apex-Brasil</a:t>
            </a:r>
          </a:p>
        </p:txBody>
      </p:sp>
      <p:sp>
        <p:nvSpPr>
          <p:cNvPr id="22" name="Texto explicativo retangular com cantos arredondados 21"/>
          <p:cNvSpPr/>
          <p:nvPr/>
        </p:nvSpPr>
        <p:spPr>
          <a:xfrm>
            <a:off x="8868601" y="2041194"/>
            <a:ext cx="2723323" cy="1322929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2013 </a:t>
            </a:r>
            <a:r>
              <a:rPr lang="pt-BR" sz="1600" dirty="0" err="1" smtClean="0">
                <a:latin typeface="DokChampa" panose="020B0604020202020204" pitchFamily="34" charset="-34"/>
                <a:cs typeface="DokChampa" panose="020B0604020202020204" pitchFamily="34" charset="-34"/>
              </a:rPr>
              <a:t>vs</a:t>
            </a: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2014</a:t>
            </a: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pt-BR" sz="3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+33,8%</a:t>
            </a:r>
          </a:p>
          <a:p>
            <a:pPr lvl="0">
              <a:lnSpc>
                <a:spcPct val="80000"/>
              </a:lnSpc>
            </a:pPr>
            <a:r>
              <a:rPr lang="pt-BR" sz="14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resultado Apex-Brasil</a:t>
            </a:r>
            <a:endParaRPr lang="pt-BR" sz="140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23" name="Texto explicativo retangular com cantos arredondados 22"/>
          <p:cNvSpPr/>
          <p:nvPr/>
        </p:nvSpPr>
        <p:spPr>
          <a:xfrm>
            <a:off x="3115501" y="4146219"/>
            <a:ext cx="2723323" cy="1322929"/>
          </a:xfrm>
          <a:prstGeom prst="wedgeRoundRectCallou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2014</a:t>
            </a:r>
          </a:p>
          <a:p>
            <a:pPr lvl="0"/>
            <a:r>
              <a:rPr lang="pt-BR" sz="3600" spc="-300" dirty="0">
                <a:latin typeface="DokChampa" panose="020B0604020202020204" pitchFamily="34" charset="-34"/>
                <a:cs typeface="DokChampa" panose="020B0604020202020204" pitchFamily="34" charset="-34"/>
              </a:rPr>
              <a:t>US$ </a:t>
            </a:r>
            <a:r>
              <a:rPr lang="pt-BR" sz="3600" spc="-3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141,9 bi</a:t>
            </a:r>
            <a:endParaRPr lang="pt-BR" sz="3600" spc="-30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24" name="Texto explicativo retangular com cantos arredondados 23"/>
          <p:cNvSpPr/>
          <p:nvPr/>
        </p:nvSpPr>
        <p:spPr>
          <a:xfrm>
            <a:off x="5992051" y="4128967"/>
            <a:ext cx="2723323" cy="1322929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pt-BR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2014</a:t>
            </a:r>
          </a:p>
          <a:p>
            <a:pPr lvl="0">
              <a:lnSpc>
                <a:spcPct val="80000"/>
              </a:lnSpc>
            </a:pPr>
            <a:r>
              <a:rPr lang="pt-BR" sz="3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35,4% </a:t>
            </a:r>
            <a:r>
              <a:rPr lang="pt-BR" sz="14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participação </a:t>
            </a:r>
            <a:r>
              <a:rPr lang="pt-BR" sz="1400" dirty="0">
                <a:latin typeface="DokChampa" panose="020B0604020202020204" pitchFamily="34" charset="-34"/>
                <a:cs typeface="DokChampa" panose="020B0604020202020204" pitchFamily="34" charset="-34"/>
              </a:rPr>
              <a:t>da Apex-Brasil</a:t>
            </a:r>
          </a:p>
        </p:txBody>
      </p:sp>
      <p:sp>
        <p:nvSpPr>
          <p:cNvPr id="25" name="Texto explicativo retangular com cantos arredondados 24"/>
          <p:cNvSpPr/>
          <p:nvPr/>
        </p:nvSpPr>
        <p:spPr>
          <a:xfrm>
            <a:off x="8868601" y="4146219"/>
            <a:ext cx="2723323" cy="1322929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2013 </a:t>
            </a:r>
            <a:r>
              <a:rPr lang="pt-BR" sz="1600" dirty="0" err="1" smtClean="0">
                <a:latin typeface="DokChampa" panose="020B0604020202020204" pitchFamily="34" charset="-34"/>
                <a:cs typeface="DokChampa" panose="020B0604020202020204" pitchFamily="34" charset="-34"/>
              </a:rPr>
              <a:t>vs</a:t>
            </a: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2014</a:t>
            </a: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pt-BR" sz="3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+27,8%</a:t>
            </a:r>
          </a:p>
          <a:p>
            <a:pPr>
              <a:lnSpc>
                <a:spcPct val="80000"/>
              </a:lnSpc>
            </a:pPr>
            <a:r>
              <a:rPr lang="pt-BR" sz="14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resultado Apex-Brasil</a:t>
            </a:r>
            <a:endParaRPr lang="pt-BR" sz="140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39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23582" y="1730980"/>
            <a:ext cx="7233314" cy="48350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8205" y="478926"/>
            <a:ext cx="8907251" cy="998673"/>
          </a:xfrm>
        </p:spPr>
        <p:txBody>
          <a:bodyPr anchor="t">
            <a:normAutofit/>
          </a:bodyPr>
          <a:lstStyle/>
          <a:p>
            <a:r>
              <a:rPr lang="pt-BR" sz="4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SETORES APOIADOS</a:t>
            </a:r>
            <a:endParaRPr lang="pt-BR" sz="4800" dirty="0">
              <a:solidFill>
                <a:srgbClr val="FFC0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94" y="2022423"/>
            <a:ext cx="6669602" cy="38712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37648" y="5892774"/>
            <a:ext cx="351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Sun Bold" panose="020B0803050302020203" pitchFamily="34" charset="0"/>
                <a:ea typeface="+mj-ea"/>
                <a:cs typeface="+mj-cs"/>
              </a:rPr>
              <a:t> SETORES DE PRODUTOS</a:t>
            </a:r>
          </a:p>
          <a:p>
            <a:pPr>
              <a:buFont typeface="Arial" charset="0"/>
              <a:buChar char="•"/>
            </a:pP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  <a:latin typeface="Sun Bold" panose="020B0803050302020203" pitchFamily="34" charset="0"/>
                <a:ea typeface="+mj-ea"/>
                <a:cs typeface="+mj-cs"/>
              </a:rPr>
              <a:t> SETORES DE SERVIÇOS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Sun Bold" panose="020B0803050302020203" pitchFamily="34" charset="0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730019" y="1623321"/>
            <a:ext cx="3161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990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+ de 80</a:t>
            </a:r>
          </a:p>
          <a:p>
            <a:r>
              <a:rPr lang="pt-BR" dirty="0">
                <a:latin typeface="DokChampa" panose="020B0604020202020204" pitchFamily="34" charset="-34"/>
                <a:ea typeface="+mj-ea"/>
                <a:cs typeface="DokChampa" panose="020B0604020202020204" pitchFamily="34" charset="-34"/>
              </a:rPr>
              <a:t>SETORES PRODUTIVOS APOIADOS PELA </a:t>
            </a:r>
            <a:endParaRPr lang="pt-BR" dirty="0" smtClean="0">
              <a:latin typeface="DokChampa" panose="020B0604020202020204" pitchFamily="34" charset="-34"/>
              <a:ea typeface="+mj-ea"/>
              <a:cs typeface="DokChampa" panose="020B0604020202020204" pitchFamily="34" charset="-34"/>
            </a:endParaRPr>
          </a:p>
          <a:p>
            <a:r>
              <a:rPr lang="pt-BR" dirty="0" smtClean="0">
                <a:latin typeface="DokChampa" panose="020B0604020202020204" pitchFamily="34" charset="-34"/>
                <a:ea typeface="+mj-ea"/>
                <a:cs typeface="DokChampa" panose="020B0604020202020204" pitchFamily="34" charset="-34"/>
              </a:rPr>
              <a:t>APEX-BRASIL</a:t>
            </a:r>
            <a:endParaRPr lang="pt-BR" dirty="0">
              <a:latin typeface="DokChampa" panose="020B0604020202020204" pitchFamily="34" charset="-34"/>
              <a:ea typeface="+mj-ea"/>
              <a:cs typeface="DokChampa" panose="020B0604020202020204" pitchFamily="34" charset="-34"/>
            </a:endParaRPr>
          </a:p>
          <a:p>
            <a:endParaRPr lang="pt-BR" dirty="0">
              <a:solidFill>
                <a:srgbClr val="FF99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701592" y="3098871"/>
            <a:ext cx="31613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92D05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76</a:t>
            </a:r>
            <a:r>
              <a:rPr lang="pt-BR" sz="2800" b="1" dirty="0" smtClean="0">
                <a:solidFill>
                  <a:srgbClr val="92D05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pt-BR" sz="2000" dirty="0" smtClean="0">
                <a:latin typeface="DokChampa" panose="020B0604020202020204" pitchFamily="34" charset="-34"/>
                <a:ea typeface="+mj-ea"/>
                <a:cs typeface="DokChampa" panose="020B0604020202020204" pitchFamily="34" charset="-34"/>
              </a:rPr>
              <a:t>PROJETOS SETORIAIS</a:t>
            </a:r>
            <a:endParaRPr lang="pt-BR" sz="2000" dirty="0">
              <a:latin typeface="DokChampa" panose="020B0604020202020204" pitchFamily="34" charset="-34"/>
              <a:ea typeface="+mj-ea"/>
              <a:cs typeface="DokChampa" panose="020B0604020202020204" pitchFamily="34" charset="-34"/>
            </a:endParaRPr>
          </a:p>
          <a:p>
            <a:endParaRPr lang="pt-BR" sz="2000" dirty="0">
              <a:solidFill>
                <a:srgbClr val="FF99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744917" y="4000904"/>
            <a:ext cx="3741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92D05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11 MIL </a:t>
            </a:r>
          </a:p>
          <a:p>
            <a:r>
              <a:rPr lang="pt-BR" dirty="0" smtClean="0">
                <a:latin typeface="DokChampa" panose="020B0604020202020204" pitchFamily="34" charset="-34"/>
                <a:ea typeface="+mj-ea"/>
                <a:cs typeface="DokChampa" panose="020B0604020202020204" pitchFamily="34" charset="-34"/>
              </a:rPr>
              <a:t>EMPRESAS ATENDIDAS</a:t>
            </a:r>
            <a:endParaRPr lang="pt-BR" dirty="0">
              <a:latin typeface="DokChampa" panose="020B0604020202020204" pitchFamily="34" charset="-34"/>
              <a:ea typeface="+mj-ea"/>
              <a:cs typeface="DokChampa" panose="020B0604020202020204" pitchFamily="34" charset="-34"/>
            </a:endParaRPr>
          </a:p>
          <a:p>
            <a:endParaRPr lang="pt-BR" dirty="0">
              <a:solidFill>
                <a:srgbClr val="FF99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30018" y="5065148"/>
            <a:ext cx="316132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dirty="0" smtClean="0">
                <a:latin typeface="DokChampa" panose="020B0604020202020204" pitchFamily="34" charset="-34"/>
                <a:ea typeface="+mj-ea"/>
                <a:cs typeface="DokChampa" panose="020B0604020202020204" pitchFamily="34" charset="-34"/>
              </a:rPr>
              <a:t>AÇÕES PARA MAIS DE </a:t>
            </a:r>
          </a:p>
          <a:p>
            <a:pPr>
              <a:lnSpc>
                <a:spcPct val="80000"/>
              </a:lnSpc>
            </a:pPr>
            <a:r>
              <a:rPr lang="pt-BR" b="1" dirty="0" smtClean="0">
                <a:solidFill>
                  <a:srgbClr val="92D05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200 MERCADOS</a:t>
            </a:r>
            <a:endParaRPr lang="pt-BR" b="1" dirty="0">
              <a:solidFill>
                <a:srgbClr val="92D05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endParaRPr lang="pt-BR" dirty="0">
              <a:latin typeface="DokChampa" panose="020B0604020202020204" pitchFamily="34" charset="-34"/>
              <a:ea typeface="+mj-ea"/>
              <a:cs typeface="DokChampa" panose="020B0604020202020204" pitchFamily="34" charset="-34"/>
            </a:endParaRPr>
          </a:p>
          <a:p>
            <a:endParaRPr lang="pt-BR" dirty="0">
              <a:solidFill>
                <a:srgbClr val="FF990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2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3" descr="Apresentação Apex-Brasil_Verde_EN_v2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435873"/>
              </a:clrFrom>
              <a:clrTo>
                <a:srgbClr val="4358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58"/>
            <a:ext cx="8590286" cy="607295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590286" y="446200"/>
            <a:ext cx="340045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PRINCIPAIS SERVIÇOS</a:t>
            </a:r>
          </a:p>
          <a:p>
            <a:endParaRPr lang="pt-BR" sz="900" dirty="0">
              <a:solidFill>
                <a:schemeClr val="accent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marL="155471" indent="-155471">
              <a:spcAft>
                <a:spcPts val="600"/>
              </a:spcAft>
              <a:buFontTx/>
              <a:buChar char="-"/>
            </a:pP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INTELIGÊNCIA DE MERCADO LOCAL </a:t>
            </a:r>
          </a:p>
          <a:p>
            <a:pPr marL="155471" indent="-155471">
              <a:spcAft>
                <a:spcPts val="600"/>
              </a:spcAft>
              <a:buFontTx/>
              <a:buChar char="-"/>
            </a:pP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APOIO À INSTALAÇÃO LOCAL </a:t>
            </a:r>
            <a:b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</a:br>
            <a:r>
              <a:rPr lang="pt-BR" sz="14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(escritório físico e </a:t>
            </a:r>
            <a:r>
              <a:rPr lang="pt-BR" sz="1400" dirty="0">
                <a:latin typeface="DokChampa" panose="020B0604020202020204" pitchFamily="34" charset="-34"/>
                <a:cs typeface="DokChampa" panose="020B0604020202020204" pitchFamily="34" charset="-34"/>
              </a:rPr>
              <a:t>virtual)</a:t>
            </a:r>
          </a:p>
          <a:p>
            <a:pPr marL="155471" indent="-155471">
              <a:spcAft>
                <a:spcPts val="600"/>
              </a:spcAft>
              <a:buFontTx/>
              <a:buChar char="-"/>
            </a:pP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PROMOÇÃO LOCAL DE NEGÓCIOS  </a:t>
            </a:r>
            <a:b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</a:br>
            <a:r>
              <a:rPr lang="pt-BR" sz="14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(</a:t>
            </a:r>
            <a:r>
              <a:rPr lang="pt-BR" sz="1400" dirty="0">
                <a:latin typeface="DokChampa" panose="020B0604020202020204" pitchFamily="34" charset="-34"/>
                <a:cs typeface="DokChampa" panose="020B0604020202020204" pitchFamily="34" charset="-34"/>
              </a:rPr>
              <a:t>Missões prospectivas, agendas de Negócios) </a:t>
            </a:r>
          </a:p>
          <a:p>
            <a:pPr marL="155471" indent="-155471">
              <a:spcAft>
                <a:spcPts val="600"/>
              </a:spcAft>
              <a:buFontTx/>
              <a:buChar char="-"/>
            </a:pP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PARCERIA PARA ARMAZENAGEM E DISTRIBUIÇÃO DE PRODUTOS BRASILEIROS </a:t>
            </a:r>
          </a:p>
          <a:p>
            <a:pPr marL="155471" indent="-155471">
              <a:spcAft>
                <a:spcPts val="600"/>
              </a:spcAft>
              <a:buFontTx/>
              <a:buChar char="-"/>
            </a:pPr>
            <a:r>
              <a:rPr lang="pt-BR" sz="16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MONITORAMENTO DE POLÍTICAS DOS ORGANISMOS LEGISLADORES EUROPEUS</a:t>
            </a:r>
            <a:endParaRPr lang="pt-BR" sz="160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53896" y="4618867"/>
            <a:ext cx="956568" cy="1074923"/>
          </a:xfrm>
          <a:prstGeom prst="rect">
            <a:avLst/>
          </a:prstGeom>
          <a:noFill/>
        </p:spPr>
        <p:txBody>
          <a:bodyPr vert="horz" lIns="99551" tIns="49775" rIns="99551" bIns="49775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0" kern="1200" cap="all" spc="30">
                <a:solidFill>
                  <a:schemeClr val="bg1"/>
                </a:solidFill>
                <a:latin typeface="Gotham Ultra"/>
                <a:ea typeface="+mj-ea"/>
                <a:cs typeface="+mj-cs"/>
              </a:defRPr>
            </a:lvl1pPr>
          </a:lstStyle>
          <a:p>
            <a:r>
              <a:rPr lang="pt-BR" sz="8800" dirty="0" smtClean="0">
                <a:solidFill>
                  <a:schemeClr val="tx1"/>
                </a:solidFill>
                <a:latin typeface="Gotham Black" panose="02000604040000020004" pitchFamily="50" charset="0"/>
              </a:rPr>
              <a:t>9</a:t>
            </a:r>
            <a:endParaRPr lang="pt-BR" sz="8800" dirty="0">
              <a:solidFill>
                <a:schemeClr val="tx1"/>
              </a:solidFill>
              <a:latin typeface="Gotham Black" panose="02000604040000020004" pitchFamily="50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56975" y="503066"/>
            <a:ext cx="1087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LEVANTAMENTO DE DEMANDAS</a:t>
            </a:r>
            <a:endParaRPr lang="pt-BR" sz="48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1432541" y="2090042"/>
            <a:ext cx="2620887" cy="1430210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13</a:t>
            </a:r>
            <a:r>
              <a:rPr lang="pt-BR" sz="2000" b="1" dirty="0" smtClean="0">
                <a:solidFill>
                  <a:schemeClr val="tx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ENTIDADES</a:t>
            </a:r>
            <a:endParaRPr lang="pt-BR" sz="2000" b="1" dirty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1432541" y="3927553"/>
            <a:ext cx="2620887" cy="17181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026A2C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REPRESENTAM </a:t>
            </a:r>
            <a:r>
              <a:rPr lang="pt-BR" sz="3200" dirty="0" smtClean="0">
                <a:solidFill>
                  <a:srgbClr val="026A2C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891 </a:t>
            </a:r>
            <a:r>
              <a:rPr lang="pt-BR" sz="2000" dirty="0" smtClean="0">
                <a:solidFill>
                  <a:srgbClr val="026A2C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EMPRESAS</a:t>
            </a:r>
            <a:endParaRPr lang="pt-BR" sz="2000" dirty="0">
              <a:solidFill>
                <a:srgbClr val="026A2C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4285398" y="3927553"/>
            <a:ext cx="3152632" cy="1718163"/>
          </a:xfrm>
          <a:prstGeom prst="homePlate">
            <a:avLst>
              <a:gd name="adj" fmla="val 48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350</a:t>
            </a:r>
          </a:p>
          <a:p>
            <a:pPr algn="ctr"/>
            <a:r>
              <a:rPr lang="pt-BR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EXPORTADORAS CONTÍNUAS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670000" y="2090042"/>
            <a:ext cx="2627193" cy="355567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pt-BR" sz="2000" b="1" dirty="0" smtClean="0">
                <a:solidFill>
                  <a:schemeClr val="tx1"/>
                </a:solidFill>
                <a:latin typeface="DokChampa" panose="020B0604020202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TEMAS CENTRAIS DO LEVANTAMENTO:</a:t>
            </a:r>
          </a:p>
          <a:p>
            <a:pPr>
              <a:spcAft>
                <a:spcPts val="0"/>
              </a:spcAft>
            </a:pPr>
            <a:endParaRPr lang="pt-BR" sz="2000" b="1" dirty="0" smtClean="0">
              <a:solidFill>
                <a:schemeClr val="tx1"/>
              </a:solidFill>
              <a:latin typeface="DokChampa" panose="020B0604020202020204" pitchFamily="34" charset="-34"/>
              <a:ea typeface="Calibri" panose="020F0502020204030204" pitchFamily="34" charset="0"/>
              <a:cs typeface="DokChampa" panose="020B06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chemeClr val="tx1"/>
                </a:solidFill>
                <a:latin typeface="DokChampa" panose="020B0604020202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-ACESSO A MERCADOS </a:t>
            </a:r>
          </a:p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chemeClr val="tx1"/>
                </a:solidFill>
                <a:latin typeface="DokChampa" panose="020B0604020202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chemeClr val="tx1"/>
                </a:solidFill>
                <a:latin typeface="DokChampa" panose="020B0604020202020204" pitchFamily="34" charset="-34"/>
                <a:ea typeface="Calibri" panose="020F0502020204030204" pitchFamily="34" charset="0"/>
                <a:cs typeface="DokChampa" panose="020B0604020202020204" pitchFamily="34" charset="-34"/>
              </a:rPr>
              <a:t>-FACILITAÇÃO DE COMÉRCIO </a:t>
            </a:r>
            <a:endParaRPr lang="pt-BR" b="1" dirty="0">
              <a:solidFill>
                <a:schemeClr val="tx1"/>
              </a:solidFill>
              <a:latin typeface="DokChampa" panose="020B0604020202020204" pitchFamily="34" charset="-34"/>
              <a:ea typeface="Calibri" panose="020F0502020204030204" pitchFamily="34" charset="0"/>
              <a:cs typeface="DokChampa" panose="020B0604020202020204" pitchFamily="34" charset="-34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4551270" y="2122694"/>
            <a:ext cx="2620887" cy="1430210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US$ 700.000.000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*valores estimados</a:t>
            </a:r>
            <a:endParaRPr lang="pt-BR" sz="2000" b="1" dirty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38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63523"/>
              </p:ext>
            </p:extLst>
          </p:nvPr>
        </p:nvGraphicFramePr>
        <p:xfrm>
          <a:off x="3296796" y="2003934"/>
          <a:ext cx="7998162" cy="4003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817"/>
                <a:gridCol w="2132862"/>
                <a:gridCol w="3439483"/>
              </a:tblGrid>
              <a:tr h="964254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300" b="1" u="none" strike="noStrike" kern="1200" dirty="0" smtClean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Setor</a:t>
                      </a:r>
                      <a:endParaRPr lang="pt-BR" sz="2300" b="1" u="none" strike="noStrike" kern="1200" dirty="0">
                        <a:solidFill>
                          <a:srgbClr val="B0D488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698" marR="10698" marT="10698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1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Nº de empresas apoiadas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1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Exportações 2014 (USD)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56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CONTEÚDO</a:t>
                      </a:r>
                      <a:r>
                        <a:rPr lang="pt-BR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 PARA TV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199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31.165.551,26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016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PROPAGANDA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51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23.500.000,00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29804"/>
                      </a:srgbClr>
                    </a:solidFill>
                  </a:tcPr>
                </a:tc>
              </a:tr>
              <a:tr h="64069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MÚSICA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42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12.969.477,31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844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CINEMA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126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15.500.00,00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30196"/>
                      </a:srgbClr>
                    </a:solidFill>
                  </a:tcPr>
                </a:tc>
              </a:tr>
              <a:tr h="64069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GAMES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44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2.900.000,00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5602" y="458461"/>
            <a:ext cx="1180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PANORAMA DAS EXPORTAÇÕES CRIATIVAS E INOVADORAS</a:t>
            </a:r>
            <a:endParaRPr lang="pt-BR" sz="32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740787" y="2296280"/>
            <a:ext cx="2422823" cy="23098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>
                <a:solidFill>
                  <a:srgbClr val="00206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CONTEÚDO</a:t>
            </a:r>
            <a:endParaRPr lang="pt-BR" sz="2100" b="1" dirty="0">
              <a:solidFill>
                <a:srgbClr val="00206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6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58225"/>
              </p:ext>
            </p:extLst>
          </p:nvPr>
        </p:nvGraphicFramePr>
        <p:xfrm>
          <a:off x="3512476" y="1956739"/>
          <a:ext cx="6858495" cy="261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7709"/>
                <a:gridCol w="1788658"/>
                <a:gridCol w="2902128"/>
              </a:tblGrid>
              <a:tr h="798627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200" b="1" u="none" strike="noStrike" kern="1200" dirty="0" smtClean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Setor</a:t>
                      </a:r>
                      <a:endParaRPr lang="pt-BR" sz="2200" b="1" u="none" strike="noStrike" kern="1200" dirty="0">
                        <a:solidFill>
                          <a:srgbClr val="B0D488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698" marR="10698" marT="10698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Nº de empresas apoiadas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Exportações 2014 (USD)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191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ARTE CONTEMPORÂNEA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51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33.921.564,00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844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SERVIÇOS DE ARQUITETURA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86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1.000.000,00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0196"/>
                      </a:schemeClr>
                    </a:solidFill>
                  </a:tcPr>
                </a:tc>
              </a:tr>
              <a:tr h="64069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LICENCIAMENTO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12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495.688,01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85602" y="458461"/>
            <a:ext cx="1180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PANORAMA DAS EXPORTAÇÕES CRIATIVAS E INOVADORAS</a:t>
            </a:r>
            <a:endParaRPr lang="pt-BR" sz="32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69912"/>
              </p:ext>
            </p:extLst>
          </p:nvPr>
        </p:nvGraphicFramePr>
        <p:xfrm>
          <a:off x="3531139" y="5037175"/>
          <a:ext cx="6858495" cy="640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7709"/>
                <a:gridCol w="1788658"/>
                <a:gridCol w="2902128"/>
              </a:tblGrid>
              <a:tr h="64069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INSTRUMENTOS</a:t>
                      </a:r>
                      <a:r>
                        <a:rPr lang="pt-BR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 MUSICAIS</a:t>
                      </a:r>
                      <a:endParaRPr lang="pt-BR" sz="16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38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3.231.250,00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AC34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740787" y="2296280"/>
            <a:ext cx="2422823" cy="23098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ARTES E SERVIÇOS</a:t>
            </a:r>
            <a:endParaRPr lang="pt-BR" sz="2000" b="1" dirty="0">
              <a:solidFill>
                <a:srgbClr val="00206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18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55135"/>
              </p:ext>
            </p:extLst>
          </p:nvPr>
        </p:nvGraphicFramePr>
        <p:xfrm>
          <a:off x="3627925" y="2507287"/>
          <a:ext cx="6941411" cy="13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182"/>
                <a:gridCol w="1978185"/>
                <a:gridCol w="2985044"/>
              </a:tblGrid>
              <a:tr h="695387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300" b="1" u="none" strike="noStrike" kern="1200" dirty="0" smtClean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Setor</a:t>
                      </a:r>
                      <a:endParaRPr lang="pt-BR" sz="2300" b="1" u="none" strike="noStrike" kern="1200" dirty="0">
                        <a:solidFill>
                          <a:srgbClr val="B0D488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698" marR="10698" marT="10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1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Nº de empresas apoiadas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100" b="1" u="none" strike="noStrike" kern="1200" dirty="0">
                          <a:solidFill>
                            <a:srgbClr val="B0D488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Exportações 2014 (USD)</a:t>
                      </a:r>
                    </a:p>
                  </a:txBody>
                  <a:tcPr marL="10698" marR="10698" marT="106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568">
                <a:tc>
                  <a:txBody>
                    <a:bodyPr/>
                    <a:lstStyle/>
                    <a:p>
                      <a:pPr marL="0" algn="ctr" defTabSz="497754" rtl="0" eaLnBrk="1" fontAlgn="b" latinLnBrk="0" hangingPunct="1"/>
                      <a:r>
                        <a:rPr lang="pt-BR" sz="2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ea typeface="+mn-ea"/>
                          <a:cs typeface="DokChampa" panose="020B0604020202020204" pitchFamily="34" charset="-34"/>
                        </a:rPr>
                        <a:t>DESIGN DE MODA</a:t>
                      </a:r>
                      <a:endParaRPr lang="pt-BR" sz="2100" b="1" u="none" strike="noStrike" kern="1200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ea typeface="+mn-ea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93</a:t>
                      </a: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kChampa" panose="020B0604020202020204" pitchFamily="34" charset="-34"/>
                          <a:cs typeface="DokChampa" panose="020B0604020202020204" pitchFamily="34" charset="-34"/>
                        </a:rPr>
                        <a:t>11.359.482,00 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DokChampa" panose="020B0604020202020204" pitchFamily="34" charset="-34"/>
                        <a:cs typeface="DokChampa" panose="020B0604020202020204" pitchFamily="34" charset="-34"/>
                      </a:endParaRPr>
                    </a:p>
                  </a:txBody>
                  <a:tcPr marL="10864" marR="10864" marT="10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740787" y="2296280"/>
            <a:ext cx="2422823" cy="230985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902" b="1" dirty="0" smtClean="0">
                <a:solidFill>
                  <a:srgbClr val="002060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MODA</a:t>
            </a:r>
            <a:endParaRPr lang="pt-BR" sz="2902" b="1" dirty="0">
              <a:solidFill>
                <a:srgbClr val="002060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99" y="5771745"/>
            <a:ext cx="1536520" cy="79426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5602" y="458461"/>
            <a:ext cx="1180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PANORAMA DAS EXPORTAÇÕES CRIATIVAS E INOVADORAS</a:t>
            </a:r>
            <a:endParaRPr lang="pt-BR" sz="3200" b="1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23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599</Words>
  <Application>Microsoft Office PowerPoint</Application>
  <PresentationFormat>Personalizar</PresentationFormat>
  <Paragraphs>156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Arial</vt:lpstr>
      <vt:lpstr>Sun Bold</vt:lpstr>
      <vt:lpstr>Calibri</vt:lpstr>
      <vt:lpstr>Sun Regular</vt:lpstr>
      <vt:lpstr>Sun Light</vt:lpstr>
      <vt:lpstr>Gotham Ultra</vt:lpstr>
      <vt:lpstr>DokChampa</vt:lpstr>
      <vt:lpstr>Gotham Black</vt:lpstr>
      <vt:lpstr>Calibri Light</vt:lpstr>
      <vt:lpstr>Office Theme</vt:lpstr>
      <vt:lpstr>Apresentação do PowerPoint</vt:lpstr>
      <vt:lpstr>A APEX-BRASIL    A Agência Brasileira de Promoção de Exportações e Investimentos  é um Serviço Social Autônomo vinculado ao Ministério de Desenvolvimento, Indústria e Comércio Exterior.</vt:lpstr>
      <vt:lpstr>NÚMEROS APEX-BRASIL</vt:lpstr>
      <vt:lpstr>SETORES APOIADOS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DEMANDAS</vt:lpstr>
      <vt:lpstr>Apresentação do PowerPoint</vt:lpstr>
      <vt:lpstr>Apresentação do PowerPoint</vt:lpstr>
      <vt:lpstr>NOSSOS 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DESENVOLVIMENTO INDIVIDUAL</dc:title>
  <dc:creator>Fabio Alexandre Bezerra Galvão</dc:creator>
  <cp:lastModifiedBy>Washington Carlos Maciel da Silva</cp:lastModifiedBy>
  <cp:revision>434</cp:revision>
  <cp:lastPrinted>2015-04-24T20:59:52Z</cp:lastPrinted>
  <dcterms:created xsi:type="dcterms:W3CDTF">2014-10-08T12:44:18Z</dcterms:created>
  <dcterms:modified xsi:type="dcterms:W3CDTF">2015-06-09T17:25:49Z</dcterms:modified>
</cp:coreProperties>
</file>