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0" r:id="rId3"/>
    <p:sldId id="257" r:id="rId4"/>
    <p:sldId id="261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4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79848352289299"/>
          <c:y val="0.17052708836927299"/>
          <c:w val="0.8779740032495944"/>
          <c:h val="0.6303459939847947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Hoja1!$A$3</c:f>
              <c:strCache>
                <c:ptCount val="1"/>
                <c:pt idx="0">
                  <c:v>31/12/2010</c:v>
                </c:pt>
              </c:strCache>
            </c:strRef>
          </c:tx>
          <c:invertIfNegative val="0"/>
          <c:cat>
            <c:strRef>
              <c:f>Hoja1!$B$1</c:f>
              <c:strCache>
                <c:ptCount val="1"/>
                <c:pt idx="0">
                  <c:v>Reservas</c:v>
                </c:pt>
              </c:strCache>
            </c:strRef>
          </c:cat>
          <c:val>
            <c:numRef>
              <c:f>Hoja1!$B$3</c:f>
              <c:numCache>
                <c:formatCode>General</c:formatCode>
                <c:ptCount val="1"/>
                <c:pt idx="0">
                  <c:v>52190</c:v>
                </c:pt>
              </c:numCache>
            </c:numRef>
          </c:val>
        </c:ser>
        <c:ser>
          <c:idx val="0"/>
          <c:order val="1"/>
          <c:tx>
            <c:strRef>
              <c:f>Hoja1!$A$2</c:f>
              <c:strCache>
                <c:ptCount val="1"/>
                <c:pt idx="0">
                  <c:v>31/01/2014</c:v>
                </c:pt>
              </c:strCache>
            </c:strRef>
          </c:tx>
          <c:invertIfNegative val="0"/>
          <c:cat>
            <c:strRef>
              <c:f>Hoja1!$B$1</c:f>
              <c:strCache>
                <c:ptCount val="1"/>
                <c:pt idx="0">
                  <c:v>Reservas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27748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80122368"/>
        <c:axId val="180123904"/>
      </c:barChart>
      <c:catAx>
        <c:axId val="180122368"/>
        <c:scaling>
          <c:orientation val="minMax"/>
        </c:scaling>
        <c:delete val="0"/>
        <c:axPos val="b"/>
        <c:numFmt formatCode="dd/mm/yyyy" sourceLinked="1"/>
        <c:majorTickMark val="none"/>
        <c:minorTickMark val="none"/>
        <c:tickLblPos val="nextTo"/>
        <c:crossAx val="180123904"/>
        <c:crosses val="autoZero"/>
        <c:auto val="1"/>
        <c:lblAlgn val="ctr"/>
        <c:lblOffset val="100"/>
        <c:noMultiLvlLbl val="0"/>
      </c:catAx>
      <c:valAx>
        <c:axId val="18012390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8012236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CD2AAE5-54E6-4FAE-92DB-4ECE99BEFCE2}" type="datetimeFigureOut">
              <a:rPr lang="es-AR" smtClean="0"/>
              <a:pPr/>
              <a:t>28/05/2014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AR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BBD1E11-9546-4518-9410-014894AA2D34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1628800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tx1"/>
                </a:solidFill>
              </a:rPr>
              <a:t>Mercosur tras los ciclos electorales 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dirty="0" smtClean="0">
                <a:solidFill>
                  <a:schemeClr val="tx1"/>
                </a:solidFill>
              </a:rPr>
              <a:t>(Brasil 2014 y Argentina 2015)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19672" y="4869160"/>
            <a:ext cx="7406640" cy="1752600"/>
          </a:xfrm>
        </p:spPr>
        <p:txBody>
          <a:bodyPr>
            <a:normAutofit/>
          </a:bodyPr>
          <a:lstStyle/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>
                <a:solidFill>
                  <a:schemeClr val="tx1"/>
                </a:solidFill>
              </a:rPr>
              <a:t>                                                    Por Marcelo Falak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1"/>
                </a:solidFill>
              </a:rPr>
              <a:t>1. Daniel Scioli (PJ-FPV)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6" name="5 Marcador de contenido" descr="Blej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7003" r="6629"/>
          <a:stretch>
            <a:fillRect/>
          </a:stretch>
        </p:blipFill>
        <p:spPr>
          <a:xfrm>
            <a:off x="1115616" y="1484784"/>
            <a:ext cx="2664296" cy="2448272"/>
          </a:xfrm>
        </p:spPr>
      </p:pic>
      <p:pic>
        <p:nvPicPr>
          <p:cNvPr id="7" name="6 Imagen" descr="Be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1484784"/>
            <a:ext cx="2622798" cy="2413852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1115616" y="393305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Mario </a:t>
            </a:r>
            <a:r>
              <a:rPr lang="es-AR" dirty="0" err="1" smtClean="0"/>
              <a:t>Blejer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5364088" y="393305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Miguel </a:t>
            </a:r>
            <a:r>
              <a:rPr lang="es-AR" dirty="0" err="1" smtClean="0"/>
              <a:t>Bein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1"/>
                </a:solidFill>
              </a:rPr>
              <a:t>2. Sergio Massa (FR)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4" name="3 Marcador de contenido" descr="Delgad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8897"/>
          <a:stretch>
            <a:fillRect/>
          </a:stretch>
        </p:blipFill>
        <p:spPr>
          <a:xfrm>
            <a:off x="1043608" y="1556792"/>
            <a:ext cx="3024336" cy="2016224"/>
          </a:xfrm>
        </p:spPr>
      </p:pic>
      <p:pic>
        <p:nvPicPr>
          <p:cNvPr id="5" name="4 Imagen" descr="Lavagn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1556792"/>
            <a:ext cx="3096344" cy="2060476"/>
          </a:xfrm>
          <a:prstGeom prst="rect">
            <a:avLst/>
          </a:prstGeom>
        </p:spPr>
      </p:pic>
      <p:pic>
        <p:nvPicPr>
          <p:cNvPr id="7" name="6 Imagen" descr="Pe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80120" y="4221088"/>
            <a:ext cx="3059832" cy="2039888"/>
          </a:xfrm>
          <a:prstGeom prst="rect">
            <a:avLst/>
          </a:prstGeom>
        </p:spPr>
      </p:pic>
      <p:pic>
        <p:nvPicPr>
          <p:cNvPr id="8" name="7 Imagen" descr="Redrado.jpg"/>
          <p:cNvPicPr>
            <a:picLocks noChangeAspect="1"/>
          </p:cNvPicPr>
          <p:nvPr/>
        </p:nvPicPr>
        <p:blipFill>
          <a:blip r:embed="rId5" cstate="print"/>
          <a:srcRect r="16688"/>
          <a:stretch>
            <a:fillRect/>
          </a:stretch>
        </p:blipFill>
        <p:spPr>
          <a:xfrm>
            <a:off x="5292080" y="4221088"/>
            <a:ext cx="3096344" cy="2088232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971600" y="357301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Ricardo Delgado</a:t>
            </a:r>
            <a:endParaRPr lang="es-AR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220072" y="364502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Roberto </a:t>
            </a:r>
            <a:r>
              <a:rPr lang="es-AR" dirty="0" err="1" smtClean="0"/>
              <a:t>Lavagna</a:t>
            </a:r>
            <a:endParaRPr lang="es-AR" dirty="0"/>
          </a:p>
        </p:txBody>
      </p:sp>
      <p:sp>
        <p:nvSpPr>
          <p:cNvPr id="12" name="11 CuadroTexto"/>
          <p:cNvSpPr txBox="1"/>
          <p:nvPr/>
        </p:nvSpPr>
        <p:spPr>
          <a:xfrm>
            <a:off x="971600" y="623731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Miguel </a:t>
            </a:r>
            <a:r>
              <a:rPr lang="es-AR" dirty="0" err="1" smtClean="0"/>
              <a:t>Peirano</a:t>
            </a:r>
            <a:endParaRPr lang="es-AR" dirty="0"/>
          </a:p>
        </p:txBody>
      </p:sp>
      <p:sp>
        <p:nvSpPr>
          <p:cNvPr id="13" name="12 CuadroTexto"/>
          <p:cNvSpPr txBox="1"/>
          <p:nvPr/>
        </p:nvSpPr>
        <p:spPr>
          <a:xfrm>
            <a:off x="5292080" y="6309320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Martín Redrado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1"/>
                </a:solidFill>
              </a:rPr>
              <a:t>3. Mauricio Macri (Pro)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4" name="3 Marcador de contenido" descr="Elizond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81989" y="1700808"/>
            <a:ext cx="3360373" cy="2016224"/>
          </a:xfrm>
        </p:spPr>
      </p:pic>
      <p:pic>
        <p:nvPicPr>
          <p:cNvPr id="5" name="4 Imagen" descr="Ssturzenegg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59038" y="1700808"/>
            <a:ext cx="3600400" cy="2016224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043608" y="371703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Federico Sturzenegger</a:t>
            </a:r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4048" y="3717032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Marcelo Elizondo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1"/>
                </a:solidFill>
              </a:rPr>
              <a:t>4. FA-UNEN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4" name="3 Marcador de contenido" descr="Loustea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12635"/>
          <a:stretch>
            <a:fillRect/>
          </a:stretch>
        </p:blipFill>
        <p:spPr>
          <a:xfrm>
            <a:off x="5436096" y="1628799"/>
            <a:ext cx="2971031" cy="1944217"/>
          </a:xfrm>
        </p:spPr>
      </p:pic>
      <p:pic>
        <p:nvPicPr>
          <p:cNvPr id="5" name="4 Imagen" descr="Prat Gay.jpg"/>
          <p:cNvPicPr>
            <a:picLocks noChangeAspect="1"/>
          </p:cNvPicPr>
          <p:nvPr/>
        </p:nvPicPr>
        <p:blipFill>
          <a:blip r:embed="rId3" cstate="print"/>
          <a:srcRect r="4336"/>
          <a:stretch>
            <a:fillRect/>
          </a:stretch>
        </p:blipFill>
        <p:spPr>
          <a:xfrm>
            <a:off x="1259632" y="1628800"/>
            <a:ext cx="3168352" cy="1944216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259632" y="357301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Alfonso Prat-Gay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5436096" y="3573016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Martín </a:t>
            </a:r>
            <a:r>
              <a:rPr lang="es-AR" dirty="0" err="1" smtClean="0"/>
              <a:t>Lousteau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1"/>
                </a:solidFill>
              </a:rPr>
              <a:t>Conclusiones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dirty="0" smtClean="0"/>
              <a:t>Brasil y Mercosur, prioridad para Argentina</a:t>
            </a:r>
          </a:p>
          <a:p>
            <a:r>
              <a:rPr lang="es-AR" dirty="0" smtClean="0"/>
              <a:t>Prima la idea de sostener la unión aduanera</a:t>
            </a:r>
          </a:p>
          <a:p>
            <a:r>
              <a:rPr lang="es-AR" dirty="0" smtClean="0"/>
              <a:t>Scioli y Massa: definiciones aún pendientes</a:t>
            </a:r>
          </a:p>
          <a:p>
            <a:r>
              <a:rPr lang="es-AR" dirty="0" smtClean="0"/>
              <a:t>Macri: mayor apertura a flexibilizar el bloque</a:t>
            </a:r>
          </a:p>
          <a:p>
            <a:r>
              <a:rPr lang="es-AR" dirty="0" smtClean="0"/>
              <a:t>¿Unión aduanera o TLC?: será clave la definición electoral en Brasil y las condiciones económicas de la transición en la Argentina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tx1"/>
                </a:solidFill>
              </a:rPr>
              <a:t>Caída de reservas, la causa de una crisis cambiaria</a:t>
            </a:r>
            <a:br>
              <a:rPr lang="es-AR" dirty="0" smtClean="0">
                <a:solidFill>
                  <a:schemeClr val="tx1"/>
                </a:solidFill>
              </a:rPr>
            </a:br>
            <a:r>
              <a:rPr lang="es-AR" sz="2800" dirty="0" smtClean="0">
                <a:solidFill>
                  <a:schemeClr val="tx1"/>
                </a:solidFill>
              </a:rPr>
              <a:t>(En </a:t>
            </a:r>
            <a:r>
              <a:rPr lang="es-AR" sz="2800" dirty="0" err="1" smtClean="0">
                <a:solidFill>
                  <a:schemeClr val="tx1"/>
                </a:solidFill>
              </a:rPr>
              <a:t>u$s</a:t>
            </a:r>
            <a:r>
              <a:rPr lang="es-AR" sz="2800" dirty="0" smtClean="0">
                <a:solidFill>
                  <a:schemeClr val="tx1"/>
                </a:solidFill>
              </a:rPr>
              <a:t> millones. Fuente: BCRA)</a:t>
            </a:r>
            <a:endParaRPr lang="es-AR" sz="2800" dirty="0">
              <a:solidFill>
                <a:schemeClr val="tx1"/>
              </a:solidFill>
            </a:endParaRPr>
          </a:p>
        </p:txBody>
      </p:sp>
      <p:graphicFrame>
        <p:nvGraphicFramePr>
          <p:cNvPr id="6" name="3 Gráfico"/>
          <p:cNvGraphicFramePr>
            <a:graphicFrameLocks noGrp="1"/>
          </p:cNvGraphicFramePr>
          <p:nvPr>
            <p:ph idx="1"/>
          </p:nvPr>
        </p:nvGraphicFramePr>
        <p:xfrm>
          <a:off x="1043608" y="1916832"/>
          <a:ext cx="6855586" cy="4224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1"/>
                </a:solidFill>
              </a:rPr>
              <a:t>Primarias: agosto de 2015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es-AR" dirty="0" smtClean="0"/>
              <a:t>Principales partidos y alianzas:</a:t>
            </a:r>
          </a:p>
          <a:p>
            <a:pPr marL="624078" indent="-514350">
              <a:buFont typeface="+mj-lt"/>
              <a:buAutoNum type="arabicPeriod"/>
            </a:pPr>
            <a:r>
              <a:rPr lang="es-AR" dirty="0" smtClean="0"/>
              <a:t>Partido Justicialista-Frente para la Victoria (Gobierno kirchnerista y gobernadores peronistas)</a:t>
            </a:r>
          </a:p>
          <a:p>
            <a:pPr marL="624078" indent="-514350">
              <a:buFont typeface="+mj-lt"/>
              <a:buAutoNum type="arabicPeriod"/>
            </a:pPr>
            <a:r>
              <a:rPr lang="es-AR" dirty="0" smtClean="0"/>
              <a:t>Frente Renovador (peronismo disidente)</a:t>
            </a:r>
          </a:p>
          <a:p>
            <a:pPr marL="624078" indent="-514350">
              <a:buFont typeface="+mj-lt"/>
              <a:buAutoNum type="arabicPeriod"/>
            </a:pPr>
            <a:r>
              <a:rPr lang="es-AR" dirty="0" smtClean="0"/>
              <a:t>Pro (centro-derecha)</a:t>
            </a:r>
          </a:p>
          <a:p>
            <a:pPr marL="624078" indent="-514350">
              <a:buFont typeface="+mj-lt"/>
              <a:buAutoNum type="arabicPeriod"/>
            </a:pPr>
            <a:r>
              <a:rPr lang="es-AR" dirty="0" smtClean="0"/>
              <a:t>Espacio centrista Frente Amplio-UNEN (UCR, Partido Socialista, Coalición Cívica)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1"/>
                </a:solidFill>
              </a:rPr>
              <a:t>Precandidatos presidenciales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Elecciones: octubre de 2015</a:t>
            </a:r>
          </a:p>
          <a:p>
            <a:r>
              <a:rPr lang="es-AR" dirty="0" smtClean="0"/>
              <a:t>Se gana en primera vuelta: 45% de los votos o 40% con 10 puntos de diferencia sobre el segundo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>
                <a:solidFill>
                  <a:schemeClr val="tx1"/>
                </a:solidFill>
              </a:rPr>
              <a:t>1. Partido Justicialista-FPV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4" name="3 Marcador de contenido" descr="Sciol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556792"/>
            <a:ext cx="3240360" cy="2083089"/>
          </a:xfrm>
        </p:spPr>
      </p:pic>
      <p:sp>
        <p:nvSpPr>
          <p:cNvPr id="5" name="4 CuadroTexto"/>
          <p:cNvSpPr txBox="1"/>
          <p:nvPr/>
        </p:nvSpPr>
        <p:spPr>
          <a:xfrm>
            <a:off x="1043608" y="364502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Daniel Scioli</a:t>
            </a:r>
            <a:endParaRPr lang="es-AR" dirty="0"/>
          </a:p>
        </p:txBody>
      </p:sp>
      <p:pic>
        <p:nvPicPr>
          <p:cNvPr id="7" name="6 Imagen" descr="Florenci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5" y="1556792"/>
            <a:ext cx="3645816" cy="2160240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5148064" y="371703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Florencio </a:t>
            </a:r>
            <a:r>
              <a:rPr lang="es-AR" dirty="0" err="1" smtClean="0"/>
              <a:t>Randazzo</a:t>
            </a:r>
            <a:endParaRPr lang="es-AR" dirty="0"/>
          </a:p>
        </p:txBody>
      </p:sp>
      <p:pic>
        <p:nvPicPr>
          <p:cNvPr id="9" name="8 Imagen" descr="Urribarr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43608" y="4077072"/>
            <a:ext cx="3240360" cy="1991866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1043608" y="6093296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Sergio Urribarri</a:t>
            </a:r>
            <a:endParaRPr lang="es-AR" dirty="0"/>
          </a:p>
        </p:txBody>
      </p:sp>
      <p:pic>
        <p:nvPicPr>
          <p:cNvPr id="15" name="14 Imagen" descr="Milto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072" y="4149080"/>
            <a:ext cx="3456384" cy="1800200"/>
          </a:xfrm>
          <a:prstGeom prst="rect">
            <a:avLst/>
          </a:prstGeom>
        </p:spPr>
      </p:pic>
      <p:sp>
        <p:nvSpPr>
          <p:cNvPr id="17" name="16 CuadroTexto"/>
          <p:cNvSpPr txBox="1"/>
          <p:nvPr/>
        </p:nvSpPr>
        <p:spPr>
          <a:xfrm>
            <a:off x="5220072" y="609329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Jorge </a:t>
            </a:r>
            <a:r>
              <a:rPr lang="es-AR" dirty="0" err="1" smtClean="0"/>
              <a:t>Capitanich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tx1"/>
                </a:solidFill>
              </a:rPr>
              <a:t>2. Frente Renovador (peronismo disidente)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10" name="9 Marcador de contenido" descr="Sergi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916832"/>
            <a:ext cx="4536504" cy="3018837"/>
          </a:xfrm>
        </p:spPr>
      </p:pic>
      <p:sp>
        <p:nvSpPr>
          <p:cNvPr id="8" name="7 CuadroTexto"/>
          <p:cNvSpPr txBox="1"/>
          <p:nvPr/>
        </p:nvSpPr>
        <p:spPr>
          <a:xfrm>
            <a:off x="2267744" y="4941168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Sergio Massa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1"/>
                </a:solidFill>
              </a:rPr>
              <a:t>3. Pro (Propuesta Republicana)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4" name="3 Marcador de contenido" descr="Macr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628799"/>
            <a:ext cx="5353682" cy="3008088"/>
          </a:xfrm>
        </p:spPr>
      </p:pic>
      <p:sp>
        <p:nvSpPr>
          <p:cNvPr id="5" name="4 CuadroTexto"/>
          <p:cNvSpPr txBox="1"/>
          <p:nvPr/>
        </p:nvSpPr>
        <p:spPr>
          <a:xfrm>
            <a:off x="2051720" y="4725144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Mauricio Macri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1"/>
                </a:solidFill>
              </a:rPr>
              <a:t>4. Frente Amplio-UNEN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4" name="3 Marcador de contenido" descr="Binn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484784"/>
            <a:ext cx="3240360" cy="2319270"/>
          </a:xfrm>
        </p:spPr>
      </p:pic>
      <p:pic>
        <p:nvPicPr>
          <p:cNvPr id="5" name="4 Imagen" descr="Cobos.JPG"/>
          <p:cNvPicPr>
            <a:picLocks noChangeAspect="1"/>
          </p:cNvPicPr>
          <p:nvPr/>
        </p:nvPicPr>
        <p:blipFill>
          <a:blip r:embed="rId3" cstate="print"/>
          <a:srcRect l="7019" r="15774"/>
          <a:stretch>
            <a:fillRect/>
          </a:stretch>
        </p:blipFill>
        <p:spPr>
          <a:xfrm>
            <a:off x="5076056" y="1484784"/>
            <a:ext cx="3240360" cy="2304256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115616" y="378904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Hermes </a:t>
            </a:r>
            <a:r>
              <a:rPr lang="es-AR" dirty="0" err="1" smtClean="0"/>
              <a:t>Binner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5076056" y="378904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Julio Cobos</a:t>
            </a:r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1043608" y="4725144"/>
            <a:ext cx="76328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smtClean="0"/>
              <a:t>Otros precandidatos: </a:t>
            </a:r>
            <a:r>
              <a:rPr lang="es-AR" sz="2800" b="1" dirty="0" smtClean="0"/>
              <a:t>Ernesto Sanz</a:t>
            </a:r>
            <a:r>
              <a:rPr lang="es-AR" sz="2800" dirty="0" smtClean="0"/>
              <a:t> (UCR), </a:t>
            </a:r>
            <a:r>
              <a:rPr lang="es-AR" sz="2800" b="1" dirty="0" smtClean="0"/>
              <a:t>“Pino” Solanas </a:t>
            </a:r>
            <a:r>
              <a:rPr lang="es-AR" sz="2800" dirty="0" smtClean="0"/>
              <a:t>(centro-izquierda), </a:t>
            </a:r>
            <a:r>
              <a:rPr lang="es-AR" sz="2800" b="1" dirty="0" smtClean="0"/>
              <a:t>Elisa Carrió </a:t>
            </a:r>
            <a:r>
              <a:rPr lang="es-AR" sz="2800" dirty="0" smtClean="0"/>
              <a:t>(Coalición Cívica)</a:t>
            </a:r>
            <a:endParaRPr lang="es-A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tx1"/>
                </a:solidFill>
              </a:rPr>
              <a:t>Referentes económicos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Perfiles de los hombres con poder de influencia para diseñar políticas de vinculación con Brasil y el Mercosur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333</TotalTime>
  <Words>271</Words>
  <Application>Microsoft Office PowerPoint</Application>
  <PresentationFormat>Apresentação na tela 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Solsticio</vt:lpstr>
      <vt:lpstr>Mercosur tras los ciclos electorales  (Brasil 2014 y Argentina 2015)</vt:lpstr>
      <vt:lpstr>Caída de reservas, la causa de una crisis cambiaria (En u$s millones. Fuente: BCRA)</vt:lpstr>
      <vt:lpstr>Primarias: agosto de 2015</vt:lpstr>
      <vt:lpstr>Precandidatos presidenciales</vt:lpstr>
      <vt:lpstr>1. Partido Justicialista-FPV</vt:lpstr>
      <vt:lpstr>2. Frente Renovador (peronismo disidente)</vt:lpstr>
      <vt:lpstr>3. Pro (Propuesta Republicana)</vt:lpstr>
      <vt:lpstr>4. Frente Amplio-UNEN</vt:lpstr>
      <vt:lpstr>Referentes económicos</vt:lpstr>
      <vt:lpstr>1. Daniel Scioli (PJ-FPV)</vt:lpstr>
      <vt:lpstr>2. Sergio Massa (FR)</vt:lpstr>
      <vt:lpstr>3. Mauricio Macri (Pro)</vt:lpstr>
      <vt:lpstr>4. FA-UNEN</vt:lpstr>
      <vt:lpstr>Conclusiones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Marcelo flak</dc:title>
  <dc:creator>marcelo</dc:creator>
  <cp:lastModifiedBy>Washington Carlos Maciel da Silva</cp:lastModifiedBy>
  <cp:revision>29</cp:revision>
  <dcterms:created xsi:type="dcterms:W3CDTF">2014-05-26T01:32:03Z</dcterms:created>
  <dcterms:modified xsi:type="dcterms:W3CDTF">2014-05-28T21:08:59Z</dcterms:modified>
</cp:coreProperties>
</file>