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8" r:id="rId2"/>
    <p:sldId id="287" r:id="rId3"/>
    <p:sldId id="296" r:id="rId4"/>
    <p:sldId id="297" r:id="rId5"/>
    <p:sldId id="306" r:id="rId6"/>
    <p:sldId id="298" r:id="rId7"/>
    <p:sldId id="259" r:id="rId8"/>
    <p:sldId id="308" r:id="rId9"/>
    <p:sldId id="264" r:id="rId10"/>
    <p:sldId id="302" r:id="rId11"/>
    <p:sldId id="285" r:id="rId12"/>
    <p:sldId id="257" r:id="rId13"/>
    <p:sldId id="263" r:id="rId14"/>
    <p:sldId id="304" r:id="rId15"/>
    <p:sldId id="293" r:id="rId16"/>
    <p:sldId id="294" r:id="rId17"/>
    <p:sldId id="295" r:id="rId18"/>
  </p:sldIdLst>
  <p:sldSz cx="9144000" cy="6858000" type="screen4x3"/>
  <p:notesSz cx="7023100" cy="93091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panzini" initials="f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7" autoAdjust="0"/>
    <p:restoredTop sz="75062" autoAdjust="0"/>
  </p:normalViewPr>
  <p:slideViewPr>
    <p:cSldViewPr>
      <p:cViewPr>
        <p:scale>
          <a:sx n="69" d="100"/>
          <a:sy n="69" d="100"/>
        </p:scale>
        <p:origin x="-420" y="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ensi-filer02\cni\negint\Tributa&#231;&#227;o\Reintegra\BC%202000%202013%20manufaturado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ensi-filer02\negint\Apresenta&#231;&#245;es%20Artigos%20e%20Cartas\Abijaodi\C&#226;mara%20dos%20deputados\Principais%20participantes%20no%20Comex%20mundial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ensi-filer02\negint\Apresenta&#231;&#245;es%20Artigos%20e%20Cartas\Abijaodi\C&#226;mara%20dos%20deputados\Dados%20Com&#233;rcio_Apresenta&#231;&#227;o%20c&#226;mar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ensi-filer02\cni\negint\Pontuais\Acordos_Dilma\ACORDOS%20ASSINADOS%20POR%20PA&#205;S%201.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ensi-filer02\cni\negint\Apresenta&#231;&#245;es%20Artigos%20e%20Cartas\Argentina\Importa&#231;&#245;es%20Argentinas_%20Orige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1847887036528716E-2"/>
          <c:y val="7.6584887520674411E-2"/>
          <c:w val="0.92575945063325316"/>
          <c:h val="0.561200110950384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'SALDO MANU ANUAL'!$A$14</c:f>
              <c:strCache>
                <c:ptCount val="1"/>
                <c:pt idx="0">
                  <c:v>Importação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17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'SALDO MANU ANUAL'!$B$13:$H$13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'SALDO MANU ANUAL'!$B$14:$H$14</c:f>
              <c:numCache>
                <c:formatCode>#,##0.0</c:formatCode>
                <c:ptCount val="7"/>
                <c:pt idx="0">
                  <c:v>93.176649674999979</c:v>
                </c:pt>
                <c:pt idx="1">
                  <c:v>132.49357267299996</c:v>
                </c:pt>
                <c:pt idx="2">
                  <c:v>103.83088593199989</c:v>
                </c:pt>
                <c:pt idx="3">
                  <c:v>150.77235470099995</c:v>
                </c:pt>
                <c:pt idx="4">
                  <c:v>184.75672586599998</c:v>
                </c:pt>
                <c:pt idx="5">
                  <c:v>184.87137308800001</c:v>
                </c:pt>
                <c:pt idx="6">
                  <c:v>198.11129860899999</c:v>
                </c:pt>
              </c:numCache>
            </c:numRef>
          </c:val>
        </c:ser>
        <c:ser>
          <c:idx val="1"/>
          <c:order val="1"/>
          <c:tx>
            <c:strRef>
              <c:f>'SALDO MANU ANUAL'!$A$15</c:f>
              <c:strCache>
                <c:ptCount val="1"/>
                <c:pt idx="0">
                  <c:v>Exportação</c:v>
                </c:pt>
              </c:strCache>
            </c:strRef>
          </c:tx>
          <c:spPr>
            <a:solidFill>
              <a:srgbClr val="4F81BD">
                <a:lumMod val="75000"/>
              </a:srgbClr>
            </a:solidFill>
          </c:spPr>
          <c:invertIfNegative val="0"/>
          <c:dLbls>
            <c:txPr>
              <a:bodyPr/>
              <a:lstStyle/>
              <a:p>
                <a:pPr>
                  <a:defRPr sz="17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'SALDO MANU ANUAL'!$B$13:$H$13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'SALDO MANU ANUAL'!$B$15:$H$15</c:f>
              <c:numCache>
                <c:formatCode>#,##0.0</c:formatCode>
                <c:ptCount val="7"/>
                <c:pt idx="0">
                  <c:v>83.942894369000101</c:v>
                </c:pt>
                <c:pt idx="1">
                  <c:v>92.682612824999865</c:v>
                </c:pt>
                <c:pt idx="2">
                  <c:v>67.349060428000101</c:v>
                </c:pt>
                <c:pt idx="3">
                  <c:v>79.562636749000006</c:v>
                </c:pt>
                <c:pt idx="4">
                  <c:v>92.290867356999883</c:v>
                </c:pt>
                <c:pt idx="5">
                  <c:v>90.70718038699998</c:v>
                </c:pt>
                <c:pt idx="6">
                  <c:v>93.090212092000002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1"/>
        <c:axId val="179786112"/>
        <c:axId val="179787648"/>
      </c:barChart>
      <c:lineChart>
        <c:grouping val="standard"/>
        <c:varyColors val="0"/>
        <c:ser>
          <c:idx val="2"/>
          <c:order val="2"/>
          <c:tx>
            <c:strRef>
              <c:f>'SALDO MANU ANUAL'!$A$16</c:f>
              <c:strCache>
                <c:ptCount val="1"/>
                <c:pt idx="0">
                  <c:v>Saldo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3.6588414649632701E-2"/>
                  <c:y val="4.27325073034871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381237802223899E-2"/>
                  <c:y val="3.25135260688625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97884551975421E-2"/>
                  <c:y val="1.20755635996133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174060954814905E-2"/>
                  <c:y val="5.262909443196951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3783630084693601E-2"/>
                  <c:y val="8.669236521405171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1929992135560808E-2"/>
                  <c:y val="1.20755635996133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accent2">
                  <a:lumMod val="75000"/>
                </a:schemeClr>
              </a:solidFill>
            </c:spPr>
            <c:txPr>
              <a:bodyPr/>
              <a:lstStyle/>
              <a:p>
                <a:pPr>
                  <a:defRPr sz="1400" b="1"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'SALDO MANU ANUAL'!$B$13:$H$13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'SALDO MANU ANUAL'!$B$16:$H$16</c:f>
              <c:numCache>
                <c:formatCode>#,##0.0</c:formatCode>
                <c:ptCount val="7"/>
                <c:pt idx="0">
                  <c:v>-9.2337553059999937</c:v>
                </c:pt>
                <c:pt idx="1">
                  <c:v>-39.810959847999982</c:v>
                </c:pt>
                <c:pt idx="2">
                  <c:v>-36.48182550399995</c:v>
                </c:pt>
                <c:pt idx="3">
                  <c:v>-71.209717951999949</c:v>
                </c:pt>
                <c:pt idx="4">
                  <c:v>-92.465858509</c:v>
                </c:pt>
                <c:pt idx="5">
                  <c:v>-94.164192701000005</c:v>
                </c:pt>
                <c:pt idx="6">
                  <c:v>-105.02108651699987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9786112"/>
        <c:axId val="179787648"/>
      </c:lineChart>
      <c:catAx>
        <c:axId val="179786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700" b="1"/>
            </a:pPr>
            <a:endParaRPr lang="pt-BR"/>
          </a:p>
        </c:txPr>
        <c:crossAx val="179787648"/>
        <c:crosses val="autoZero"/>
        <c:auto val="1"/>
        <c:lblAlgn val="ctr"/>
        <c:lblOffset val="100"/>
        <c:noMultiLvlLbl val="0"/>
      </c:catAx>
      <c:valAx>
        <c:axId val="179787648"/>
        <c:scaling>
          <c:orientation val="minMax"/>
          <c:max val="200"/>
          <c:min val="-110"/>
        </c:scaling>
        <c:delete val="1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,##0.0" sourceLinked="1"/>
        <c:majorTickMark val="out"/>
        <c:minorTickMark val="none"/>
        <c:tickLblPos val="none"/>
        <c:crossAx val="1797861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9755157766923301"/>
          <c:y val="0.82184222753476011"/>
          <c:w val="0.55721539663297803"/>
          <c:h val="0.12398773817037699"/>
        </c:manualLayout>
      </c:layout>
      <c:overlay val="0"/>
      <c:spPr>
        <a:ln>
          <a:solidFill>
            <a:sysClr val="window" lastClr="FFFFFF">
              <a:lumMod val="85000"/>
            </a:sysClr>
          </a:solidFill>
        </a:ln>
      </c:spPr>
      <c:txPr>
        <a:bodyPr/>
        <a:lstStyle/>
        <a:p>
          <a:pPr>
            <a:defRPr sz="1800" b="1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pt-BR"/>
        </a:p>
      </c:txPr>
    </c:legend>
    <c:plotVisOnly val="1"/>
    <c:dispBlanksAs val="gap"/>
    <c:showDLblsOverMax val="0"/>
  </c:chart>
  <c:spPr>
    <a:solidFill>
      <a:prstClr val="white">
        <a:lumMod val="95000"/>
        <a:alpha val="77000"/>
      </a:prstClr>
    </a:solid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Participação no comércio mundial - 2013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'Part%'!$C$14</c:f>
              <c:strCache>
                <c:ptCount val="1"/>
                <c:pt idx="0">
                  <c:v>Participação no comércio mundial - 2013</c:v>
                </c:pt>
              </c:strCache>
            </c:strRef>
          </c:tx>
          <c:dLbls>
            <c:dLbl>
              <c:idx val="0"/>
              <c:layout>
                <c:manualLayout>
                  <c:x val="1.3379777341958705E-2"/>
                  <c:y val="-6.828156897054541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0678609411741799E-2"/>
                  <c:y val="-3.196412948381450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8.8489106147976809E-2"/>
                  <c:y val="-3.282407407407408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7.8513206295309709E-2"/>
                  <c:y val="1.344743365412660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5.7172379474870506E-2"/>
                  <c:y val="5.34510790317877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5.4163471201787508E-2"/>
                  <c:y val="5.119459025955091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0.10719228404999602"/>
                  <c:y val="-7.9502405949256422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1"/>
                        </a:solidFill>
                      </a:defRPr>
                    </a:pPr>
                    <a:r>
                      <a:rPr lang="en-US" sz="1400">
                        <a:solidFill>
                          <a:schemeClr val="accent2">
                            <a:lumMod val="50000"/>
                          </a:schemeClr>
                        </a:solidFill>
                      </a:rPr>
                      <a:t>B</a:t>
                    </a:r>
                    <a:r>
                      <a:rPr lang="en-US">
                        <a:solidFill>
                          <a:schemeClr val="accent2">
                            <a:lumMod val="50000"/>
                          </a:schemeClr>
                        </a:solidFill>
                      </a:rPr>
                      <a:t>rasil
1,3%</a:t>
                    </a:r>
                  </a:p>
                </c:rich>
              </c:tx>
              <c:numFmt formatCode="0.0%" sourceLinked="0"/>
              <c:spPr>
                <a:ln>
                  <a:solidFill>
                    <a:srgbClr val="FF0000"/>
                  </a:solidFill>
                </a:ln>
              </c:sp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1.3439978924567501E-2"/>
                  <c:y val="-2.43587780694080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'Part%'!$B$15:$B$22</c:f>
              <c:strCache>
                <c:ptCount val="8"/>
                <c:pt idx="0">
                  <c:v>União Europeia</c:v>
                </c:pt>
                <c:pt idx="1">
                  <c:v>China</c:v>
                </c:pt>
                <c:pt idx="2">
                  <c:v>EUA</c:v>
                </c:pt>
                <c:pt idx="3">
                  <c:v>Japão</c:v>
                </c:pt>
                <c:pt idx="4">
                  <c:v>Hong Kong</c:v>
                </c:pt>
                <c:pt idx="5">
                  <c:v>Coréia do Sul</c:v>
                </c:pt>
                <c:pt idx="6">
                  <c:v>Brasil</c:v>
                </c:pt>
                <c:pt idx="7">
                  <c:v>Demais</c:v>
                </c:pt>
              </c:strCache>
            </c:strRef>
          </c:cat>
          <c:val>
            <c:numRef>
              <c:f>'Part%'!$C$15:$C$22</c:f>
              <c:numCache>
                <c:formatCode>0.0%</c:formatCode>
                <c:ptCount val="8"/>
                <c:pt idx="0">
                  <c:v>0.31685423833501508</c:v>
                </c:pt>
                <c:pt idx="1">
                  <c:v>0.11046813426098001</c:v>
                </c:pt>
                <c:pt idx="2">
                  <c:v>0.10383819639917098</c:v>
                </c:pt>
                <c:pt idx="3">
                  <c:v>4.1113795342291211E-2</c:v>
                </c:pt>
                <c:pt idx="4">
                  <c:v>3.0745737957406104E-2</c:v>
                </c:pt>
                <c:pt idx="5">
                  <c:v>2.8552127038079602E-2</c:v>
                </c:pt>
                <c:pt idx="6">
                  <c:v>1.3081557703542402E-2</c:v>
                </c:pt>
                <c:pt idx="7">
                  <c:v>0.35546169254004506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7915841165015708E-2"/>
          <c:y val="8.1465633528876619E-2"/>
          <c:w val="0.93842824485649001"/>
          <c:h val="0.7747767983185371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3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'Br - Mundo'!$I$7:$I$14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'Br - Mundo'!$L$7:$L$14</c:f>
              <c:numCache>
                <c:formatCode>0.00%</c:formatCode>
                <c:ptCount val="8"/>
                <c:pt idx="0">
                  <c:v>8.4741308747770423E-3</c:v>
                </c:pt>
                <c:pt idx="1">
                  <c:v>8.3017561470051602E-3</c:v>
                </c:pt>
                <c:pt idx="2">
                  <c:v>7.8905044602080015E-3</c:v>
                </c:pt>
                <c:pt idx="3">
                  <c:v>8.283229173387292E-3</c:v>
                </c:pt>
                <c:pt idx="4">
                  <c:v>6.9537799978138509E-3</c:v>
                </c:pt>
                <c:pt idx="5">
                  <c:v>7.0503978926935605E-3</c:v>
                </c:pt>
                <c:pt idx="6">
                  <c:v>7.2979959673213704E-3</c:v>
                </c:pt>
                <c:pt idx="7">
                  <c:v>7.1278081356295001E-3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873664"/>
        <c:axId val="179875200"/>
      </c:barChart>
      <c:catAx>
        <c:axId val="179873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pt-BR"/>
          </a:p>
        </c:txPr>
        <c:crossAx val="179875200"/>
        <c:crosses val="autoZero"/>
        <c:auto val="1"/>
        <c:lblAlgn val="ctr"/>
        <c:lblOffset val="100"/>
        <c:noMultiLvlLbl val="0"/>
      </c:catAx>
      <c:valAx>
        <c:axId val="179875200"/>
        <c:scaling>
          <c:orientation val="minMax"/>
          <c:min val="5.000000000000001E-3"/>
        </c:scaling>
        <c:delete val="1"/>
        <c:axPos val="l"/>
        <c:numFmt formatCode="0.00%" sourceLinked="1"/>
        <c:majorTickMark val="out"/>
        <c:minorTickMark val="none"/>
        <c:tickLblPos val="none"/>
        <c:crossAx val="179873664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chemeClr val="tx1">
          <a:lumMod val="50000"/>
          <a:lumOff val="50000"/>
        </a:schemeClr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0421741659359904E-2"/>
          <c:y val="0.13590409839486103"/>
          <c:w val="0.97470228885144794"/>
          <c:h val="0.58197317954030092"/>
        </c:manualLayout>
      </c:layout>
      <c:barChart>
        <c:barDir val="col"/>
        <c:grouping val="clustered"/>
        <c:varyColors val="0"/>
        <c:ser>
          <c:idx val="0"/>
          <c:order val="0"/>
          <c:tx>
            <c:v>2003</c:v>
          </c:tx>
          <c:invertIfNegative val="0"/>
          <c:dLbls>
            <c:dLbl>
              <c:idx val="1"/>
              <c:layout>
                <c:manualLayout>
                  <c:x val="1.4556040756914105E-3"/>
                  <c:y val="1.0638300842771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2780203784570899E-3"/>
                  <c:y val="1.0638300842771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0638300842771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7336244541484729E-3"/>
                  <c:y val="1.7730501404618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1.0638300842771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7.27802037845707E-3"/>
                  <c:y val="2.1276322465048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1.7730501404618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2.9112081513829407E-3"/>
                  <c:y val="1.4184401123694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Plan1!$B$3:$B$11</c:f>
              <c:strCache>
                <c:ptCount val="9"/>
                <c:pt idx="0">
                  <c:v>Chile</c:v>
                </c:pt>
                <c:pt idx="1">
                  <c:v>Peru</c:v>
                </c:pt>
                <c:pt idx="2">
                  <c:v>México</c:v>
                </c:pt>
                <c:pt idx="3">
                  <c:v>Coreia do Sul</c:v>
                </c:pt>
                <c:pt idx="4">
                  <c:v>U.E.</c:v>
                </c:pt>
                <c:pt idx="5">
                  <c:v>China</c:v>
                </c:pt>
                <c:pt idx="6">
                  <c:v>EUA</c:v>
                </c:pt>
                <c:pt idx="7">
                  <c:v>Japão</c:v>
                </c:pt>
                <c:pt idx="8">
                  <c:v>Brasil</c:v>
                </c:pt>
              </c:strCache>
            </c:strRef>
          </c:cat>
          <c:val>
            <c:numRef>
              <c:f>Plan1!$C$3:$C$11</c:f>
              <c:numCache>
                <c:formatCode>0.0%</c:formatCode>
                <c:ptCount val="9"/>
                <c:pt idx="0">
                  <c:v>0.59599999999999997</c:v>
                </c:pt>
                <c:pt idx="1">
                  <c:v>7.0000000000000114E-3</c:v>
                </c:pt>
                <c:pt idx="2">
                  <c:v>0.60600000000000109</c:v>
                </c:pt>
                <c:pt idx="3">
                  <c:v>2.8000000000000004E-2</c:v>
                </c:pt>
                <c:pt idx="4">
                  <c:v>0.44</c:v>
                </c:pt>
                <c:pt idx="5">
                  <c:v>9.5000000000000015E-2</c:v>
                </c:pt>
                <c:pt idx="6">
                  <c:v>0.21400000000000002</c:v>
                </c:pt>
                <c:pt idx="7">
                  <c:v>7.400000000000001E-2</c:v>
                </c:pt>
                <c:pt idx="8">
                  <c:v>4.1000000000000009E-2</c:v>
                </c:pt>
              </c:numCache>
            </c:numRef>
          </c:val>
        </c:ser>
        <c:ser>
          <c:idx val="1"/>
          <c:order val="1"/>
          <c:tx>
            <c:v>2012</c:v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4"/>
              <c:layout>
                <c:manualLayout>
                  <c:x val="8.7336244541484729E-3"/>
                  <c:y val="1.0638300842771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733624454148472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spPr/>
              <c:txPr>
                <a:bodyPr/>
                <a:lstStyle/>
                <a:p>
                  <a:pPr>
                    <a:defRPr sz="1700" b="1">
                      <a:solidFill>
                        <a:schemeClr val="accent6">
                          <a:lumMod val="50000"/>
                        </a:schemeClr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>
                    <a:solidFill>
                      <a:schemeClr val="accent6">
                        <a:lumMod val="50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Plan1!$B$3:$B$11</c:f>
              <c:strCache>
                <c:ptCount val="9"/>
                <c:pt idx="0">
                  <c:v>Chile</c:v>
                </c:pt>
                <c:pt idx="1">
                  <c:v>Peru</c:v>
                </c:pt>
                <c:pt idx="2">
                  <c:v>México</c:v>
                </c:pt>
                <c:pt idx="3">
                  <c:v>Coreia do Sul</c:v>
                </c:pt>
                <c:pt idx="4">
                  <c:v>U.E.</c:v>
                </c:pt>
                <c:pt idx="5">
                  <c:v>China</c:v>
                </c:pt>
                <c:pt idx="6">
                  <c:v>EUA</c:v>
                </c:pt>
                <c:pt idx="7">
                  <c:v>Japão</c:v>
                </c:pt>
                <c:pt idx="8">
                  <c:v>Brasil</c:v>
                </c:pt>
              </c:strCache>
            </c:strRef>
          </c:cat>
          <c:val>
            <c:numRef>
              <c:f>Plan1!$D$3:$D$11</c:f>
              <c:numCache>
                <c:formatCode>0.0%</c:formatCode>
                <c:ptCount val="9"/>
                <c:pt idx="0">
                  <c:v>0.82200000000000006</c:v>
                </c:pt>
                <c:pt idx="1">
                  <c:v>0.7370000000000011</c:v>
                </c:pt>
                <c:pt idx="2">
                  <c:v>0.63500000000000112</c:v>
                </c:pt>
                <c:pt idx="3">
                  <c:v>0.6100000000000011</c:v>
                </c:pt>
                <c:pt idx="4">
                  <c:v>0.45200000000000001</c:v>
                </c:pt>
                <c:pt idx="5">
                  <c:v>0.30500000000000005</c:v>
                </c:pt>
                <c:pt idx="6">
                  <c:v>0.23400000000000001</c:v>
                </c:pt>
                <c:pt idx="7">
                  <c:v>0.23400000000000001</c:v>
                </c:pt>
                <c:pt idx="8">
                  <c:v>0.10200000000000001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180150272"/>
        <c:axId val="180151808"/>
      </c:barChart>
      <c:catAx>
        <c:axId val="1801502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 anchor="b" anchorCtr="0"/>
          <a:lstStyle/>
          <a:p>
            <a:pPr>
              <a:defRPr sz="1800" b="1"/>
            </a:pPr>
            <a:endParaRPr lang="pt-BR"/>
          </a:p>
        </c:txPr>
        <c:crossAx val="180151808"/>
        <c:crosses val="autoZero"/>
        <c:auto val="1"/>
        <c:lblAlgn val="ctr"/>
        <c:lblOffset val="100"/>
        <c:noMultiLvlLbl val="0"/>
      </c:catAx>
      <c:valAx>
        <c:axId val="180151808"/>
        <c:scaling>
          <c:orientation val="minMax"/>
        </c:scaling>
        <c:delete val="1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.0%" sourceLinked="1"/>
        <c:majorTickMark val="out"/>
        <c:minorTickMark val="none"/>
        <c:tickLblPos val="none"/>
        <c:crossAx val="180150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201297436073696"/>
          <c:y val="0.19957675757434501"/>
          <c:w val="0.19414778392875598"/>
          <c:h val="0.12824764847480002"/>
        </c:manualLayout>
      </c:layout>
      <c:overlay val="0"/>
      <c:spPr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 b="1"/>
          </a:pPr>
          <a:endParaRPr lang="pt-BR"/>
        </a:p>
      </c:txPr>
    </c:legend>
    <c:plotVisOnly val="1"/>
    <c:dispBlanksAs val="gap"/>
    <c:showDLblsOverMax val="0"/>
  </c:chart>
  <c:spPr>
    <a:ln>
      <a:solidFill>
        <a:schemeClr val="tx2">
          <a:lumMod val="40000"/>
          <a:lumOff val="60000"/>
        </a:schemeClr>
      </a:solidFill>
    </a:ln>
    <a:effectLst>
      <a:outerShdw blurRad="50800" dist="38100" dir="16200000" rotWithShape="0">
        <a:prstClr val="black">
          <a:alpha val="40000"/>
        </a:prstClr>
      </a:outerShdw>
    </a:effectLst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600" b="0" i="1"/>
              <a:t>Participação nas</a:t>
            </a:r>
            <a:r>
              <a:rPr lang="pt-BR" sz="1600" b="0" i="1" baseline="0"/>
              <a:t> importações argentinas</a:t>
            </a:r>
            <a:endParaRPr lang="pt-BR" sz="1600" b="0" i="1"/>
          </a:p>
        </c:rich>
      </c:tx>
      <c:layout>
        <c:manualLayout>
          <c:xMode val="edge"/>
          <c:yMode val="edge"/>
          <c:x val="0.25780827844142601"/>
          <c:y val="2.1534825828268708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1.9873529241472798E-2"/>
          <c:y val="0.12927054478300998"/>
          <c:w val="0.822419733520657"/>
          <c:h val="0.77820257232389123"/>
        </c:manualLayout>
      </c:layout>
      <c:lineChart>
        <c:grouping val="standard"/>
        <c:varyColors val="0"/>
        <c:ser>
          <c:idx val="0"/>
          <c:order val="0"/>
          <c:tx>
            <c:v>Brasil</c:v>
          </c:tx>
          <c:marker>
            <c:symbol val="none"/>
          </c:marker>
          <c:dLbls>
            <c:dLbl>
              <c:idx val="6"/>
              <c:layout>
                <c:manualLayout>
                  <c:x val="-3.0784030784030806E-2"/>
                  <c:y val="-4.1666666666666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7316017316017306E-2"/>
                  <c:y val="-3.2407407407407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'Imp_Origens selecionadas'!$A$5:$A$19</c:f>
              <c:strCache>
                <c:ptCount val="15"/>
                <c:pt idx="0">
                  <c:v>1999 </c:v>
                </c:pt>
                <c:pt idx="1">
                  <c:v>2000 </c:v>
                </c:pt>
                <c:pt idx="2">
                  <c:v>2001 </c:v>
                </c:pt>
                <c:pt idx="3">
                  <c:v>2002 </c:v>
                </c:pt>
                <c:pt idx="4">
                  <c:v>2003 </c:v>
                </c:pt>
                <c:pt idx="5">
                  <c:v>2004 </c:v>
                </c:pt>
                <c:pt idx="6">
                  <c:v>2005 </c:v>
                </c:pt>
                <c:pt idx="7">
                  <c:v>2006 </c:v>
                </c:pt>
                <c:pt idx="8">
                  <c:v>2007 </c:v>
                </c:pt>
                <c:pt idx="9">
                  <c:v>2008 </c:v>
                </c:pt>
                <c:pt idx="10">
                  <c:v>2009 </c:v>
                </c:pt>
                <c:pt idx="11">
                  <c:v>2010 </c:v>
                </c:pt>
                <c:pt idx="12">
                  <c:v>2011 </c:v>
                </c:pt>
                <c:pt idx="13">
                  <c:v>2012 </c:v>
                </c:pt>
                <c:pt idx="14">
                  <c:v>2013 </c:v>
                </c:pt>
              </c:strCache>
            </c:strRef>
          </c:cat>
          <c:val>
            <c:numRef>
              <c:f>'Imp_Origens selecionadas'!$D$5:$D$19</c:f>
              <c:numCache>
                <c:formatCode>0.0%</c:formatCode>
                <c:ptCount val="15"/>
                <c:pt idx="0">
                  <c:v>0.21938912260535701</c:v>
                </c:pt>
                <c:pt idx="1">
                  <c:v>0.2548616652908211</c:v>
                </c:pt>
                <c:pt idx="2">
                  <c:v>0.25739901428967504</c:v>
                </c:pt>
                <c:pt idx="3">
                  <c:v>0.28004250450328599</c:v>
                </c:pt>
                <c:pt idx="4">
                  <c:v>0.33929449508424314</c:v>
                </c:pt>
                <c:pt idx="5">
                  <c:v>0.34421815490008001</c:v>
                </c:pt>
                <c:pt idx="6">
                  <c:v>0.36376674455776703</c:v>
                </c:pt>
                <c:pt idx="7">
                  <c:v>0.34401468812077507</c:v>
                </c:pt>
                <c:pt idx="8">
                  <c:v>0.32484471620233807</c:v>
                </c:pt>
                <c:pt idx="9">
                  <c:v>0.30780490737001115</c:v>
                </c:pt>
                <c:pt idx="10">
                  <c:v>0.30476943604809298</c:v>
                </c:pt>
                <c:pt idx="11">
                  <c:v>0.31607050099900713</c:v>
                </c:pt>
                <c:pt idx="12">
                  <c:v>0.29715329309901606</c:v>
                </c:pt>
                <c:pt idx="13">
                  <c:v>0.2613871643429701</c:v>
                </c:pt>
                <c:pt idx="14">
                  <c:v>0.26064094111247904</c:v>
                </c:pt>
              </c:numCache>
            </c:numRef>
          </c:val>
          <c:smooth val="1"/>
        </c:ser>
        <c:ser>
          <c:idx val="1"/>
          <c:order val="1"/>
          <c:tx>
            <c:v>China</c:v>
          </c:tx>
          <c:marker>
            <c:symbol val="none"/>
          </c:marker>
          <c:dLbls>
            <c:dLbl>
              <c:idx val="0"/>
              <c:layout>
                <c:manualLayout>
                  <c:x val="-3.252032057695551E-2"/>
                  <c:y val="-4.1666666666666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084010685898520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solidFill>
                      <a:schemeClr val="accent2">
                        <a:lumMod val="50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'Imp_Origens selecionadas'!$A$5:$A$19</c:f>
              <c:strCache>
                <c:ptCount val="15"/>
                <c:pt idx="0">
                  <c:v>1999 </c:v>
                </c:pt>
                <c:pt idx="1">
                  <c:v>2000 </c:v>
                </c:pt>
                <c:pt idx="2">
                  <c:v>2001 </c:v>
                </c:pt>
                <c:pt idx="3">
                  <c:v>2002 </c:v>
                </c:pt>
                <c:pt idx="4">
                  <c:v>2003 </c:v>
                </c:pt>
                <c:pt idx="5">
                  <c:v>2004 </c:v>
                </c:pt>
                <c:pt idx="6">
                  <c:v>2005 </c:v>
                </c:pt>
                <c:pt idx="7">
                  <c:v>2006 </c:v>
                </c:pt>
                <c:pt idx="8">
                  <c:v>2007 </c:v>
                </c:pt>
                <c:pt idx="9">
                  <c:v>2008 </c:v>
                </c:pt>
                <c:pt idx="10">
                  <c:v>2009 </c:v>
                </c:pt>
                <c:pt idx="11">
                  <c:v>2010 </c:v>
                </c:pt>
                <c:pt idx="12">
                  <c:v>2011 </c:v>
                </c:pt>
                <c:pt idx="13">
                  <c:v>2012 </c:v>
                </c:pt>
                <c:pt idx="14">
                  <c:v>2013 </c:v>
                </c:pt>
              </c:strCache>
            </c:strRef>
          </c:cat>
          <c:val>
            <c:numRef>
              <c:f>'Imp_Origens selecionadas'!$F$5:$F$19</c:f>
              <c:numCache>
                <c:formatCode>0.0%</c:formatCode>
                <c:ptCount val="15"/>
                <c:pt idx="0">
                  <c:v>3.8894329699152019E-2</c:v>
                </c:pt>
                <c:pt idx="1">
                  <c:v>4.5756147249872217E-2</c:v>
                </c:pt>
                <c:pt idx="2">
                  <c:v>5.2477800514056309E-2</c:v>
                </c:pt>
                <c:pt idx="3">
                  <c:v>3.6736055721638003E-2</c:v>
                </c:pt>
                <c:pt idx="4">
                  <c:v>5.1997325487251701E-2</c:v>
                </c:pt>
                <c:pt idx="5">
                  <c:v>3.9346852037984908E-2</c:v>
                </c:pt>
                <c:pt idx="6">
                  <c:v>5.3276155573965811E-2</c:v>
                </c:pt>
                <c:pt idx="7">
                  <c:v>9.1401694900145408E-2</c:v>
                </c:pt>
                <c:pt idx="8">
                  <c:v>0.113917194918638</c:v>
                </c:pt>
                <c:pt idx="9">
                  <c:v>0.12362656711665103</c:v>
                </c:pt>
                <c:pt idx="10">
                  <c:v>0.12435486128074</c:v>
                </c:pt>
                <c:pt idx="11">
                  <c:v>0.12871034618990304</c:v>
                </c:pt>
                <c:pt idx="12">
                  <c:v>0.13805148551931604</c:v>
                </c:pt>
                <c:pt idx="13">
                  <c:v>0.14528718435113305</c:v>
                </c:pt>
                <c:pt idx="14">
                  <c:v>0.15353896893056201</c:v>
                </c:pt>
              </c:numCache>
            </c:numRef>
          </c:val>
          <c:smooth val="1"/>
        </c:ser>
        <c:ser>
          <c:idx val="2"/>
          <c:order val="2"/>
          <c:tx>
            <c:v>EUA</c:v>
          </c:tx>
          <c:marker>
            <c:symbol val="none"/>
          </c:marker>
          <c:dLbls>
            <c:dLbl>
              <c:idx val="3"/>
              <c:layout>
                <c:manualLayout>
                  <c:x val="-1.8066844764975203E-2"/>
                  <c:y val="-4.6296296296296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3486898194467809E-2"/>
                  <c:y val="2.7777777777777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accent3">
                        <a:lumMod val="50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'Imp_Origens selecionadas'!$A$5:$A$19</c:f>
              <c:strCache>
                <c:ptCount val="15"/>
                <c:pt idx="0">
                  <c:v>1999 </c:v>
                </c:pt>
                <c:pt idx="1">
                  <c:v>2000 </c:v>
                </c:pt>
                <c:pt idx="2">
                  <c:v>2001 </c:v>
                </c:pt>
                <c:pt idx="3">
                  <c:v>2002 </c:v>
                </c:pt>
                <c:pt idx="4">
                  <c:v>2003 </c:v>
                </c:pt>
                <c:pt idx="5">
                  <c:v>2004 </c:v>
                </c:pt>
                <c:pt idx="6">
                  <c:v>2005 </c:v>
                </c:pt>
                <c:pt idx="7">
                  <c:v>2006 </c:v>
                </c:pt>
                <c:pt idx="8">
                  <c:v>2007 </c:v>
                </c:pt>
                <c:pt idx="9">
                  <c:v>2008 </c:v>
                </c:pt>
                <c:pt idx="10">
                  <c:v>2009 </c:v>
                </c:pt>
                <c:pt idx="11">
                  <c:v>2010 </c:v>
                </c:pt>
                <c:pt idx="12">
                  <c:v>2011 </c:v>
                </c:pt>
                <c:pt idx="13">
                  <c:v>2012 </c:v>
                </c:pt>
                <c:pt idx="14">
                  <c:v>2013 </c:v>
                </c:pt>
              </c:strCache>
            </c:strRef>
          </c:cat>
          <c:val>
            <c:numRef>
              <c:f>'Imp_Origens selecionadas'!$H$5:$H$19</c:f>
              <c:numCache>
                <c:formatCode>0.0%</c:formatCode>
                <c:ptCount val="15"/>
                <c:pt idx="0">
                  <c:v>0.19372596597860997</c:v>
                </c:pt>
                <c:pt idx="1">
                  <c:v>0.18865712922941799</c:v>
                </c:pt>
                <c:pt idx="2">
                  <c:v>0.18390860952271304</c:v>
                </c:pt>
                <c:pt idx="3">
                  <c:v>0.19895764299171401</c:v>
                </c:pt>
                <c:pt idx="4">
                  <c:v>0.161591747654212</c:v>
                </c:pt>
                <c:pt idx="5">
                  <c:v>0.17182753199339001</c:v>
                </c:pt>
                <c:pt idx="6">
                  <c:v>0.156808715718908</c:v>
                </c:pt>
                <c:pt idx="7">
                  <c:v>0.12434647207458903</c:v>
                </c:pt>
                <c:pt idx="8">
                  <c:v>0.11774270480017801</c:v>
                </c:pt>
                <c:pt idx="9">
                  <c:v>0.11997925007041801</c:v>
                </c:pt>
                <c:pt idx="10">
                  <c:v>0.13166933207462103</c:v>
                </c:pt>
                <c:pt idx="11">
                  <c:v>0.11188110831483399</c:v>
                </c:pt>
                <c:pt idx="12">
                  <c:v>0.10647477718699402</c:v>
                </c:pt>
                <c:pt idx="13">
                  <c:v>0.12243336992978901</c:v>
                </c:pt>
                <c:pt idx="14">
                  <c:v>0.10895969684561101</c:v>
                </c:pt>
              </c:numCache>
            </c:numRef>
          </c:val>
          <c:smooth val="1"/>
        </c:ser>
        <c:ser>
          <c:idx val="3"/>
          <c:order val="3"/>
          <c:tx>
            <c:v>México</c:v>
          </c:tx>
          <c:marker>
            <c:symbol val="none"/>
          </c:marker>
          <c:dLbls>
            <c:dLbl>
              <c:idx val="12"/>
              <c:layout>
                <c:manualLayout>
                  <c:x val="-2.7100267147462904E-2"/>
                  <c:y val="-2.3148148148148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solidFill>
                      <a:schemeClr val="accent4">
                        <a:lumMod val="50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'Imp_Origens selecionadas'!$A$5:$A$19</c:f>
              <c:strCache>
                <c:ptCount val="15"/>
                <c:pt idx="0">
                  <c:v>1999 </c:v>
                </c:pt>
                <c:pt idx="1">
                  <c:v>2000 </c:v>
                </c:pt>
                <c:pt idx="2">
                  <c:v>2001 </c:v>
                </c:pt>
                <c:pt idx="3">
                  <c:v>2002 </c:v>
                </c:pt>
                <c:pt idx="4">
                  <c:v>2003 </c:v>
                </c:pt>
                <c:pt idx="5">
                  <c:v>2004 </c:v>
                </c:pt>
                <c:pt idx="6">
                  <c:v>2005 </c:v>
                </c:pt>
                <c:pt idx="7">
                  <c:v>2006 </c:v>
                </c:pt>
                <c:pt idx="8">
                  <c:v>2007 </c:v>
                </c:pt>
                <c:pt idx="9">
                  <c:v>2008 </c:v>
                </c:pt>
                <c:pt idx="10">
                  <c:v>2009 </c:v>
                </c:pt>
                <c:pt idx="11">
                  <c:v>2010 </c:v>
                </c:pt>
                <c:pt idx="12">
                  <c:v>2011 </c:v>
                </c:pt>
                <c:pt idx="13">
                  <c:v>2012 </c:v>
                </c:pt>
                <c:pt idx="14">
                  <c:v>2013 </c:v>
                </c:pt>
              </c:strCache>
            </c:strRef>
          </c:cat>
          <c:val>
            <c:numRef>
              <c:f>'Imp_Origens selecionadas'!$J$5:$J$19</c:f>
              <c:numCache>
                <c:formatCode>0.0%</c:formatCode>
                <c:ptCount val="15"/>
                <c:pt idx="0">
                  <c:v>1.9235154886634204E-2</c:v>
                </c:pt>
                <c:pt idx="1">
                  <c:v>2.3072170769767902E-2</c:v>
                </c:pt>
                <c:pt idx="2">
                  <c:v>2.1525492482781503E-2</c:v>
                </c:pt>
                <c:pt idx="3">
                  <c:v>1.75578278769489E-2</c:v>
                </c:pt>
                <c:pt idx="4">
                  <c:v>1.7208401469813703E-2</c:v>
                </c:pt>
                <c:pt idx="5">
                  <c:v>3.1829621978325812E-2</c:v>
                </c:pt>
                <c:pt idx="6">
                  <c:v>2.57443024669026E-2</c:v>
                </c:pt>
                <c:pt idx="7">
                  <c:v>3.2527300220515212E-2</c:v>
                </c:pt>
                <c:pt idx="8">
                  <c:v>2.9896093593169203E-2</c:v>
                </c:pt>
                <c:pt idx="9">
                  <c:v>2.7763013020895906E-2</c:v>
                </c:pt>
                <c:pt idx="10">
                  <c:v>3.0010114029475902E-2</c:v>
                </c:pt>
                <c:pt idx="11">
                  <c:v>3.2911916901485996E-2</c:v>
                </c:pt>
                <c:pt idx="12">
                  <c:v>3.4496219872831586E-2</c:v>
                </c:pt>
                <c:pt idx="13">
                  <c:v>3.2868559193653508E-2</c:v>
                </c:pt>
                <c:pt idx="14">
                  <c:v>2.9233869074420899E-2</c:v>
                </c:pt>
              </c:numCache>
            </c:numRef>
          </c:val>
          <c:smooth val="1"/>
        </c:ser>
        <c:ser>
          <c:idx val="4"/>
          <c:order val="4"/>
          <c:tx>
            <c:v>U.E.</c:v>
          </c:tx>
          <c:marker>
            <c:symbol val="none"/>
          </c:marker>
          <c:dLbls>
            <c:dLbl>
              <c:idx val="0"/>
              <c:layout>
                <c:manualLayout>
                  <c:x val="-2.52935826709654E-2"/>
                  <c:y val="-4.62962962962964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1680213717970402E-2"/>
                  <c:y val="-5.0925925925925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solidFill>
                      <a:schemeClr val="accent5">
                        <a:lumMod val="75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'Imp_Origens selecionadas'!$A$5:$A$19</c:f>
              <c:strCache>
                <c:ptCount val="15"/>
                <c:pt idx="0">
                  <c:v>1999 </c:v>
                </c:pt>
                <c:pt idx="1">
                  <c:v>2000 </c:v>
                </c:pt>
                <c:pt idx="2">
                  <c:v>2001 </c:v>
                </c:pt>
                <c:pt idx="3">
                  <c:v>2002 </c:v>
                </c:pt>
                <c:pt idx="4">
                  <c:v>2003 </c:v>
                </c:pt>
                <c:pt idx="5">
                  <c:v>2004 </c:v>
                </c:pt>
                <c:pt idx="6">
                  <c:v>2005 </c:v>
                </c:pt>
                <c:pt idx="7">
                  <c:v>2006 </c:v>
                </c:pt>
                <c:pt idx="8">
                  <c:v>2007 </c:v>
                </c:pt>
                <c:pt idx="9">
                  <c:v>2008 </c:v>
                </c:pt>
                <c:pt idx="10">
                  <c:v>2009 </c:v>
                </c:pt>
                <c:pt idx="11">
                  <c:v>2010 </c:v>
                </c:pt>
                <c:pt idx="12">
                  <c:v>2011 </c:v>
                </c:pt>
                <c:pt idx="13">
                  <c:v>2012 </c:v>
                </c:pt>
                <c:pt idx="14">
                  <c:v>2013 </c:v>
                </c:pt>
              </c:strCache>
            </c:strRef>
          </c:cat>
          <c:val>
            <c:numRef>
              <c:f>'Imp_Origens selecionadas'!$L$5:$L$19</c:f>
              <c:numCache>
                <c:formatCode>0.0%</c:formatCode>
                <c:ptCount val="15"/>
                <c:pt idx="0">
                  <c:v>0.26439580443178096</c:v>
                </c:pt>
                <c:pt idx="1">
                  <c:v>0.223106032627749</c:v>
                </c:pt>
                <c:pt idx="2">
                  <c:v>0.221174345397744</c:v>
                </c:pt>
                <c:pt idx="3">
                  <c:v>0.22484210364715201</c:v>
                </c:pt>
                <c:pt idx="4">
                  <c:v>0.216125606453973</c:v>
                </c:pt>
                <c:pt idx="5">
                  <c:v>0.20095615602327802</c:v>
                </c:pt>
                <c:pt idx="6">
                  <c:v>0.17262173560661798</c:v>
                </c:pt>
                <c:pt idx="7">
                  <c:v>0.17701796007588302</c:v>
                </c:pt>
                <c:pt idx="8">
                  <c:v>0.18119272914787601</c:v>
                </c:pt>
                <c:pt idx="9">
                  <c:v>0.15317364026367997</c:v>
                </c:pt>
                <c:pt idx="10">
                  <c:v>0.16890587619606504</c:v>
                </c:pt>
                <c:pt idx="11">
                  <c:v>0.17242413710743906</c:v>
                </c:pt>
                <c:pt idx="12">
                  <c:v>0.15640938361236809</c:v>
                </c:pt>
                <c:pt idx="13">
                  <c:v>0.15842253102668502</c:v>
                </c:pt>
                <c:pt idx="14">
                  <c:v>0.17748957181411101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0304128"/>
        <c:axId val="180322304"/>
      </c:lineChart>
      <c:catAx>
        <c:axId val="180304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 i="1"/>
            </a:pPr>
            <a:endParaRPr lang="pt-BR"/>
          </a:p>
        </c:txPr>
        <c:crossAx val="180322304"/>
        <c:crosses val="autoZero"/>
        <c:auto val="1"/>
        <c:lblAlgn val="ctr"/>
        <c:lblOffset val="100"/>
        <c:noMultiLvlLbl val="0"/>
      </c:catAx>
      <c:valAx>
        <c:axId val="180322304"/>
        <c:scaling>
          <c:orientation val="minMax"/>
        </c:scaling>
        <c:delete val="1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.0%" sourceLinked="1"/>
        <c:majorTickMark val="out"/>
        <c:minorTickMark val="none"/>
        <c:tickLblPos val="none"/>
        <c:crossAx val="180304128"/>
        <c:crosses val="autoZero"/>
        <c:crossBetween val="between"/>
      </c:valAx>
    </c:plotArea>
    <c:legend>
      <c:legendPos val="r"/>
      <c:layout/>
      <c:overlay val="0"/>
      <c:spPr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22159-122B-4544-A90E-CFD44A46DD04}" type="datetimeFigureOut">
              <a:rPr lang="pt-BR" smtClean="0"/>
              <a:pPr/>
              <a:t>28/5/2014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1780E-DCCB-4A6E-AB42-0010C9FA6CB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116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CCBAFC8-5D6F-42A2-AB72-A54EEA200BCE}" type="datetimeFigureOut">
              <a:rPr lang="pt-BR" smtClean="0"/>
              <a:pPr/>
              <a:t>28/5/2014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1F41D55-AD29-408E-AF7F-6B5574DB3D0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0153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comércio exterior brasileiro tem passado por um momento muito ruim. As exportações não crescem, o saldo comercial cai e o déficit do setor industrial se aprofundou, para US$ 105 bilhões em 2013.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Brasil precisa de uma nova estratégia de integração internacional.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competição com a China intensificou-se no mercado externo e interno, parceiros tradicionais do Brasil tem celebrado acordos com grandes economias, a indústria perde competitividade e o MERCOSUL está paralisado.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custo é o isolamento do Brasil das cadeias globais de valor e o menor dinamismo da economia brasileira.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E824CD-0DC4-4360-884D-2F1E6C1CFA07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acordo com a UE é prioridade para a indústria brasileira.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bloco é o maior parceiro comercial, o maior investidor no Brasil e o segundo maior destino dos investimentos das multinacionais brasileiras. O acordo pode gerar mais comércio, investimentos e empregos no Brasil.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acordo interessa à indústria.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Governo (MDIC e MRE) consultou amplamente o setor privado, mapeando e conciliando, desde 2012, os interesses defensivos e exportadores do Brasil.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negociações são importantes também porque o Brasil perdeu, desde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janeiro de 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2014, acesso preferencial ao mercado europeu pelo SGP, cuja exportação era de US$ 6 bilhões, intensivas em bens de mais valor agregado.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acordo também dá margens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manobra ao Brasil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Aproximadamente 10% das importações da UE poderão ser excluídas do acordo e alguns produtos, considerados sensíveis, terão até 15 anos para reduzir suas tarifas.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E824CD-0DC4-4360-884D-2F1E6C1CFA07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acordo prevê salvaguardas, ou seja, instrumento que permite a elevação das tarifas (proteção) caso haja um surto de importação decorrente do acordo comercial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 a União Europeia.</a:t>
            </a: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Por fim, a decisão brasileira de fechar o acordo depende da oferta europeia. É preciso conhecer a oferta. Se ela não beneficiar o setor produtivo, não interessaria ao país.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E824CD-0DC4-4360-884D-2F1E6C1CFA07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Brasil continua um ator pequeno no comércio mundial. É a sétima maior economia mundial, mas apenas o vigésimo segundo maior exportador. O país representa apenas 0,7% das exportações mundiais de manufaturas do mundo. Número pequeno e declinante! É preciso reverter esse cenário.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exportações e o comércio exterior são importantes para o desenvolvimento de todo país.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atividade permite obter ganhos de escala, aumentar a competitividade ao expor o produto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à concorrência internacional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gerar mais empregos e de melhor qualidade, adquirir tecnologia e reduzir os riscos.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principais economias estão envolvidas em uma rede de acordos e em novas negociações bilaterais.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emergência da China como potência exportadora, a busca de maior crescimento econômico como resposta à crise internacional e a expansão das cadeias globais de valor impulsionam Estados Unidos, União Europeia e outros países a negociarem novos acordos.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Os</a:t>
            </a:r>
            <a:r>
              <a:rPr lang="pt-BR" baseline="0" dirty="0" smtClean="0"/>
              <a:t> produtos de maior valor agregado são produtos mundiais.</a:t>
            </a:r>
          </a:p>
          <a:p>
            <a:r>
              <a:rPr lang="pt-BR" baseline="0" dirty="0" smtClean="0"/>
              <a:t>A forma de produção hoje se dá por cadeias globais, em que partes e peças são desconcentradas e feitas em diferentes países, como o exemplo de um avião.</a:t>
            </a:r>
          </a:p>
          <a:p>
            <a:r>
              <a:rPr lang="pt-BR" baseline="0" dirty="0" smtClean="0"/>
              <a:t>A chave para todo país é se inserir com qualidade nesta forma de produção. Os acordos são instrumentos para isso.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Brasil, no entanto, está de fora e parado com acordos limitados que geram pouco acesso às suas exportações.</a:t>
            </a:r>
          </a:p>
          <a:p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 comparação com as principais economias, os acordos do Brasil dão acesso à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apenas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10% da corrente global, muito menor que os países desenvolvidos e também em desenvolvimento. </a:t>
            </a:r>
          </a:p>
          <a:p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Os acordos celebrados</a:t>
            </a:r>
            <a:r>
              <a:rPr lang="pt-BR" baseline="0" dirty="0" smtClean="0"/>
              <a:t> com </a:t>
            </a:r>
            <a:r>
              <a:rPr lang="pt-BR" dirty="0" smtClean="0"/>
              <a:t>Israel</a:t>
            </a:r>
            <a:r>
              <a:rPr lang="pt-BR" baseline="0" dirty="0" smtClean="0"/>
              <a:t> e</a:t>
            </a:r>
            <a:r>
              <a:rPr lang="pt-BR" dirty="0" smtClean="0"/>
              <a:t> Palestina atingem menos do que 0,5% da corrente de comércio global e o acordo com a Índia é limitado em menos de 500 linhas tarifárias.</a:t>
            </a:r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 resumo, o Brasil está em grande desvantagem competitiva.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Até mesmo no MERCOSUL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 Brasil perde mercados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pt-BR" sz="1200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(comparar com o aumento da participação de China).</a:t>
            </a:r>
          </a:p>
          <a:p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Argentina, por exemplo, era o maior mercado para as exportações de manufaturas brasileiras. Com p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roblemas econômicos e barreiras comerciais nesse país,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houve 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perda de participação de 10 pontos percentuais em 8 anos.</a:t>
            </a:r>
          </a:p>
          <a:p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Isso tem levado o setor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empresarial a buscar alternativas para colocar seus produtos no mundo.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Estudos da CNI mostram que o Brasil também tem perdido exportações em todos os países da América do Sul. (Quadro azul).</a:t>
            </a:r>
          </a:p>
          <a:p>
            <a:endParaRPr lang="pt-B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Chile, Peru e Colômbia, por exemplo, estão celebraram novos acordos e o Brasil pode perder ainda mais,</a:t>
            </a:r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pois suas preferências estão sendo corroídas. (Quadro vermelho).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41D55-AD29-408E-AF7F-6B5574DB3D05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4653-53D5-F24C-A12E-4FE0FB0A6E0C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98432-668A-F542-8226-C970599E3E8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5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697F-0F0F-42ED-924A-0A873EF60EEF}" type="datetimeFigureOut">
              <a:rPr lang="pt-BR" smtClean="0"/>
              <a:pPr/>
              <a:t>28/5/2014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730F-DF23-405A-B294-CAB43EE963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697F-0F0F-42ED-924A-0A873EF60EEF}" type="datetimeFigureOut">
              <a:rPr lang="pt-BR" smtClean="0"/>
              <a:pPr/>
              <a:t>28/5/2014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730F-DF23-405A-B294-CAB43EE963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34653-53D5-F24C-A12E-4FE0FB0A6E0C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98432-668A-F542-8226-C970599E3E83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BASE-PPT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42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08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683568" y="980728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Acordo Mercosul – União Europeia</a:t>
            </a:r>
          </a:p>
          <a:p>
            <a:pPr algn="ctr"/>
            <a:endParaRPr lang="pt-BR" sz="40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Câmara dos Deputados</a:t>
            </a:r>
          </a:p>
          <a:p>
            <a:pPr algn="ctr"/>
            <a:endParaRPr lang="pt-BR" sz="3200" b="1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Carlos Eduardo Abijaodi</a:t>
            </a:r>
          </a:p>
          <a:p>
            <a:pPr algn="ctr"/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Diretor de Desenvolvimento Industrial</a:t>
            </a:r>
            <a:endParaRPr lang="pt-BR" sz="32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charset="0"/>
            </a:endParaRPr>
          </a:p>
          <a:p>
            <a:pPr algn="ctr"/>
            <a:endParaRPr lang="pt-BR" sz="40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charset="0"/>
            </a:endParaRPr>
          </a:p>
          <a:p>
            <a:pPr algn="ctr"/>
            <a:endParaRPr lang="pt-BR" sz="40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084168" y="5549170"/>
            <a:ext cx="22653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27 de maio de 2014</a:t>
            </a:r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11560" y="1484784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/>
            <a:r>
              <a:rPr lang="pt-BR" sz="4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3. Por que o Brasil deve mudar sua estratégia e ampliar sua rede de acordos?</a:t>
            </a:r>
          </a:p>
          <a:p>
            <a:pPr marL="742950" indent="-742950" algn="ctr"/>
            <a:endParaRPr lang="pt-BR" sz="48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214282" y="1196752"/>
            <a:ext cx="842968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tângulo 4"/>
          <p:cNvSpPr/>
          <p:nvPr/>
        </p:nvSpPr>
        <p:spPr>
          <a:xfrm>
            <a:off x="-71470" y="188640"/>
            <a:ext cx="892971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26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pt-BR" sz="2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 O Brasil perde mercado com principal sócio</a:t>
            </a:r>
            <a:endParaRPr lang="pt-BR" sz="2600" b="1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4283968" y="1418476"/>
            <a:ext cx="4680520" cy="570364"/>
          </a:xfrm>
          <a:prstGeom prst="roundRect">
            <a:avLst/>
          </a:prstGeom>
          <a:solidFill>
            <a:schemeClr val="bg1"/>
          </a:solidFill>
          <a:ln w="6350">
            <a:solidFill>
              <a:srgbClr val="C0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C00000"/>
                </a:solidFill>
                <a:latin typeface="Berlin Sans FB" pitchFamily="34" charset="0"/>
              </a:rPr>
              <a:t>Brasil perde 10 pontos percentuais de participação em 8 anos.</a:t>
            </a:r>
            <a:endParaRPr lang="pt-BR" dirty="0">
              <a:solidFill>
                <a:srgbClr val="C00000"/>
              </a:solidFill>
              <a:latin typeface="Berlin Sans FB" pitchFamily="34" charset="0"/>
            </a:endParaRPr>
          </a:p>
        </p:txBody>
      </p:sp>
      <p:graphicFrame>
        <p:nvGraphicFramePr>
          <p:cNvPr id="10" name="Gráfico 9"/>
          <p:cNvGraphicFramePr/>
          <p:nvPr/>
        </p:nvGraphicFramePr>
        <p:xfrm>
          <a:off x="395536" y="1988840"/>
          <a:ext cx="8362951" cy="3756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aixaDeTexto 6"/>
          <p:cNvSpPr txBox="1"/>
          <p:nvPr/>
        </p:nvSpPr>
        <p:spPr>
          <a:xfrm>
            <a:off x="395536" y="5805264"/>
            <a:ext cx="2288365" cy="25338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Fonte: </a:t>
            </a:r>
            <a:r>
              <a:rPr lang="pt-BR" dirty="0" smtClean="0"/>
              <a:t>INDEC </a:t>
            </a:r>
          </a:p>
        </p:txBody>
      </p:sp>
      <p:cxnSp>
        <p:nvCxnSpPr>
          <p:cNvPr id="13" name="Conector de seta reta 12"/>
          <p:cNvCxnSpPr/>
          <p:nvPr/>
        </p:nvCxnSpPr>
        <p:spPr>
          <a:xfrm>
            <a:off x="4067944" y="2564904"/>
            <a:ext cx="2952328" cy="648072"/>
          </a:xfrm>
          <a:prstGeom prst="straightConnector1">
            <a:avLst/>
          </a:prstGeom>
          <a:ln w="6350">
            <a:solidFill>
              <a:srgbClr val="C0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428596" y="1844824"/>
          <a:ext cx="3929090" cy="3460436"/>
        </p:xfrm>
        <a:graphic>
          <a:graphicData uri="http://schemas.openxmlformats.org/drawingml/2006/table">
            <a:tbl>
              <a:tblPr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76300"/>
                <a:gridCol w="1552592"/>
                <a:gridCol w="1500198"/>
              </a:tblGrid>
              <a:tr h="50006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Perdas de exportações brasileiras na América Latina (2008-2011)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País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em US$ milhões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em market share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Argentina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-2.239,9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-2,9%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México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-1.330,9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-0,4%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Peru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-613,7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-1,7%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Colômbia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-469,0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-1,0%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Chile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-398,5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-0,5%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Equador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-202,2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-1,1%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Venezuela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-139,0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-0,4%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Paraguai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-70,3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-0,6%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Bolívia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-23,4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-0,3%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-5.486,9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4806906" y="1867126"/>
          <a:ext cx="4171948" cy="3500462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780289"/>
                <a:gridCol w="677015"/>
                <a:gridCol w="2714644"/>
              </a:tblGrid>
              <a:tr h="590550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Número de acordos celebrados desde 2008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País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Principais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parceiros 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celebrados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</a:tr>
              <a:tr h="55722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Peru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China, México, União Europeia, Canadá, Japão, Singapura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Chile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 smtClean="0">
                          <a:solidFill>
                            <a:srgbClr val="5A5A5A"/>
                          </a:solidFill>
                          <a:latin typeface="Calibri"/>
                        </a:rPr>
                        <a:t>6 </a:t>
                      </a:r>
                      <a:endParaRPr lang="pt-BR" sz="1600" b="1" i="0" u="none" strike="noStrike" dirty="0">
                        <a:solidFill>
                          <a:srgbClr val="5A5A5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 Austrália, Turquia, Malásia, </a:t>
                      </a:r>
                      <a:r>
                        <a:rPr lang="pt-BR" sz="1400" b="1" i="0" u="none" strike="noStrike" dirty="0" smtClean="0">
                          <a:solidFill>
                            <a:srgbClr val="5A5A5A"/>
                          </a:solidFill>
                          <a:latin typeface="Calibri"/>
                        </a:rPr>
                        <a:t>Vietnã e </a:t>
                      </a:r>
                      <a:r>
                        <a:rPr lang="pt-BR" sz="14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Hong Kong </a:t>
                      </a:r>
                      <a:r>
                        <a:rPr lang="pt-BR" sz="14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(já possuía com China</a:t>
                      </a:r>
                      <a:r>
                        <a:rPr lang="pt-BR" sz="14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, EUA e </a:t>
                      </a:r>
                      <a:r>
                        <a:rPr lang="pt-BR" sz="14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U.E.) </a:t>
                      </a:r>
                      <a:endParaRPr lang="pt-BR" sz="14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2459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Colômbia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União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Europeia, Coreia 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Sul e Canadá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pt-BR" sz="14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 (já possuía com</a:t>
                      </a:r>
                      <a:r>
                        <a:rPr lang="pt-BR" sz="1400" b="1" i="0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 EUA)</a:t>
                      </a:r>
                      <a:endParaRPr lang="pt-BR" sz="14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México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 smtClean="0">
                          <a:solidFill>
                            <a:srgbClr val="5A5A5A"/>
                          </a:solidFill>
                          <a:latin typeface="Calibri"/>
                        </a:rPr>
                        <a:t>3 </a:t>
                      </a:r>
                      <a:endParaRPr lang="pt-BR" sz="1600" b="1" i="0" u="none" strike="noStrike" dirty="0">
                        <a:solidFill>
                          <a:srgbClr val="5A5A5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Peru, América Central </a:t>
                      </a:r>
                      <a:r>
                        <a:rPr lang="pt-BR" sz="14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(já possuía com EUA e </a:t>
                      </a:r>
                      <a:r>
                        <a:rPr lang="pt-BR" sz="14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U.E.) </a:t>
                      </a:r>
                      <a:endParaRPr lang="pt-BR" sz="14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Retângulo de cantos arredondados 14"/>
          <p:cNvSpPr/>
          <p:nvPr/>
        </p:nvSpPr>
        <p:spPr>
          <a:xfrm>
            <a:off x="71406" y="5505100"/>
            <a:ext cx="4644610" cy="732212"/>
          </a:xfrm>
          <a:prstGeom prst="roundRect">
            <a:avLst/>
          </a:prstGeom>
          <a:solidFill>
            <a:schemeClr val="bg1"/>
          </a:solidFill>
          <a:ln w="6350">
            <a:solidFill>
              <a:srgbClr val="C0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 smtClean="0">
                <a:solidFill>
                  <a:srgbClr val="C00000"/>
                </a:solidFill>
                <a:latin typeface="Berlin Sans FB" pitchFamily="34" charset="0"/>
              </a:rPr>
              <a:t>Brasil perdeu em todos os mercados da região , em especial para China, EUA, União Europeia e México.</a:t>
            </a:r>
            <a:endParaRPr lang="pt-BR" sz="1600" dirty="0">
              <a:solidFill>
                <a:srgbClr val="C00000"/>
              </a:solidFill>
              <a:latin typeface="Berlin Sans FB" pitchFamily="34" charset="0"/>
            </a:endParaRPr>
          </a:p>
        </p:txBody>
      </p:sp>
      <p:cxnSp>
        <p:nvCxnSpPr>
          <p:cNvPr id="12" name="Conector de seta reta 11"/>
          <p:cNvCxnSpPr/>
          <p:nvPr/>
        </p:nvCxnSpPr>
        <p:spPr>
          <a:xfrm rot="5400000">
            <a:off x="2001026" y="5415930"/>
            <a:ext cx="285752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214282" y="1500174"/>
            <a:ext cx="842968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ângulo 16"/>
          <p:cNvSpPr/>
          <p:nvPr/>
        </p:nvSpPr>
        <p:spPr>
          <a:xfrm>
            <a:off x="-71470" y="428604"/>
            <a:ext cx="892971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Países da América Latina fazem novos acordos</a:t>
            </a:r>
          </a:p>
          <a:p>
            <a:pPr algn="ctr"/>
            <a:r>
              <a:rPr lang="pt-BR" sz="2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 O Brasil, que já tem perdido mercado, pode perder ainda mais</a:t>
            </a:r>
            <a:endParaRPr lang="pt-BR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214282" y="1196752"/>
            <a:ext cx="842968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tângulo de cantos arredondados 6"/>
          <p:cNvSpPr/>
          <p:nvPr/>
        </p:nvSpPr>
        <p:spPr>
          <a:xfrm>
            <a:off x="260714" y="1484784"/>
            <a:ext cx="8525385" cy="822984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>
                <a:shade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 smtClean="0">
                <a:solidFill>
                  <a:srgbClr val="C00000"/>
                </a:solidFill>
              </a:rPr>
              <a:t>1. Efeito China: </a:t>
            </a:r>
            <a:r>
              <a:rPr lang="pt-BR" sz="2200" dirty="0" smtClean="0">
                <a:solidFill>
                  <a:schemeClr val="tx2"/>
                </a:solidFill>
              </a:rPr>
              <a:t>a competição chinesa  sobre  a competitividade doméstica e externa dos produtos brasileiros.</a:t>
            </a:r>
            <a:endParaRPr lang="pt-BR" sz="2200" dirty="0">
              <a:solidFill>
                <a:schemeClr val="tx2"/>
              </a:solidFill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251520" y="2532342"/>
            <a:ext cx="8525385" cy="85554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>
                <a:shade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 smtClean="0">
                <a:solidFill>
                  <a:srgbClr val="C00000"/>
                </a:solidFill>
              </a:rPr>
              <a:t>2. Perda de mercado: </a:t>
            </a:r>
            <a:r>
              <a:rPr lang="pt-BR" sz="2200" dirty="0" smtClean="0">
                <a:solidFill>
                  <a:schemeClr val="tx2"/>
                </a:solidFill>
              </a:rPr>
              <a:t>número expressivo de acordos assinados por parceiros tradicionais do Brasil corroem as preferências brasileiras.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11561" y="607101"/>
            <a:ext cx="7632847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Por que o Brasil deve mudar sua estratégia?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251520" y="3554879"/>
            <a:ext cx="8525385" cy="985137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>
                <a:shade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 smtClean="0">
                <a:solidFill>
                  <a:srgbClr val="C00000"/>
                </a:solidFill>
              </a:rPr>
              <a:t>3. MERCOSUL</a:t>
            </a:r>
            <a:r>
              <a:rPr lang="pt-BR" sz="2400" dirty="0" smtClean="0">
                <a:solidFill>
                  <a:srgbClr val="C00000"/>
                </a:solidFill>
              </a:rPr>
              <a:t>: </a:t>
            </a:r>
            <a:r>
              <a:rPr lang="pt-BR" sz="2200" dirty="0" smtClean="0">
                <a:solidFill>
                  <a:schemeClr val="tx2"/>
                </a:solidFill>
              </a:rPr>
              <a:t>avanços limitados na integração interna e dificuldades de celebrar novos acordos, potencializam a perda de mercado.</a:t>
            </a:r>
            <a:endParaRPr lang="pt-BR" sz="2200" dirty="0">
              <a:solidFill>
                <a:schemeClr val="tx2"/>
              </a:solidFill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251520" y="4684032"/>
            <a:ext cx="8525385" cy="114300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>
                <a:shade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 smtClean="0">
                <a:solidFill>
                  <a:srgbClr val="C00000"/>
                </a:solidFill>
              </a:rPr>
              <a:t>4. Competitividade e cadeias globais: </a:t>
            </a:r>
            <a:r>
              <a:rPr lang="pt-BR" sz="2200" dirty="0" smtClean="0">
                <a:solidFill>
                  <a:schemeClr val="tx2"/>
                </a:solidFill>
              </a:rPr>
              <a:t>o Brasil apresenta baixa presença nas cadeias globais de valor. A reversão dessa tendência está associada à agenda de acordos.</a:t>
            </a:r>
            <a:endParaRPr lang="pt-BR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11560" y="1850048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/>
            <a:r>
              <a:rPr lang="pt-BR" sz="4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4. As Negociações Mercosul – União Europeia</a:t>
            </a:r>
          </a:p>
          <a:p>
            <a:pPr marL="742950" indent="-742950" algn="ctr"/>
            <a:endParaRPr lang="pt-BR" sz="48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251520" y="980728"/>
            <a:ext cx="842968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tângulo de cantos arredondados 5"/>
          <p:cNvSpPr/>
          <p:nvPr/>
        </p:nvSpPr>
        <p:spPr>
          <a:xfrm>
            <a:off x="251520" y="1277880"/>
            <a:ext cx="8525385" cy="114300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>
                <a:shade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 smtClean="0">
                <a:solidFill>
                  <a:srgbClr val="C00000"/>
                </a:solidFill>
              </a:rPr>
              <a:t>1. Ampla consulta ao setor privado: </a:t>
            </a:r>
            <a:r>
              <a:rPr lang="pt-BR" sz="2200" dirty="0" smtClean="0">
                <a:solidFill>
                  <a:schemeClr val="tx2"/>
                </a:solidFill>
              </a:rPr>
              <a:t>O governo consultou as principais associações setoriais e empresas afetadas pelo acordo e conseguiu conciliar as posições ofensivas e defensivas do setor privado.</a:t>
            </a:r>
            <a:endParaRPr lang="pt-BR" sz="2200" dirty="0">
              <a:solidFill>
                <a:schemeClr val="tx2"/>
              </a:solidFill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251520" y="2692332"/>
            <a:ext cx="8525385" cy="151216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>
                <a:shade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 smtClean="0">
                <a:solidFill>
                  <a:srgbClr val="C00000"/>
                </a:solidFill>
              </a:rPr>
              <a:t>2. SGP: </a:t>
            </a:r>
            <a:r>
              <a:rPr lang="pt-BR" sz="2200" dirty="0" smtClean="0">
                <a:solidFill>
                  <a:schemeClr val="tx2"/>
                </a:solidFill>
              </a:rPr>
              <a:t>o Brasil perdeu o SGP europeu, cuja exportação </a:t>
            </a:r>
            <a:r>
              <a:rPr lang="pt-BR" sz="2200" b="1" dirty="0" smtClean="0">
                <a:solidFill>
                  <a:schemeClr val="tx2"/>
                </a:solidFill>
              </a:rPr>
              <a:t>atingiu US$ 6 bilhões em 2013</a:t>
            </a:r>
            <a:r>
              <a:rPr lang="pt-BR" sz="2200" dirty="0" smtClean="0">
                <a:solidFill>
                  <a:schemeClr val="tx2"/>
                </a:solidFill>
              </a:rPr>
              <a:t>, especialmente em bens industriais. Um acordo com a UE garantiria preferências ainda maiores.</a:t>
            </a:r>
            <a:endParaRPr lang="pt-BR" sz="2200" dirty="0">
              <a:solidFill>
                <a:schemeClr val="tx2"/>
              </a:solidFill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251520" y="4448395"/>
            <a:ext cx="8525385" cy="135960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>
                <a:shade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 smtClean="0">
                <a:solidFill>
                  <a:srgbClr val="C00000"/>
                </a:solidFill>
              </a:rPr>
              <a:t>3. Há margem de manobra: </a:t>
            </a:r>
            <a:r>
              <a:rPr lang="pt-BR" sz="2200" dirty="0" smtClean="0">
                <a:solidFill>
                  <a:schemeClr val="tx2"/>
                </a:solidFill>
              </a:rPr>
              <a:t>os produtos de maior sensibilidade para o Brasil poderão ser desgravados em até </a:t>
            </a:r>
            <a:r>
              <a:rPr lang="pt-BR" sz="2200" b="1" dirty="0" smtClean="0">
                <a:solidFill>
                  <a:schemeClr val="tx2"/>
                </a:solidFill>
              </a:rPr>
              <a:t>15 anos </a:t>
            </a:r>
            <a:r>
              <a:rPr lang="pt-BR" sz="2200" dirty="0" smtClean="0">
                <a:solidFill>
                  <a:schemeClr val="tx2"/>
                </a:solidFill>
              </a:rPr>
              <a:t>ou mesmo </a:t>
            </a:r>
            <a:r>
              <a:rPr lang="pt-BR" sz="2200" b="1" dirty="0" smtClean="0">
                <a:solidFill>
                  <a:schemeClr val="tx2"/>
                </a:solidFill>
              </a:rPr>
              <a:t>excluídos do acordo </a:t>
            </a:r>
            <a:r>
              <a:rPr lang="pt-BR" sz="2200" dirty="0" smtClean="0">
                <a:solidFill>
                  <a:schemeClr val="tx2"/>
                </a:solidFill>
              </a:rPr>
              <a:t>(cerca de 10%).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467544" y="442459"/>
            <a:ext cx="7190145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O acordo interessa à indústria!</a:t>
            </a:r>
            <a:endParaRPr lang="pt-BR" sz="2800" b="1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de cantos arredondados 7"/>
          <p:cNvSpPr/>
          <p:nvPr/>
        </p:nvSpPr>
        <p:spPr>
          <a:xfrm>
            <a:off x="323528" y="1340768"/>
            <a:ext cx="8597393" cy="2376264"/>
          </a:xfrm>
          <a:prstGeom prst="roundRect">
            <a:avLst>
              <a:gd name="adj" fmla="val 8212"/>
            </a:avLst>
          </a:prstGeom>
          <a:solidFill>
            <a:schemeClr val="bg1"/>
          </a:solidFill>
          <a:ln w="9525">
            <a:solidFill>
              <a:schemeClr val="accent1">
                <a:shade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>
                <a:solidFill>
                  <a:srgbClr val="C00000"/>
                </a:solidFill>
              </a:rPr>
              <a:t>4</a:t>
            </a:r>
            <a:r>
              <a:rPr lang="pt-BR" sz="2400" b="1" dirty="0" smtClean="0">
                <a:solidFill>
                  <a:srgbClr val="C00000"/>
                </a:solidFill>
              </a:rPr>
              <a:t>. Acordo terá salvaguardas</a:t>
            </a:r>
            <a:r>
              <a:rPr lang="pt-BR" sz="2400" dirty="0" smtClean="0">
                <a:solidFill>
                  <a:srgbClr val="C00000"/>
                </a:solidFill>
              </a:rPr>
              <a:t>: </a:t>
            </a:r>
            <a:r>
              <a:rPr lang="pt-BR" sz="2200" dirty="0" smtClean="0">
                <a:solidFill>
                  <a:schemeClr val="tx2"/>
                </a:solidFill>
              </a:rPr>
              <a:t>cláusulas importantes poderão resguardar a indústria brasileira: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200" b="1" dirty="0" smtClean="0">
                <a:solidFill>
                  <a:schemeClr val="tx2"/>
                </a:solidFill>
              </a:rPr>
              <a:t> Salvaguardas:</a:t>
            </a:r>
            <a:r>
              <a:rPr lang="pt-BR" sz="2200" dirty="0" smtClean="0">
                <a:solidFill>
                  <a:schemeClr val="tx2"/>
                </a:solidFill>
              </a:rPr>
              <a:t> uma cláusula de salvaguardas protegerá a indústria brasileira se houver surtos de importação oriundos da UE.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2"/>
                </a:solidFill>
              </a:rPr>
              <a:t> </a:t>
            </a:r>
            <a:r>
              <a:rPr lang="pt-BR" sz="2200" b="1" dirty="0" smtClean="0">
                <a:solidFill>
                  <a:schemeClr val="tx2"/>
                </a:solidFill>
              </a:rPr>
              <a:t>Salvaguardas para Indústria Nascente</a:t>
            </a:r>
            <a:r>
              <a:rPr lang="pt-BR" sz="2200" dirty="0" smtClean="0">
                <a:solidFill>
                  <a:schemeClr val="tx2"/>
                </a:solidFill>
              </a:rPr>
              <a:t>: tarifas poderão ser aumentadas caso o Brasil deseje criar indústria hoje inexistente.</a:t>
            </a:r>
            <a:r>
              <a:rPr lang="pt-BR" sz="2200" dirty="0">
                <a:solidFill>
                  <a:schemeClr val="tx2"/>
                </a:solidFill>
              </a:rPr>
              <a:t>	</a:t>
            </a:r>
          </a:p>
        </p:txBody>
      </p:sp>
      <p:cxnSp>
        <p:nvCxnSpPr>
          <p:cNvPr id="11" name="Conector reto 10"/>
          <p:cNvCxnSpPr/>
          <p:nvPr/>
        </p:nvCxnSpPr>
        <p:spPr>
          <a:xfrm>
            <a:off x="251520" y="980728"/>
            <a:ext cx="842968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tângulo de cantos arredondados 9"/>
          <p:cNvSpPr/>
          <p:nvPr/>
        </p:nvSpPr>
        <p:spPr>
          <a:xfrm>
            <a:off x="295087" y="4293096"/>
            <a:ext cx="8597393" cy="115212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>
                <a:shade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b="1" dirty="0">
                <a:solidFill>
                  <a:srgbClr val="C00000"/>
                </a:solidFill>
              </a:rPr>
              <a:t>5</a:t>
            </a:r>
            <a:r>
              <a:rPr lang="pt-BR" sz="2400" b="1" dirty="0" smtClean="0">
                <a:solidFill>
                  <a:srgbClr val="C00000"/>
                </a:solidFill>
              </a:rPr>
              <a:t>. Troca de ofertas não é conclusão do acordo: </a:t>
            </a:r>
            <a:r>
              <a:rPr lang="pt-BR" sz="2200" dirty="0" smtClean="0">
                <a:solidFill>
                  <a:schemeClr val="tx2"/>
                </a:solidFill>
              </a:rPr>
              <a:t>a decisão por fechar o acordo dependerá ainda da avaliação da oferta europeia. Uma oferta que não beneficie a economia brasileira não interessa a ninguém.</a:t>
            </a:r>
            <a:endParaRPr lang="pt-BR" sz="2200" dirty="0">
              <a:solidFill>
                <a:schemeClr val="tx2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83568" y="404664"/>
            <a:ext cx="7190145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O acordo interessa à indústria!</a:t>
            </a:r>
            <a:endParaRPr lang="pt-BR" sz="2800" b="1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251520" y="980728"/>
            <a:ext cx="842968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tângulo 9"/>
          <p:cNvSpPr/>
          <p:nvPr/>
        </p:nvSpPr>
        <p:spPr>
          <a:xfrm>
            <a:off x="871079" y="456314"/>
            <a:ext cx="6786610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pt-BR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Considerações finais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51520" y="1096863"/>
            <a:ext cx="864096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chemeClr val="tx2"/>
                </a:solidFill>
              </a:rPr>
              <a:t>O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isolamento não é estratégia</a:t>
            </a:r>
            <a:r>
              <a:rPr lang="pt-BR" sz="2000" dirty="0" smtClean="0">
                <a:solidFill>
                  <a:schemeClr val="tx2"/>
                </a:solidFill>
              </a:rPr>
              <a:t>. A falta de acordos só tem trazido perda de mercado e menores possibilidades de exportação para o país.</a:t>
            </a:r>
          </a:p>
          <a:p>
            <a:pPr algn="just"/>
            <a:endParaRPr lang="pt-BR" sz="2000" dirty="0" smtClean="0">
              <a:solidFill>
                <a:schemeClr val="tx2"/>
              </a:solidFill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</a:rPr>
              <a:t>O aumento da rede de acordos comerciais do Brasil não é a panaceia para todos os problemas da indústria brasileira. Ele é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parte de uma estratégia </a:t>
            </a:r>
            <a:r>
              <a:rPr lang="pt-BR" sz="2000" dirty="0" smtClean="0">
                <a:solidFill>
                  <a:schemeClr val="tx2"/>
                </a:solidFill>
              </a:rPr>
              <a:t>de desenvolvimento do país.</a:t>
            </a:r>
          </a:p>
          <a:p>
            <a:pPr algn="just"/>
            <a:endParaRPr lang="pt-BR" sz="2000" dirty="0" smtClean="0">
              <a:solidFill>
                <a:schemeClr val="tx2"/>
              </a:solidFill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</a:rPr>
              <a:t>O acordo pode contribuir para aumentar a competitividade e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impulsionar políticas domésticas</a:t>
            </a:r>
            <a:r>
              <a:rPr lang="pt-BR" sz="2000" dirty="0" smtClean="0">
                <a:solidFill>
                  <a:schemeClr val="tx2"/>
                </a:solidFill>
              </a:rPr>
              <a:t> fundamentais para o país.</a:t>
            </a:r>
          </a:p>
          <a:p>
            <a:pPr algn="just"/>
            <a:endParaRPr lang="pt-BR" sz="2000" dirty="0" smtClean="0">
              <a:solidFill>
                <a:schemeClr val="tx2"/>
              </a:solidFill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</a:rPr>
              <a:t>A assinatura de um acordo equilibrado com a UE deve ser apenas o começo de um processo de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integração</a:t>
            </a:r>
            <a:r>
              <a:rPr lang="pt-BR" sz="2000" dirty="0" smtClean="0">
                <a:solidFill>
                  <a:schemeClr val="tx2"/>
                </a:solidFill>
              </a:rPr>
              <a:t> da indústria brasileira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à economia internacional</a:t>
            </a:r>
            <a:r>
              <a:rPr lang="pt-BR" sz="2000" dirty="0" smtClean="0">
                <a:solidFill>
                  <a:schemeClr val="tx2"/>
                </a:solidFill>
              </a:rPr>
              <a:t>. </a:t>
            </a:r>
          </a:p>
          <a:p>
            <a:pPr algn="just"/>
            <a:endParaRPr lang="pt-BR" dirty="0" smtClean="0">
              <a:solidFill>
                <a:schemeClr val="tx2"/>
              </a:solidFill>
            </a:endParaRPr>
          </a:p>
          <a:p>
            <a:pPr algn="just"/>
            <a:r>
              <a:rPr lang="pt-BR" sz="2000" dirty="0" smtClean="0">
                <a:solidFill>
                  <a:schemeClr val="tx2"/>
                </a:solidFill>
              </a:rPr>
              <a:t>O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Mercosul é importante, pode ser aprofundado, mas não é suficiente</a:t>
            </a:r>
            <a:r>
              <a:rPr lang="pt-BR" sz="2000" dirty="0">
                <a:solidFill>
                  <a:schemeClr val="tx2"/>
                </a:solidFill>
              </a:rPr>
              <a:t> </a:t>
            </a:r>
            <a:r>
              <a:rPr lang="pt-BR" sz="2000" dirty="0" smtClean="0">
                <a:solidFill>
                  <a:schemeClr val="tx2"/>
                </a:solidFill>
              </a:rPr>
              <a:t>para o desenvolvimento pleno de uma indústria mais inovadora e produtiva.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467544" y="1556792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r>
              <a:rPr lang="pt-BR" sz="4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Período prolongado de estagnação e perda das exportações brasileiras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35496" y="1926679"/>
          <a:ext cx="9055954" cy="3230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ixaDeTexto 6"/>
          <p:cNvSpPr txBox="1">
            <a:spLocks noChangeArrowheads="1"/>
          </p:cNvSpPr>
          <p:nvPr/>
        </p:nvSpPr>
        <p:spPr bwMode="auto">
          <a:xfrm>
            <a:off x="2123728" y="1412776"/>
            <a:ext cx="4943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Balança comercial manufaturas (US$ </a:t>
            </a:r>
            <a:r>
              <a:rPr lang="pt-BR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bilhões)</a:t>
            </a:r>
            <a:endParaRPr lang="pt-BR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72008" y="519644"/>
            <a:ext cx="8028384" cy="677108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900" dirty="0" smtClean="0">
                <a:solidFill>
                  <a:srgbClr val="17375E"/>
                </a:solidFill>
                <a:latin typeface="Arial Black" pitchFamily="34" charset="0"/>
              </a:rPr>
              <a:t>Vendas de manufaturas não crescem: exportações fecharam 2013 com </a:t>
            </a:r>
            <a:r>
              <a:rPr lang="pt-BR" sz="1900" dirty="0">
                <a:solidFill>
                  <a:srgbClr val="17375E"/>
                </a:solidFill>
                <a:latin typeface="Arial Black" pitchFamily="34" charset="0"/>
              </a:rPr>
              <a:t>valor </a:t>
            </a:r>
            <a:r>
              <a:rPr lang="pt-BR" sz="1900" dirty="0" smtClean="0">
                <a:solidFill>
                  <a:srgbClr val="17375E"/>
                </a:solidFill>
                <a:latin typeface="Arial Black" pitchFamily="34" charset="0"/>
              </a:rPr>
              <a:t>igual a cinco anos antes</a:t>
            </a:r>
            <a:endParaRPr lang="pt-BR" sz="1900" dirty="0">
              <a:solidFill>
                <a:srgbClr val="17375E"/>
              </a:solidFill>
              <a:latin typeface="Arial Black" pitchFamily="34" charset="0"/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259632" y="5229200"/>
            <a:ext cx="6624736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rgbClr val="C00000"/>
                </a:solidFill>
              </a:rPr>
              <a:t>Déficit comercial aprofundou dez vezes nos últimos 6 anos.</a:t>
            </a:r>
            <a:endParaRPr lang="pt-BR" sz="2000" b="1" dirty="0">
              <a:solidFill>
                <a:srgbClr val="C0000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472514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Funcex</a:t>
            </a:r>
            <a:endParaRPr lang="pt-B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79449" y="523999"/>
            <a:ext cx="7948935" cy="384721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900" dirty="0" smtClean="0">
                <a:solidFill>
                  <a:srgbClr val="17375E"/>
                </a:solidFill>
                <a:latin typeface="Arial Black" pitchFamily="34" charset="0"/>
              </a:rPr>
              <a:t>Brasil: um ator pequeno e declinante no comércio mundial</a:t>
            </a:r>
            <a:endParaRPr lang="pt-BR" sz="1900" dirty="0">
              <a:solidFill>
                <a:srgbClr val="17375E"/>
              </a:solidFill>
              <a:latin typeface="Arial Black" pitchFamily="34" charset="0"/>
            </a:endParaRPr>
          </a:p>
        </p:txBody>
      </p:sp>
      <p:graphicFrame>
        <p:nvGraphicFramePr>
          <p:cNvPr id="5" name="Gráfico 4"/>
          <p:cNvGraphicFramePr/>
          <p:nvPr/>
        </p:nvGraphicFramePr>
        <p:xfrm>
          <a:off x="0" y="1052736"/>
          <a:ext cx="5476875" cy="310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/>
          <p:nvPr/>
        </p:nvGraphicFramePr>
        <p:xfrm>
          <a:off x="4139952" y="4149080"/>
          <a:ext cx="4849365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4760314" y="3608603"/>
            <a:ext cx="41513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Participação do Brasil nas exportações mundiais de manufaturas</a:t>
            </a:r>
            <a:endParaRPr lang="pt-B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5508104" y="1628800"/>
            <a:ext cx="3240360" cy="108012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>
                <a:solidFill>
                  <a:srgbClr val="C00000"/>
                </a:solidFill>
              </a:rPr>
              <a:t>Brasil: 7ª maior economia do mundo e apenas o 22º maior exportador.</a:t>
            </a:r>
            <a:endParaRPr lang="pt-BR" sz="2000" dirty="0">
              <a:solidFill>
                <a:srgbClr val="C00000"/>
              </a:solidFill>
            </a:endParaRPr>
          </a:p>
        </p:txBody>
      </p:sp>
      <p:cxnSp>
        <p:nvCxnSpPr>
          <p:cNvPr id="10" name="Conector de seta reta 9"/>
          <p:cNvCxnSpPr/>
          <p:nvPr/>
        </p:nvCxnSpPr>
        <p:spPr>
          <a:xfrm>
            <a:off x="4572000" y="4941168"/>
            <a:ext cx="3960440" cy="576064"/>
          </a:xfrm>
          <a:prstGeom prst="straightConnector1">
            <a:avLst/>
          </a:prstGeom>
          <a:ln w="3175"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72008" y="519644"/>
            <a:ext cx="8028384" cy="677108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1900" dirty="0" smtClean="0">
                <a:solidFill>
                  <a:srgbClr val="17375E"/>
                </a:solidFill>
                <a:latin typeface="Arial Black" pitchFamily="34" charset="0"/>
              </a:rPr>
              <a:t>Por que as exportações e o comércio exterior são importantes?</a:t>
            </a:r>
            <a:endParaRPr lang="pt-BR" sz="1900" dirty="0">
              <a:solidFill>
                <a:srgbClr val="17375E"/>
              </a:solidFill>
              <a:latin typeface="Arial Black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93367" y="1271493"/>
            <a:ext cx="856895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pt-BR" sz="1900" dirty="0" smtClean="0"/>
              <a:t> Propicia </a:t>
            </a:r>
            <a:r>
              <a:rPr lang="pt-BR" sz="1900" b="1" dirty="0" smtClean="0"/>
              <a:t>ganhos de escala na produção</a:t>
            </a:r>
            <a:r>
              <a:rPr lang="pt-BR" sz="1900" dirty="0" smtClean="0"/>
              <a:t>, já que o maior número de clientes reduz o custo unitário do produto;</a:t>
            </a:r>
          </a:p>
          <a:p>
            <a:pPr>
              <a:buFontTx/>
              <a:buChar char="-"/>
            </a:pPr>
            <a:endParaRPr lang="pt-BR" sz="1900" dirty="0" smtClean="0"/>
          </a:p>
          <a:p>
            <a:pPr algn="just">
              <a:buFontTx/>
              <a:buChar char="-"/>
            </a:pPr>
            <a:r>
              <a:rPr lang="pt-BR" sz="1900" dirty="0" smtClean="0"/>
              <a:t> Aumenta </a:t>
            </a:r>
            <a:r>
              <a:rPr lang="pt-BR" sz="1900" b="1" dirty="0" smtClean="0"/>
              <a:t>a competitividade</a:t>
            </a:r>
            <a:r>
              <a:rPr lang="pt-BR" sz="1900" dirty="0" smtClean="0"/>
              <a:t>, pois a exposição do produto à concorrência internacional exige aperfeiçoamento dos métodos de produção e de controle de  qualidade;</a:t>
            </a:r>
          </a:p>
          <a:p>
            <a:pPr algn="just">
              <a:buFontTx/>
              <a:buChar char="-"/>
            </a:pPr>
            <a:endParaRPr lang="pt-BR" sz="1900" dirty="0" smtClean="0"/>
          </a:p>
          <a:p>
            <a:pPr algn="just">
              <a:buFontTx/>
              <a:buChar char="-"/>
            </a:pPr>
            <a:r>
              <a:rPr lang="pt-BR" sz="1900" dirty="0" smtClean="0"/>
              <a:t> </a:t>
            </a:r>
            <a:r>
              <a:rPr lang="pt-BR" sz="1900" b="1" dirty="0" smtClean="0"/>
              <a:t>Gera mais empregos e de melhor qualidade</a:t>
            </a:r>
            <a:r>
              <a:rPr lang="pt-BR" sz="1900" dirty="0" smtClean="0"/>
              <a:t>, pois as empresas tornam-se mais produtivas;</a:t>
            </a:r>
          </a:p>
          <a:p>
            <a:pPr algn="just">
              <a:buFontTx/>
              <a:buChar char="-"/>
            </a:pPr>
            <a:endParaRPr lang="pt-BR" sz="1900" dirty="0" smtClean="0"/>
          </a:p>
          <a:p>
            <a:pPr algn="just">
              <a:buFontTx/>
              <a:buChar char="-"/>
            </a:pPr>
            <a:r>
              <a:rPr lang="pt-BR" sz="1900" dirty="0" smtClean="0"/>
              <a:t> Propicia </a:t>
            </a:r>
            <a:r>
              <a:rPr lang="pt-BR" sz="1900" b="1" dirty="0" smtClean="0"/>
              <a:t>ganhos tecnológicos</a:t>
            </a:r>
            <a:r>
              <a:rPr lang="pt-BR" sz="1900" dirty="0" smtClean="0"/>
              <a:t>. O contato com o mercado externo induz a melhora da gestão das empresas, permite adquirir tecnologia estrangeira e ampliar os gastos em P&amp;D.</a:t>
            </a:r>
          </a:p>
          <a:p>
            <a:pPr algn="just">
              <a:buFontTx/>
              <a:buChar char="-"/>
            </a:pPr>
            <a:endParaRPr lang="pt-BR" sz="1900" dirty="0" smtClean="0"/>
          </a:p>
          <a:p>
            <a:pPr algn="just">
              <a:buFontTx/>
              <a:buChar char="-"/>
            </a:pPr>
            <a:r>
              <a:rPr lang="pt-BR" sz="1900" dirty="0" smtClean="0"/>
              <a:t> </a:t>
            </a:r>
            <a:r>
              <a:rPr lang="pt-BR" sz="1900" b="1" dirty="0" smtClean="0"/>
              <a:t>Diminui os riscos e evita a instabilidade</a:t>
            </a:r>
            <a:r>
              <a:rPr lang="pt-BR" sz="1900" dirty="0" smtClean="0"/>
              <a:t>. As empresas e o país não ficam dependentes das oscilações do mercado interno ou de poucos parceiros.</a:t>
            </a:r>
            <a:endParaRPr lang="pt-BR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11560" y="1850048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/>
            <a:r>
              <a:rPr lang="pt-BR" sz="4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2. O mundo está fazendo acordos. E o Brasil?</a:t>
            </a:r>
          </a:p>
          <a:p>
            <a:pPr marL="742950" indent="-742950" algn="ctr"/>
            <a:endParaRPr lang="pt-BR" sz="48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/>
          <p:cNvSpPr/>
          <p:nvPr/>
        </p:nvSpPr>
        <p:spPr>
          <a:xfrm>
            <a:off x="179512" y="4373084"/>
            <a:ext cx="8802525" cy="1000132"/>
          </a:xfrm>
          <a:prstGeom prst="roundRect">
            <a:avLst/>
          </a:prstGeom>
          <a:solidFill>
            <a:schemeClr val="bg1"/>
          </a:solidFill>
          <a:ln w="952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rgbClr val="C00000"/>
                </a:solidFill>
              </a:rPr>
              <a:t>Cadeias globais</a:t>
            </a:r>
            <a:r>
              <a:rPr lang="pt-BR" sz="2000" b="1" dirty="0" smtClean="0">
                <a:solidFill>
                  <a:srgbClr val="C00000"/>
                </a:solidFill>
              </a:rPr>
              <a:t>:</a:t>
            </a:r>
            <a:r>
              <a:rPr lang="pt-BR" sz="2000" b="1" dirty="0" smtClean="0">
                <a:solidFill>
                  <a:schemeClr val="tx2"/>
                </a:solidFill>
              </a:rPr>
              <a:t> </a:t>
            </a:r>
            <a:r>
              <a:rPr lang="pt-BR" sz="2000" dirty="0" smtClean="0">
                <a:solidFill>
                  <a:schemeClr val="tx2"/>
                </a:solidFill>
              </a:rPr>
              <a:t>a consolidação e expansão de cadeias de valor globais e regionais criaram uma nova interdependência entre os países, fazendo surgir uma nova agenda de negociações em torno desses interesses.</a:t>
            </a:r>
            <a:endParaRPr lang="pt-BR" sz="2000" b="1" dirty="0">
              <a:solidFill>
                <a:schemeClr val="tx2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179512" y="1420756"/>
            <a:ext cx="8802525" cy="857256"/>
          </a:xfrm>
          <a:prstGeom prst="roundRect">
            <a:avLst/>
          </a:prstGeom>
          <a:solidFill>
            <a:schemeClr val="bg1"/>
          </a:solidFill>
          <a:ln w="952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rgbClr val="C00000"/>
                </a:solidFill>
              </a:rPr>
              <a:t>Efeito China</a:t>
            </a:r>
            <a:r>
              <a:rPr lang="pt-BR" sz="2000" b="1" dirty="0" smtClean="0">
                <a:solidFill>
                  <a:srgbClr val="C00000"/>
                </a:solidFill>
              </a:rPr>
              <a:t>:</a:t>
            </a:r>
            <a:r>
              <a:rPr lang="pt-BR" sz="2000" dirty="0" smtClean="0">
                <a:solidFill>
                  <a:schemeClr val="tx2"/>
                </a:solidFill>
              </a:rPr>
              <a:t> a emergência do país e seu “Capitalismo de Estado” obrigou todos os países a repensarem suas estratégias de internacionalização. </a:t>
            </a:r>
            <a:endParaRPr lang="pt-BR" sz="2000" dirty="0">
              <a:solidFill>
                <a:schemeClr val="tx2"/>
              </a:solidFill>
            </a:endParaRPr>
          </a:p>
        </p:txBody>
      </p:sp>
      <p:cxnSp>
        <p:nvCxnSpPr>
          <p:cNvPr id="6" name="Conector reto 5"/>
          <p:cNvCxnSpPr/>
          <p:nvPr/>
        </p:nvCxnSpPr>
        <p:spPr>
          <a:xfrm>
            <a:off x="214282" y="940937"/>
            <a:ext cx="842968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-382769" y="428604"/>
            <a:ext cx="8581304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lnSpc>
                <a:spcPct val="80000"/>
              </a:lnSpc>
              <a:defRPr/>
            </a:pPr>
            <a:r>
              <a:rPr lang="pt-BR" altLang="ko-KR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Por que os países estão fazendo acordos?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179512" y="2860916"/>
            <a:ext cx="8802525" cy="1000132"/>
          </a:xfrm>
          <a:prstGeom prst="roundRect">
            <a:avLst/>
          </a:prstGeom>
          <a:solidFill>
            <a:schemeClr val="bg1"/>
          </a:solidFill>
          <a:ln w="952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rgbClr val="C00000"/>
                </a:solidFill>
              </a:rPr>
              <a:t>Crise:</a:t>
            </a:r>
            <a:r>
              <a:rPr lang="pt-BR" sz="2000" b="1" dirty="0" smtClean="0">
                <a:solidFill>
                  <a:schemeClr val="tx2"/>
                </a:solidFill>
              </a:rPr>
              <a:t> </a:t>
            </a:r>
            <a:r>
              <a:rPr lang="pt-BR" sz="2000" dirty="0" smtClean="0">
                <a:solidFill>
                  <a:schemeClr val="tx2"/>
                </a:solidFill>
              </a:rPr>
              <a:t>os países, principalmente os desenvolvidos, passaram a enxergar a ampliação das exportações e do comércio como saída para combater o desemprego e o baixo crescimento de suas economias.</a:t>
            </a:r>
            <a:endParaRPr lang="pt-BR" sz="2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Picture 6" descr="http://www.greengrowthcc.com/wp-content/uploads/2010/11/Boeing787parts0517_corr2.gif"/>
          <p:cNvPicPr>
            <a:picLocks noChangeAspect="1" noChangeArrowheads="1"/>
          </p:cNvPicPr>
          <p:nvPr/>
        </p:nvPicPr>
        <p:blipFill>
          <a:blip r:embed="rId3" cstate="print"/>
          <a:srcRect l="2135"/>
          <a:stretch>
            <a:fillRect/>
          </a:stretch>
        </p:blipFill>
        <p:spPr bwMode="auto">
          <a:xfrm>
            <a:off x="1403648" y="1585614"/>
            <a:ext cx="6111875" cy="501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167160" y="476672"/>
            <a:ext cx="8581304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lnSpc>
                <a:spcPct val="80000"/>
              </a:lnSpc>
              <a:defRPr/>
            </a:pPr>
            <a:r>
              <a:rPr lang="pt-BR" altLang="ko-KR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A forma de produção mudou! </a:t>
            </a:r>
          </a:p>
          <a:p>
            <a:pPr lvl="1" algn="ctr">
              <a:lnSpc>
                <a:spcPct val="80000"/>
              </a:lnSpc>
              <a:defRPr/>
            </a:pPr>
            <a:r>
              <a:rPr lang="pt-BR" altLang="ko-KR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O produto é mundial!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/>
          <p:cNvCxnSpPr/>
          <p:nvPr/>
        </p:nvCxnSpPr>
        <p:spPr>
          <a:xfrm>
            <a:off x="214282" y="1784338"/>
            <a:ext cx="842968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tângulo 10"/>
          <p:cNvSpPr/>
          <p:nvPr/>
        </p:nvSpPr>
        <p:spPr>
          <a:xfrm>
            <a:off x="430785" y="299970"/>
            <a:ext cx="807246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Um sinal de alerta.</a:t>
            </a:r>
          </a:p>
          <a:p>
            <a:pPr algn="ctr"/>
            <a:r>
              <a:rPr lang="pt-BR" sz="2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O Brasil tem </a:t>
            </a:r>
            <a:r>
              <a:rPr lang="pt-BR" sz="2600" b="1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acordos com países que representam apenas 10,2% do comércio global</a:t>
            </a:r>
            <a:endParaRPr lang="pt-BR" sz="2600" b="1" dirty="0">
              <a:solidFill>
                <a:srgbClr val="C00000"/>
              </a:solidFill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14282" y="2214554"/>
            <a:ext cx="8715436" cy="3929090"/>
            <a:chOff x="214282" y="2214554"/>
            <a:chExt cx="8715436" cy="3929090"/>
          </a:xfrm>
        </p:grpSpPr>
        <p:graphicFrame>
          <p:nvGraphicFramePr>
            <p:cNvPr id="14" name="Gráfico 13"/>
            <p:cNvGraphicFramePr/>
            <p:nvPr/>
          </p:nvGraphicFramePr>
          <p:xfrm>
            <a:off x="214282" y="2214554"/>
            <a:ext cx="8639175" cy="392909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" name="CaixaDeTexto 4"/>
            <p:cNvSpPr txBox="1"/>
            <p:nvPr/>
          </p:nvSpPr>
          <p:spPr>
            <a:xfrm>
              <a:off x="1000100" y="2285992"/>
              <a:ext cx="757242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5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Potencial de acesso a mercados por meio dos Acordos Preferenciais de Comércio já celebrados – países selecionados</a:t>
              </a:r>
              <a:endParaRPr lang="pt-BR" sz="1650" b="1" i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14282" y="5857892"/>
              <a:ext cx="171451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i="1" dirty="0" smtClean="0"/>
                <a:t>Fonte: OMC. Elaboração: CNI</a:t>
              </a:r>
              <a:endParaRPr lang="pt-BR" sz="900" i="1" dirty="0"/>
            </a:p>
          </p:txBody>
        </p:sp>
        <p:sp>
          <p:nvSpPr>
            <p:cNvPr id="13" name="Elipse 12"/>
            <p:cNvSpPr/>
            <p:nvPr/>
          </p:nvSpPr>
          <p:spPr>
            <a:xfrm>
              <a:off x="7858148" y="4286256"/>
              <a:ext cx="1071570" cy="1357322"/>
            </a:xfrm>
            <a:prstGeom prst="ellipse">
              <a:avLst/>
            </a:prstGeom>
            <a:solidFill>
              <a:srgbClr val="C00000">
                <a:alpha val="0"/>
              </a:srgbClr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6" name="Conector de seta reta 15"/>
            <p:cNvCxnSpPr/>
            <p:nvPr/>
          </p:nvCxnSpPr>
          <p:spPr>
            <a:xfrm rot="5400000">
              <a:off x="8420946" y="3933598"/>
              <a:ext cx="428628" cy="285752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presentacao Acordo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1960</TotalTime>
  <Words>1880</Words>
  <Application>Microsoft Office PowerPoint</Application>
  <PresentationFormat>Apresentação na tela (4:3)</PresentationFormat>
  <Paragraphs>209</Paragraphs>
  <Slides>17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Apresentacao Acordos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fpanzini</dc:creator>
  <cp:lastModifiedBy>Washington Carlos Maciel da Silva</cp:lastModifiedBy>
  <cp:revision>217</cp:revision>
  <dcterms:created xsi:type="dcterms:W3CDTF">2013-04-11T13:08:09Z</dcterms:created>
  <dcterms:modified xsi:type="dcterms:W3CDTF">2014-05-28T21:08:07Z</dcterms:modified>
</cp:coreProperties>
</file>