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54" r:id="rId2"/>
    <p:sldId id="465" r:id="rId3"/>
    <p:sldId id="484" r:id="rId4"/>
    <p:sldId id="491" r:id="rId5"/>
    <p:sldId id="494" r:id="rId6"/>
    <p:sldId id="493" r:id="rId7"/>
    <p:sldId id="486" r:id="rId8"/>
    <p:sldId id="487" r:id="rId9"/>
    <p:sldId id="530" r:id="rId10"/>
    <p:sldId id="529" r:id="rId11"/>
    <p:sldId id="258" r:id="rId12"/>
    <p:sldId id="523" r:id="rId13"/>
  </p:sldIdLst>
  <p:sldSz cx="12192000" cy="6858000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atriz Soares da Silva" initials="BSdS" lastIdx="1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7F00"/>
    <a:srgbClr val="0000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1445" autoAdjust="0"/>
  </p:normalViewPr>
  <p:slideViewPr>
    <p:cSldViewPr snapToGrid="0">
      <p:cViewPr>
        <p:scale>
          <a:sx n="87" d="100"/>
          <a:sy n="87" d="100"/>
        </p:scale>
        <p:origin x="-1416" y="-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B5ED4-3B6A-48E4-A997-B7036F4DA877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51F98-BAC7-4D13-969E-7D5A666345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0875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t-BR" sz="1200" dirty="0"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51F98-BAC7-4D13-969E-7D5A66634536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5480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04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t-BR" sz="1100" strike="noStrik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33C96-582B-40C3-9D8F-B6E06761DB63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0708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51F98-BAC7-4D13-969E-7D5A66634536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1899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t-BR" sz="1200" dirty="0"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51F98-BAC7-4D13-969E-7D5A66634536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6656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51F98-BAC7-4D13-969E-7D5A66634536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8487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t-BR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51F98-BAC7-4D13-969E-7D5A66634536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8398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51F98-BAC7-4D13-969E-7D5A66634536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429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51F98-BAC7-4D13-969E-7D5A66634536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0846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51F98-BAC7-4D13-969E-7D5A66634536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113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51F98-BAC7-4D13-969E-7D5A66634536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4346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51F98-BAC7-4D13-969E-7D5A66634536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195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04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t-BR" sz="1100" strike="noStrik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33C96-582B-40C3-9D8F-B6E06761DB63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0708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C4674C5-C4D6-4013-68E0-636141009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8A238F9-31A2-0D41-E864-564C8D6FA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70AE67D-4351-674C-BD9A-7F485622A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D9A8-085B-4F3B-96A0-DE9BF626EEC4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D8804CD-7F86-30F4-8EC2-A6D8978D8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7687C99-B97D-20DF-90D7-C41F29033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8ACD-2B63-45BB-ADE6-40692872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963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EB5D15A-7DB6-7A0C-C04D-65A74178E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25A4E9C9-20AB-43AA-D437-9DFA1A9A24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24DFE74-2038-A47A-EE86-2065F650F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D9A8-085B-4F3B-96A0-DE9BF626EEC4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D90CF10-6319-5494-0B30-AEC23CBDD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BA2FB5A-0652-65E7-E455-25A2E9783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8ACD-2B63-45BB-ADE6-40692872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040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8C9B719-2A15-DE0E-3C7B-25778B3644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96468B7A-C146-F6B5-6C96-D962D4437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F67A5DB-5346-8DA1-CFD2-689847E06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D9A8-085B-4F3B-96A0-DE9BF626EEC4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713C5FD-7545-8C8B-AE49-71B20860C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89AA9F8-A9CB-7236-50F0-19B0A635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8ACD-2B63-45BB-ADE6-40692872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3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AC3C257-85A8-0804-6DB7-B216E9F96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06A4E05-E514-5543-4EA4-11B9E0AE6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F8DA4DC-E7E4-3FE4-A4FB-86344578D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D9A8-085B-4F3B-96A0-DE9BF626EEC4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CFED1EC-61DD-7E2B-2FBA-013187047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22925A8-F141-DDAC-469A-96D5F7A8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8ACD-2B63-45BB-ADE6-40692872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608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B1AFC79-48BE-D4FE-C44D-FC7683E59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25B417DB-ADE0-8F0C-13D9-70D98C939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A50CADB-1B0E-1CFF-5A04-CAEF9A946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D9A8-085B-4F3B-96A0-DE9BF626EEC4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D7E2AE8-C54E-1B50-D8F6-B4CA5495A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444D4B5-9E01-63DD-D02F-AFAF86882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8ACD-2B63-45BB-ADE6-40692872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625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1A1034-DF96-E8CA-7300-F81247887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F69EFCD-7006-B4C9-D42D-0D97816069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03879CF6-DC22-0D62-C8AA-678E773A1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02939D16-BC23-7245-6FB9-E1035DAE4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D9A8-085B-4F3B-96A0-DE9BF626EEC4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EB26D812-8820-1A6D-539C-D7D3C9F90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0F28892B-2C5B-39EC-C39D-58E0DC0B8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8ACD-2B63-45BB-ADE6-40692872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848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7D2421A-598A-BEB4-F9E3-8539A72E7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7766B9EC-6F78-3C92-FC4A-E929AC31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77AE99DD-214B-281D-DEEE-68396CF17C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8B8B513A-954B-11A6-1870-B66E81D01A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F35AA9BE-3D0C-CF2C-C1E3-715B7C7D6A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02C1014D-337B-BEF4-7A65-F0B1C800E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D9A8-085B-4F3B-96A0-DE9BF626EEC4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AA343679-DB2E-BC70-CC05-A800CD97A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F1719A2E-F7EA-DB5D-5B96-48D39CB4C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8ACD-2B63-45BB-ADE6-40692872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787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9A2838-C350-24DD-B09E-A0817F4FA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802D2B78-C02E-EB69-6EAA-DE1223B9C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D9A8-085B-4F3B-96A0-DE9BF626EEC4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2AFF1ECF-32A5-6F6D-D7DC-EC3AA63FC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152BF3DE-D83D-FC55-07E3-B3B589126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8ACD-2B63-45BB-ADE6-40692872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406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05AD4E93-FF54-AB02-28AF-1C210ABFA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D9A8-085B-4F3B-96A0-DE9BF626EEC4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F2DE3487-CF26-3833-819F-EA8EF7D80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D258B444-B23E-A90A-7AAD-40252A748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8ACD-2B63-45BB-ADE6-40692872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667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DB09DD8-63AC-5BF2-8B10-13312D9BE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BFF6E3B-68E2-C365-B73D-EF8FC89C7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A2044EEB-F50A-0EC8-96E5-7DFE82114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41126A3E-AC00-F9D2-5A42-149C54E1A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D9A8-085B-4F3B-96A0-DE9BF626EEC4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F8507A99-C3D1-CB37-E1A3-E6E9A27AB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9198445B-D102-82E7-3AF6-0911F31A7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8ACD-2B63-45BB-ADE6-40692872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609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A2EB18C-F6AC-0A05-E5E7-A2FA24289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6E4226F8-1911-9199-53EB-5B05DBAEEF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AC912EE0-9D95-E9CE-7619-DA4588EBC7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01E0AFA2-E857-96EC-80D9-F1166B32D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D9A8-085B-4F3B-96A0-DE9BF626EEC4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AC404806-F259-46C1-8150-2790FEE56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3A22EBC1-0670-796B-94A7-0B044595B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8ACD-2B63-45BB-ADE6-40692872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158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ABC0379B-E61C-1A72-8F71-386466123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CF2910AA-7533-AD92-FD4A-967BCF57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207BDC2-59AD-43FC-30B9-270378478E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FD9A8-085B-4F3B-96A0-DE9BF626EEC4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A0FCD00-1A8D-F04C-84FC-6DC9B7629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8499A0D-12B5-F8D1-B4B0-9CC77BAD55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88ACD-2B63-45BB-ADE6-40692872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263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xmlns="" id="{06DA9DF9-31F7-4056-B42E-878CC92417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D97AED-98DF-4998-5754-D6797EA7F0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2895799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4100" b="1" dirty="0">
                <a:solidFill>
                  <a:schemeClr val="accent6">
                    <a:lumMod val="50000"/>
                  </a:schemeClr>
                </a:solidFill>
                <a:latin typeface="Arial Nova" panose="020B0504020202020204" pitchFamily="34" charset="0"/>
              </a:rPr>
              <a:t>Sistema </a:t>
            </a:r>
            <a:r>
              <a:rPr lang="en-US" sz="4100" b="1" dirty="0" err="1">
                <a:solidFill>
                  <a:schemeClr val="accent6">
                    <a:lumMod val="50000"/>
                  </a:schemeClr>
                </a:solidFill>
                <a:latin typeface="Arial Nova" panose="020B0504020202020204" pitchFamily="34" charset="0"/>
              </a:rPr>
              <a:t>Brasileiro</a:t>
            </a:r>
            <a:r>
              <a:rPr lang="en-US" sz="4100" b="1" dirty="0">
                <a:solidFill>
                  <a:schemeClr val="accent6">
                    <a:lumMod val="50000"/>
                  </a:schemeClr>
                </a:solidFill>
                <a:latin typeface="Arial Nova" panose="020B0504020202020204" pitchFamily="34" charset="0"/>
              </a:rPr>
              <a:t> de </a:t>
            </a:r>
            <a:r>
              <a:rPr lang="en-US" sz="4100" b="1" dirty="0" err="1">
                <a:solidFill>
                  <a:schemeClr val="accent6">
                    <a:lumMod val="50000"/>
                  </a:schemeClr>
                </a:solidFill>
                <a:latin typeface="Arial Nova" panose="020B0504020202020204" pitchFamily="34" charset="0"/>
              </a:rPr>
              <a:t>Comércio</a:t>
            </a:r>
            <a:r>
              <a:rPr lang="en-US" sz="4100" b="1" dirty="0">
                <a:solidFill>
                  <a:schemeClr val="accent6">
                    <a:lumMod val="50000"/>
                  </a:schemeClr>
                </a:solidFill>
                <a:latin typeface="Arial Nova" panose="020B0504020202020204" pitchFamily="34" charset="0"/>
              </a:rPr>
              <a:t> de </a:t>
            </a:r>
            <a:r>
              <a:rPr lang="en-US" sz="4100" b="1" dirty="0" err="1">
                <a:solidFill>
                  <a:schemeClr val="accent6">
                    <a:lumMod val="50000"/>
                  </a:schemeClr>
                </a:solidFill>
                <a:latin typeface="Arial Nova" panose="020B0504020202020204" pitchFamily="34" charset="0"/>
              </a:rPr>
              <a:t>Emissões</a:t>
            </a:r>
            <a:r>
              <a:rPr lang="en-US" sz="4100" b="1" dirty="0">
                <a:solidFill>
                  <a:schemeClr val="accent6">
                    <a:lumMod val="50000"/>
                  </a:schemeClr>
                </a:solidFill>
                <a:latin typeface="Arial Nova" panose="020B0504020202020204" pitchFamily="34" charset="0"/>
              </a:rPr>
              <a:t> – SBCE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41058F1-39CA-29BF-DC89-3DD5AD9767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696771"/>
            <a:ext cx="5452533" cy="639022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Teoria e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Prática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Proposta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de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Texto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Legal e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Estruturas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para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Implementação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Imagem 5" descr="Fábrica com fumaça&#10;&#10;Descrição gerada automaticamente">
            <a:extLst>
              <a:ext uri="{FF2B5EF4-FFF2-40B4-BE49-F238E27FC236}">
                <a16:creationId xmlns:a16="http://schemas.microsoft.com/office/drawing/2014/main" xmlns="" id="{991F5046-CF37-C496-7620-04701AF230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8000"/>
          </a:blip>
          <a:srcRect l="10572" r="31825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gradFill flip="none" rotWithShape="1">
            <a:gsLst>
              <a:gs pos="70000">
                <a:schemeClr val="accent1">
                  <a:lumMod val="5000"/>
                  <a:lumOff val="95000"/>
                </a:schemeClr>
              </a:gs>
              <a:gs pos="100000">
                <a:srgbClr val="ABC0E4"/>
              </a:gs>
            </a:gsLst>
            <a:lin ang="0" scaled="1"/>
            <a:tileRect/>
          </a:gradFill>
        </p:spPr>
      </p:pic>
      <p:sp>
        <p:nvSpPr>
          <p:cNvPr id="4" name="Subtítulo 2">
            <a:extLst>
              <a:ext uri="{FF2B5EF4-FFF2-40B4-BE49-F238E27FC236}">
                <a16:creationId xmlns:a16="http://schemas.microsoft.com/office/drawing/2014/main" xmlns="" id="{DF51B01E-9ABE-16C4-255A-590945A823D0}"/>
              </a:ext>
            </a:extLst>
          </p:cNvPr>
          <p:cNvSpPr txBox="1">
            <a:spLocks/>
          </p:cNvSpPr>
          <p:nvPr/>
        </p:nvSpPr>
        <p:spPr>
          <a:xfrm>
            <a:off x="643466" y="6132352"/>
            <a:ext cx="4893268" cy="5447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000" dirty="0">
                <a:solidFill>
                  <a:srgbClr val="0000FF"/>
                </a:solidFill>
              </a:rPr>
              <a:t>Secretaria de Economia Verde, Descarbonização e Bioindústria/MDIC</a:t>
            </a:r>
          </a:p>
          <a:p>
            <a:r>
              <a:rPr lang="de-DE" sz="2100" dirty="0">
                <a:solidFill>
                  <a:srgbClr val="0000FF"/>
                </a:solidFill>
              </a:rPr>
              <a:t>03/10/2023</a:t>
            </a:r>
            <a:endParaRPr lang="de-DE" sz="2100" dirty="0">
              <a:solidFill>
                <a:srgbClr val="0000FF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3365D9D5-12A7-63E8-4137-823FC83DDC23}"/>
              </a:ext>
            </a:extLst>
          </p:cNvPr>
          <p:cNvSpPr txBox="1">
            <a:spLocks/>
          </p:cNvSpPr>
          <p:nvPr/>
        </p:nvSpPr>
        <p:spPr>
          <a:xfrm>
            <a:off x="643467" y="3602556"/>
            <a:ext cx="5723069" cy="5007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 Nova" panose="020B0504020202020204" pitchFamily="34" charset="0"/>
              </a:rPr>
              <a:t>(Mercado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 Nova" panose="020B0504020202020204" pitchFamily="34" charset="0"/>
              </a:rPr>
              <a:t>Regulado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 Nova" panose="020B0504020202020204" pitchFamily="34" charset="0"/>
              </a:rPr>
              <a:t> de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 Nova" panose="020B0504020202020204" pitchFamily="34" charset="0"/>
              </a:rPr>
              <a:t>Carbono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 Nova" panose="020B05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1494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290C0E73-023F-43B7-82CF-497781178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0554" y="6356350"/>
            <a:ext cx="363245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B393E4E1-A9A5-B0DF-AB26-B752974D38BF}"/>
              </a:ext>
            </a:extLst>
          </p:cNvPr>
          <p:cNvSpPr/>
          <p:nvPr/>
        </p:nvSpPr>
        <p:spPr>
          <a:xfrm>
            <a:off x="468990" y="370444"/>
            <a:ext cx="11160025" cy="6211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Oferta Voluntária de Créditos de Carbono </a:t>
            </a:r>
            <a:r>
              <a:rPr lang="pt-BR" sz="3200" b="1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O SBCE</a:t>
            </a:r>
            <a:endParaRPr lang="pt-BR" sz="3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Nuvem 18">
            <a:extLst>
              <a:ext uri="{FF2B5EF4-FFF2-40B4-BE49-F238E27FC236}">
                <a16:creationId xmlns:a16="http://schemas.microsoft.com/office/drawing/2014/main" xmlns="" id="{EFE1DC51-4459-E265-6BF9-559259BF675C}"/>
              </a:ext>
            </a:extLst>
          </p:cNvPr>
          <p:cNvSpPr/>
          <p:nvPr/>
        </p:nvSpPr>
        <p:spPr>
          <a:xfrm rot="285418">
            <a:off x="468990" y="1751523"/>
            <a:ext cx="4697412" cy="3654979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20" name="Espaço Reservado para Texto 12">
            <a:extLst>
              <a:ext uri="{FF2B5EF4-FFF2-40B4-BE49-F238E27FC236}">
                <a16:creationId xmlns:a16="http://schemas.microsoft.com/office/drawing/2014/main" xmlns="" id="{9A764ABC-9CFD-0D48-0929-0BB3AC030C6E}"/>
              </a:ext>
            </a:extLst>
          </p:cNvPr>
          <p:cNvSpPr txBox="1">
            <a:spLocks/>
          </p:cNvSpPr>
          <p:nvPr/>
        </p:nvSpPr>
        <p:spPr>
          <a:xfrm>
            <a:off x="181888" y="5446140"/>
            <a:ext cx="5429250" cy="5715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algn="ctr">
              <a:lnSpc>
                <a:spcPct val="90000"/>
              </a:lnSpc>
              <a:defRPr sz="2200" b="1" kern="0">
                <a:solidFill>
                  <a:srgbClr val="008000"/>
                </a:solidFill>
                <a:ea typeface="+mj-ea"/>
                <a:cs typeface="Arial" pitchFamily="34" charset="0"/>
              </a:defRPr>
            </a:lvl1pPr>
            <a:lvl2pPr marL="742950" indent="-28575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dirty="0"/>
              <a:t>Projetos de redução de emissões implementados por não-regulados </a:t>
            </a:r>
            <a:br>
              <a:rPr lang="pt-BR" dirty="0"/>
            </a:br>
            <a:endParaRPr lang="pt-BR" altLang="pt-BR" sz="1400" dirty="0"/>
          </a:p>
        </p:txBody>
      </p:sp>
      <p:grpSp>
        <p:nvGrpSpPr>
          <p:cNvPr id="35" name="Agrupar 34">
            <a:extLst>
              <a:ext uri="{FF2B5EF4-FFF2-40B4-BE49-F238E27FC236}">
                <a16:creationId xmlns:a16="http://schemas.microsoft.com/office/drawing/2014/main" xmlns="" id="{564CCBAF-7512-4126-A4B8-CECD3B11C7E9}"/>
              </a:ext>
            </a:extLst>
          </p:cNvPr>
          <p:cNvGrpSpPr/>
          <p:nvPr/>
        </p:nvGrpSpPr>
        <p:grpSpPr>
          <a:xfrm>
            <a:off x="1279190" y="2481605"/>
            <a:ext cx="2999238" cy="2231914"/>
            <a:chOff x="1713115" y="2283615"/>
            <a:chExt cx="2189150" cy="1861454"/>
          </a:xfrm>
        </p:grpSpPr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xmlns="" id="{EACE959C-0F1C-0CF8-FBFD-EE02234BE8FD}"/>
                </a:ext>
              </a:extLst>
            </p:cNvPr>
            <p:cNvCxnSpPr/>
            <p:nvPr/>
          </p:nvCxnSpPr>
          <p:spPr>
            <a:xfrm>
              <a:off x="1807651" y="2283615"/>
              <a:ext cx="0" cy="1818167"/>
            </a:xfrm>
            <a:prstGeom prst="line">
              <a:avLst/>
            </a:prstGeom>
            <a:ln w="15875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xmlns="" id="{D0B1620E-FABF-7FEE-FF81-DFB944E1915C}"/>
                </a:ext>
              </a:extLst>
            </p:cNvPr>
            <p:cNvCxnSpPr/>
            <p:nvPr/>
          </p:nvCxnSpPr>
          <p:spPr>
            <a:xfrm>
              <a:off x="1713115" y="3974192"/>
              <a:ext cx="2189150" cy="0"/>
            </a:xfrm>
            <a:prstGeom prst="line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xmlns="" id="{C0C4DC2E-E6F8-DE10-0502-849E0E181DE1}"/>
                </a:ext>
              </a:extLst>
            </p:cNvPr>
            <p:cNvSpPr txBox="1"/>
            <p:nvPr/>
          </p:nvSpPr>
          <p:spPr>
            <a:xfrm>
              <a:off x="2267424" y="3934552"/>
              <a:ext cx="236309" cy="205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/>
                <a:t>T1</a:t>
              </a:r>
              <a:endParaRPr lang="pt-BR" sz="1000" b="1" dirty="0"/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xmlns="" id="{41ACA4A7-5C9B-CCE0-3F1A-A01C65723669}"/>
                </a:ext>
              </a:extLst>
            </p:cNvPr>
            <p:cNvSpPr txBox="1"/>
            <p:nvPr/>
          </p:nvSpPr>
          <p:spPr>
            <a:xfrm>
              <a:off x="2981075" y="3939716"/>
              <a:ext cx="236309" cy="205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/>
                <a:t>T2</a:t>
              </a:r>
              <a:endParaRPr lang="pt-BR" sz="1000" b="1" dirty="0"/>
            </a:p>
          </p:txBody>
        </p:sp>
      </p:grpSp>
      <p:sp>
        <p:nvSpPr>
          <p:cNvPr id="25" name="CaixaDeTexto 24">
            <a:extLst>
              <a:ext uri="{FF2B5EF4-FFF2-40B4-BE49-F238E27FC236}">
                <a16:creationId xmlns:a16="http://schemas.microsoft.com/office/drawing/2014/main" xmlns="" id="{BD1D68E4-6BF1-B063-2C7A-DB6C890FFF17}"/>
              </a:ext>
            </a:extLst>
          </p:cNvPr>
          <p:cNvSpPr txBox="1"/>
          <p:nvPr/>
        </p:nvSpPr>
        <p:spPr>
          <a:xfrm>
            <a:off x="947136" y="2584790"/>
            <a:ext cx="4384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tCO</a:t>
            </a:r>
            <a:r>
              <a:rPr lang="en-US" sz="800" b="1" baseline="-25000" dirty="0"/>
              <a:t>2</a:t>
            </a:r>
            <a:r>
              <a:rPr lang="en-US" sz="800" b="1" dirty="0"/>
              <a:t>e</a:t>
            </a:r>
            <a:endParaRPr lang="pt-BR" sz="800" b="1" dirty="0"/>
          </a:p>
        </p:txBody>
      </p: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xmlns="" id="{5B53C5A8-8144-C878-AB1E-BFF4CEEC53D3}"/>
              </a:ext>
            </a:extLst>
          </p:cNvPr>
          <p:cNvCxnSpPr>
            <a:cxnSpLocks/>
          </p:cNvCxnSpPr>
          <p:nvPr/>
        </p:nvCxnSpPr>
        <p:spPr>
          <a:xfrm flipV="1">
            <a:off x="3173415" y="2584790"/>
            <a:ext cx="0" cy="1923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>
            <a:extLst>
              <a:ext uri="{FF2B5EF4-FFF2-40B4-BE49-F238E27FC236}">
                <a16:creationId xmlns:a16="http://schemas.microsoft.com/office/drawing/2014/main" xmlns="" id="{7088146A-74CF-A15A-D958-D87CAAF85993}"/>
              </a:ext>
            </a:extLst>
          </p:cNvPr>
          <p:cNvSpPr txBox="1"/>
          <p:nvPr/>
        </p:nvSpPr>
        <p:spPr>
          <a:xfrm>
            <a:off x="3789668" y="3808984"/>
            <a:ext cx="1622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/>
              <a:t>Reduções</a:t>
            </a:r>
            <a:r>
              <a:rPr lang="en-US" sz="1000" b="1" dirty="0"/>
              <a:t> </a:t>
            </a:r>
            <a:r>
              <a:rPr lang="en-US" sz="1000" b="1" dirty="0" err="1"/>
              <a:t>decorrentes</a:t>
            </a:r>
            <a:endParaRPr lang="en-US" sz="1000" b="1" dirty="0"/>
          </a:p>
          <a:p>
            <a:pPr algn="ctr"/>
            <a:r>
              <a:rPr lang="en-US" sz="1000" b="1" dirty="0"/>
              <a:t>do </a:t>
            </a:r>
            <a:r>
              <a:rPr lang="en-US" sz="1000" b="1" dirty="0" err="1"/>
              <a:t>projeto</a:t>
            </a:r>
            <a:endParaRPr lang="pt-BR" sz="1000" b="1" dirty="0"/>
          </a:p>
        </p:txBody>
      </p:sp>
      <p:sp>
        <p:nvSpPr>
          <p:cNvPr id="52" name="Chave Esquerda 51">
            <a:extLst>
              <a:ext uri="{FF2B5EF4-FFF2-40B4-BE49-F238E27FC236}">
                <a16:creationId xmlns:a16="http://schemas.microsoft.com/office/drawing/2014/main" xmlns="" id="{F3B209BD-707E-B16D-96BA-B38195877F66}"/>
              </a:ext>
            </a:extLst>
          </p:cNvPr>
          <p:cNvSpPr/>
          <p:nvPr/>
        </p:nvSpPr>
        <p:spPr>
          <a:xfrm rot="16200000">
            <a:off x="2570056" y="4270549"/>
            <a:ext cx="194883" cy="99803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xmlns="" id="{7652E2A4-CEF0-6227-BA2D-03390CD3768E}"/>
              </a:ext>
            </a:extLst>
          </p:cNvPr>
          <p:cNvSpPr txBox="1"/>
          <p:nvPr/>
        </p:nvSpPr>
        <p:spPr>
          <a:xfrm>
            <a:off x="2244530" y="4830292"/>
            <a:ext cx="998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/>
              <a:t>Período</a:t>
            </a:r>
            <a:r>
              <a:rPr lang="en-US" sz="1000" b="1" dirty="0"/>
              <a:t> de </a:t>
            </a:r>
            <a:r>
              <a:rPr lang="en-US" sz="1000" b="1" dirty="0" err="1"/>
              <a:t>Gerenciamento</a:t>
            </a:r>
            <a:endParaRPr lang="pt-BR" sz="1000" b="1" dirty="0"/>
          </a:p>
        </p:txBody>
      </p:sp>
      <p:sp>
        <p:nvSpPr>
          <p:cNvPr id="10" name="Seta em Curva para Baixo 9"/>
          <p:cNvSpPr/>
          <p:nvPr/>
        </p:nvSpPr>
        <p:spPr>
          <a:xfrm rot="20588677">
            <a:off x="2485775" y="1914731"/>
            <a:ext cx="4200262" cy="902199"/>
          </a:xfrm>
          <a:prstGeom prst="curved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xmlns="" id="{205BE048-D0F7-934D-BBA2-F87BA85F10EE}"/>
              </a:ext>
            </a:extLst>
          </p:cNvPr>
          <p:cNvSpPr txBox="1"/>
          <p:nvPr/>
        </p:nvSpPr>
        <p:spPr>
          <a:xfrm>
            <a:off x="3737840" y="4529613"/>
            <a:ext cx="6882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Tempo</a:t>
            </a:r>
            <a:endParaRPr lang="pt-BR" sz="900" b="1" dirty="0"/>
          </a:p>
        </p:txBody>
      </p: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xmlns="" id="{03335DD2-E18B-0EAF-1FB6-341251A93D44}"/>
              </a:ext>
            </a:extLst>
          </p:cNvPr>
          <p:cNvCxnSpPr>
            <a:cxnSpLocks/>
          </p:cNvCxnSpPr>
          <p:nvPr/>
        </p:nvCxnSpPr>
        <p:spPr>
          <a:xfrm>
            <a:off x="1408629" y="2791816"/>
            <a:ext cx="2838347" cy="580059"/>
          </a:xfrm>
          <a:prstGeom prst="line">
            <a:avLst/>
          </a:prstGeom>
          <a:ln w="158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Texto 12">
            <a:extLst>
              <a:ext uri="{FF2B5EF4-FFF2-40B4-BE49-F238E27FC236}">
                <a16:creationId xmlns:a16="http://schemas.microsoft.com/office/drawing/2014/main" xmlns="" id="{34E9012E-2CEC-C5D9-E989-30936D14054D}"/>
              </a:ext>
            </a:extLst>
          </p:cNvPr>
          <p:cNvSpPr txBox="1">
            <a:spLocks/>
          </p:cNvSpPr>
          <p:nvPr/>
        </p:nvSpPr>
        <p:spPr>
          <a:xfrm>
            <a:off x="5546906" y="2283414"/>
            <a:ext cx="2405572" cy="62118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="ctr"/>
          <a:lstStyle>
            <a:defPPr>
              <a:defRPr lang="en-US"/>
            </a:defPPr>
            <a:lvl1pPr algn="ctr">
              <a:lnSpc>
                <a:spcPct val="90000"/>
              </a:lnSpc>
              <a:defRPr sz="2200" b="1" kern="0">
                <a:solidFill>
                  <a:srgbClr val="008000"/>
                </a:solidFill>
                <a:ea typeface="+mj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pt-BR" sz="1800" dirty="0">
                <a:solidFill>
                  <a:schemeClr val="bg1"/>
                </a:solidFill>
              </a:rPr>
              <a:t>Oferta voluntária </a:t>
            </a:r>
            <a:br>
              <a:rPr lang="pt-BR" altLang="pt-BR" sz="1800" dirty="0">
                <a:solidFill>
                  <a:schemeClr val="bg1"/>
                </a:solidFill>
              </a:rPr>
            </a:br>
            <a:r>
              <a:rPr lang="pt-BR" altLang="pt-BR" sz="1800" dirty="0">
                <a:solidFill>
                  <a:schemeClr val="bg1"/>
                </a:solidFill>
              </a:rPr>
              <a:t>de créditos de carbono</a:t>
            </a:r>
          </a:p>
        </p:txBody>
      </p:sp>
      <p:sp>
        <p:nvSpPr>
          <p:cNvPr id="51" name="Paralelogramo 50">
            <a:extLst>
              <a:ext uri="{FF2B5EF4-FFF2-40B4-BE49-F238E27FC236}">
                <a16:creationId xmlns:a16="http://schemas.microsoft.com/office/drawing/2014/main" xmlns="" id="{24A2315D-3E16-9DCB-2D6F-5F1385919E4C}"/>
              </a:ext>
            </a:extLst>
          </p:cNvPr>
          <p:cNvSpPr/>
          <p:nvPr/>
        </p:nvSpPr>
        <p:spPr>
          <a:xfrm rot="16200000">
            <a:off x="2308449" y="2840797"/>
            <a:ext cx="749365" cy="980570"/>
          </a:xfrm>
          <a:prstGeom prst="parallelogram">
            <a:avLst>
              <a:gd name="adj" fmla="val 2635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Triângulo isósceles 53">
            <a:extLst>
              <a:ext uri="{FF2B5EF4-FFF2-40B4-BE49-F238E27FC236}">
                <a16:creationId xmlns:a16="http://schemas.microsoft.com/office/drawing/2014/main" xmlns="" id="{24A2CE8C-4C51-E482-97AB-7D8AE5CF22A7}"/>
              </a:ext>
            </a:extLst>
          </p:cNvPr>
          <p:cNvSpPr/>
          <p:nvPr/>
        </p:nvSpPr>
        <p:spPr>
          <a:xfrm>
            <a:off x="2194444" y="3207843"/>
            <a:ext cx="1016790" cy="532392"/>
          </a:xfrm>
          <a:prstGeom prst="triangle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xmlns="" id="{CE09ACBA-F57B-2C36-41D7-0DA191AD52B8}"/>
              </a:ext>
            </a:extLst>
          </p:cNvPr>
          <p:cNvCxnSpPr>
            <a:cxnSpLocks/>
          </p:cNvCxnSpPr>
          <p:nvPr/>
        </p:nvCxnSpPr>
        <p:spPr>
          <a:xfrm flipV="1">
            <a:off x="2194445" y="2584790"/>
            <a:ext cx="0" cy="1923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xmlns="" id="{C5A86333-8A22-8D58-EEB8-C618B40D5459}"/>
              </a:ext>
            </a:extLst>
          </p:cNvPr>
          <p:cNvCxnSpPr>
            <a:cxnSpLocks/>
          </p:cNvCxnSpPr>
          <p:nvPr/>
        </p:nvCxnSpPr>
        <p:spPr>
          <a:xfrm>
            <a:off x="1408629" y="2789971"/>
            <a:ext cx="2704183" cy="1407026"/>
          </a:xfrm>
          <a:prstGeom prst="line">
            <a:avLst/>
          </a:prstGeom>
          <a:ln w="158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>
            <a:extLst>
              <a:ext uri="{FF2B5EF4-FFF2-40B4-BE49-F238E27FC236}">
                <a16:creationId xmlns:a16="http://schemas.microsoft.com/office/drawing/2014/main" xmlns="" id="{1362A6AA-A98D-41D9-BE9B-98068291198E}"/>
              </a:ext>
            </a:extLst>
          </p:cNvPr>
          <p:cNvSpPr txBox="1"/>
          <p:nvPr/>
        </p:nvSpPr>
        <p:spPr>
          <a:xfrm>
            <a:off x="487729" y="2221246"/>
            <a:ext cx="1172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/>
              <a:t>Emissões</a:t>
            </a:r>
            <a:endParaRPr lang="en-US" sz="1000" b="1" dirty="0"/>
          </a:p>
          <a:p>
            <a:pPr algn="ctr"/>
            <a:r>
              <a:rPr lang="en-US" sz="1000" b="1" dirty="0"/>
              <a:t>de GEE</a:t>
            </a:r>
            <a:endParaRPr lang="pt-BR" sz="1000" b="1" dirty="0"/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xmlns="" id="{7BD6B869-A4FD-441C-8A5B-AECEE932B881}"/>
              </a:ext>
            </a:extLst>
          </p:cNvPr>
          <p:cNvSpPr txBox="1"/>
          <p:nvPr/>
        </p:nvSpPr>
        <p:spPr>
          <a:xfrm>
            <a:off x="4028809" y="3021130"/>
            <a:ext cx="1001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/>
              <a:t>Linha</a:t>
            </a:r>
            <a:r>
              <a:rPr lang="en-US" sz="1000" b="1" dirty="0"/>
              <a:t> de Base</a:t>
            </a:r>
          </a:p>
          <a:p>
            <a:pPr algn="ctr"/>
            <a:r>
              <a:rPr lang="en-US" sz="1000" b="1" dirty="0"/>
              <a:t>(BAU)</a:t>
            </a:r>
            <a:endParaRPr lang="pt-BR" sz="1000" b="1" dirty="0"/>
          </a:p>
        </p:txBody>
      </p:sp>
      <p:sp>
        <p:nvSpPr>
          <p:cNvPr id="28" name="Espaço Reservado para Texto 12">
            <a:extLst>
              <a:ext uri="{FF2B5EF4-FFF2-40B4-BE49-F238E27FC236}">
                <a16:creationId xmlns:a16="http://schemas.microsoft.com/office/drawing/2014/main" xmlns="" id="{981BFF8E-F78E-45F9-BAD8-9832E60D042F}"/>
              </a:ext>
            </a:extLst>
          </p:cNvPr>
          <p:cNvSpPr txBox="1">
            <a:spLocks/>
          </p:cNvSpPr>
          <p:nvPr/>
        </p:nvSpPr>
        <p:spPr>
          <a:xfrm>
            <a:off x="5554561" y="3924244"/>
            <a:ext cx="2405572" cy="9427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>
            <a:defPPr>
              <a:defRPr lang="en-US"/>
            </a:defPPr>
            <a:lvl1pPr algn="ctr">
              <a:lnSpc>
                <a:spcPct val="90000"/>
              </a:lnSpc>
              <a:defRPr sz="2200" b="1" kern="0">
                <a:solidFill>
                  <a:srgbClr val="008000"/>
                </a:solidFill>
                <a:ea typeface="+mj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pt-BR" sz="1800" dirty="0">
                <a:solidFill>
                  <a:schemeClr val="bg1"/>
                </a:solidFill>
              </a:rPr>
              <a:t>Certificado de Redução ou Remoção Verificada de Emissões (RVE)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xmlns="" id="{EDB749C1-8E9B-4472-B2F5-69192DC62CCA}"/>
              </a:ext>
            </a:extLst>
          </p:cNvPr>
          <p:cNvSpPr txBox="1"/>
          <p:nvPr/>
        </p:nvSpPr>
        <p:spPr>
          <a:xfrm>
            <a:off x="6757347" y="3005738"/>
            <a:ext cx="16325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/>
              <a:t>Metodologias</a:t>
            </a:r>
            <a:r>
              <a:rPr lang="en-US" sz="1100" b="1" dirty="0"/>
              <a:t> </a:t>
            </a:r>
            <a:r>
              <a:rPr lang="en-US" sz="1100" b="1" dirty="0" err="1"/>
              <a:t>credenciadas</a:t>
            </a:r>
            <a:r>
              <a:rPr lang="en-US" sz="1100" b="1" dirty="0"/>
              <a:t> no SBCE</a:t>
            </a:r>
            <a:endParaRPr lang="pt-BR" sz="1100" b="1" dirty="0"/>
          </a:p>
        </p:txBody>
      </p:sp>
      <p:sp>
        <p:nvSpPr>
          <p:cNvPr id="36" name="Seta: para Baixo 35">
            <a:extLst>
              <a:ext uri="{FF2B5EF4-FFF2-40B4-BE49-F238E27FC236}">
                <a16:creationId xmlns:a16="http://schemas.microsoft.com/office/drawing/2014/main" xmlns="" id="{1D2B8C00-75C4-4DCE-B9F5-500D4FD742D0}"/>
              </a:ext>
            </a:extLst>
          </p:cNvPr>
          <p:cNvSpPr/>
          <p:nvPr/>
        </p:nvSpPr>
        <p:spPr>
          <a:xfrm>
            <a:off x="6583448" y="2954572"/>
            <a:ext cx="347798" cy="929139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xmlns="" id="{C1116F18-5E08-47D9-A82F-F0899A2AAFF9}"/>
              </a:ext>
            </a:extLst>
          </p:cNvPr>
          <p:cNvSpPr txBox="1"/>
          <p:nvPr/>
        </p:nvSpPr>
        <p:spPr>
          <a:xfrm>
            <a:off x="7960133" y="2200070"/>
            <a:ext cx="24055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>
                <a:solidFill>
                  <a:srgbClr val="FF0000"/>
                </a:solidFill>
              </a:rPr>
              <a:t>Créditos</a:t>
            </a:r>
            <a:r>
              <a:rPr lang="en-US" sz="1100" b="1" dirty="0">
                <a:solidFill>
                  <a:srgbClr val="FF0000"/>
                </a:solidFill>
              </a:rPr>
              <a:t> de </a:t>
            </a:r>
            <a:r>
              <a:rPr lang="en-US" sz="1100" b="1" dirty="0" err="1">
                <a:solidFill>
                  <a:srgbClr val="FF0000"/>
                </a:solidFill>
              </a:rPr>
              <a:t>carbonos</a:t>
            </a:r>
            <a:r>
              <a:rPr lang="en-US" sz="1100" b="1" dirty="0">
                <a:solidFill>
                  <a:srgbClr val="FF0000"/>
                </a:solidFill>
              </a:rPr>
              <a:t> </a:t>
            </a:r>
            <a:r>
              <a:rPr lang="en-US" sz="1100" b="1" dirty="0" err="1">
                <a:solidFill>
                  <a:srgbClr val="FF0000"/>
                </a:solidFill>
              </a:rPr>
              <a:t>gerados</a:t>
            </a:r>
            <a:r>
              <a:rPr lang="en-US" sz="1100" b="1" dirty="0">
                <a:solidFill>
                  <a:srgbClr val="FF0000"/>
                </a:solidFill>
              </a:rPr>
              <a:t> por METODOLOGIAS </a:t>
            </a:r>
            <a:r>
              <a:rPr lang="en-US" sz="1100" b="1" dirty="0" err="1">
                <a:solidFill>
                  <a:srgbClr val="FF0000"/>
                </a:solidFill>
              </a:rPr>
              <a:t>não</a:t>
            </a:r>
            <a:r>
              <a:rPr lang="en-US" sz="1100" b="1" dirty="0">
                <a:solidFill>
                  <a:srgbClr val="FF0000"/>
                </a:solidFill>
              </a:rPr>
              <a:t> </a:t>
            </a:r>
            <a:r>
              <a:rPr lang="en-US" sz="1100" b="1" dirty="0" err="1">
                <a:solidFill>
                  <a:srgbClr val="FF0000"/>
                </a:solidFill>
              </a:rPr>
              <a:t>credenciadas</a:t>
            </a:r>
            <a:r>
              <a:rPr lang="en-US" sz="1100" b="1" dirty="0">
                <a:solidFill>
                  <a:srgbClr val="FF0000"/>
                </a:solidFill>
              </a:rPr>
              <a:t> </a:t>
            </a:r>
            <a:r>
              <a:rPr lang="en-US" sz="1100" b="1" dirty="0" err="1">
                <a:solidFill>
                  <a:srgbClr val="FF0000"/>
                </a:solidFill>
              </a:rPr>
              <a:t>não</a:t>
            </a:r>
            <a:r>
              <a:rPr lang="en-US" sz="1100" b="1" dirty="0">
                <a:solidFill>
                  <a:srgbClr val="FF0000"/>
                </a:solidFill>
              </a:rPr>
              <a:t>  </a:t>
            </a:r>
            <a:r>
              <a:rPr lang="en-US" sz="1100" b="1" dirty="0" err="1">
                <a:solidFill>
                  <a:srgbClr val="FF0000"/>
                </a:solidFill>
              </a:rPr>
              <a:t>podem</a:t>
            </a:r>
            <a:r>
              <a:rPr lang="en-US" sz="1100" b="1" dirty="0">
                <a:solidFill>
                  <a:srgbClr val="FF0000"/>
                </a:solidFill>
              </a:rPr>
              <a:t> ser </a:t>
            </a:r>
            <a:r>
              <a:rPr lang="en-US" sz="1100" b="1" dirty="0" err="1">
                <a:solidFill>
                  <a:srgbClr val="FF0000"/>
                </a:solidFill>
              </a:rPr>
              <a:t>utilizado</a:t>
            </a:r>
            <a:r>
              <a:rPr lang="en-US" sz="1100" b="1" dirty="0">
                <a:solidFill>
                  <a:srgbClr val="FF0000"/>
                </a:solidFill>
              </a:rPr>
              <a:t> no SBCE</a:t>
            </a:r>
            <a:endParaRPr lang="pt-BR" sz="1100" b="1" dirty="0">
              <a:solidFill>
                <a:srgbClr val="FF0000"/>
              </a:solidFill>
            </a:endParaRP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xmlns="" id="{2B038F04-8756-49E3-831E-0A52B02A7BA8}"/>
              </a:ext>
            </a:extLst>
          </p:cNvPr>
          <p:cNvSpPr txBox="1"/>
          <p:nvPr/>
        </p:nvSpPr>
        <p:spPr>
          <a:xfrm>
            <a:off x="8041446" y="4142735"/>
            <a:ext cx="3180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è"/>
            </a:pPr>
            <a:r>
              <a:rPr lang="en-US" sz="1200" b="1" dirty="0"/>
              <a:t>RVE </a:t>
            </a:r>
            <a:r>
              <a:rPr lang="en-US" sz="1200" b="1" dirty="0" err="1"/>
              <a:t>utilizada</a:t>
            </a:r>
            <a:r>
              <a:rPr lang="en-US" sz="1200" b="1" dirty="0"/>
              <a:t> por </a:t>
            </a:r>
            <a:r>
              <a:rPr lang="en-US" sz="1200" b="1" dirty="0" err="1"/>
              <a:t>operadores</a:t>
            </a:r>
            <a:r>
              <a:rPr lang="en-US" sz="1200" b="1" dirty="0"/>
              <a:t> </a:t>
            </a:r>
            <a:r>
              <a:rPr lang="en-US" sz="1200" b="1" dirty="0" err="1"/>
              <a:t>regulados</a:t>
            </a:r>
            <a:endParaRPr lang="en-US" sz="1200" b="1" dirty="0"/>
          </a:p>
          <a:p>
            <a:pPr marL="171450" indent="-171450" algn="ctr">
              <a:buFont typeface="Wingdings" panose="05000000000000000000" pitchFamily="2" charset="2"/>
              <a:buChar char="è"/>
            </a:pPr>
            <a:r>
              <a:rPr lang="en-US" sz="1200" b="1" dirty="0"/>
              <a:t>RVE </a:t>
            </a:r>
            <a:r>
              <a:rPr lang="en-US" sz="1200" b="1" dirty="0" err="1"/>
              <a:t>utilizada</a:t>
            </a:r>
            <a:r>
              <a:rPr lang="en-US" sz="1200" b="1" dirty="0"/>
              <a:t> para fins do art. 6 do </a:t>
            </a:r>
            <a:r>
              <a:rPr lang="en-US" sz="1200" b="1" dirty="0" err="1"/>
              <a:t>Acordo</a:t>
            </a:r>
            <a:r>
              <a:rPr lang="en-US" sz="1200" b="1" dirty="0"/>
              <a:t> de Paris</a:t>
            </a:r>
            <a:endParaRPr lang="pt-BR" sz="1200" b="1" dirty="0"/>
          </a:p>
          <a:p>
            <a:pPr algn="ctr"/>
            <a:endParaRPr lang="en-US" sz="1200" b="1" dirty="0"/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xmlns="" id="{C3A4F766-1010-44EE-96B0-CFB46B423BB3}"/>
              </a:ext>
            </a:extLst>
          </p:cNvPr>
          <p:cNvSpPr txBox="1"/>
          <p:nvPr/>
        </p:nvSpPr>
        <p:spPr>
          <a:xfrm>
            <a:off x="794908" y="6105839"/>
            <a:ext cx="4269464" cy="459221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pt-BR"/>
            </a:defPPr>
            <a:lvl1pPr algn="ctr">
              <a:lnSpc>
                <a:spcPct val="90000"/>
              </a:lnSpc>
              <a:defRPr sz="2200" b="1" kern="0">
                <a:solidFill>
                  <a:srgbClr val="008000"/>
                </a:solidFill>
                <a:ea typeface="+mj-ea"/>
                <a:cs typeface="Arial" pitchFamily="34" charset="0"/>
              </a:defRPr>
            </a:lvl1pPr>
            <a:lvl2pPr marL="742950" indent="-28575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sz="1400" dirty="0"/>
              <a:t>Metodologias Credenciadas no SBCE</a:t>
            </a:r>
          </a:p>
          <a:p>
            <a:r>
              <a:rPr lang="pt-BR" sz="1400" dirty="0">
                <a:cs typeface="Arial"/>
              </a:rPr>
              <a:t>(projetos e programas de reduções de GEE)</a:t>
            </a:r>
            <a:endParaRPr lang="pt-BR" altLang="pt-BR" sz="1400" dirty="0">
              <a:cs typeface="Arial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64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9C4B501E-0108-60CE-7CCB-2B1C69DFC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82" y="1035424"/>
            <a:ext cx="9416811" cy="560367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8B04E73E-3DB5-8AE6-5E43-2B81B9D22246}"/>
              </a:ext>
            </a:extLst>
          </p:cNvPr>
          <p:cNvSpPr txBox="1"/>
          <p:nvPr/>
        </p:nvSpPr>
        <p:spPr>
          <a:xfrm>
            <a:off x="806823" y="1688247"/>
            <a:ext cx="262217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Sistemas Nacionais de Informação</a:t>
            </a:r>
          </a:p>
          <a:p>
            <a:pPr algn="ctr"/>
            <a:endParaRPr lang="pt-BR" sz="14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0074BDE4-4C33-7559-65B8-B754FD17239D}"/>
              </a:ext>
            </a:extLst>
          </p:cNvPr>
          <p:cNvSpPr txBox="1"/>
          <p:nvPr/>
        </p:nvSpPr>
        <p:spPr>
          <a:xfrm>
            <a:off x="811306" y="2889513"/>
            <a:ext cx="262217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400" b="1" dirty="0"/>
              <a:t>            Processo de Comunicação</a:t>
            </a:r>
          </a:p>
          <a:p>
            <a:pPr algn="ctr"/>
            <a:endParaRPr lang="pt-BR" sz="1400" b="1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9C4F3845-F762-6D94-3E5B-4070ED369567}"/>
              </a:ext>
            </a:extLst>
          </p:cNvPr>
          <p:cNvSpPr txBox="1"/>
          <p:nvPr/>
        </p:nvSpPr>
        <p:spPr>
          <a:xfrm>
            <a:off x="1294788" y="3893900"/>
            <a:ext cx="2147659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400" b="1" dirty="0"/>
              <a:t>Processos de revisão</a:t>
            </a:r>
          </a:p>
          <a:p>
            <a:r>
              <a:rPr lang="pt-BR" sz="1400" b="1" dirty="0"/>
              <a:t> e conformidade</a:t>
            </a:r>
          </a:p>
          <a:p>
            <a:endParaRPr lang="pt-BR" sz="1400" b="1" dirty="0"/>
          </a:p>
          <a:p>
            <a:pPr algn="ctr"/>
            <a:endParaRPr lang="pt-BR" sz="1400" b="1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A7B4A43E-01E6-73C3-C63D-057418D08032}"/>
              </a:ext>
            </a:extLst>
          </p:cNvPr>
          <p:cNvSpPr txBox="1"/>
          <p:nvPr/>
        </p:nvSpPr>
        <p:spPr>
          <a:xfrm>
            <a:off x="1277977" y="5283477"/>
            <a:ext cx="232634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400" b="1" dirty="0"/>
              <a:t>Compilação de informações e alimentação do banco de dados</a:t>
            </a:r>
          </a:p>
          <a:p>
            <a:endParaRPr lang="pt-BR" sz="1400" b="1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A2130D44-D712-8087-28B4-D9D0B2E6E0E2}"/>
              </a:ext>
            </a:extLst>
          </p:cNvPr>
          <p:cNvSpPr txBox="1"/>
          <p:nvPr/>
        </p:nvSpPr>
        <p:spPr>
          <a:xfrm>
            <a:off x="7756407" y="2001029"/>
            <a:ext cx="190561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1400" b="1" dirty="0"/>
              <a:t>Requisitos centrais de elegibilidade</a:t>
            </a:r>
          </a:p>
          <a:p>
            <a:pPr algn="r"/>
            <a:endParaRPr lang="pt-BR" sz="1400" b="1" dirty="0"/>
          </a:p>
          <a:p>
            <a:pPr algn="r"/>
            <a:endParaRPr lang="pt-BR" sz="1400" b="1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E6BF594F-D7DE-7DF1-949B-B93A364E1007}"/>
              </a:ext>
            </a:extLst>
          </p:cNvPr>
          <p:cNvSpPr txBox="1"/>
          <p:nvPr/>
        </p:nvSpPr>
        <p:spPr>
          <a:xfrm>
            <a:off x="8258431" y="5324103"/>
            <a:ext cx="1905613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/>
              <a:t>Avaliação de conformidade</a:t>
            </a:r>
          </a:p>
          <a:p>
            <a:pPr algn="r"/>
            <a:endParaRPr lang="pt-BR" sz="1400" b="1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CBD89606-2DB0-82DD-65E9-EC9DDDE17F7F}"/>
              </a:ext>
            </a:extLst>
          </p:cNvPr>
          <p:cNvSpPr txBox="1"/>
          <p:nvPr/>
        </p:nvSpPr>
        <p:spPr>
          <a:xfrm>
            <a:off x="3765176" y="1646580"/>
            <a:ext cx="1694330" cy="738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Obrigações de Relato de Emissões e Remoções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F6644037-C864-99F2-A9FF-3D70E3D8DB60}"/>
              </a:ext>
            </a:extLst>
          </p:cNvPr>
          <p:cNvSpPr txBox="1"/>
          <p:nvPr/>
        </p:nvSpPr>
        <p:spPr>
          <a:xfrm>
            <a:off x="5927606" y="1657566"/>
            <a:ext cx="1694330" cy="738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Registro Nacional das </a:t>
            </a:r>
            <a:r>
              <a:rPr lang="pt-BR" sz="1400" b="1"/>
              <a:t>Unidades Transacionáveis</a:t>
            </a:r>
            <a:endParaRPr lang="pt-BR" sz="1400" b="1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F307A530-2244-D126-5BC1-46E8DB2A16E3}"/>
              </a:ext>
            </a:extLst>
          </p:cNvPr>
          <p:cNvSpPr txBox="1"/>
          <p:nvPr/>
        </p:nvSpPr>
        <p:spPr>
          <a:xfrm>
            <a:off x="3773565" y="2781791"/>
            <a:ext cx="1694330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Plano de Monitoramento e Relatórios Anuais de Emissão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EF7956BC-B297-F967-5898-BF5365D648EA}"/>
              </a:ext>
            </a:extLst>
          </p:cNvPr>
          <p:cNvSpPr txBox="1"/>
          <p:nvPr/>
        </p:nvSpPr>
        <p:spPr>
          <a:xfrm>
            <a:off x="5927606" y="2792124"/>
            <a:ext cx="1694330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Relatório de Conciliação </a:t>
            </a:r>
          </a:p>
          <a:p>
            <a:pPr algn="ctr"/>
            <a:r>
              <a:rPr lang="pt-BR" sz="1400" b="1" dirty="0"/>
              <a:t>Com informações sobre CBE e RVE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E9D97326-2D71-0126-7A6E-201B67B9A7E6}"/>
              </a:ext>
            </a:extLst>
          </p:cNvPr>
          <p:cNvSpPr txBox="1"/>
          <p:nvPr/>
        </p:nvSpPr>
        <p:spPr>
          <a:xfrm>
            <a:off x="3604318" y="5339494"/>
            <a:ext cx="1863577" cy="738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Emissões no período de cumprimento</a:t>
            </a:r>
          </a:p>
          <a:p>
            <a:pPr algn="ctr"/>
            <a:endParaRPr lang="pt-BR" sz="1400" b="1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B7FCAC1C-366C-25C6-0196-D0874DD0560E}"/>
              </a:ext>
            </a:extLst>
          </p:cNvPr>
          <p:cNvSpPr txBox="1"/>
          <p:nvPr/>
        </p:nvSpPr>
        <p:spPr>
          <a:xfrm>
            <a:off x="5942989" y="5338992"/>
            <a:ext cx="1813417" cy="738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Cotas e créditos de carbono entregues</a:t>
            </a:r>
          </a:p>
          <a:p>
            <a:pPr algn="ctr"/>
            <a:endParaRPr lang="pt-BR" sz="1400" b="1" dirty="0"/>
          </a:p>
        </p:txBody>
      </p:sp>
      <p:sp>
        <p:nvSpPr>
          <p:cNvPr id="5" name="Espaço Reservado para Número de Slide 1">
            <a:extLst>
              <a:ext uri="{FF2B5EF4-FFF2-40B4-BE49-F238E27FC236}">
                <a16:creationId xmlns:a16="http://schemas.microsoft.com/office/drawing/2014/main" xmlns="" id="{824C021A-85EF-5E1E-DB7A-FE86DA47E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0554" y="6356350"/>
            <a:ext cx="363245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4BBD1668-4473-B8E9-091B-2462CDD63CE5}"/>
              </a:ext>
            </a:extLst>
          </p:cNvPr>
          <p:cNvSpPr txBox="1"/>
          <p:nvPr/>
        </p:nvSpPr>
        <p:spPr>
          <a:xfrm>
            <a:off x="202673" y="449868"/>
            <a:ext cx="11786653" cy="8521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>
              <a:spcBef>
                <a:spcPts val="600"/>
              </a:spcBef>
              <a:spcAft>
                <a:spcPts val="600"/>
              </a:spcAft>
              <a:defRPr sz="3200" b="1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pt-BR" sz="2600" b="1" dirty="0"/>
              <a:t>Visão Geral dos processos de relato de emissões e contabilidade de carbono</a:t>
            </a:r>
          </a:p>
        </p:txBody>
      </p:sp>
    </p:spTree>
    <p:extLst>
      <p:ext uri="{BB962C8B-B14F-4D97-AF65-F5344CB8AC3E}">
        <p14:creationId xmlns:p14="http://schemas.microsoft.com/office/powerpoint/2010/main" val="159232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Fábrica com fumaça&#10;&#10;Descrição gerada automaticamente">
            <a:extLst>
              <a:ext uri="{FF2B5EF4-FFF2-40B4-BE49-F238E27FC236}">
                <a16:creationId xmlns:a16="http://schemas.microsoft.com/office/drawing/2014/main" xmlns="" id="{991F5046-CF37-C496-7620-04701AF230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8000"/>
          </a:blip>
          <a:srcRect l="10572" r="31825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gradFill flip="none" rotWithShape="1">
            <a:gsLst>
              <a:gs pos="70000">
                <a:schemeClr val="accent1">
                  <a:lumMod val="5000"/>
                  <a:lumOff val="95000"/>
                </a:schemeClr>
              </a:gs>
              <a:gs pos="100000">
                <a:srgbClr val="ABC0E4"/>
              </a:gs>
            </a:gsLst>
            <a:lin ang="0" scaled="1"/>
            <a:tileRect/>
          </a:gradFill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3365D9D5-12A7-63E8-4137-823FC83DDC23}"/>
              </a:ext>
            </a:extLst>
          </p:cNvPr>
          <p:cNvSpPr txBox="1">
            <a:spLocks/>
          </p:cNvSpPr>
          <p:nvPr/>
        </p:nvSpPr>
        <p:spPr>
          <a:xfrm>
            <a:off x="643467" y="5538932"/>
            <a:ext cx="5723069" cy="5007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 Nova" panose="020B0504020202020204" pitchFamily="34" charset="0"/>
              </a:rPr>
              <a:t>Grata!</a:t>
            </a:r>
          </a:p>
        </p:txBody>
      </p:sp>
    </p:spTree>
    <p:extLst>
      <p:ext uri="{BB962C8B-B14F-4D97-AF65-F5344CB8AC3E}">
        <p14:creationId xmlns:p14="http://schemas.microsoft.com/office/powerpoint/2010/main" val="228725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lipse 26">
            <a:extLst>
              <a:ext uri="{FF2B5EF4-FFF2-40B4-BE49-F238E27FC236}">
                <a16:creationId xmlns:a16="http://schemas.microsoft.com/office/drawing/2014/main" xmlns="" id="{5583E76B-40FD-D6F5-DB9E-49C0674FB5A4}"/>
              </a:ext>
            </a:extLst>
          </p:cNvPr>
          <p:cNvSpPr/>
          <p:nvPr/>
        </p:nvSpPr>
        <p:spPr>
          <a:xfrm>
            <a:off x="3590097" y="1215194"/>
            <a:ext cx="3283131" cy="13933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PLANO NACIONAL DE ALOCAÇÃO</a:t>
            </a:r>
            <a:r>
              <a:rPr lang="pt-BR" dirty="0"/>
              <a:t/>
            </a:r>
            <a:br>
              <a:rPr lang="pt-BR" dirty="0"/>
            </a:br>
            <a:r>
              <a:rPr lang="pt-BR" sz="1400" dirty="0"/>
              <a:t>(Período de Compromisso)</a:t>
            </a:r>
          </a:p>
        </p:txBody>
      </p:sp>
      <p:sp>
        <p:nvSpPr>
          <p:cNvPr id="127" name="Retângulo 126">
            <a:extLst>
              <a:ext uri="{FF2B5EF4-FFF2-40B4-BE49-F238E27FC236}">
                <a16:creationId xmlns:a16="http://schemas.microsoft.com/office/drawing/2014/main" xmlns="" id="{3CF19511-95B0-A872-95EC-116A4174587A}"/>
              </a:ext>
            </a:extLst>
          </p:cNvPr>
          <p:cNvSpPr/>
          <p:nvPr/>
        </p:nvSpPr>
        <p:spPr>
          <a:xfrm>
            <a:off x="468990" y="370444"/>
            <a:ext cx="11160025" cy="6211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Como funciona o </a:t>
            </a:r>
            <a:r>
              <a:rPr lang="pt-BR" sz="3200" b="1" i="1" dirty="0">
                <a:solidFill>
                  <a:schemeClr val="accent6">
                    <a:lumMod val="50000"/>
                  </a:schemeClr>
                </a:solidFill>
              </a:rPr>
              <a:t>cap-</a:t>
            </a:r>
            <a:r>
              <a:rPr lang="pt-BR" sz="3200" b="1" i="1" dirty="0" err="1">
                <a:solidFill>
                  <a:schemeClr val="accent6">
                    <a:lumMod val="50000"/>
                  </a:schemeClr>
                </a:solidFill>
              </a:rPr>
              <a:t>and</a:t>
            </a:r>
            <a:r>
              <a:rPr lang="pt-BR" sz="3200" b="1" i="1" dirty="0">
                <a:solidFill>
                  <a:schemeClr val="accent6">
                    <a:lumMod val="50000"/>
                  </a:schemeClr>
                </a:solidFill>
              </a:rPr>
              <a:t>-trade e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 o que diz a Lei do SBCE?</a:t>
            </a:r>
            <a:endParaRPr lang="pt-BR" sz="3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45E2FB9D-B5BF-5CED-9E64-E025A2C1C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0554" y="6356350"/>
            <a:ext cx="363245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1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eta em Curva para Baixo 9">
            <a:extLst>
              <a:ext uri="{FF2B5EF4-FFF2-40B4-BE49-F238E27FC236}">
                <a16:creationId xmlns:a16="http://schemas.microsoft.com/office/drawing/2014/main" xmlns="" id="{9952742E-8D8D-E394-8CC3-E8772A62D8B8}"/>
              </a:ext>
            </a:extLst>
          </p:cNvPr>
          <p:cNvSpPr/>
          <p:nvPr/>
        </p:nvSpPr>
        <p:spPr>
          <a:xfrm rot="14731310" flipH="1" flipV="1">
            <a:off x="3995315" y="2565798"/>
            <a:ext cx="2203684" cy="642507"/>
          </a:xfrm>
          <a:prstGeom prst="curvedDownArrow">
            <a:avLst>
              <a:gd name="adj1" fmla="val 25000"/>
              <a:gd name="adj2" fmla="val 60643"/>
              <a:gd name="adj3" fmla="val 3305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xmlns="" id="{64C72B7A-D04C-87A2-15EB-2625813370EB}"/>
              </a:ext>
            </a:extLst>
          </p:cNvPr>
          <p:cNvGrpSpPr/>
          <p:nvPr/>
        </p:nvGrpSpPr>
        <p:grpSpPr>
          <a:xfrm>
            <a:off x="302245" y="3304007"/>
            <a:ext cx="2658140" cy="1993571"/>
            <a:chOff x="0" y="1418635"/>
            <a:chExt cx="2658140" cy="1993571"/>
          </a:xfrm>
        </p:grpSpPr>
        <p:grpSp>
          <p:nvGrpSpPr>
            <p:cNvPr id="25" name="Agrupar 24">
              <a:extLst>
                <a:ext uri="{FF2B5EF4-FFF2-40B4-BE49-F238E27FC236}">
                  <a16:creationId xmlns:a16="http://schemas.microsoft.com/office/drawing/2014/main" xmlns="" id="{11FC8923-57EC-F33B-F9BF-8513BC086145}"/>
                </a:ext>
              </a:extLst>
            </p:cNvPr>
            <p:cNvGrpSpPr/>
            <p:nvPr/>
          </p:nvGrpSpPr>
          <p:grpSpPr>
            <a:xfrm>
              <a:off x="468990" y="1424763"/>
              <a:ext cx="2189150" cy="1987443"/>
              <a:chOff x="468990" y="1424763"/>
              <a:chExt cx="2189150" cy="1987443"/>
            </a:xfrm>
          </p:grpSpPr>
          <p:cxnSp>
            <p:nvCxnSpPr>
              <p:cNvPr id="9" name="Conector reto 8">
                <a:extLst>
                  <a:ext uri="{FF2B5EF4-FFF2-40B4-BE49-F238E27FC236}">
                    <a16:creationId xmlns:a16="http://schemas.microsoft.com/office/drawing/2014/main" xmlns="" id="{18197239-B8FA-B7F4-D94E-1DE745FB4B07}"/>
                  </a:ext>
                </a:extLst>
              </p:cNvPr>
              <p:cNvCxnSpPr/>
              <p:nvPr/>
            </p:nvCxnSpPr>
            <p:spPr>
              <a:xfrm>
                <a:off x="563526" y="1424763"/>
                <a:ext cx="0" cy="1818167"/>
              </a:xfrm>
              <a:prstGeom prst="line">
                <a:avLst/>
              </a:prstGeom>
              <a:ln w="15875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Conector reto 10">
                <a:extLst>
                  <a:ext uri="{FF2B5EF4-FFF2-40B4-BE49-F238E27FC236}">
                    <a16:creationId xmlns:a16="http://schemas.microsoft.com/office/drawing/2014/main" xmlns="" id="{8252533D-B738-E680-CE86-04818A1E7287}"/>
                  </a:ext>
                </a:extLst>
              </p:cNvPr>
              <p:cNvCxnSpPr/>
              <p:nvPr/>
            </p:nvCxnSpPr>
            <p:spPr>
              <a:xfrm>
                <a:off x="468990" y="3115340"/>
                <a:ext cx="2189150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xmlns="" id="{EFB9060B-BF8D-A53E-574F-830D230D04B4}"/>
                  </a:ext>
                </a:extLst>
              </p:cNvPr>
              <p:cNvSpPr txBox="1"/>
              <p:nvPr/>
            </p:nvSpPr>
            <p:spPr>
              <a:xfrm>
                <a:off x="923108" y="2045882"/>
                <a:ext cx="423247" cy="1069457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square" rtlCol="0">
                <a:noAutofit/>
              </a:bodyPr>
              <a:lstStyle/>
              <a:p>
                <a:pPr algn="ctr"/>
                <a:endParaRPr lang="pt-BR" sz="900" dirty="0"/>
              </a:p>
            </p:txBody>
          </p:sp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xmlns="" id="{587AD9F0-F030-ABD8-9248-1B5DC95C6FC6}"/>
                  </a:ext>
                </a:extLst>
              </p:cNvPr>
              <p:cNvSpPr txBox="1"/>
              <p:nvPr/>
            </p:nvSpPr>
            <p:spPr>
              <a:xfrm>
                <a:off x="792890" y="3073652"/>
                <a:ext cx="6882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/>
                  <a:t>Quotas de </a:t>
                </a:r>
                <a:r>
                  <a:rPr lang="en-US" sz="800" b="1" dirty="0" err="1"/>
                  <a:t>Emissões</a:t>
                </a:r>
                <a:endParaRPr lang="pt-BR" sz="800" b="1" dirty="0"/>
              </a:p>
            </p:txBody>
          </p:sp>
        </p:grp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xmlns="" id="{9A781E24-0FA9-6140-4DFC-879ECC607317}"/>
                </a:ext>
              </a:extLst>
            </p:cNvPr>
            <p:cNvSpPr txBox="1"/>
            <p:nvPr/>
          </p:nvSpPr>
          <p:spPr>
            <a:xfrm>
              <a:off x="0" y="1418635"/>
              <a:ext cx="68829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/>
                <a:t>tCO</a:t>
              </a:r>
              <a:r>
                <a:rPr lang="en-US" sz="800" b="1" baseline="-25000" dirty="0"/>
                <a:t>2</a:t>
              </a:r>
              <a:r>
                <a:rPr lang="en-US" sz="800" b="1" dirty="0"/>
                <a:t>e</a:t>
              </a:r>
              <a:endParaRPr lang="pt-BR" sz="800" b="1" dirty="0"/>
            </a:p>
          </p:txBody>
        </p:sp>
      </p:grpSp>
      <p:grpSp>
        <p:nvGrpSpPr>
          <p:cNvPr id="68" name="Agrupar 67">
            <a:extLst>
              <a:ext uri="{FF2B5EF4-FFF2-40B4-BE49-F238E27FC236}">
                <a16:creationId xmlns:a16="http://schemas.microsoft.com/office/drawing/2014/main" xmlns="" id="{B8695165-A6EB-3BE0-D216-19098FCF03BF}"/>
              </a:ext>
            </a:extLst>
          </p:cNvPr>
          <p:cNvGrpSpPr/>
          <p:nvPr/>
        </p:nvGrpSpPr>
        <p:grpSpPr>
          <a:xfrm>
            <a:off x="3885308" y="3247435"/>
            <a:ext cx="2658140" cy="1993571"/>
            <a:chOff x="0" y="1418635"/>
            <a:chExt cx="2658140" cy="1993571"/>
          </a:xfrm>
        </p:grpSpPr>
        <p:grpSp>
          <p:nvGrpSpPr>
            <p:cNvPr id="69" name="Agrupar 68">
              <a:extLst>
                <a:ext uri="{FF2B5EF4-FFF2-40B4-BE49-F238E27FC236}">
                  <a16:creationId xmlns:a16="http://schemas.microsoft.com/office/drawing/2014/main" xmlns="" id="{277B8F2C-62A8-DAFF-801E-B1F459957041}"/>
                </a:ext>
              </a:extLst>
            </p:cNvPr>
            <p:cNvGrpSpPr/>
            <p:nvPr/>
          </p:nvGrpSpPr>
          <p:grpSpPr>
            <a:xfrm>
              <a:off x="468990" y="1424763"/>
              <a:ext cx="2189150" cy="1987443"/>
              <a:chOff x="468990" y="1424763"/>
              <a:chExt cx="2189150" cy="1987443"/>
            </a:xfrm>
          </p:grpSpPr>
          <p:cxnSp>
            <p:nvCxnSpPr>
              <p:cNvPr id="71" name="Conector reto 70">
                <a:extLst>
                  <a:ext uri="{FF2B5EF4-FFF2-40B4-BE49-F238E27FC236}">
                    <a16:creationId xmlns:a16="http://schemas.microsoft.com/office/drawing/2014/main" xmlns="" id="{7485FE39-E2DE-94E7-D7D5-507BEDFCEE82}"/>
                  </a:ext>
                </a:extLst>
              </p:cNvPr>
              <p:cNvCxnSpPr/>
              <p:nvPr/>
            </p:nvCxnSpPr>
            <p:spPr>
              <a:xfrm>
                <a:off x="563526" y="1424763"/>
                <a:ext cx="0" cy="1818167"/>
              </a:xfrm>
              <a:prstGeom prst="line">
                <a:avLst/>
              </a:prstGeom>
              <a:ln w="15875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Conector reto 71">
                <a:extLst>
                  <a:ext uri="{FF2B5EF4-FFF2-40B4-BE49-F238E27FC236}">
                    <a16:creationId xmlns:a16="http://schemas.microsoft.com/office/drawing/2014/main" xmlns="" id="{1372F5E1-AC3D-D372-A0A7-DBF78D7EC142}"/>
                  </a:ext>
                </a:extLst>
              </p:cNvPr>
              <p:cNvCxnSpPr/>
              <p:nvPr/>
            </p:nvCxnSpPr>
            <p:spPr>
              <a:xfrm>
                <a:off x="468990" y="3115340"/>
                <a:ext cx="2189150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CaixaDeTexto 72">
                <a:extLst>
                  <a:ext uri="{FF2B5EF4-FFF2-40B4-BE49-F238E27FC236}">
                    <a16:creationId xmlns:a16="http://schemas.microsoft.com/office/drawing/2014/main" xmlns="" id="{C2DD85EB-42AC-E05E-9000-B3AE3FCCA2C1}"/>
                  </a:ext>
                </a:extLst>
              </p:cNvPr>
              <p:cNvSpPr txBox="1"/>
              <p:nvPr/>
            </p:nvSpPr>
            <p:spPr>
              <a:xfrm>
                <a:off x="923108" y="2045882"/>
                <a:ext cx="423247" cy="1069457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square" rtlCol="0">
                <a:noAutofit/>
              </a:bodyPr>
              <a:lstStyle/>
              <a:p>
                <a:pPr algn="ctr"/>
                <a:endParaRPr lang="pt-BR" sz="900" dirty="0"/>
              </a:p>
            </p:txBody>
          </p:sp>
          <p:sp>
            <p:nvSpPr>
              <p:cNvPr id="75" name="CaixaDeTexto 74">
                <a:extLst>
                  <a:ext uri="{FF2B5EF4-FFF2-40B4-BE49-F238E27FC236}">
                    <a16:creationId xmlns:a16="http://schemas.microsoft.com/office/drawing/2014/main" xmlns="" id="{931AE28E-4CEA-FC69-7C96-1C52A3CCDA30}"/>
                  </a:ext>
                </a:extLst>
              </p:cNvPr>
              <p:cNvSpPr txBox="1"/>
              <p:nvPr/>
            </p:nvSpPr>
            <p:spPr>
              <a:xfrm>
                <a:off x="792890" y="3073652"/>
                <a:ext cx="6882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/>
                  <a:t>Quotas de </a:t>
                </a:r>
                <a:r>
                  <a:rPr lang="en-US" sz="800" b="1" dirty="0" err="1"/>
                  <a:t>Emissões</a:t>
                </a:r>
                <a:endParaRPr lang="pt-BR" sz="800" b="1" dirty="0"/>
              </a:p>
            </p:txBody>
          </p:sp>
        </p:grpSp>
        <p:sp>
          <p:nvSpPr>
            <p:cNvPr id="70" name="CaixaDeTexto 69">
              <a:extLst>
                <a:ext uri="{FF2B5EF4-FFF2-40B4-BE49-F238E27FC236}">
                  <a16:creationId xmlns:a16="http://schemas.microsoft.com/office/drawing/2014/main" xmlns="" id="{9577310A-EDD4-1FD4-27ED-7FCC7339E72B}"/>
                </a:ext>
              </a:extLst>
            </p:cNvPr>
            <p:cNvSpPr txBox="1"/>
            <p:nvPr/>
          </p:nvSpPr>
          <p:spPr>
            <a:xfrm>
              <a:off x="0" y="1418635"/>
              <a:ext cx="68829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/>
                <a:t>tCO</a:t>
              </a:r>
              <a:r>
                <a:rPr lang="en-US" sz="800" b="1" baseline="-25000" dirty="0"/>
                <a:t>2</a:t>
              </a:r>
              <a:r>
                <a:rPr lang="en-US" sz="800" b="1" dirty="0"/>
                <a:t>e</a:t>
              </a:r>
              <a:endParaRPr lang="pt-BR" sz="800" b="1" dirty="0"/>
            </a:p>
          </p:txBody>
        </p:sp>
      </p:grpSp>
      <p:grpSp>
        <p:nvGrpSpPr>
          <p:cNvPr id="85" name="Agrupar 84">
            <a:extLst>
              <a:ext uri="{FF2B5EF4-FFF2-40B4-BE49-F238E27FC236}">
                <a16:creationId xmlns:a16="http://schemas.microsoft.com/office/drawing/2014/main" xmlns="" id="{E1E085B8-AD95-C1A2-5D84-8F5878C474B5}"/>
              </a:ext>
            </a:extLst>
          </p:cNvPr>
          <p:cNvGrpSpPr/>
          <p:nvPr/>
        </p:nvGrpSpPr>
        <p:grpSpPr>
          <a:xfrm>
            <a:off x="7853414" y="3247435"/>
            <a:ext cx="2658140" cy="1993571"/>
            <a:chOff x="0" y="1418635"/>
            <a:chExt cx="2658140" cy="1993571"/>
          </a:xfrm>
        </p:grpSpPr>
        <p:grpSp>
          <p:nvGrpSpPr>
            <p:cNvPr id="86" name="Agrupar 85">
              <a:extLst>
                <a:ext uri="{FF2B5EF4-FFF2-40B4-BE49-F238E27FC236}">
                  <a16:creationId xmlns:a16="http://schemas.microsoft.com/office/drawing/2014/main" xmlns="" id="{9EBBE4A6-87E7-271F-F57F-246C811E4C6E}"/>
                </a:ext>
              </a:extLst>
            </p:cNvPr>
            <p:cNvGrpSpPr/>
            <p:nvPr/>
          </p:nvGrpSpPr>
          <p:grpSpPr>
            <a:xfrm>
              <a:off x="468990" y="1424763"/>
              <a:ext cx="2189150" cy="1987443"/>
              <a:chOff x="468990" y="1424763"/>
              <a:chExt cx="2189150" cy="1987443"/>
            </a:xfrm>
          </p:grpSpPr>
          <p:cxnSp>
            <p:nvCxnSpPr>
              <p:cNvPr id="89" name="Conector reto 88">
                <a:extLst>
                  <a:ext uri="{FF2B5EF4-FFF2-40B4-BE49-F238E27FC236}">
                    <a16:creationId xmlns:a16="http://schemas.microsoft.com/office/drawing/2014/main" xmlns="" id="{6E1B0476-0553-1733-3F0E-841A7D1DB935}"/>
                  </a:ext>
                </a:extLst>
              </p:cNvPr>
              <p:cNvCxnSpPr/>
              <p:nvPr/>
            </p:nvCxnSpPr>
            <p:spPr>
              <a:xfrm>
                <a:off x="563526" y="1424763"/>
                <a:ext cx="0" cy="1818167"/>
              </a:xfrm>
              <a:prstGeom prst="line">
                <a:avLst/>
              </a:prstGeom>
              <a:ln w="15875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Conector reto 89">
                <a:extLst>
                  <a:ext uri="{FF2B5EF4-FFF2-40B4-BE49-F238E27FC236}">
                    <a16:creationId xmlns:a16="http://schemas.microsoft.com/office/drawing/2014/main" xmlns="" id="{832D25FD-A259-1AD5-04FB-8C6DBD24EBD7}"/>
                  </a:ext>
                </a:extLst>
              </p:cNvPr>
              <p:cNvCxnSpPr/>
              <p:nvPr/>
            </p:nvCxnSpPr>
            <p:spPr>
              <a:xfrm>
                <a:off x="468990" y="3115340"/>
                <a:ext cx="2189150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CaixaDeTexto 90">
                <a:extLst>
                  <a:ext uri="{FF2B5EF4-FFF2-40B4-BE49-F238E27FC236}">
                    <a16:creationId xmlns:a16="http://schemas.microsoft.com/office/drawing/2014/main" xmlns="" id="{FDC2EDA8-2CE8-7D9E-0C0A-AB3AE91362F1}"/>
                  </a:ext>
                </a:extLst>
              </p:cNvPr>
              <p:cNvSpPr txBox="1"/>
              <p:nvPr/>
            </p:nvSpPr>
            <p:spPr>
              <a:xfrm>
                <a:off x="923108" y="2045882"/>
                <a:ext cx="423247" cy="1069457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square" rtlCol="0">
                <a:noAutofit/>
              </a:bodyPr>
              <a:lstStyle/>
              <a:p>
                <a:pPr algn="ctr"/>
                <a:endParaRPr lang="pt-BR" sz="900" dirty="0"/>
              </a:p>
            </p:txBody>
          </p:sp>
          <p:sp>
            <p:nvSpPr>
              <p:cNvPr id="93" name="CaixaDeTexto 92">
                <a:extLst>
                  <a:ext uri="{FF2B5EF4-FFF2-40B4-BE49-F238E27FC236}">
                    <a16:creationId xmlns:a16="http://schemas.microsoft.com/office/drawing/2014/main" xmlns="" id="{53C17F90-7652-0DCB-01B5-804C8EC37432}"/>
                  </a:ext>
                </a:extLst>
              </p:cNvPr>
              <p:cNvSpPr txBox="1"/>
              <p:nvPr/>
            </p:nvSpPr>
            <p:spPr>
              <a:xfrm>
                <a:off x="792890" y="3073652"/>
                <a:ext cx="6882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/>
                  <a:t>Quotas de </a:t>
                </a:r>
                <a:r>
                  <a:rPr lang="en-US" sz="800" b="1" dirty="0" err="1"/>
                  <a:t>Emissões</a:t>
                </a:r>
                <a:endParaRPr lang="pt-BR" sz="800" b="1" dirty="0"/>
              </a:p>
            </p:txBody>
          </p:sp>
        </p:grpSp>
        <p:sp>
          <p:nvSpPr>
            <p:cNvPr id="87" name="CaixaDeTexto 86">
              <a:extLst>
                <a:ext uri="{FF2B5EF4-FFF2-40B4-BE49-F238E27FC236}">
                  <a16:creationId xmlns:a16="http://schemas.microsoft.com/office/drawing/2014/main" xmlns="" id="{5C165C51-C6D1-6F7D-2536-E14D4AC3709C}"/>
                </a:ext>
              </a:extLst>
            </p:cNvPr>
            <p:cNvSpPr txBox="1"/>
            <p:nvPr/>
          </p:nvSpPr>
          <p:spPr>
            <a:xfrm>
              <a:off x="0" y="1418635"/>
              <a:ext cx="68829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/>
                <a:t>tCO</a:t>
              </a:r>
              <a:r>
                <a:rPr lang="en-US" sz="800" b="1" baseline="-25000" dirty="0"/>
                <a:t>2</a:t>
              </a:r>
              <a:r>
                <a:rPr lang="en-US" sz="800" b="1" dirty="0"/>
                <a:t>e</a:t>
              </a:r>
              <a:endParaRPr lang="pt-BR" sz="800" b="1" dirty="0"/>
            </a:p>
          </p:txBody>
        </p:sp>
      </p:grpSp>
      <p:sp>
        <p:nvSpPr>
          <p:cNvPr id="114" name="Seta em Curva para Baixo 9">
            <a:extLst>
              <a:ext uri="{FF2B5EF4-FFF2-40B4-BE49-F238E27FC236}">
                <a16:creationId xmlns:a16="http://schemas.microsoft.com/office/drawing/2014/main" xmlns="" id="{A1A4D626-5F02-8F7C-5D08-68D1226C9001}"/>
              </a:ext>
            </a:extLst>
          </p:cNvPr>
          <p:cNvSpPr/>
          <p:nvPr/>
        </p:nvSpPr>
        <p:spPr>
          <a:xfrm rot="19545958" flipH="1">
            <a:off x="762988" y="2375743"/>
            <a:ext cx="3302067" cy="742269"/>
          </a:xfrm>
          <a:prstGeom prst="curvedDownArrow">
            <a:avLst>
              <a:gd name="adj1" fmla="val 25000"/>
              <a:gd name="adj2" fmla="val 60643"/>
              <a:gd name="adj3" fmla="val 3305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5" name="Seta em Curva para Baixo 9">
            <a:extLst>
              <a:ext uri="{FF2B5EF4-FFF2-40B4-BE49-F238E27FC236}">
                <a16:creationId xmlns:a16="http://schemas.microsoft.com/office/drawing/2014/main" xmlns="" id="{DF7C0DE6-363B-BC46-A549-6CE9F3DC8A71}"/>
              </a:ext>
            </a:extLst>
          </p:cNvPr>
          <p:cNvSpPr/>
          <p:nvPr/>
        </p:nvSpPr>
        <p:spPr>
          <a:xfrm rot="12950408" flipH="1" flipV="1">
            <a:off x="6384522" y="2382267"/>
            <a:ext cx="3302067" cy="700857"/>
          </a:xfrm>
          <a:prstGeom prst="curvedDownArrow">
            <a:avLst>
              <a:gd name="adj1" fmla="val 25000"/>
              <a:gd name="adj2" fmla="val 60643"/>
              <a:gd name="adj3" fmla="val 3305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xmlns="" id="{5583E76B-40FD-D6F5-DB9E-49C0674FB5A4}"/>
              </a:ext>
            </a:extLst>
          </p:cNvPr>
          <p:cNvSpPr/>
          <p:nvPr/>
        </p:nvSpPr>
        <p:spPr>
          <a:xfrm>
            <a:off x="3590097" y="1215194"/>
            <a:ext cx="3283131" cy="13933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PLANO NACIONAL DE ALOCAÇÃO</a:t>
            </a:r>
            <a:r>
              <a:rPr lang="pt-BR" dirty="0"/>
              <a:t/>
            </a:r>
            <a:br>
              <a:rPr lang="pt-BR" dirty="0"/>
            </a:br>
            <a:r>
              <a:rPr lang="pt-BR" sz="1400" dirty="0"/>
              <a:t>(Período de Compromisso)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45E2FB9D-B5BF-5CED-9E64-E025A2C1C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0554" y="6356350"/>
            <a:ext cx="363245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xmlns="" id="{0DEDF797-9DD2-46D5-B670-D7A277532F70}"/>
              </a:ext>
            </a:extLst>
          </p:cNvPr>
          <p:cNvSpPr txBox="1"/>
          <p:nvPr/>
        </p:nvSpPr>
        <p:spPr>
          <a:xfrm>
            <a:off x="1668151" y="2192879"/>
            <a:ext cx="1343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/>
              <a:t>Aloca</a:t>
            </a:r>
            <a:r>
              <a:rPr lang="en-US" sz="1000" b="1" dirty="0"/>
              <a:t> X </a:t>
            </a:r>
            <a:r>
              <a:rPr lang="en-US" sz="1000" b="1" dirty="0" err="1"/>
              <a:t>Cotas</a:t>
            </a:r>
            <a:r>
              <a:rPr lang="en-US" sz="1000" b="1" dirty="0"/>
              <a:t> para </a:t>
            </a:r>
            <a:r>
              <a:rPr lang="en-US" sz="1000" b="1" dirty="0" err="1"/>
              <a:t>Operador</a:t>
            </a:r>
            <a:r>
              <a:rPr lang="en-US" sz="1000" b="1" dirty="0"/>
              <a:t> A</a:t>
            </a:r>
            <a:endParaRPr lang="pt-BR" sz="1000" b="1" dirty="0"/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xmlns="" id="{95F6104C-70DF-425A-ADCD-F1C3C2A31E91}"/>
              </a:ext>
            </a:extLst>
          </p:cNvPr>
          <p:cNvSpPr txBox="1"/>
          <p:nvPr/>
        </p:nvSpPr>
        <p:spPr>
          <a:xfrm>
            <a:off x="7387170" y="2318474"/>
            <a:ext cx="1447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/>
              <a:t>Aloca</a:t>
            </a:r>
            <a:r>
              <a:rPr lang="en-US" sz="1000" b="1" dirty="0"/>
              <a:t> X </a:t>
            </a:r>
            <a:r>
              <a:rPr lang="en-US" sz="1000" b="1" dirty="0" err="1"/>
              <a:t>Cotas</a:t>
            </a:r>
            <a:r>
              <a:rPr lang="en-US" sz="1000" b="1" dirty="0"/>
              <a:t> para </a:t>
            </a:r>
            <a:r>
              <a:rPr lang="en-US" sz="1000" b="1" dirty="0" err="1"/>
              <a:t>Operador</a:t>
            </a:r>
            <a:r>
              <a:rPr lang="en-US" sz="1000" b="1" dirty="0"/>
              <a:t> C</a:t>
            </a:r>
            <a:endParaRPr lang="pt-BR" sz="1000" b="1" dirty="0"/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xmlns="" id="{B07E0E3B-EC09-4765-8A51-08CA1413A659}"/>
              </a:ext>
            </a:extLst>
          </p:cNvPr>
          <p:cNvSpPr txBox="1"/>
          <p:nvPr/>
        </p:nvSpPr>
        <p:spPr>
          <a:xfrm>
            <a:off x="4537687" y="2568227"/>
            <a:ext cx="1396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/>
              <a:t>Aloca</a:t>
            </a:r>
            <a:r>
              <a:rPr lang="en-US" sz="1000" b="1" dirty="0"/>
              <a:t> X </a:t>
            </a:r>
            <a:r>
              <a:rPr lang="en-US" sz="1000" b="1" dirty="0" err="1"/>
              <a:t>Cotas</a:t>
            </a:r>
            <a:r>
              <a:rPr lang="en-US" sz="1000" b="1" dirty="0"/>
              <a:t> para </a:t>
            </a:r>
            <a:r>
              <a:rPr lang="en-US" sz="1000" b="1" dirty="0" err="1"/>
              <a:t>Operador</a:t>
            </a:r>
            <a:r>
              <a:rPr lang="en-US" sz="1000" b="1" dirty="0"/>
              <a:t> B</a:t>
            </a:r>
            <a:endParaRPr lang="pt-BR" sz="1000" b="1" dirty="0"/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xmlns="" id="{73112717-86EE-43E1-B2C4-43E55D295658}"/>
              </a:ext>
            </a:extLst>
          </p:cNvPr>
          <p:cNvSpPr txBox="1"/>
          <p:nvPr/>
        </p:nvSpPr>
        <p:spPr>
          <a:xfrm>
            <a:off x="685373" y="5477911"/>
            <a:ext cx="206188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Operador A</a:t>
            </a:r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xmlns="" id="{1DF3D76A-58D0-45F9-B40D-799BF533A06B}"/>
              </a:ext>
            </a:extLst>
          </p:cNvPr>
          <p:cNvSpPr txBox="1"/>
          <p:nvPr/>
        </p:nvSpPr>
        <p:spPr>
          <a:xfrm>
            <a:off x="4335550" y="5477911"/>
            <a:ext cx="206188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Operador B</a:t>
            </a:r>
          </a:p>
        </p:txBody>
      </p:sp>
      <p:sp>
        <p:nvSpPr>
          <p:cNvPr id="81" name="CaixaDeTexto 80">
            <a:extLst>
              <a:ext uri="{FF2B5EF4-FFF2-40B4-BE49-F238E27FC236}">
                <a16:creationId xmlns:a16="http://schemas.microsoft.com/office/drawing/2014/main" xmlns="" id="{DBF24375-0C39-4F73-9FDB-8246DE418A5E}"/>
              </a:ext>
            </a:extLst>
          </p:cNvPr>
          <p:cNvSpPr txBox="1"/>
          <p:nvPr/>
        </p:nvSpPr>
        <p:spPr>
          <a:xfrm>
            <a:off x="8303656" y="5477911"/>
            <a:ext cx="206188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Operador C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xmlns="" id="{2E81CF41-F381-4032-B967-0AADD88B4CD7}"/>
              </a:ext>
            </a:extLst>
          </p:cNvPr>
          <p:cNvSpPr/>
          <p:nvPr/>
        </p:nvSpPr>
        <p:spPr>
          <a:xfrm>
            <a:off x="468990" y="370444"/>
            <a:ext cx="11160025" cy="6211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Como funciona o </a:t>
            </a:r>
            <a:r>
              <a:rPr lang="pt-BR" sz="3200" b="1" i="1" dirty="0">
                <a:solidFill>
                  <a:schemeClr val="accent6">
                    <a:lumMod val="50000"/>
                  </a:schemeClr>
                </a:solidFill>
              </a:rPr>
              <a:t>cap-</a:t>
            </a:r>
            <a:r>
              <a:rPr lang="pt-BR" sz="3200" b="1" i="1" dirty="0" err="1">
                <a:solidFill>
                  <a:schemeClr val="accent6">
                    <a:lumMod val="50000"/>
                  </a:schemeClr>
                </a:solidFill>
              </a:rPr>
              <a:t>and</a:t>
            </a:r>
            <a:r>
              <a:rPr lang="pt-BR" sz="3200" b="1" i="1" dirty="0">
                <a:solidFill>
                  <a:schemeClr val="accent6">
                    <a:lumMod val="50000"/>
                  </a:schemeClr>
                </a:solidFill>
              </a:rPr>
              <a:t>-trade e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 o que diz a Lei do SBCE?</a:t>
            </a:r>
            <a:endParaRPr lang="pt-BR" sz="3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05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eta em Curva para Baixo 9">
            <a:extLst>
              <a:ext uri="{FF2B5EF4-FFF2-40B4-BE49-F238E27FC236}">
                <a16:creationId xmlns:a16="http://schemas.microsoft.com/office/drawing/2014/main" xmlns="" id="{9952742E-8D8D-E394-8CC3-E8772A62D8B8}"/>
              </a:ext>
            </a:extLst>
          </p:cNvPr>
          <p:cNvSpPr/>
          <p:nvPr/>
        </p:nvSpPr>
        <p:spPr>
          <a:xfrm rot="14731310" flipH="1" flipV="1">
            <a:off x="3995315" y="2565798"/>
            <a:ext cx="2203684" cy="642507"/>
          </a:xfrm>
          <a:prstGeom prst="curvedDownArrow">
            <a:avLst>
              <a:gd name="adj1" fmla="val 25000"/>
              <a:gd name="adj2" fmla="val 60643"/>
              <a:gd name="adj3" fmla="val 3305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xmlns="" id="{64C72B7A-D04C-87A2-15EB-2625813370EB}"/>
              </a:ext>
            </a:extLst>
          </p:cNvPr>
          <p:cNvGrpSpPr/>
          <p:nvPr/>
        </p:nvGrpSpPr>
        <p:grpSpPr>
          <a:xfrm>
            <a:off x="302245" y="3304007"/>
            <a:ext cx="2658140" cy="1993571"/>
            <a:chOff x="0" y="1418635"/>
            <a:chExt cx="2658140" cy="1993571"/>
          </a:xfrm>
        </p:grpSpPr>
        <p:grpSp>
          <p:nvGrpSpPr>
            <p:cNvPr id="25" name="Agrupar 24">
              <a:extLst>
                <a:ext uri="{FF2B5EF4-FFF2-40B4-BE49-F238E27FC236}">
                  <a16:creationId xmlns:a16="http://schemas.microsoft.com/office/drawing/2014/main" xmlns="" id="{11FC8923-57EC-F33B-F9BF-8513BC086145}"/>
                </a:ext>
              </a:extLst>
            </p:cNvPr>
            <p:cNvGrpSpPr/>
            <p:nvPr/>
          </p:nvGrpSpPr>
          <p:grpSpPr>
            <a:xfrm>
              <a:off x="468990" y="1424763"/>
              <a:ext cx="2189150" cy="1987443"/>
              <a:chOff x="468990" y="1424763"/>
              <a:chExt cx="2189150" cy="1987443"/>
            </a:xfrm>
          </p:grpSpPr>
          <p:cxnSp>
            <p:nvCxnSpPr>
              <p:cNvPr id="9" name="Conector reto 8">
                <a:extLst>
                  <a:ext uri="{FF2B5EF4-FFF2-40B4-BE49-F238E27FC236}">
                    <a16:creationId xmlns:a16="http://schemas.microsoft.com/office/drawing/2014/main" xmlns="" id="{18197239-B8FA-B7F4-D94E-1DE745FB4B07}"/>
                  </a:ext>
                </a:extLst>
              </p:cNvPr>
              <p:cNvCxnSpPr/>
              <p:nvPr/>
            </p:nvCxnSpPr>
            <p:spPr>
              <a:xfrm>
                <a:off x="563526" y="1424763"/>
                <a:ext cx="0" cy="1818167"/>
              </a:xfrm>
              <a:prstGeom prst="line">
                <a:avLst/>
              </a:prstGeom>
              <a:ln w="15875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Conector reto 10">
                <a:extLst>
                  <a:ext uri="{FF2B5EF4-FFF2-40B4-BE49-F238E27FC236}">
                    <a16:creationId xmlns:a16="http://schemas.microsoft.com/office/drawing/2014/main" xmlns="" id="{8252533D-B738-E680-CE86-04818A1E7287}"/>
                  </a:ext>
                </a:extLst>
              </p:cNvPr>
              <p:cNvCxnSpPr/>
              <p:nvPr/>
            </p:nvCxnSpPr>
            <p:spPr>
              <a:xfrm>
                <a:off x="468990" y="3115340"/>
                <a:ext cx="2189150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xmlns="" id="{EFB9060B-BF8D-A53E-574F-830D230D04B4}"/>
                  </a:ext>
                </a:extLst>
              </p:cNvPr>
              <p:cNvSpPr txBox="1"/>
              <p:nvPr/>
            </p:nvSpPr>
            <p:spPr>
              <a:xfrm>
                <a:off x="923108" y="2045882"/>
                <a:ext cx="423247" cy="1069457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square" rtlCol="0">
                <a:noAutofit/>
              </a:bodyPr>
              <a:lstStyle/>
              <a:p>
                <a:pPr algn="ctr"/>
                <a:endParaRPr lang="pt-BR" sz="900" dirty="0"/>
              </a:p>
            </p:txBody>
          </p:sp>
          <p:cxnSp>
            <p:nvCxnSpPr>
              <p:cNvPr id="15" name="Conector reto 14">
                <a:extLst>
                  <a:ext uri="{FF2B5EF4-FFF2-40B4-BE49-F238E27FC236}">
                    <a16:creationId xmlns:a16="http://schemas.microsoft.com/office/drawing/2014/main" xmlns="" id="{FCB30CA4-53A7-14C6-E1F4-9015DB43E1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8990" y="2045883"/>
                <a:ext cx="2189150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xmlns="" id="{587AD9F0-F030-ABD8-9248-1B5DC95C6FC6}"/>
                  </a:ext>
                </a:extLst>
              </p:cNvPr>
              <p:cNvSpPr txBox="1"/>
              <p:nvPr/>
            </p:nvSpPr>
            <p:spPr>
              <a:xfrm>
                <a:off x="792890" y="3073652"/>
                <a:ext cx="6882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/>
                  <a:t>Quotas de </a:t>
                </a:r>
                <a:r>
                  <a:rPr lang="en-US" sz="800" b="1" dirty="0" err="1"/>
                  <a:t>Emissões</a:t>
                </a:r>
                <a:endParaRPr lang="pt-BR" sz="800" b="1" dirty="0"/>
              </a:p>
            </p:txBody>
          </p:sp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xmlns="" id="{943E957B-9490-13E0-B7D5-33F86C1C4F9F}"/>
                  </a:ext>
                </a:extLst>
              </p:cNvPr>
              <p:cNvSpPr txBox="1"/>
              <p:nvPr/>
            </p:nvSpPr>
            <p:spPr>
              <a:xfrm>
                <a:off x="1507442" y="3072098"/>
                <a:ext cx="6882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 err="1"/>
                  <a:t>Emissões</a:t>
                </a:r>
                <a:r>
                  <a:rPr lang="en-US" sz="800" b="1" dirty="0"/>
                  <a:t> </a:t>
                </a:r>
                <a:r>
                  <a:rPr lang="en-US" sz="800" b="1" dirty="0" err="1"/>
                  <a:t>Verificadas</a:t>
                </a:r>
                <a:endParaRPr lang="pt-BR" sz="800" b="1" dirty="0"/>
              </a:p>
            </p:txBody>
          </p:sp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xmlns="" id="{B8B3C198-1E51-3DBA-14B0-FB808E6EC3AC}"/>
                  </a:ext>
                </a:extLst>
              </p:cNvPr>
              <p:cNvSpPr txBox="1"/>
              <p:nvPr/>
            </p:nvSpPr>
            <p:spPr>
              <a:xfrm>
                <a:off x="1628011" y="2045882"/>
                <a:ext cx="423247" cy="106945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noAutofit/>
              </a:bodyPr>
              <a:lstStyle/>
              <a:p>
                <a:pPr algn="ctr"/>
                <a:endParaRPr lang="pt-BR" sz="900" dirty="0"/>
              </a:p>
            </p:txBody>
          </p:sp>
        </p:grp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xmlns="" id="{9A781E24-0FA9-6140-4DFC-879ECC607317}"/>
                </a:ext>
              </a:extLst>
            </p:cNvPr>
            <p:cNvSpPr txBox="1"/>
            <p:nvPr/>
          </p:nvSpPr>
          <p:spPr>
            <a:xfrm>
              <a:off x="0" y="1418635"/>
              <a:ext cx="68829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/>
                <a:t>tCO</a:t>
              </a:r>
              <a:r>
                <a:rPr lang="en-US" sz="800" b="1" baseline="-25000" dirty="0"/>
                <a:t>2</a:t>
              </a:r>
              <a:r>
                <a:rPr lang="en-US" sz="800" b="1" dirty="0"/>
                <a:t>e</a:t>
              </a:r>
              <a:endParaRPr lang="pt-BR" sz="800" b="1" dirty="0"/>
            </a:p>
          </p:txBody>
        </p:sp>
      </p:grpSp>
      <p:sp>
        <p:nvSpPr>
          <p:cNvPr id="50" name="CaixaDeTexto 49">
            <a:extLst>
              <a:ext uri="{FF2B5EF4-FFF2-40B4-BE49-F238E27FC236}">
                <a16:creationId xmlns:a16="http://schemas.microsoft.com/office/drawing/2014/main" xmlns="" id="{5E579014-9ADA-1FF4-2747-E6E61BDECD3D}"/>
              </a:ext>
            </a:extLst>
          </p:cNvPr>
          <p:cNvSpPr txBox="1"/>
          <p:nvPr/>
        </p:nvSpPr>
        <p:spPr>
          <a:xfrm>
            <a:off x="685373" y="5477911"/>
            <a:ext cx="2061882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Operador A</a:t>
            </a:r>
          </a:p>
          <a:p>
            <a:pPr algn="ctr"/>
            <a:r>
              <a:rPr lang="pt-BR" sz="1600" dirty="0"/>
              <a:t>Emitiu no mesmo montante das cotas alocadas</a:t>
            </a:r>
          </a:p>
        </p:txBody>
      </p:sp>
      <p:grpSp>
        <p:nvGrpSpPr>
          <p:cNvPr id="68" name="Agrupar 67">
            <a:extLst>
              <a:ext uri="{FF2B5EF4-FFF2-40B4-BE49-F238E27FC236}">
                <a16:creationId xmlns:a16="http://schemas.microsoft.com/office/drawing/2014/main" xmlns="" id="{B8695165-A6EB-3BE0-D216-19098FCF03BF}"/>
              </a:ext>
            </a:extLst>
          </p:cNvPr>
          <p:cNvGrpSpPr/>
          <p:nvPr/>
        </p:nvGrpSpPr>
        <p:grpSpPr>
          <a:xfrm>
            <a:off x="3885308" y="3247435"/>
            <a:ext cx="2658140" cy="1993571"/>
            <a:chOff x="0" y="1418635"/>
            <a:chExt cx="2658140" cy="1993571"/>
          </a:xfrm>
        </p:grpSpPr>
        <p:grpSp>
          <p:nvGrpSpPr>
            <p:cNvPr id="69" name="Agrupar 68">
              <a:extLst>
                <a:ext uri="{FF2B5EF4-FFF2-40B4-BE49-F238E27FC236}">
                  <a16:creationId xmlns:a16="http://schemas.microsoft.com/office/drawing/2014/main" xmlns="" id="{277B8F2C-62A8-DAFF-801E-B1F459957041}"/>
                </a:ext>
              </a:extLst>
            </p:cNvPr>
            <p:cNvGrpSpPr/>
            <p:nvPr/>
          </p:nvGrpSpPr>
          <p:grpSpPr>
            <a:xfrm>
              <a:off x="468990" y="1424763"/>
              <a:ext cx="2189150" cy="1987443"/>
              <a:chOff x="468990" y="1424763"/>
              <a:chExt cx="2189150" cy="1987443"/>
            </a:xfrm>
          </p:grpSpPr>
          <p:cxnSp>
            <p:nvCxnSpPr>
              <p:cNvPr id="71" name="Conector reto 70">
                <a:extLst>
                  <a:ext uri="{FF2B5EF4-FFF2-40B4-BE49-F238E27FC236}">
                    <a16:creationId xmlns:a16="http://schemas.microsoft.com/office/drawing/2014/main" xmlns="" id="{7485FE39-E2DE-94E7-D7D5-507BEDFCEE82}"/>
                  </a:ext>
                </a:extLst>
              </p:cNvPr>
              <p:cNvCxnSpPr/>
              <p:nvPr/>
            </p:nvCxnSpPr>
            <p:spPr>
              <a:xfrm>
                <a:off x="563526" y="1424763"/>
                <a:ext cx="0" cy="1818167"/>
              </a:xfrm>
              <a:prstGeom prst="line">
                <a:avLst/>
              </a:prstGeom>
              <a:ln w="15875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Conector reto 71">
                <a:extLst>
                  <a:ext uri="{FF2B5EF4-FFF2-40B4-BE49-F238E27FC236}">
                    <a16:creationId xmlns:a16="http://schemas.microsoft.com/office/drawing/2014/main" xmlns="" id="{1372F5E1-AC3D-D372-A0A7-DBF78D7EC142}"/>
                  </a:ext>
                </a:extLst>
              </p:cNvPr>
              <p:cNvCxnSpPr/>
              <p:nvPr/>
            </p:nvCxnSpPr>
            <p:spPr>
              <a:xfrm>
                <a:off x="468990" y="3115340"/>
                <a:ext cx="2189150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CaixaDeTexto 72">
                <a:extLst>
                  <a:ext uri="{FF2B5EF4-FFF2-40B4-BE49-F238E27FC236}">
                    <a16:creationId xmlns:a16="http://schemas.microsoft.com/office/drawing/2014/main" xmlns="" id="{C2DD85EB-42AC-E05E-9000-B3AE3FCCA2C1}"/>
                  </a:ext>
                </a:extLst>
              </p:cNvPr>
              <p:cNvSpPr txBox="1"/>
              <p:nvPr/>
            </p:nvSpPr>
            <p:spPr>
              <a:xfrm>
                <a:off x="923108" y="2045882"/>
                <a:ext cx="423247" cy="1069457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square" rtlCol="0">
                <a:noAutofit/>
              </a:bodyPr>
              <a:lstStyle/>
              <a:p>
                <a:pPr algn="ctr"/>
                <a:endParaRPr lang="pt-BR" sz="900" dirty="0"/>
              </a:p>
            </p:txBody>
          </p:sp>
          <p:sp>
            <p:nvSpPr>
              <p:cNvPr id="75" name="CaixaDeTexto 74">
                <a:extLst>
                  <a:ext uri="{FF2B5EF4-FFF2-40B4-BE49-F238E27FC236}">
                    <a16:creationId xmlns:a16="http://schemas.microsoft.com/office/drawing/2014/main" xmlns="" id="{931AE28E-4CEA-FC69-7C96-1C52A3CCDA30}"/>
                  </a:ext>
                </a:extLst>
              </p:cNvPr>
              <p:cNvSpPr txBox="1"/>
              <p:nvPr/>
            </p:nvSpPr>
            <p:spPr>
              <a:xfrm>
                <a:off x="792890" y="3073652"/>
                <a:ext cx="6882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/>
                  <a:t>Quotas de </a:t>
                </a:r>
                <a:r>
                  <a:rPr lang="en-US" sz="800" b="1" dirty="0" err="1"/>
                  <a:t>Emissões</a:t>
                </a:r>
                <a:endParaRPr lang="pt-BR" sz="800" b="1" dirty="0"/>
              </a:p>
            </p:txBody>
          </p:sp>
        </p:grpSp>
        <p:sp>
          <p:nvSpPr>
            <p:cNvPr id="70" name="CaixaDeTexto 69">
              <a:extLst>
                <a:ext uri="{FF2B5EF4-FFF2-40B4-BE49-F238E27FC236}">
                  <a16:creationId xmlns:a16="http://schemas.microsoft.com/office/drawing/2014/main" xmlns="" id="{9577310A-EDD4-1FD4-27ED-7FCC7339E72B}"/>
                </a:ext>
              </a:extLst>
            </p:cNvPr>
            <p:cNvSpPr txBox="1"/>
            <p:nvPr/>
          </p:nvSpPr>
          <p:spPr>
            <a:xfrm>
              <a:off x="0" y="1418635"/>
              <a:ext cx="68829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/>
                <a:t>tCO</a:t>
              </a:r>
              <a:r>
                <a:rPr lang="en-US" sz="800" b="1" baseline="-25000" dirty="0"/>
                <a:t>2</a:t>
              </a:r>
              <a:r>
                <a:rPr lang="en-US" sz="800" b="1" dirty="0"/>
                <a:t>e</a:t>
              </a:r>
              <a:endParaRPr lang="pt-BR" sz="800" b="1" dirty="0"/>
            </a:p>
          </p:txBody>
        </p:sp>
      </p:grpSp>
      <p:sp>
        <p:nvSpPr>
          <p:cNvPr id="79" name="CaixaDeTexto 78">
            <a:extLst>
              <a:ext uri="{FF2B5EF4-FFF2-40B4-BE49-F238E27FC236}">
                <a16:creationId xmlns:a16="http://schemas.microsoft.com/office/drawing/2014/main" xmlns="" id="{2989BA49-766B-79B5-A1B9-DA6D2D291834}"/>
              </a:ext>
            </a:extLst>
          </p:cNvPr>
          <p:cNvSpPr txBox="1"/>
          <p:nvPr/>
        </p:nvSpPr>
        <p:spPr>
          <a:xfrm>
            <a:off x="4335550" y="5477911"/>
            <a:ext cx="206188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Operador B</a:t>
            </a:r>
          </a:p>
        </p:txBody>
      </p:sp>
      <p:grpSp>
        <p:nvGrpSpPr>
          <p:cNvPr id="85" name="Agrupar 84">
            <a:extLst>
              <a:ext uri="{FF2B5EF4-FFF2-40B4-BE49-F238E27FC236}">
                <a16:creationId xmlns:a16="http://schemas.microsoft.com/office/drawing/2014/main" xmlns="" id="{E1E085B8-AD95-C1A2-5D84-8F5878C474B5}"/>
              </a:ext>
            </a:extLst>
          </p:cNvPr>
          <p:cNvGrpSpPr/>
          <p:nvPr/>
        </p:nvGrpSpPr>
        <p:grpSpPr>
          <a:xfrm>
            <a:off x="7853414" y="3247435"/>
            <a:ext cx="2658140" cy="1993571"/>
            <a:chOff x="0" y="1418635"/>
            <a:chExt cx="2658140" cy="1993571"/>
          </a:xfrm>
        </p:grpSpPr>
        <p:grpSp>
          <p:nvGrpSpPr>
            <p:cNvPr id="86" name="Agrupar 85">
              <a:extLst>
                <a:ext uri="{FF2B5EF4-FFF2-40B4-BE49-F238E27FC236}">
                  <a16:creationId xmlns:a16="http://schemas.microsoft.com/office/drawing/2014/main" xmlns="" id="{9EBBE4A6-87E7-271F-F57F-246C811E4C6E}"/>
                </a:ext>
              </a:extLst>
            </p:cNvPr>
            <p:cNvGrpSpPr/>
            <p:nvPr/>
          </p:nvGrpSpPr>
          <p:grpSpPr>
            <a:xfrm>
              <a:off x="468990" y="1424763"/>
              <a:ext cx="2189150" cy="1987443"/>
              <a:chOff x="468990" y="1424763"/>
              <a:chExt cx="2189150" cy="1987443"/>
            </a:xfrm>
          </p:grpSpPr>
          <p:cxnSp>
            <p:nvCxnSpPr>
              <p:cNvPr id="89" name="Conector reto 88">
                <a:extLst>
                  <a:ext uri="{FF2B5EF4-FFF2-40B4-BE49-F238E27FC236}">
                    <a16:creationId xmlns:a16="http://schemas.microsoft.com/office/drawing/2014/main" xmlns="" id="{6E1B0476-0553-1733-3F0E-841A7D1DB935}"/>
                  </a:ext>
                </a:extLst>
              </p:cNvPr>
              <p:cNvCxnSpPr/>
              <p:nvPr/>
            </p:nvCxnSpPr>
            <p:spPr>
              <a:xfrm>
                <a:off x="563526" y="1424763"/>
                <a:ext cx="0" cy="1818167"/>
              </a:xfrm>
              <a:prstGeom prst="line">
                <a:avLst/>
              </a:prstGeom>
              <a:ln w="15875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Conector reto 89">
                <a:extLst>
                  <a:ext uri="{FF2B5EF4-FFF2-40B4-BE49-F238E27FC236}">
                    <a16:creationId xmlns:a16="http://schemas.microsoft.com/office/drawing/2014/main" xmlns="" id="{832D25FD-A259-1AD5-04FB-8C6DBD24EBD7}"/>
                  </a:ext>
                </a:extLst>
              </p:cNvPr>
              <p:cNvCxnSpPr/>
              <p:nvPr/>
            </p:nvCxnSpPr>
            <p:spPr>
              <a:xfrm>
                <a:off x="468990" y="3115340"/>
                <a:ext cx="2189150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CaixaDeTexto 90">
                <a:extLst>
                  <a:ext uri="{FF2B5EF4-FFF2-40B4-BE49-F238E27FC236}">
                    <a16:creationId xmlns:a16="http://schemas.microsoft.com/office/drawing/2014/main" xmlns="" id="{FDC2EDA8-2CE8-7D9E-0C0A-AB3AE91362F1}"/>
                  </a:ext>
                </a:extLst>
              </p:cNvPr>
              <p:cNvSpPr txBox="1"/>
              <p:nvPr/>
            </p:nvSpPr>
            <p:spPr>
              <a:xfrm>
                <a:off x="923108" y="2045882"/>
                <a:ext cx="423247" cy="1069457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square" rtlCol="0">
                <a:noAutofit/>
              </a:bodyPr>
              <a:lstStyle/>
              <a:p>
                <a:pPr algn="ctr"/>
                <a:endParaRPr lang="pt-BR" sz="900" dirty="0"/>
              </a:p>
            </p:txBody>
          </p:sp>
          <p:sp>
            <p:nvSpPr>
              <p:cNvPr id="93" name="CaixaDeTexto 92">
                <a:extLst>
                  <a:ext uri="{FF2B5EF4-FFF2-40B4-BE49-F238E27FC236}">
                    <a16:creationId xmlns:a16="http://schemas.microsoft.com/office/drawing/2014/main" xmlns="" id="{53C17F90-7652-0DCB-01B5-804C8EC37432}"/>
                  </a:ext>
                </a:extLst>
              </p:cNvPr>
              <p:cNvSpPr txBox="1"/>
              <p:nvPr/>
            </p:nvSpPr>
            <p:spPr>
              <a:xfrm>
                <a:off x="792890" y="3073652"/>
                <a:ext cx="6882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/>
                  <a:t>Quotas de </a:t>
                </a:r>
                <a:r>
                  <a:rPr lang="en-US" sz="800" b="1" dirty="0" err="1"/>
                  <a:t>Emissões</a:t>
                </a:r>
                <a:endParaRPr lang="pt-BR" sz="800" b="1" dirty="0"/>
              </a:p>
            </p:txBody>
          </p:sp>
        </p:grpSp>
        <p:sp>
          <p:nvSpPr>
            <p:cNvPr id="87" name="CaixaDeTexto 86">
              <a:extLst>
                <a:ext uri="{FF2B5EF4-FFF2-40B4-BE49-F238E27FC236}">
                  <a16:creationId xmlns:a16="http://schemas.microsoft.com/office/drawing/2014/main" xmlns="" id="{5C165C51-C6D1-6F7D-2536-E14D4AC3709C}"/>
                </a:ext>
              </a:extLst>
            </p:cNvPr>
            <p:cNvSpPr txBox="1"/>
            <p:nvPr/>
          </p:nvSpPr>
          <p:spPr>
            <a:xfrm>
              <a:off x="0" y="1418635"/>
              <a:ext cx="68829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/>
                <a:t>tCO</a:t>
              </a:r>
              <a:r>
                <a:rPr lang="en-US" sz="800" b="1" baseline="-25000" dirty="0"/>
                <a:t>2</a:t>
              </a:r>
              <a:r>
                <a:rPr lang="en-US" sz="800" b="1" dirty="0"/>
                <a:t>e</a:t>
              </a:r>
              <a:endParaRPr lang="pt-BR" sz="800" b="1" dirty="0"/>
            </a:p>
          </p:txBody>
        </p:sp>
      </p:grpSp>
      <p:sp>
        <p:nvSpPr>
          <p:cNvPr id="96" name="CaixaDeTexto 95">
            <a:extLst>
              <a:ext uri="{FF2B5EF4-FFF2-40B4-BE49-F238E27FC236}">
                <a16:creationId xmlns:a16="http://schemas.microsoft.com/office/drawing/2014/main" xmlns="" id="{ACBD003B-131A-E26D-DE03-C05BB37217B7}"/>
              </a:ext>
            </a:extLst>
          </p:cNvPr>
          <p:cNvSpPr txBox="1"/>
          <p:nvPr/>
        </p:nvSpPr>
        <p:spPr>
          <a:xfrm>
            <a:off x="8303656" y="5477911"/>
            <a:ext cx="206188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Operador C</a:t>
            </a:r>
          </a:p>
        </p:txBody>
      </p:sp>
      <p:sp>
        <p:nvSpPr>
          <p:cNvPr id="100" name="CaixaDeTexto 99">
            <a:extLst>
              <a:ext uri="{FF2B5EF4-FFF2-40B4-BE49-F238E27FC236}">
                <a16:creationId xmlns:a16="http://schemas.microsoft.com/office/drawing/2014/main" xmlns="" id="{42DA2508-6849-8F52-C229-BEA86412E237}"/>
              </a:ext>
            </a:extLst>
          </p:cNvPr>
          <p:cNvSpPr txBox="1"/>
          <p:nvPr/>
        </p:nvSpPr>
        <p:spPr>
          <a:xfrm>
            <a:off x="1668151" y="2192879"/>
            <a:ext cx="1343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/>
              <a:t>Aloca</a:t>
            </a:r>
            <a:r>
              <a:rPr lang="en-US" sz="1000" b="1" dirty="0"/>
              <a:t> X </a:t>
            </a:r>
            <a:r>
              <a:rPr lang="en-US" sz="1000" b="1" dirty="0" err="1"/>
              <a:t>Cotas</a:t>
            </a:r>
            <a:r>
              <a:rPr lang="en-US" sz="1000" b="1" dirty="0"/>
              <a:t> para </a:t>
            </a:r>
            <a:r>
              <a:rPr lang="en-US" sz="1000" b="1" dirty="0" err="1"/>
              <a:t>Operador</a:t>
            </a:r>
            <a:r>
              <a:rPr lang="en-US" sz="1000" b="1" dirty="0"/>
              <a:t> A</a:t>
            </a:r>
            <a:endParaRPr lang="pt-BR" sz="1000" b="1" dirty="0"/>
          </a:p>
        </p:txBody>
      </p:sp>
      <p:sp>
        <p:nvSpPr>
          <p:cNvPr id="101" name="CaixaDeTexto 100">
            <a:extLst>
              <a:ext uri="{FF2B5EF4-FFF2-40B4-BE49-F238E27FC236}">
                <a16:creationId xmlns:a16="http://schemas.microsoft.com/office/drawing/2014/main" xmlns="" id="{E8D60787-5B0D-4FE6-4498-1D69F5554093}"/>
              </a:ext>
            </a:extLst>
          </p:cNvPr>
          <p:cNvSpPr txBox="1"/>
          <p:nvPr/>
        </p:nvSpPr>
        <p:spPr>
          <a:xfrm>
            <a:off x="7387170" y="2318474"/>
            <a:ext cx="1447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/>
              <a:t>Aloca</a:t>
            </a:r>
            <a:r>
              <a:rPr lang="en-US" sz="1000" b="1" dirty="0"/>
              <a:t> X </a:t>
            </a:r>
            <a:r>
              <a:rPr lang="en-US" sz="1000" b="1" dirty="0" err="1"/>
              <a:t>Cotas</a:t>
            </a:r>
            <a:r>
              <a:rPr lang="en-US" sz="1000" b="1" dirty="0"/>
              <a:t> para </a:t>
            </a:r>
            <a:r>
              <a:rPr lang="en-US" sz="1000" b="1" dirty="0" err="1"/>
              <a:t>Operador</a:t>
            </a:r>
            <a:r>
              <a:rPr lang="en-US" sz="1000" b="1" dirty="0"/>
              <a:t> C</a:t>
            </a:r>
            <a:endParaRPr lang="pt-BR" sz="1000" b="1" dirty="0"/>
          </a:p>
        </p:txBody>
      </p:sp>
      <p:sp>
        <p:nvSpPr>
          <p:cNvPr id="103" name="CaixaDeTexto 102">
            <a:extLst>
              <a:ext uri="{FF2B5EF4-FFF2-40B4-BE49-F238E27FC236}">
                <a16:creationId xmlns:a16="http://schemas.microsoft.com/office/drawing/2014/main" xmlns="" id="{34611F00-25D9-139A-57A1-4D84B2EF2996}"/>
              </a:ext>
            </a:extLst>
          </p:cNvPr>
          <p:cNvSpPr txBox="1"/>
          <p:nvPr/>
        </p:nvSpPr>
        <p:spPr>
          <a:xfrm>
            <a:off x="4537687" y="2568227"/>
            <a:ext cx="1396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/>
              <a:t>Aloca</a:t>
            </a:r>
            <a:r>
              <a:rPr lang="en-US" sz="1000" b="1" dirty="0"/>
              <a:t> X </a:t>
            </a:r>
            <a:r>
              <a:rPr lang="en-US" sz="1000" b="1" dirty="0" err="1"/>
              <a:t>Cotas</a:t>
            </a:r>
            <a:r>
              <a:rPr lang="en-US" sz="1000" b="1" dirty="0"/>
              <a:t> para </a:t>
            </a:r>
            <a:r>
              <a:rPr lang="en-US" sz="1000" b="1" dirty="0" err="1"/>
              <a:t>Operador</a:t>
            </a:r>
            <a:r>
              <a:rPr lang="en-US" sz="1000" b="1" dirty="0"/>
              <a:t> B</a:t>
            </a:r>
            <a:endParaRPr lang="pt-BR" sz="1000" b="1" dirty="0"/>
          </a:p>
        </p:txBody>
      </p:sp>
      <p:sp>
        <p:nvSpPr>
          <p:cNvPr id="114" name="Seta em Curva para Baixo 9">
            <a:extLst>
              <a:ext uri="{FF2B5EF4-FFF2-40B4-BE49-F238E27FC236}">
                <a16:creationId xmlns:a16="http://schemas.microsoft.com/office/drawing/2014/main" xmlns="" id="{A1A4D626-5F02-8F7C-5D08-68D1226C9001}"/>
              </a:ext>
            </a:extLst>
          </p:cNvPr>
          <p:cNvSpPr/>
          <p:nvPr/>
        </p:nvSpPr>
        <p:spPr>
          <a:xfrm rot="19545958" flipH="1">
            <a:off x="762988" y="2375743"/>
            <a:ext cx="3302067" cy="742269"/>
          </a:xfrm>
          <a:prstGeom prst="curvedDownArrow">
            <a:avLst>
              <a:gd name="adj1" fmla="val 25000"/>
              <a:gd name="adj2" fmla="val 60643"/>
              <a:gd name="adj3" fmla="val 3305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5" name="Seta em Curva para Baixo 9">
            <a:extLst>
              <a:ext uri="{FF2B5EF4-FFF2-40B4-BE49-F238E27FC236}">
                <a16:creationId xmlns:a16="http://schemas.microsoft.com/office/drawing/2014/main" xmlns="" id="{DF7C0DE6-363B-BC46-A549-6CE9F3DC8A71}"/>
              </a:ext>
            </a:extLst>
          </p:cNvPr>
          <p:cNvSpPr/>
          <p:nvPr/>
        </p:nvSpPr>
        <p:spPr>
          <a:xfrm rot="12950408" flipH="1" flipV="1">
            <a:off x="6384522" y="2382267"/>
            <a:ext cx="3302067" cy="700857"/>
          </a:xfrm>
          <a:prstGeom prst="curvedDownArrow">
            <a:avLst>
              <a:gd name="adj1" fmla="val 25000"/>
              <a:gd name="adj2" fmla="val 60643"/>
              <a:gd name="adj3" fmla="val 3305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xmlns="" id="{5583E76B-40FD-D6F5-DB9E-49C0674FB5A4}"/>
              </a:ext>
            </a:extLst>
          </p:cNvPr>
          <p:cNvSpPr/>
          <p:nvPr/>
        </p:nvSpPr>
        <p:spPr>
          <a:xfrm>
            <a:off x="3590097" y="1215194"/>
            <a:ext cx="3283131" cy="13933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PLANO NACIONAL DE ALOCAÇÃO</a:t>
            </a:r>
            <a:r>
              <a:rPr lang="pt-BR" dirty="0"/>
              <a:t/>
            </a:r>
            <a:br>
              <a:rPr lang="pt-BR" dirty="0"/>
            </a:br>
            <a:r>
              <a:rPr lang="pt-BR" sz="1400" dirty="0"/>
              <a:t>(Período de Compromisso)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45E2FB9D-B5BF-5CED-9E64-E025A2C1C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0554" y="6356350"/>
            <a:ext cx="363245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2A61244F-3A6E-B9BA-DCAB-4774069278D7}"/>
              </a:ext>
            </a:extLst>
          </p:cNvPr>
          <p:cNvSpPr txBox="1"/>
          <p:nvPr/>
        </p:nvSpPr>
        <p:spPr>
          <a:xfrm>
            <a:off x="166780" y="3695678"/>
            <a:ext cx="688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err="1"/>
              <a:t>Nível</a:t>
            </a:r>
            <a:r>
              <a:rPr lang="en-US" sz="800" b="1" dirty="0"/>
              <a:t> de </a:t>
            </a:r>
            <a:r>
              <a:rPr lang="en-US" sz="800" b="1" dirty="0" err="1"/>
              <a:t>emissões</a:t>
            </a:r>
            <a:r>
              <a:rPr lang="en-US" sz="800" b="1" dirty="0"/>
              <a:t> no </a:t>
            </a:r>
            <a:r>
              <a:rPr lang="en-US" sz="800" b="1" dirty="0" err="1"/>
              <a:t>ano</a:t>
            </a:r>
            <a:endParaRPr lang="pt-BR" sz="800" b="1" dirty="0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xmlns="" id="{4330AF5A-AEC9-4029-8B59-5CCF90F8EFD5}"/>
              </a:ext>
            </a:extLst>
          </p:cNvPr>
          <p:cNvSpPr/>
          <p:nvPr/>
        </p:nvSpPr>
        <p:spPr>
          <a:xfrm>
            <a:off x="468990" y="370444"/>
            <a:ext cx="11160025" cy="6211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Como funciona o </a:t>
            </a:r>
            <a:r>
              <a:rPr lang="pt-BR" sz="3200" b="1" i="1" dirty="0">
                <a:solidFill>
                  <a:schemeClr val="accent6">
                    <a:lumMod val="50000"/>
                  </a:schemeClr>
                </a:solidFill>
              </a:rPr>
              <a:t>cap-</a:t>
            </a:r>
            <a:r>
              <a:rPr lang="pt-BR" sz="3200" b="1" i="1" dirty="0" err="1">
                <a:solidFill>
                  <a:schemeClr val="accent6">
                    <a:lumMod val="50000"/>
                  </a:schemeClr>
                </a:solidFill>
              </a:rPr>
              <a:t>and</a:t>
            </a:r>
            <a:r>
              <a:rPr lang="pt-BR" sz="3200" b="1" i="1" dirty="0">
                <a:solidFill>
                  <a:schemeClr val="accent6">
                    <a:lumMod val="50000"/>
                  </a:schemeClr>
                </a:solidFill>
              </a:rPr>
              <a:t>-trade e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 o que diz a Lei do SBCE?</a:t>
            </a:r>
            <a:endParaRPr lang="pt-BR" sz="3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54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eta em Curva para Baixo 9">
            <a:extLst>
              <a:ext uri="{FF2B5EF4-FFF2-40B4-BE49-F238E27FC236}">
                <a16:creationId xmlns:a16="http://schemas.microsoft.com/office/drawing/2014/main" xmlns="" id="{9952742E-8D8D-E394-8CC3-E8772A62D8B8}"/>
              </a:ext>
            </a:extLst>
          </p:cNvPr>
          <p:cNvSpPr/>
          <p:nvPr/>
        </p:nvSpPr>
        <p:spPr>
          <a:xfrm rot="14731310" flipH="1" flipV="1">
            <a:off x="3995315" y="2565798"/>
            <a:ext cx="2203684" cy="642507"/>
          </a:xfrm>
          <a:prstGeom prst="curvedDownArrow">
            <a:avLst>
              <a:gd name="adj1" fmla="val 25000"/>
              <a:gd name="adj2" fmla="val 60643"/>
              <a:gd name="adj3" fmla="val 3305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xmlns="" id="{64C72B7A-D04C-87A2-15EB-2625813370EB}"/>
              </a:ext>
            </a:extLst>
          </p:cNvPr>
          <p:cNvGrpSpPr/>
          <p:nvPr/>
        </p:nvGrpSpPr>
        <p:grpSpPr>
          <a:xfrm>
            <a:off x="302245" y="3304007"/>
            <a:ext cx="2658140" cy="1993571"/>
            <a:chOff x="0" y="1418635"/>
            <a:chExt cx="2658140" cy="1993571"/>
          </a:xfrm>
        </p:grpSpPr>
        <p:grpSp>
          <p:nvGrpSpPr>
            <p:cNvPr id="25" name="Agrupar 24">
              <a:extLst>
                <a:ext uri="{FF2B5EF4-FFF2-40B4-BE49-F238E27FC236}">
                  <a16:creationId xmlns:a16="http://schemas.microsoft.com/office/drawing/2014/main" xmlns="" id="{11FC8923-57EC-F33B-F9BF-8513BC086145}"/>
                </a:ext>
              </a:extLst>
            </p:cNvPr>
            <p:cNvGrpSpPr/>
            <p:nvPr/>
          </p:nvGrpSpPr>
          <p:grpSpPr>
            <a:xfrm>
              <a:off x="468990" y="1424763"/>
              <a:ext cx="2189150" cy="1987443"/>
              <a:chOff x="468990" y="1424763"/>
              <a:chExt cx="2189150" cy="1987443"/>
            </a:xfrm>
          </p:grpSpPr>
          <p:cxnSp>
            <p:nvCxnSpPr>
              <p:cNvPr id="9" name="Conector reto 8">
                <a:extLst>
                  <a:ext uri="{FF2B5EF4-FFF2-40B4-BE49-F238E27FC236}">
                    <a16:creationId xmlns:a16="http://schemas.microsoft.com/office/drawing/2014/main" xmlns="" id="{18197239-B8FA-B7F4-D94E-1DE745FB4B07}"/>
                  </a:ext>
                </a:extLst>
              </p:cNvPr>
              <p:cNvCxnSpPr/>
              <p:nvPr/>
            </p:nvCxnSpPr>
            <p:spPr>
              <a:xfrm>
                <a:off x="563526" y="1424763"/>
                <a:ext cx="0" cy="1818167"/>
              </a:xfrm>
              <a:prstGeom prst="line">
                <a:avLst/>
              </a:prstGeom>
              <a:ln w="15875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Conector reto 10">
                <a:extLst>
                  <a:ext uri="{FF2B5EF4-FFF2-40B4-BE49-F238E27FC236}">
                    <a16:creationId xmlns:a16="http://schemas.microsoft.com/office/drawing/2014/main" xmlns="" id="{8252533D-B738-E680-CE86-04818A1E7287}"/>
                  </a:ext>
                </a:extLst>
              </p:cNvPr>
              <p:cNvCxnSpPr/>
              <p:nvPr/>
            </p:nvCxnSpPr>
            <p:spPr>
              <a:xfrm>
                <a:off x="468990" y="3115340"/>
                <a:ext cx="2189150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xmlns="" id="{EFB9060B-BF8D-A53E-574F-830D230D04B4}"/>
                  </a:ext>
                </a:extLst>
              </p:cNvPr>
              <p:cNvSpPr txBox="1"/>
              <p:nvPr/>
            </p:nvSpPr>
            <p:spPr>
              <a:xfrm>
                <a:off x="923108" y="2045882"/>
                <a:ext cx="423247" cy="1069457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square" rtlCol="0">
                <a:noAutofit/>
              </a:bodyPr>
              <a:lstStyle/>
              <a:p>
                <a:pPr algn="ctr"/>
                <a:endParaRPr lang="pt-BR" sz="900" dirty="0"/>
              </a:p>
            </p:txBody>
          </p:sp>
          <p:cxnSp>
            <p:nvCxnSpPr>
              <p:cNvPr id="15" name="Conector reto 14">
                <a:extLst>
                  <a:ext uri="{FF2B5EF4-FFF2-40B4-BE49-F238E27FC236}">
                    <a16:creationId xmlns:a16="http://schemas.microsoft.com/office/drawing/2014/main" xmlns="" id="{FCB30CA4-53A7-14C6-E1F4-9015DB43E1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8990" y="2045883"/>
                <a:ext cx="2189150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xmlns="" id="{587AD9F0-F030-ABD8-9248-1B5DC95C6FC6}"/>
                  </a:ext>
                </a:extLst>
              </p:cNvPr>
              <p:cNvSpPr txBox="1"/>
              <p:nvPr/>
            </p:nvSpPr>
            <p:spPr>
              <a:xfrm>
                <a:off x="792890" y="3073652"/>
                <a:ext cx="6882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/>
                  <a:t>Quotas de </a:t>
                </a:r>
                <a:r>
                  <a:rPr lang="en-US" sz="800" b="1" dirty="0" err="1"/>
                  <a:t>Emissões</a:t>
                </a:r>
                <a:endParaRPr lang="pt-BR" sz="800" b="1" dirty="0"/>
              </a:p>
            </p:txBody>
          </p:sp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xmlns="" id="{943E957B-9490-13E0-B7D5-33F86C1C4F9F}"/>
                  </a:ext>
                </a:extLst>
              </p:cNvPr>
              <p:cNvSpPr txBox="1"/>
              <p:nvPr/>
            </p:nvSpPr>
            <p:spPr>
              <a:xfrm>
                <a:off x="1507442" y="3072098"/>
                <a:ext cx="6882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 err="1"/>
                  <a:t>Emissões</a:t>
                </a:r>
                <a:r>
                  <a:rPr lang="en-US" sz="800" b="1" dirty="0"/>
                  <a:t> </a:t>
                </a:r>
                <a:r>
                  <a:rPr lang="en-US" sz="800" b="1" dirty="0" err="1"/>
                  <a:t>Verificadas</a:t>
                </a:r>
                <a:endParaRPr lang="pt-BR" sz="800" b="1" dirty="0"/>
              </a:p>
            </p:txBody>
          </p:sp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xmlns="" id="{B8B3C198-1E51-3DBA-14B0-FB808E6EC3AC}"/>
                  </a:ext>
                </a:extLst>
              </p:cNvPr>
              <p:cNvSpPr txBox="1"/>
              <p:nvPr/>
            </p:nvSpPr>
            <p:spPr>
              <a:xfrm>
                <a:off x="1628011" y="2045882"/>
                <a:ext cx="423247" cy="106945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noAutofit/>
              </a:bodyPr>
              <a:lstStyle/>
              <a:p>
                <a:pPr algn="ctr"/>
                <a:endParaRPr lang="pt-BR" sz="900" dirty="0"/>
              </a:p>
            </p:txBody>
          </p:sp>
        </p:grp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xmlns="" id="{9A781E24-0FA9-6140-4DFC-879ECC607317}"/>
                </a:ext>
              </a:extLst>
            </p:cNvPr>
            <p:cNvSpPr txBox="1"/>
            <p:nvPr/>
          </p:nvSpPr>
          <p:spPr>
            <a:xfrm>
              <a:off x="0" y="1418635"/>
              <a:ext cx="68829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/>
                <a:t>tCO</a:t>
              </a:r>
              <a:r>
                <a:rPr lang="en-US" sz="800" b="1" baseline="-25000" dirty="0"/>
                <a:t>2</a:t>
              </a:r>
              <a:r>
                <a:rPr lang="en-US" sz="800" b="1" dirty="0"/>
                <a:t>e</a:t>
              </a:r>
              <a:endParaRPr lang="pt-BR" sz="800" b="1" dirty="0"/>
            </a:p>
          </p:txBody>
        </p:sp>
      </p:grpSp>
      <p:sp>
        <p:nvSpPr>
          <p:cNvPr id="50" name="CaixaDeTexto 49">
            <a:extLst>
              <a:ext uri="{FF2B5EF4-FFF2-40B4-BE49-F238E27FC236}">
                <a16:creationId xmlns:a16="http://schemas.microsoft.com/office/drawing/2014/main" xmlns="" id="{5E579014-9ADA-1FF4-2747-E6E61BDECD3D}"/>
              </a:ext>
            </a:extLst>
          </p:cNvPr>
          <p:cNvSpPr txBox="1"/>
          <p:nvPr/>
        </p:nvSpPr>
        <p:spPr>
          <a:xfrm>
            <a:off x="685373" y="5477911"/>
            <a:ext cx="2061882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Operador A</a:t>
            </a:r>
          </a:p>
          <a:p>
            <a:pPr algn="ctr"/>
            <a:r>
              <a:rPr lang="pt-BR" sz="1600" dirty="0"/>
              <a:t>Emitiu no mesmo montante das cotas alocadas</a:t>
            </a:r>
          </a:p>
        </p:txBody>
      </p:sp>
      <p:grpSp>
        <p:nvGrpSpPr>
          <p:cNvPr id="68" name="Agrupar 67">
            <a:extLst>
              <a:ext uri="{FF2B5EF4-FFF2-40B4-BE49-F238E27FC236}">
                <a16:creationId xmlns:a16="http://schemas.microsoft.com/office/drawing/2014/main" xmlns="" id="{B8695165-A6EB-3BE0-D216-19098FCF03BF}"/>
              </a:ext>
            </a:extLst>
          </p:cNvPr>
          <p:cNvGrpSpPr/>
          <p:nvPr/>
        </p:nvGrpSpPr>
        <p:grpSpPr>
          <a:xfrm>
            <a:off x="3885308" y="3247435"/>
            <a:ext cx="2658140" cy="1993571"/>
            <a:chOff x="0" y="1418635"/>
            <a:chExt cx="2658140" cy="1993571"/>
          </a:xfrm>
        </p:grpSpPr>
        <p:grpSp>
          <p:nvGrpSpPr>
            <p:cNvPr id="69" name="Agrupar 68">
              <a:extLst>
                <a:ext uri="{FF2B5EF4-FFF2-40B4-BE49-F238E27FC236}">
                  <a16:creationId xmlns:a16="http://schemas.microsoft.com/office/drawing/2014/main" xmlns="" id="{277B8F2C-62A8-DAFF-801E-B1F459957041}"/>
                </a:ext>
              </a:extLst>
            </p:cNvPr>
            <p:cNvGrpSpPr/>
            <p:nvPr/>
          </p:nvGrpSpPr>
          <p:grpSpPr>
            <a:xfrm>
              <a:off x="468990" y="1424763"/>
              <a:ext cx="2189150" cy="1987443"/>
              <a:chOff x="468990" y="1424763"/>
              <a:chExt cx="2189150" cy="1987443"/>
            </a:xfrm>
          </p:grpSpPr>
          <p:sp>
            <p:nvSpPr>
              <p:cNvPr id="77" name="CaixaDeTexto 76">
                <a:extLst>
                  <a:ext uri="{FF2B5EF4-FFF2-40B4-BE49-F238E27FC236}">
                    <a16:creationId xmlns:a16="http://schemas.microsoft.com/office/drawing/2014/main" xmlns="" id="{FA543D24-FDF9-F5A6-F05C-60012F72586A}"/>
                  </a:ext>
                </a:extLst>
              </p:cNvPr>
              <p:cNvSpPr txBox="1"/>
              <p:nvPr/>
            </p:nvSpPr>
            <p:spPr>
              <a:xfrm>
                <a:off x="1628011" y="2350049"/>
                <a:ext cx="423247" cy="76529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noAutofit/>
              </a:bodyPr>
              <a:lstStyle/>
              <a:p>
                <a:pPr algn="ctr"/>
                <a:endParaRPr lang="pt-BR" sz="900" dirty="0"/>
              </a:p>
            </p:txBody>
          </p:sp>
          <p:cxnSp>
            <p:nvCxnSpPr>
              <p:cNvPr id="71" name="Conector reto 70">
                <a:extLst>
                  <a:ext uri="{FF2B5EF4-FFF2-40B4-BE49-F238E27FC236}">
                    <a16:creationId xmlns:a16="http://schemas.microsoft.com/office/drawing/2014/main" xmlns="" id="{7485FE39-E2DE-94E7-D7D5-507BEDFCEE82}"/>
                  </a:ext>
                </a:extLst>
              </p:cNvPr>
              <p:cNvCxnSpPr/>
              <p:nvPr/>
            </p:nvCxnSpPr>
            <p:spPr>
              <a:xfrm>
                <a:off x="563526" y="1424763"/>
                <a:ext cx="0" cy="1818167"/>
              </a:xfrm>
              <a:prstGeom prst="line">
                <a:avLst/>
              </a:prstGeom>
              <a:ln w="15875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Conector reto 71">
                <a:extLst>
                  <a:ext uri="{FF2B5EF4-FFF2-40B4-BE49-F238E27FC236}">
                    <a16:creationId xmlns:a16="http://schemas.microsoft.com/office/drawing/2014/main" xmlns="" id="{1372F5E1-AC3D-D372-A0A7-DBF78D7EC142}"/>
                  </a:ext>
                </a:extLst>
              </p:cNvPr>
              <p:cNvCxnSpPr/>
              <p:nvPr/>
            </p:nvCxnSpPr>
            <p:spPr>
              <a:xfrm>
                <a:off x="468990" y="3115340"/>
                <a:ext cx="2189150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CaixaDeTexto 72">
                <a:extLst>
                  <a:ext uri="{FF2B5EF4-FFF2-40B4-BE49-F238E27FC236}">
                    <a16:creationId xmlns:a16="http://schemas.microsoft.com/office/drawing/2014/main" xmlns="" id="{C2DD85EB-42AC-E05E-9000-B3AE3FCCA2C1}"/>
                  </a:ext>
                </a:extLst>
              </p:cNvPr>
              <p:cNvSpPr txBox="1"/>
              <p:nvPr/>
            </p:nvSpPr>
            <p:spPr>
              <a:xfrm>
                <a:off x="923108" y="2045882"/>
                <a:ext cx="423247" cy="1069457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square" rtlCol="0">
                <a:noAutofit/>
              </a:bodyPr>
              <a:lstStyle/>
              <a:p>
                <a:pPr algn="ctr"/>
                <a:endParaRPr lang="pt-BR" sz="900" dirty="0"/>
              </a:p>
            </p:txBody>
          </p:sp>
          <p:cxnSp>
            <p:nvCxnSpPr>
              <p:cNvPr id="74" name="Conector reto 73">
                <a:extLst>
                  <a:ext uri="{FF2B5EF4-FFF2-40B4-BE49-F238E27FC236}">
                    <a16:creationId xmlns:a16="http://schemas.microsoft.com/office/drawing/2014/main" xmlns="" id="{F91B409E-068D-981D-5082-E8F87546F7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8990" y="2346632"/>
                <a:ext cx="2189150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CaixaDeTexto 74">
                <a:extLst>
                  <a:ext uri="{FF2B5EF4-FFF2-40B4-BE49-F238E27FC236}">
                    <a16:creationId xmlns:a16="http://schemas.microsoft.com/office/drawing/2014/main" xmlns="" id="{931AE28E-4CEA-FC69-7C96-1C52A3CCDA30}"/>
                  </a:ext>
                </a:extLst>
              </p:cNvPr>
              <p:cNvSpPr txBox="1"/>
              <p:nvPr/>
            </p:nvSpPr>
            <p:spPr>
              <a:xfrm>
                <a:off x="792890" y="3073652"/>
                <a:ext cx="6882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/>
                  <a:t>Quotas de </a:t>
                </a:r>
                <a:r>
                  <a:rPr lang="en-US" sz="800" b="1" dirty="0" err="1"/>
                  <a:t>Emissões</a:t>
                </a:r>
                <a:endParaRPr lang="pt-BR" sz="800" b="1" dirty="0"/>
              </a:p>
            </p:txBody>
          </p:sp>
          <p:sp>
            <p:nvSpPr>
              <p:cNvPr id="76" name="CaixaDeTexto 75">
                <a:extLst>
                  <a:ext uri="{FF2B5EF4-FFF2-40B4-BE49-F238E27FC236}">
                    <a16:creationId xmlns:a16="http://schemas.microsoft.com/office/drawing/2014/main" xmlns="" id="{83613D17-F5A1-30C6-97FB-4ED4A2AF5EF7}"/>
                  </a:ext>
                </a:extLst>
              </p:cNvPr>
              <p:cNvSpPr txBox="1"/>
              <p:nvPr/>
            </p:nvSpPr>
            <p:spPr>
              <a:xfrm>
                <a:off x="1507442" y="3072098"/>
                <a:ext cx="6882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 err="1"/>
                  <a:t>Emissões</a:t>
                </a:r>
                <a:r>
                  <a:rPr lang="en-US" sz="800" b="1" dirty="0"/>
                  <a:t> </a:t>
                </a:r>
                <a:r>
                  <a:rPr lang="en-US" sz="800" b="1" dirty="0" err="1"/>
                  <a:t>Verificadas</a:t>
                </a:r>
                <a:endParaRPr lang="pt-BR" sz="800" b="1" dirty="0"/>
              </a:p>
            </p:txBody>
          </p:sp>
        </p:grpSp>
        <p:sp>
          <p:nvSpPr>
            <p:cNvPr id="70" name="CaixaDeTexto 69">
              <a:extLst>
                <a:ext uri="{FF2B5EF4-FFF2-40B4-BE49-F238E27FC236}">
                  <a16:creationId xmlns:a16="http://schemas.microsoft.com/office/drawing/2014/main" xmlns="" id="{9577310A-EDD4-1FD4-27ED-7FCC7339E72B}"/>
                </a:ext>
              </a:extLst>
            </p:cNvPr>
            <p:cNvSpPr txBox="1"/>
            <p:nvPr/>
          </p:nvSpPr>
          <p:spPr>
            <a:xfrm>
              <a:off x="0" y="1418635"/>
              <a:ext cx="68829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/>
                <a:t>tCO</a:t>
              </a:r>
              <a:r>
                <a:rPr lang="en-US" sz="800" b="1" baseline="-25000" dirty="0"/>
                <a:t>2</a:t>
              </a:r>
              <a:r>
                <a:rPr lang="en-US" sz="800" b="1" dirty="0"/>
                <a:t>e</a:t>
              </a:r>
              <a:endParaRPr lang="pt-BR" sz="800" b="1" dirty="0"/>
            </a:p>
          </p:txBody>
        </p:sp>
      </p:grpSp>
      <p:sp>
        <p:nvSpPr>
          <p:cNvPr id="79" name="CaixaDeTexto 78">
            <a:extLst>
              <a:ext uri="{FF2B5EF4-FFF2-40B4-BE49-F238E27FC236}">
                <a16:creationId xmlns:a16="http://schemas.microsoft.com/office/drawing/2014/main" xmlns="" id="{2989BA49-766B-79B5-A1B9-DA6D2D291834}"/>
              </a:ext>
            </a:extLst>
          </p:cNvPr>
          <p:cNvSpPr txBox="1"/>
          <p:nvPr/>
        </p:nvSpPr>
        <p:spPr>
          <a:xfrm>
            <a:off x="4335550" y="5477911"/>
            <a:ext cx="2061882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Operador B</a:t>
            </a:r>
          </a:p>
          <a:p>
            <a:pPr algn="ctr"/>
            <a:r>
              <a:rPr lang="pt-BR" sz="1600" dirty="0"/>
              <a:t>Emitiu menos do que as cotas alocadas</a:t>
            </a:r>
          </a:p>
          <a:p>
            <a:pPr algn="ctr"/>
            <a:r>
              <a:rPr lang="pt-BR" sz="1600" b="1" dirty="0"/>
              <a:t>Sobra CBE</a:t>
            </a:r>
          </a:p>
        </p:txBody>
      </p:sp>
      <p:grpSp>
        <p:nvGrpSpPr>
          <p:cNvPr id="85" name="Agrupar 84">
            <a:extLst>
              <a:ext uri="{FF2B5EF4-FFF2-40B4-BE49-F238E27FC236}">
                <a16:creationId xmlns:a16="http://schemas.microsoft.com/office/drawing/2014/main" xmlns="" id="{E1E085B8-AD95-C1A2-5D84-8F5878C474B5}"/>
              </a:ext>
            </a:extLst>
          </p:cNvPr>
          <p:cNvGrpSpPr/>
          <p:nvPr/>
        </p:nvGrpSpPr>
        <p:grpSpPr>
          <a:xfrm>
            <a:off x="7853414" y="3247435"/>
            <a:ext cx="2658140" cy="1993571"/>
            <a:chOff x="0" y="1418635"/>
            <a:chExt cx="2658140" cy="1993571"/>
          </a:xfrm>
        </p:grpSpPr>
        <p:grpSp>
          <p:nvGrpSpPr>
            <p:cNvPr id="86" name="Agrupar 85">
              <a:extLst>
                <a:ext uri="{FF2B5EF4-FFF2-40B4-BE49-F238E27FC236}">
                  <a16:creationId xmlns:a16="http://schemas.microsoft.com/office/drawing/2014/main" xmlns="" id="{9EBBE4A6-87E7-271F-F57F-246C811E4C6E}"/>
                </a:ext>
              </a:extLst>
            </p:cNvPr>
            <p:cNvGrpSpPr/>
            <p:nvPr/>
          </p:nvGrpSpPr>
          <p:grpSpPr>
            <a:xfrm>
              <a:off x="468990" y="1424763"/>
              <a:ext cx="2189150" cy="1987443"/>
              <a:chOff x="468990" y="1424763"/>
              <a:chExt cx="2189150" cy="1987443"/>
            </a:xfrm>
          </p:grpSpPr>
          <p:cxnSp>
            <p:nvCxnSpPr>
              <p:cNvPr id="89" name="Conector reto 88">
                <a:extLst>
                  <a:ext uri="{FF2B5EF4-FFF2-40B4-BE49-F238E27FC236}">
                    <a16:creationId xmlns:a16="http://schemas.microsoft.com/office/drawing/2014/main" xmlns="" id="{6E1B0476-0553-1733-3F0E-841A7D1DB935}"/>
                  </a:ext>
                </a:extLst>
              </p:cNvPr>
              <p:cNvCxnSpPr/>
              <p:nvPr/>
            </p:nvCxnSpPr>
            <p:spPr>
              <a:xfrm>
                <a:off x="563526" y="1424763"/>
                <a:ext cx="0" cy="1818167"/>
              </a:xfrm>
              <a:prstGeom prst="line">
                <a:avLst/>
              </a:prstGeom>
              <a:ln w="15875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Conector reto 89">
                <a:extLst>
                  <a:ext uri="{FF2B5EF4-FFF2-40B4-BE49-F238E27FC236}">
                    <a16:creationId xmlns:a16="http://schemas.microsoft.com/office/drawing/2014/main" xmlns="" id="{832D25FD-A259-1AD5-04FB-8C6DBD24EBD7}"/>
                  </a:ext>
                </a:extLst>
              </p:cNvPr>
              <p:cNvCxnSpPr/>
              <p:nvPr/>
            </p:nvCxnSpPr>
            <p:spPr>
              <a:xfrm>
                <a:off x="468990" y="3115340"/>
                <a:ext cx="2189150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CaixaDeTexto 90">
                <a:extLst>
                  <a:ext uri="{FF2B5EF4-FFF2-40B4-BE49-F238E27FC236}">
                    <a16:creationId xmlns:a16="http://schemas.microsoft.com/office/drawing/2014/main" xmlns="" id="{FDC2EDA8-2CE8-7D9E-0C0A-AB3AE91362F1}"/>
                  </a:ext>
                </a:extLst>
              </p:cNvPr>
              <p:cNvSpPr txBox="1"/>
              <p:nvPr/>
            </p:nvSpPr>
            <p:spPr>
              <a:xfrm>
                <a:off x="923108" y="2045882"/>
                <a:ext cx="423247" cy="1069457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square" rtlCol="0">
                <a:noAutofit/>
              </a:bodyPr>
              <a:lstStyle/>
              <a:p>
                <a:pPr algn="ctr"/>
                <a:endParaRPr lang="pt-BR" sz="900" dirty="0"/>
              </a:p>
            </p:txBody>
          </p:sp>
          <p:sp>
            <p:nvSpPr>
              <p:cNvPr id="93" name="CaixaDeTexto 92">
                <a:extLst>
                  <a:ext uri="{FF2B5EF4-FFF2-40B4-BE49-F238E27FC236}">
                    <a16:creationId xmlns:a16="http://schemas.microsoft.com/office/drawing/2014/main" xmlns="" id="{53C17F90-7652-0DCB-01B5-804C8EC37432}"/>
                  </a:ext>
                </a:extLst>
              </p:cNvPr>
              <p:cNvSpPr txBox="1"/>
              <p:nvPr/>
            </p:nvSpPr>
            <p:spPr>
              <a:xfrm>
                <a:off x="792890" y="3073652"/>
                <a:ext cx="6882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/>
                  <a:t>Quotas de </a:t>
                </a:r>
                <a:r>
                  <a:rPr lang="en-US" sz="800" b="1" dirty="0" err="1"/>
                  <a:t>Emissões</a:t>
                </a:r>
                <a:endParaRPr lang="pt-BR" sz="800" b="1" dirty="0"/>
              </a:p>
            </p:txBody>
          </p:sp>
        </p:grpSp>
        <p:sp>
          <p:nvSpPr>
            <p:cNvPr id="87" name="CaixaDeTexto 86">
              <a:extLst>
                <a:ext uri="{FF2B5EF4-FFF2-40B4-BE49-F238E27FC236}">
                  <a16:creationId xmlns:a16="http://schemas.microsoft.com/office/drawing/2014/main" xmlns="" id="{5C165C51-C6D1-6F7D-2536-E14D4AC3709C}"/>
                </a:ext>
              </a:extLst>
            </p:cNvPr>
            <p:cNvSpPr txBox="1"/>
            <p:nvPr/>
          </p:nvSpPr>
          <p:spPr>
            <a:xfrm>
              <a:off x="0" y="1418635"/>
              <a:ext cx="68829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/>
                <a:t>tCO</a:t>
              </a:r>
              <a:r>
                <a:rPr lang="en-US" sz="800" b="1" baseline="-25000" dirty="0"/>
                <a:t>2</a:t>
              </a:r>
              <a:r>
                <a:rPr lang="en-US" sz="800" b="1" dirty="0"/>
                <a:t>e</a:t>
              </a:r>
              <a:endParaRPr lang="pt-BR" sz="800" b="1" dirty="0"/>
            </a:p>
          </p:txBody>
        </p:sp>
      </p:grpSp>
      <p:sp>
        <p:nvSpPr>
          <p:cNvPr id="96" name="CaixaDeTexto 95">
            <a:extLst>
              <a:ext uri="{FF2B5EF4-FFF2-40B4-BE49-F238E27FC236}">
                <a16:creationId xmlns:a16="http://schemas.microsoft.com/office/drawing/2014/main" xmlns="" id="{ACBD003B-131A-E26D-DE03-C05BB37217B7}"/>
              </a:ext>
            </a:extLst>
          </p:cNvPr>
          <p:cNvSpPr txBox="1"/>
          <p:nvPr/>
        </p:nvSpPr>
        <p:spPr>
          <a:xfrm>
            <a:off x="8303656" y="5477911"/>
            <a:ext cx="206188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Operador C</a:t>
            </a:r>
          </a:p>
        </p:txBody>
      </p:sp>
      <p:sp>
        <p:nvSpPr>
          <p:cNvPr id="100" name="CaixaDeTexto 99">
            <a:extLst>
              <a:ext uri="{FF2B5EF4-FFF2-40B4-BE49-F238E27FC236}">
                <a16:creationId xmlns:a16="http://schemas.microsoft.com/office/drawing/2014/main" xmlns="" id="{42DA2508-6849-8F52-C229-BEA86412E237}"/>
              </a:ext>
            </a:extLst>
          </p:cNvPr>
          <p:cNvSpPr txBox="1"/>
          <p:nvPr/>
        </p:nvSpPr>
        <p:spPr>
          <a:xfrm>
            <a:off x="1668151" y="2192879"/>
            <a:ext cx="1343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/>
              <a:t>Aloca</a:t>
            </a:r>
            <a:r>
              <a:rPr lang="en-US" sz="1000" b="1" dirty="0"/>
              <a:t> X </a:t>
            </a:r>
            <a:r>
              <a:rPr lang="en-US" sz="1000" b="1" dirty="0" err="1"/>
              <a:t>Cotas</a:t>
            </a:r>
            <a:r>
              <a:rPr lang="en-US" sz="1000" b="1" dirty="0"/>
              <a:t> para </a:t>
            </a:r>
            <a:r>
              <a:rPr lang="en-US" sz="1000" b="1" dirty="0" err="1"/>
              <a:t>Operador</a:t>
            </a:r>
            <a:r>
              <a:rPr lang="en-US" sz="1000" b="1" dirty="0"/>
              <a:t> A</a:t>
            </a:r>
            <a:endParaRPr lang="pt-BR" sz="1000" b="1" dirty="0"/>
          </a:p>
        </p:txBody>
      </p:sp>
      <p:sp>
        <p:nvSpPr>
          <p:cNvPr id="101" name="CaixaDeTexto 100">
            <a:extLst>
              <a:ext uri="{FF2B5EF4-FFF2-40B4-BE49-F238E27FC236}">
                <a16:creationId xmlns:a16="http://schemas.microsoft.com/office/drawing/2014/main" xmlns="" id="{E8D60787-5B0D-4FE6-4498-1D69F5554093}"/>
              </a:ext>
            </a:extLst>
          </p:cNvPr>
          <p:cNvSpPr txBox="1"/>
          <p:nvPr/>
        </p:nvSpPr>
        <p:spPr>
          <a:xfrm>
            <a:off x="7387170" y="2318474"/>
            <a:ext cx="1447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/>
              <a:t>Aloca</a:t>
            </a:r>
            <a:r>
              <a:rPr lang="en-US" sz="1000" b="1" dirty="0"/>
              <a:t> X </a:t>
            </a:r>
            <a:r>
              <a:rPr lang="en-US" sz="1000" b="1" dirty="0" err="1"/>
              <a:t>Cotas</a:t>
            </a:r>
            <a:r>
              <a:rPr lang="en-US" sz="1000" b="1" dirty="0"/>
              <a:t> para </a:t>
            </a:r>
            <a:r>
              <a:rPr lang="en-US" sz="1000" b="1" dirty="0" err="1"/>
              <a:t>Operador</a:t>
            </a:r>
            <a:r>
              <a:rPr lang="en-US" sz="1000" b="1" dirty="0"/>
              <a:t> C</a:t>
            </a:r>
            <a:endParaRPr lang="pt-BR" sz="1000" b="1" dirty="0"/>
          </a:p>
        </p:txBody>
      </p:sp>
      <p:sp>
        <p:nvSpPr>
          <p:cNvPr id="103" name="CaixaDeTexto 102">
            <a:extLst>
              <a:ext uri="{FF2B5EF4-FFF2-40B4-BE49-F238E27FC236}">
                <a16:creationId xmlns:a16="http://schemas.microsoft.com/office/drawing/2014/main" xmlns="" id="{34611F00-25D9-139A-57A1-4D84B2EF2996}"/>
              </a:ext>
            </a:extLst>
          </p:cNvPr>
          <p:cNvSpPr txBox="1"/>
          <p:nvPr/>
        </p:nvSpPr>
        <p:spPr>
          <a:xfrm>
            <a:off x="4537687" y="2568227"/>
            <a:ext cx="1396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/>
              <a:t>Aloca</a:t>
            </a:r>
            <a:r>
              <a:rPr lang="en-US" sz="1000" b="1" dirty="0"/>
              <a:t> X </a:t>
            </a:r>
            <a:r>
              <a:rPr lang="en-US" sz="1000" b="1" dirty="0" err="1"/>
              <a:t>Cotas</a:t>
            </a:r>
            <a:r>
              <a:rPr lang="en-US" sz="1000" b="1" dirty="0"/>
              <a:t> para </a:t>
            </a:r>
            <a:r>
              <a:rPr lang="en-US" sz="1000" b="1" dirty="0" err="1"/>
              <a:t>Operador</a:t>
            </a:r>
            <a:r>
              <a:rPr lang="en-US" sz="1000" b="1" dirty="0"/>
              <a:t> B</a:t>
            </a:r>
            <a:endParaRPr lang="pt-BR" sz="1000" b="1" dirty="0"/>
          </a:p>
        </p:txBody>
      </p:sp>
      <p:sp>
        <p:nvSpPr>
          <p:cNvPr id="114" name="Seta em Curva para Baixo 9">
            <a:extLst>
              <a:ext uri="{FF2B5EF4-FFF2-40B4-BE49-F238E27FC236}">
                <a16:creationId xmlns:a16="http://schemas.microsoft.com/office/drawing/2014/main" xmlns="" id="{A1A4D626-5F02-8F7C-5D08-68D1226C9001}"/>
              </a:ext>
            </a:extLst>
          </p:cNvPr>
          <p:cNvSpPr/>
          <p:nvPr/>
        </p:nvSpPr>
        <p:spPr>
          <a:xfrm rot="19545958" flipH="1">
            <a:off x="762988" y="2375743"/>
            <a:ext cx="3302067" cy="742269"/>
          </a:xfrm>
          <a:prstGeom prst="curvedDownArrow">
            <a:avLst>
              <a:gd name="adj1" fmla="val 25000"/>
              <a:gd name="adj2" fmla="val 60643"/>
              <a:gd name="adj3" fmla="val 3305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5" name="Seta em Curva para Baixo 9">
            <a:extLst>
              <a:ext uri="{FF2B5EF4-FFF2-40B4-BE49-F238E27FC236}">
                <a16:creationId xmlns:a16="http://schemas.microsoft.com/office/drawing/2014/main" xmlns="" id="{DF7C0DE6-363B-BC46-A549-6CE9F3DC8A71}"/>
              </a:ext>
            </a:extLst>
          </p:cNvPr>
          <p:cNvSpPr/>
          <p:nvPr/>
        </p:nvSpPr>
        <p:spPr>
          <a:xfrm rot="12950408" flipH="1" flipV="1">
            <a:off x="6384522" y="2382267"/>
            <a:ext cx="3302067" cy="700857"/>
          </a:xfrm>
          <a:prstGeom prst="curvedDownArrow">
            <a:avLst>
              <a:gd name="adj1" fmla="val 25000"/>
              <a:gd name="adj2" fmla="val 60643"/>
              <a:gd name="adj3" fmla="val 3305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xmlns="" id="{5583E76B-40FD-D6F5-DB9E-49C0674FB5A4}"/>
              </a:ext>
            </a:extLst>
          </p:cNvPr>
          <p:cNvSpPr/>
          <p:nvPr/>
        </p:nvSpPr>
        <p:spPr>
          <a:xfrm>
            <a:off x="3590097" y="1215194"/>
            <a:ext cx="3283131" cy="13933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PLANO NACIONAL DE ALOCAÇÃO</a:t>
            </a:r>
            <a:r>
              <a:rPr lang="pt-BR" dirty="0"/>
              <a:t/>
            </a:r>
            <a:br>
              <a:rPr lang="pt-BR" dirty="0"/>
            </a:br>
            <a:r>
              <a:rPr lang="pt-BR" sz="1400" dirty="0"/>
              <a:t>(Período de Compromisso)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45E2FB9D-B5BF-5CED-9E64-E025A2C1C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0554" y="6356350"/>
            <a:ext cx="363245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2A61244F-3A6E-B9BA-DCAB-4774069278D7}"/>
              </a:ext>
            </a:extLst>
          </p:cNvPr>
          <p:cNvSpPr txBox="1"/>
          <p:nvPr/>
        </p:nvSpPr>
        <p:spPr>
          <a:xfrm>
            <a:off x="166780" y="3695678"/>
            <a:ext cx="688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err="1"/>
              <a:t>Nível</a:t>
            </a:r>
            <a:r>
              <a:rPr lang="en-US" sz="800" b="1" dirty="0"/>
              <a:t> de </a:t>
            </a:r>
            <a:r>
              <a:rPr lang="en-US" sz="800" b="1" dirty="0" err="1"/>
              <a:t>emissões</a:t>
            </a:r>
            <a:r>
              <a:rPr lang="en-US" sz="800" b="1" dirty="0"/>
              <a:t> no </a:t>
            </a:r>
            <a:r>
              <a:rPr lang="en-US" sz="800" b="1" dirty="0" err="1"/>
              <a:t>ano</a:t>
            </a:r>
            <a:endParaRPr lang="pt-BR" sz="800" b="1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527920F2-3D6F-7A57-CA44-31849B024D86}"/>
              </a:ext>
            </a:extLst>
          </p:cNvPr>
          <p:cNvSpPr txBox="1"/>
          <p:nvPr/>
        </p:nvSpPr>
        <p:spPr>
          <a:xfrm>
            <a:off x="7698249" y="3376247"/>
            <a:ext cx="688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err="1"/>
              <a:t>Nível</a:t>
            </a:r>
            <a:r>
              <a:rPr lang="en-US" sz="800" b="1" dirty="0"/>
              <a:t> de </a:t>
            </a:r>
            <a:r>
              <a:rPr lang="en-US" sz="800" b="1" dirty="0" err="1"/>
              <a:t>emissões</a:t>
            </a:r>
            <a:r>
              <a:rPr lang="en-US" sz="800" b="1" dirty="0"/>
              <a:t> no </a:t>
            </a:r>
            <a:r>
              <a:rPr lang="en-US" sz="800" b="1" dirty="0" err="1"/>
              <a:t>ano</a:t>
            </a:r>
            <a:endParaRPr lang="pt-BR" sz="800" b="1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36F71E2B-09BA-9D0D-A537-DA9A7991952F}"/>
              </a:ext>
            </a:extLst>
          </p:cNvPr>
          <p:cNvSpPr txBox="1"/>
          <p:nvPr/>
        </p:nvSpPr>
        <p:spPr>
          <a:xfrm>
            <a:off x="3704945" y="3951592"/>
            <a:ext cx="688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err="1"/>
              <a:t>Nível</a:t>
            </a:r>
            <a:r>
              <a:rPr lang="en-US" sz="800" b="1" dirty="0"/>
              <a:t> de </a:t>
            </a:r>
            <a:r>
              <a:rPr lang="en-US" sz="800" b="1" dirty="0" err="1"/>
              <a:t>emissões</a:t>
            </a:r>
            <a:r>
              <a:rPr lang="en-US" sz="800" b="1" dirty="0"/>
              <a:t> no </a:t>
            </a:r>
            <a:r>
              <a:rPr lang="en-US" sz="800" b="1" dirty="0" err="1"/>
              <a:t>ano</a:t>
            </a:r>
            <a:endParaRPr lang="pt-BR" sz="800" b="1" dirty="0"/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xmlns="" id="{3FF15F46-BD0C-4F96-857A-E2E7B4ECE202}"/>
              </a:ext>
            </a:extLst>
          </p:cNvPr>
          <p:cNvSpPr txBox="1"/>
          <p:nvPr/>
        </p:nvSpPr>
        <p:spPr>
          <a:xfrm>
            <a:off x="5513353" y="3860806"/>
            <a:ext cx="423247" cy="304589"/>
          </a:xfrm>
          <a:prstGeom prst="rect">
            <a:avLst/>
          </a:prstGeom>
          <a:solidFill>
            <a:srgbClr val="00B050"/>
          </a:solidFill>
        </p:spPr>
        <p:txBody>
          <a:bodyPr wrap="square" rtlCol="0" anchor="ctr">
            <a:noAutofit/>
          </a:bodyPr>
          <a:lstStyle>
            <a:defPPr>
              <a:defRPr lang="pt-BR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$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xmlns="" id="{51AB3833-7CB9-4E2A-8E38-B246CA66769B}"/>
              </a:ext>
            </a:extLst>
          </p:cNvPr>
          <p:cNvSpPr txBox="1"/>
          <p:nvPr/>
        </p:nvSpPr>
        <p:spPr>
          <a:xfrm>
            <a:off x="5892152" y="3843871"/>
            <a:ext cx="1748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err="1"/>
              <a:t>Cotas</a:t>
            </a:r>
            <a:r>
              <a:rPr lang="en-US" sz="800" b="1" dirty="0"/>
              <a:t> que “</a:t>
            </a:r>
            <a:r>
              <a:rPr lang="en-US" sz="800" b="1" dirty="0" err="1"/>
              <a:t>sobram</a:t>
            </a:r>
            <a:r>
              <a:rPr lang="en-US" sz="800" b="1" dirty="0"/>
              <a:t>” </a:t>
            </a:r>
            <a:r>
              <a:rPr lang="en-US" sz="800" b="1" dirty="0" err="1"/>
              <a:t>podem</a:t>
            </a:r>
            <a:r>
              <a:rPr lang="en-US" sz="800" b="1" dirty="0"/>
              <a:t> ser </a:t>
            </a:r>
            <a:r>
              <a:rPr lang="en-US" sz="800" b="1" dirty="0" err="1"/>
              <a:t>negociadas</a:t>
            </a:r>
            <a:r>
              <a:rPr lang="en-US" sz="800" b="1" dirty="0"/>
              <a:t> </a:t>
            </a:r>
            <a:r>
              <a:rPr lang="en-US" sz="800" b="1" dirty="0" err="1"/>
              <a:t>pelo</a:t>
            </a:r>
            <a:r>
              <a:rPr lang="en-US" sz="800" b="1" dirty="0"/>
              <a:t> </a:t>
            </a:r>
            <a:r>
              <a:rPr lang="en-US" sz="800" b="1" dirty="0" err="1"/>
              <a:t>Operador</a:t>
            </a:r>
            <a:r>
              <a:rPr lang="en-US" sz="800" b="1" dirty="0"/>
              <a:t> B</a:t>
            </a:r>
            <a:endParaRPr lang="pt-BR" sz="800" b="1" dirty="0"/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xmlns="" id="{2F95D7A2-CC3E-4A32-9DF8-837D2FFAB930}"/>
              </a:ext>
            </a:extLst>
          </p:cNvPr>
          <p:cNvSpPr/>
          <p:nvPr/>
        </p:nvSpPr>
        <p:spPr>
          <a:xfrm>
            <a:off x="468990" y="370444"/>
            <a:ext cx="11160025" cy="6211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Como funciona o </a:t>
            </a:r>
            <a:r>
              <a:rPr lang="pt-BR" sz="3200" b="1" i="1" dirty="0">
                <a:solidFill>
                  <a:schemeClr val="accent6">
                    <a:lumMod val="50000"/>
                  </a:schemeClr>
                </a:solidFill>
              </a:rPr>
              <a:t>cap-</a:t>
            </a:r>
            <a:r>
              <a:rPr lang="pt-BR" sz="3200" b="1" i="1" dirty="0" err="1">
                <a:solidFill>
                  <a:schemeClr val="accent6">
                    <a:lumMod val="50000"/>
                  </a:schemeClr>
                </a:solidFill>
              </a:rPr>
              <a:t>and</a:t>
            </a:r>
            <a:r>
              <a:rPr lang="pt-BR" sz="3200" b="1" i="1" dirty="0">
                <a:solidFill>
                  <a:schemeClr val="accent6">
                    <a:lumMod val="50000"/>
                  </a:schemeClr>
                </a:solidFill>
              </a:rPr>
              <a:t>-trade e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 o que diz a Lei do SBCE?</a:t>
            </a:r>
            <a:endParaRPr lang="pt-BR" sz="3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6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eta em Curva para Baixo 9">
            <a:extLst>
              <a:ext uri="{FF2B5EF4-FFF2-40B4-BE49-F238E27FC236}">
                <a16:creationId xmlns:a16="http://schemas.microsoft.com/office/drawing/2014/main" xmlns="" id="{9952742E-8D8D-E394-8CC3-E8772A62D8B8}"/>
              </a:ext>
            </a:extLst>
          </p:cNvPr>
          <p:cNvSpPr/>
          <p:nvPr/>
        </p:nvSpPr>
        <p:spPr>
          <a:xfrm rot="14731310" flipH="1" flipV="1">
            <a:off x="3995315" y="2565798"/>
            <a:ext cx="2203684" cy="642507"/>
          </a:xfrm>
          <a:prstGeom prst="curvedDownArrow">
            <a:avLst>
              <a:gd name="adj1" fmla="val 25000"/>
              <a:gd name="adj2" fmla="val 60643"/>
              <a:gd name="adj3" fmla="val 3305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xmlns="" id="{64C72B7A-D04C-87A2-15EB-2625813370EB}"/>
              </a:ext>
            </a:extLst>
          </p:cNvPr>
          <p:cNvGrpSpPr/>
          <p:nvPr/>
        </p:nvGrpSpPr>
        <p:grpSpPr>
          <a:xfrm>
            <a:off x="302245" y="3304007"/>
            <a:ext cx="2658140" cy="1993571"/>
            <a:chOff x="0" y="1418635"/>
            <a:chExt cx="2658140" cy="1993571"/>
          </a:xfrm>
        </p:grpSpPr>
        <p:grpSp>
          <p:nvGrpSpPr>
            <p:cNvPr id="25" name="Agrupar 24">
              <a:extLst>
                <a:ext uri="{FF2B5EF4-FFF2-40B4-BE49-F238E27FC236}">
                  <a16:creationId xmlns:a16="http://schemas.microsoft.com/office/drawing/2014/main" xmlns="" id="{11FC8923-57EC-F33B-F9BF-8513BC086145}"/>
                </a:ext>
              </a:extLst>
            </p:cNvPr>
            <p:cNvGrpSpPr/>
            <p:nvPr/>
          </p:nvGrpSpPr>
          <p:grpSpPr>
            <a:xfrm>
              <a:off x="468990" y="1424763"/>
              <a:ext cx="2189150" cy="1987443"/>
              <a:chOff x="468990" y="1424763"/>
              <a:chExt cx="2189150" cy="1987443"/>
            </a:xfrm>
          </p:grpSpPr>
          <p:cxnSp>
            <p:nvCxnSpPr>
              <p:cNvPr id="9" name="Conector reto 8">
                <a:extLst>
                  <a:ext uri="{FF2B5EF4-FFF2-40B4-BE49-F238E27FC236}">
                    <a16:creationId xmlns:a16="http://schemas.microsoft.com/office/drawing/2014/main" xmlns="" id="{18197239-B8FA-B7F4-D94E-1DE745FB4B07}"/>
                  </a:ext>
                </a:extLst>
              </p:cNvPr>
              <p:cNvCxnSpPr/>
              <p:nvPr/>
            </p:nvCxnSpPr>
            <p:spPr>
              <a:xfrm>
                <a:off x="563526" y="1424763"/>
                <a:ext cx="0" cy="1818167"/>
              </a:xfrm>
              <a:prstGeom prst="line">
                <a:avLst/>
              </a:prstGeom>
              <a:ln w="15875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Conector reto 10">
                <a:extLst>
                  <a:ext uri="{FF2B5EF4-FFF2-40B4-BE49-F238E27FC236}">
                    <a16:creationId xmlns:a16="http://schemas.microsoft.com/office/drawing/2014/main" xmlns="" id="{8252533D-B738-E680-CE86-04818A1E7287}"/>
                  </a:ext>
                </a:extLst>
              </p:cNvPr>
              <p:cNvCxnSpPr/>
              <p:nvPr/>
            </p:nvCxnSpPr>
            <p:spPr>
              <a:xfrm>
                <a:off x="468990" y="3115340"/>
                <a:ext cx="2189150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xmlns="" id="{EFB9060B-BF8D-A53E-574F-830D230D04B4}"/>
                  </a:ext>
                </a:extLst>
              </p:cNvPr>
              <p:cNvSpPr txBox="1"/>
              <p:nvPr/>
            </p:nvSpPr>
            <p:spPr>
              <a:xfrm>
                <a:off x="923108" y="2045882"/>
                <a:ext cx="423247" cy="1069457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square" rtlCol="0">
                <a:noAutofit/>
              </a:bodyPr>
              <a:lstStyle/>
              <a:p>
                <a:pPr algn="ctr"/>
                <a:endParaRPr lang="pt-BR" sz="900" dirty="0"/>
              </a:p>
            </p:txBody>
          </p:sp>
          <p:cxnSp>
            <p:nvCxnSpPr>
              <p:cNvPr id="15" name="Conector reto 14">
                <a:extLst>
                  <a:ext uri="{FF2B5EF4-FFF2-40B4-BE49-F238E27FC236}">
                    <a16:creationId xmlns:a16="http://schemas.microsoft.com/office/drawing/2014/main" xmlns="" id="{FCB30CA4-53A7-14C6-E1F4-9015DB43E1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8990" y="2045883"/>
                <a:ext cx="2189150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xmlns="" id="{587AD9F0-F030-ABD8-9248-1B5DC95C6FC6}"/>
                  </a:ext>
                </a:extLst>
              </p:cNvPr>
              <p:cNvSpPr txBox="1"/>
              <p:nvPr/>
            </p:nvSpPr>
            <p:spPr>
              <a:xfrm>
                <a:off x="792890" y="3073652"/>
                <a:ext cx="6882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/>
                  <a:t>Quotas de </a:t>
                </a:r>
                <a:r>
                  <a:rPr lang="en-US" sz="800" b="1" dirty="0" err="1"/>
                  <a:t>Emissões</a:t>
                </a:r>
                <a:endParaRPr lang="pt-BR" sz="800" b="1" dirty="0"/>
              </a:p>
            </p:txBody>
          </p:sp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xmlns="" id="{943E957B-9490-13E0-B7D5-33F86C1C4F9F}"/>
                  </a:ext>
                </a:extLst>
              </p:cNvPr>
              <p:cNvSpPr txBox="1"/>
              <p:nvPr/>
            </p:nvSpPr>
            <p:spPr>
              <a:xfrm>
                <a:off x="1507442" y="3072098"/>
                <a:ext cx="6882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 err="1"/>
                  <a:t>Emissões</a:t>
                </a:r>
                <a:r>
                  <a:rPr lang="en-US" sz="800" b="1" dirty="0"/>
                  <a:t> </a:t>
                </a:r>
                <a:r>
                  <a:rPr lang="en-US" sz="800" b="1" dirty="0" err="1"/>
                  <a:t>Verificadas</a:t>
                </a:r>
                <a:endParaRPr lang="pt-BR" sz="800" b="1" dirty="0"/>
              </a:p>
            </p:txBody>
          </p:sp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xmlns="" id="{B8B3C198-1E51-3DBA-14B0-FB808E6EC3AC}"/>
                  </a:ext>
                </a:extLst>
              </p:cNvPr>
              <p:cNvSpPr txBox="1"/>
              <p:nvPr/>
            </p:nvSpPr>
            <p:spPr>
              <a:xfrm>
                <a:off x="1628011" y="2045882"/>
                <a:ext cx="423247" cy="106945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noAutofit/>
              </a:bodyPr>
              <a:lstStyle/>
              <a:p>
                <a:pPr algn="ctr"/>
                <a:endParaRPr lang="pt-BR" sz="900" dirty="0"/>
              </a:p>
            </p:txBody>
          </p:sp>
        </p:grp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xmlns="" id="{9A781E24-0FA9-6140-4DFC-879ECC607317}"/>
                </a:ext>
              </a:extLst>
            </p:cNvPr>
            <p:cNvSpPr txBox="1"/>
            <p:nvPr/>
          </p:nvSpPr>
          <p:spPr>
            <a:xfrm>
              <a:off x="0" y="1418635"/>
              <a:ext cx="68829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/>
                <a:t>tCO</a:t>
              </a:r>
              <a:r>
                <a:rPr lang="en-US" sz="800" b="1" baseline="-25000" dirty="0"/>
                <a:t>2</a:t>
              </a:r>
              <a:r>
                <a:rPr lang="en-US" sz="800" b="1" dirty="0"/>
                <a:t>e</a:t>
              </a:r>
              <a:endParaRPr lang="pt-BR" sz="800" b="1" dirty="0"/>
            </a:p>
          </p:txBody>
        </p:sp>
      </p:grpSp>
      <p:sp>
        <p:nvSpPr>
          <p:cNvPr id="50" name="CaixaDeTexto 49">
            <a:extLst>
              <a:ext uri="{FF2B5EF4-FFF2-40B4-BE49-F238E27FC236}">
                <a16:creationId xmlns:a16="http://schemas.microsoft.com/office/drawing/2014/main" xmlns="" id="{5E579014-9ADA-1FF4-2747-E6E61BDECD3D}"/>
              </a:ext>
            </a:extLst>
          </p:cNvPr>
          <p:cNvSpPr txBox="1"/>
          <p:nvPr/>
        </p:nvSpPr>
        <p:spPr>
          <a:xfrm>
            <a:off x="685373" y="5477911"/>
            <a:ext cx="2061882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Operador A</a:t>
            </a:r>
          </a:p>
          <a:p>
            <a:pPr algn="ctr"/>
            <a:r>
              <a:rPr lang="pt-BR" sz="1600" dirty="0"/>
              <a:t>Emitiu no mesmo montante das cotas alocadas</a:t>
            </a:r>
          </a:p>
        </p:txBody>
      </p:sp>
      <p:grpSp>
        <p:nvGrpSpPr>
          <p:cNvPr id="68" name="Agrupar 67">
            <a:extLst>
              <a:ext uri="{FF2B5EF4-FFF2-40B4-BE49-F238E27FC236}">
                <a16:creationId xmlns:a16="http://schemas.microsoft.com/office/drawing/2014/main" xmlns="" id="{B8695165-A6EB-3BE0-D216-19098FCF03BF}"/>
              </a:ext>
            </a:extLst>
          </p:cNvPr>
          <p:cNvGrpSpPr/>
          <p:nvPr/>
        </p:nvGrpSpPr>
        <p:grpSpPr>
          <a:xfrm>
            <a:off x="3885308" y="3247435"/>
            <a:ext cx="2658140" cy="1993571"/>
            <a:chOff x="0" y="1418635"/>
            <a:chExt cx="2658140" cy="1993571"/>
          </a:xfrm>
        </p:grpSpPr>
        <p:grpSp>
          <p:nvGrpSpPr>
            <p:cNvPr id="69" name="Agrupar 68">
              <a:extLst>
                <a:ext uri="{FF2B5EF4-FFF2-40B4-BE49-F238E27FC236}">
                  <a16:creationId xmlns:a16="http://schemas.microsoft.com/office/drawing/2014/main" xmlns="" id="{277B8F2C-62A8-DAFF-801E-B1F459957041}"/>
                </a:ext>
              </a:extLst>
            </p:cNvPr>
            <p:cNvGrpSpPr/>
            <p:nvPr/>
          </p:nvGrpSpPr>
          <p:grpSpPr>
            <a:xfrm>
              <a:off x="468990" y="1424763"/>
              <a:ext cx="2189150" cy="1987443"/>
              <a:chOff x="468990" y="1424763"/>
              <a:chExt cx="2189150" cy="1987443"/>
            </a:xfrm>
          </p:grpSpPr>
          <p:sp>
            <p:nvSpPr>
              <p:cNvPr id="77" name="CaixaDeTexto 76">
                <a:extLst>
                  <a:ext uri="{FF2B5EF4-FFF2-40B4-BE49-F238E27FC236}">
                    <a16:creationId xmlns:a16="http://schemas.microsoft.com/office/drawing/2014/main" xmlns="" id="{FA543D24-FDF9-F5A6-F05C-60012F72586A}"/>
                  </a:ext>
                </a:extLst>
              </p:cNvPr>
              <p:cNvSpPr txBox="1"/>
              <p:nvPr/>
            </p:nvSpPr>
            <p:spPr>
              <a:xfrm>
                <a:off x="1628011" y="2350049"/>
                <a:ext cx="423247" cy="76529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noAutofit/>
              </a:bodyPr>
              <a:lstStyle/>
              <a:p>
                <a:pPr algn="ctr"/>
                <a:endParaRPr lang="pt-BR" sz="900" dirty="0"/>
              </a:p>
            </p:txBody>
          </p:sp>
          <p:cxnSp>
            <p:nvCxnSpPr>
              <p:cNvPr id="71" name="Conector reto 70">
                <a:extLst>
                  <a:ext uri="{FF2B5EF4-FFF2-40B4-BE49-F238E27FC236}">
                    <a16:creationId xmlns:a16="http://schemas.microsoft.com/office/drawing/2014/main" xmlns="" id="{7485FE39-E2DE-94E7-D7D5-507BEDFCEE82}"/>
                  </a:ext>
                </a:extLst>
              </p:cNvPr>
              <p:cNvCxnSpPr/>
              <p:nvPr/>
            </p:nvCxnSpPr>
            <p:spPr>
              <a:xfrm>
                <a:off x="563526" y="1424763"/>
                <a:ext cx="0" cy="1818167"/>
              </a:xfrm>
              <a:prstGeom prst="line">
                <a:avLst/>
              </a:prstGeom>
              <a:ln w="15875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Conector reto 71">
                <a:extLst>
                  <a:ext uri="{FF2B5EF4-FFF2-40B4-BE49-F238E27FC236}">
                    <a16:creationId xmlns:a16="http://schemas.microsoft.com/office/drawing/2014/main" xmlns="" id="{1372F5E1-AC3D-D372-A0A7-DBF78D7EC142}"/>
                  </a:ext>
                </a:extLst>
              </p:cNvPr>
              <p:cNvCxnSpPr/>
              <p:nvPr/>
            </p:nvCxnSpPr>
            <p:spPr>
              <a:xfrm>
                <a:off x="468990" y="3115340"/>
                <a:ext cx="2189150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CaixaDeTexto 72">
                <a:extLst>
                  <a:ext uri="{FF2B5EF4-FFF2-40B4-BE49-F238E27FC236}">
                    <a16:creationId xmlns:a16="http://schemas.microsoft.com/office/drawing/2014/main" xmlns="" id="{C2DD85EB-42AC-E05E-9000-B3AE3FCCA2C1}"/>
                  </a:ext>
                </a:extLst>
              </p:cNvPr>
              <p:cNvSpPr txBox="1"/>
              <p:nvPr/>
            </p:nvSpPr>
            <p:spPr>
              <a:xfrm>
                <a:off x="923108" y="2045882"/>
                <a:ext cx="423247" cy="1069457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square" rtlCol="0">
                <a:noAutofit/>
              </a:bodyPr>
              <a:lstStyle/>
              <a:p>
                <a:pPr algn="ctr"/>
                <a:endParaRPr lang="pt-BR" sz="900" dirty="0"/>
              </a:p>
            </p:txBody>
          </p:sp>
          <p:cxnSp>
            <p:nvCxnSpPr>
              <p:cNvPr id="74" name="Conector reto 73">
                <a:extLst>
                  <a:ext uri="{FF2B5EF4-FFF2-40B4-BE49-F238E27FC236}">
                    <a16:creationId xmlns:a16="http://schemas.microsoft.com/office/drawing/2014/main" xmlns="" id="{F91B409E-068D-981D-5082-E8F87546F7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8990" y="2346632"/>
                <a:ext cx="2189150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CaixaDeTexto 74">
                <a:extLst>
                  <a:ext uri="{FF2B5EF4-FFF2-40B4-BE49-F238E27FC236}">
                    <a16:creationId xmlns:a16="http://schemas.microsoft.com/office/drawing/2014/main" xmlns="" id="{931AE28E-4CEA-FC69-7C96-1C52A3CCDA30}"/>
                  </a:ext>
                </a:extLst>
              </p:cNvPr>
              <p:cNvSpPr txBox="1"/>
              <p:nvPr/>
            </p:nvSpPr>
            <p:spPr>
              <a:xfrm>
                <a:off x="792890" y="3073652"/>
                <a:ext cx="6882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/>
                  <a:t>Quotas de </a:t>
                </a:r>
                <a:r>
                  <a:rPr lang="en-US" sz="800" b="1" dirty="0" err="1"/>
                  <a:t>Emissões</a:t>
                </a:r>
                <a:endParaRPr lang="pt-BR" sz="800" b="1" dirty="0"/>
              </a:p>
            </p:txBody>
          </p:sp>
          <p:sp>
            <p:nvSpPr>
              <p:cNvPr id="76" name="CaixaDeTexto 75">
                <a:extLst>
                  <a:ext uri="{FF2B5EF4-FFF2-40B4-BE49-F238E27FC236}">
                    <a16:creationId xmlns:a16="http://schemas.microsoft.com/office/drawing/2014/main" xmlns="" id="{83613D17-F5A1-30C6-97FB-4ED4A2AF5EF7}"/>
                  </a:ext>
                </a:extLst>
              </p:cNvPr>
              <p:cNvSpPr txBox="1"/>
              <p:nvPr/>
            </p:nvSpPr>
            <p:spPr>
              <a:xfrm>
                <a:off x="1507442" y="3072098"/>
                <a:ext cx="6882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 err="1"/>
                  <a:t>Emissões</a:t>
                </a:r>
                <a:r>
                  <a:rPr lang="en-US" sz="800" b="1" dirty="0"/>
                  <a:t> </a:t>
                </a:r>
                <a:r>
                  <a:rPr lang="en-US" sz="800" b="1" dirty="0" err="1"/>
                  <a:t>Verificadas</a:t>
                </a:r>
                <a:endParaRPr lang="pt-BR" sz="800" b="1" dirty="0"/>
              </a:p>
            </p:txBody>
          </p:sp>
        </p:grpSp>
        <p:sp>
          <p:nvSpPr>
            <p:cNvPr id="70" name="CaixaDeTexto 69">
              <a:extLst>
                <a:ext uri="{FF2B5EF4-FFF2-40B4-BE49-F238E27FC236}">
                  <a16:creationId xmlns:a16="http://schemas.microsoft.com/office/drawing/2014/main" xmlns="" id="{9577310A-EDD4-1FD4-27ED-7FCC7339E72B}"/>
                </a:ext>
              </a:extLst>
            </p:cNvPr>
            <p:cNvSpPr txBox="1"/>
            <p:nvPr/>
          </p:nvSpPr>
          <p:spPr>
            <a:xfrm>
              <a:off x="0" y="1418635"/>
              <a:ext cx="68829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/>
                <a:t>tCO</a:t>
              </a:r>
              <a:r>
                <a:rPr lang="en-US" sz="800" b="1" baseline="-25000" dirty="0"/>
                <a:t>2</a:t>
              </a:r>
              <a:r>
                <a:rPr lang="en-US" sz="800" b="1" dirty="0"/>
                <a:t>e</a:t>
              </a:r>
              <a:endParaRPr lang="pt-BR" sz="800" b="1" dirty="0"/>
            </a:p>
          </p:txBody>
        </p:sp>
      </p:grpSp>
      <p:sp>
        <p:nvSpPr>
          <p:cNvPr id="79" name="CaixaDeTexto 78">
            <a:extLst>
              <a:ext uri="{FF2B5EF4-FFF2-40B4-BE49-F238E27FC236}">
                <a16:creationId xmlns:a16="http://schemas.microsoft.com/office/drawing/2014/main" xmlns="" id="{2989BA49-766B-79B5-A1B9-DA6D2D291834}"/>
              </a:ext>
            </a:extLst>
          </p:cNvPr>
          <p:cNvSpPr txBox="1"/>
          <p:nvPr/>
        </p:nvSpPr>
        <p:spPr>
          <a:xfrm>
            <a:off x="4335550" y="5477911"/>
            <a:ext cx="2061882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Operador B</a:t>
            </a:r>
          </a:p>
          <a:p>
            <a:pPr algn="ctr"/>
            <a:r>
              <a:rPr lang="pt-BR" sz="1600" dirty="0"/>
              <a:t>Emitiu menos do que as cotas alocadas</a:t>
            </a:r>
          </a:p>
          <a:p>
            <a:pPr algn="ctr"/>
            <a:r>
              <a:rPr lang="pt-BR" sz="1600" b="1" dirty="0"/>
              <a:t>Sobra CBE</a:t>
            </a:r>
          </a:p>
        </p:txBody>
      </p:sp>
      <p:grpSp>
        <p:nvGrpSpPr>
          <p:cNvPr id="85" name="Agrupar 84">
            <a:extLst>
              <a:ext uri="{FF2B5EF4-FFF2-40B4-BE49-F238E27FC236}">
                <a16:creationId xmlns:a16="http://schemas.microsoft.com/office/drawing/2014/main" xmlns="" id="{E1E085B8-AD95-C1A2-5D84-8F5878C474B5}"/>
              </a:ext>
            </a:extLst>
          </p:cNvPr>
          <p:cNvGrpSpPr/>
          <p:nvPr/>
        </p:nvGrpSpPr>
        <p:grpSpPr>
          <a:xfrm>
            <a:off x="7853414" y="3247435"/>
            <a:ext cx="2658140" cy="1993571"/>
            <a:chOff x="0" y="1418635"/>
            <a:chExt cx="2658140" cy="1993571"/>
          </a:xfrm>
        </p:grpSpPr>
        <p:grpSp>
          <p:nvGrpSpPr>
            <p:cNvPr id="86" name="Agrupar 85">
              <a:extLst>
                <a:ext uri="{FF2B5EF4-FFF2-40B4-BE49-F238E27FC236}">
                  <a16:creationId xmlns:a16="http://schemas.microsoft.com/office/drawing/2014/main" xmlns="" id="{9EBBE4A6-87E7-271F-F57F-246C811E4C6E}"/>
                </a:ext>
              </a:extLst>
            </p:cNvPr>
            <p:cNvGrpSpPr/>
            <p:nvPr/>
          </p:nvGrpSpPr>
          <p:grpSpPr>
            <a:xfrm>
              <a:off x="412867" y="1424763"/>
              <a:ext cx="2245273" cy="1987443"/>
              <a:chOff x="412867" y="1424763"/>
              <a:chExt cx="2245273" cy="1987443"/>
            </a:xfrm>
          </p:grpSpPr>
          <p:sp>
            <p:nvSpPr>
              <p:cNvPr id="88" name="CaixaDeTexto 87">
                <a:extLst>
                  <a:ext uri="{FF2B5EF4-FFF2-40B4-BE49-F238E27FC236}">
                    <a16:creationId xmlns:a16="http://schemas.microsoft.com/office/drawing/2014/main" xmlns="" id="{D9B0DFA5-3AAC-2885-41C5-A092BF3BA8CD}"/>
                  </a:ext>
                </a:extLst>
              </p:cNvPr>
              <p:cNvSpPr txBox="1"/>
              <p:nvPr/>
            </p:nvSpPr>
            <p:spPr>
              <a:xfrm>
                <a:off x="1628011" y="1630073"/>
                <a:ext cx="423247" cy="1485268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txBody>
              <a:bodyPr wrap="square" rtlCol="0">
                <a:noAutofit/>
              </a:bodyPr>
              <a:lstStyle/>
              <a:p>
                <a:pPr algn="ctr"/>
                <a:endParaRPr lang="pt-BR" sz="900" dirty="0"/>
              </a:p>
            </p:txBody>
          </p:sp>
          <p:cxnSp>
            <p:nvCxnSpPr>
              <p:cNvPr id="89" name="Conector reto 88">
                <a:extLst>
                  <a:ext uri="{FF2B5EF4-FFF2-40B4-BE49-F238E27FC236}">
                    <a16:creationId xmlns:a16="http://schemas.microsoft.com/office/drawing/2014/main" xmlns="" id="{6E1B0476-0553-1733-3F0E-841A7D1DB935}"/>
                  </a:ext>
                </a:extLst>
              </p:cNvPr>
              <p:cNvCxnSpPr/>
              <p:nvPr/>
            </p:nvCxnSpPr>
            <p:spPr>
              <a:xfrm>
                <a:off x="563526" y="1424763"/>
                <a:ext cx="0" cy="1818167"/>
              </a:xfrm>
              <a:prstGeom prst="line">
                <a:avLst/>
              </a:prstGeom>
              <a:ln w="15875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Conector reto 89">
                <a:extLst>
                  <a:ext uri="{FF2B5EF4-FFF2-40B4-BE49-F238E27FC236}">
                    <a16:creationId xmlns:a16="http://schemas.microsoft.com/office/drawing/2014/main" xmlns="" id="{832D25FD-A259-1AD5-04FB-8C6DBD24EBD7}"/>
                  </a:ext>
                </a:extLst>
              </p:cNvPr>
              <p:cNvCxnSpPr/>
              <p:nvPr/>
            </p:nvCxnSpPr>
            <p:spPr>
              <a:xfrm>
                <a:off x="468990" y="3115340"/>
                <a:ext cx="2189150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CaixaDeTexto 90">
                <a:extLst>
                  <a:ext uri="{FF2B5EF4-FFF2-40B4-BE49-F238E27FC236}">
                    <a16:creationId xmlns:a16="http://schemas.microsoft.com/office/drawing/2014/main" xmlns="" id="{FDC2EDA8-2CE8-7D9E-0C0A-AB3AE91362F1}"/>
                  </a:ext>
                </a:extLst>
              </p:cNvPr>
              <p:cNvSpPr txBox="1"/>
              <p:nvPr/>
            </p:nvSpPr>
            <p:spPr>
              <a:xfrm>
                <a:off x="923108" y="2045882"/>
                <a:ext cx="423247" cy="1069457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square" rtlCol="0">
                <a:noAutofit/>
              </a:bodyPr>
              <a:lstStyle/>
              <a:p>
                <a:pPr algn="ctr"/>
                <a:endParaRPr lang="pt-BR" sz="900" dirty="0"/>
              </a:p>
            </p:txBody>
          </p:sp>
          <p:cxnSp>
            <p:nvCxnSpPr>
              <p:cNvPr id="92" name="Conector reto 91">
                <a:extLst>
                  <a:ext uri="{FF2B5EF4-FFF2-40B4-BE49-F238E27FC236}">
                    <a16:creationId xmlns:a16="http://schemas.microsoft.com/office/drawing/2014/main" xmlns="" id="{F9D384D6-D12F-0F51-913A-7BF340A848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867" y="1630072"/>
                <a:ext cx="2189150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CaixaDeTexto 92">
                <a:extLst>
                  <a:ext uri="{FF2B5EF4-FFF2-40B4-BE49-F238E27FC236}">
                    <a16:creationId xmlns:a16="http://schemas.microsoft.com/office/drawing/2014/main" xmlns="" id="{53C17F90-7652-0DCB-01B5-804C8EC37432}"/>
                  </a:ext>
                </a:extLst>
              </p:cNvPr>
              <p:cNvSpPr txBox="1"/>
              <p:nvPr/>
            </p:nvSpPr>
            <p:spPr>
              <a:xfrm>
                <a:off x="792890" y="3073652"/>
                <a:ext cx="6882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/>
                  <a:t>Quotas de </a:t>
                </a:r>
                <a:r>
                  <a:rPr lang="en-US" sz="800" b="1" dirty="0" err="1"/>
                  <a:t>Emissões</a:t>
                </a:r>
                <a:endParaRPr lang="pt-BR" sz="800" b="1" dirty="0"/>
              </a:p>
            </p:txBody>
          </p:sp>
          <p:sp>
            <p:nvSpPr>
              <p:cNvPr id="94" name="CaixaDeTexto 93">
                <a:extLst>
                  <a:ext uri="{FF2B5EF4-FFF2-40B4-BE49-F238E27FC236}">
                    <a16:creationId xmlns:a16="http://schemas.microsoft.com/office/drawing/2014/main" xmlns="" id="{6FF51655-15CC-49B4-6CCC-E350FC8FFFE2}"/>
                  </a:ext>
                </a:extLst>
              </p:cNvPr>
              <p:cNvSpPr txBox="1"/>
              <p:nvPr/>
            </p:nvSpPr>
            <p:spPr>
              <a:xfrm>
                <a:off x="1507442" y="3072098"/>
                <a:ext cx="6882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 err="1"/>
                  <a:t>Emissões</a:t>
                </a:r>
                <a:r>
                  <a:rPr lang="en-US" sz="800" b="1" dirty="0"/>
                  <a:t> </a:t>
                </a:r>
                <a:r>
                  <a:rPr lang="en-US" sz="800" b="1" dirty="0" err="1"/>
                  <a:t>Verificadas</a:t>
                </a:r>
                <a:endParaRPr lang="pt-BR" sz="800" b="1" dirty="0"/>
              </a:p>
            </p:txBody>
          </p:sp>
        </p:grpSp>
        <p:sp>
          <p:nvSpPr>
            <p:cNvPr id="87" name="CaixaDeTexto 86">
              <a:extLst>
                <a:ext uri="{FF2B5EF4-FFF2-40B4-BE49-F238E27FC236}">
                  <a16:creationId xmlns:a16="http://schemas.microsoft.com/office/drawing/2014/main" xmlns="" id="{5C165C51-C6D1-6F7D-2536-E14D4AC3709C}"/>
                </a:ext>
              </a:extLst>
            </p:cNvPr>
            <p:cNvSpPr txBox="1"/>
            <p:nvPr/>
          </p:nvSpPr>
          <p:spPr>
            <a:xfrm>
              <a:off x="0" y="1418635"/>
              <a:ext cx="68829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/>
                <a:t>tCO</a:t>
              </a:r>
              <a:r>
                <a:rPr lang="en-US" sz="800" b="1" baseline="-25000" dirty="0"/>
                <a:t>2</a:t>
              </a:r>
              <a:r>
                <a:rPr lang="en-US" sz="800" b="1" dirty="0"/>
                <a:t>e</a:t>
              </a:r>
              <a:endParaRPr lang="pt-BR" sz="800" b="1" dirty="0"/>
            </a:p>
          </p:txBody>
        </p:sp>
      </p:grpSp>
      <p:sp>
        <p:nvSpPr>
          <p:cNvPr id="96" name="CaixaDeTexto 95">
            <a:extLst>
              <a:ext uri="{FF2B5EF4-FFF2-40B4-BE49-F238E27FC236}">
                <a16:creationId xmlns:a16="http://schemas.microsoft.com/office/drawing/2014/main" xmlns="" id="{ACBD003B-131A-E26D-DE03-C05BB37217B7}"/>
              </a:ext>
            </a:extLst>
          </p:cNvPr>
          <p:cNvSpPr txBox="1"/>
          <p:nvPr/>
        </p:nvSpPr>
        <p:spPr>
          <a:xfrm>
            <a:off x="8303656" y="5477911"/>
            <a:ext cx="2061882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Operador C</a:t>
            </a:r>
          </a:p>
          <a:p>
            <a:pPr algn="ctr"/>
            <a:r>
              <a:rPr lang="pt-BR" sz="1600" dirty="0"/>
              <a:t>Emitiu mais do que as cotas alocadas</a:t>
            </a:r>
            <a:br>
              <a:rPr lang="pt-BR" sz="1600" dirty="0"/>
            </a:br>
            <a:r>
              <a:rPr lang="pt-BR" sz="1600" b="1" dirty="0"/>
              <a:t>Compra CBE</a:t>
            </a:r>
          </a:p>
        </p:txBody>
      </p:sp>
      <p:sp>
        <p:nvSpPr>
          <p:cNvPr id="100" name="CaixaDeTexto 99">
            <a:extLst>
              <a:ext uri="{FF2B5EF4-FFF2-40B4-BE49-F238E27FC236}">
                <a16:creationId xmlns:a16="http://schemas.microsoft.com/office/drawing/2014/main" xmlns="" id="{42DA2508-6849-8F52-C229-BEA86412E237}"/>
              </a:ext>
            </a:extLst>
          </p:cNvPr>
          <p:cNvSpPr txBox="1"/>
          <p:nvPr/>
        </p:nvSpPr>
        <p:spPr>
          <a:xfrm>
            <a:off x="1668151" y="2192879"/>
            <a:ext cx="1343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/>
              <a:t>Aloca</a:t>
            </a:r>
            <a:r>
              <a:rPr lang="en-US" sz="1000" b="1" dirty="0"/>
              <a:t> X </a:t>
            </a:r>
            <a:r>
              <a:rPr lang="en-US" sz="1000" b="1" dirty="0" err="1"/>
              <a:t>Cotas</a:t>
            </a:r>
            <a:r>
              <a:rPr lang="en-US" sz="1000" b="1" dirty="0"/>
              <a:t> para </a:t>
            </a:r>
            <a:r>
              <a:rPr lang="en-US" sz="1000" b="1" dirty="0" err="1"/>
              <a:t>Operador</a:t>
            </a:r>
            <a:r>
              <a:rPr lang="en-US" sz="1000" b="1" dirty="0"/>
              <a:t> A</a:t>
            </a:r>
            <a:endParaRPr lang="pt-BR" sz="1000" b="1" dirty="0"/>
          </a:p>
        </p:txBody>
      </p:sp>
      <p:sp>
        <p:nvSpPr>
          <p:cNvPr id="101" name="CaixaDeTexto 100">
            <a:extLst>
              <a:ext uri="{FF2B5EF4-FFF2-40B4-BE49-F238E27FC236}">
                <a16:creationId xmlns:a16="http://schemas.microsoft.com/office/drawing/2014/main" xmlns="" id="{E8D60787-5B0D-4FE6-4498-1D69F5554093}"/>
              </a:ext>
            </a:extLst>
          </p:cNvPr>
          <p:cNvSpPr txBox="1"/>
          <p:nvPr/>
        </p:nvSpPr>
        <p:spPr>
          <a:xfrm>
            <a:off x="7387170" y="2318474"/>
            <a:ext cx="1447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/>
              <a:t>Aloca</a:t>
            </a:r>
            <a:r>
              <a:rPr lang="en-US" sz="1000" b="1" dirty="0"/>
              <a:t> X </a:t>
            </a:r>
            <a:r>
              <a:rPr lang="en-US" sz="1000" b="1" dirty="0" err="1"/>
              <a:t>Cotas</a:t>
            </a:r>
            <a:r>
              <a:rPr lang="en-US" sz="1000" b="1" dirty="0"/>
              <a:t> para </a:t>
            </a:r>
            <a:r>
              <a:rPr lang="en-US" sz="1000" b="1" dirty="0" err="1"/>
              <a:t>Operador</a:t>
            </a:r>
            <a:r>
              <a:rPr lang="en-US" sz="1000" b="1" dirty="0"/>
              <a:t> C</a:t>
            </a:r>
            <a:endParaRPr lang="pt-BR" sz="1000" b="1" dirty="0"/>
          </a:p>
        </p:txBody>
      </p:sp>
      <p:sp>
        <p:nvSpPr>
          <p:cNvPr id="103" name="CaixaDeTexto 102">
            <a:extLst>
              <a:ext uri="{FF2B5EF4-FFF2-40B4-BE49-F238E27FC236}">
                <a16:creationId xmlns:a16="http://schemas.microsoft.com/office/drawing/2014/main" xmlns="" id="{34611F00-25D9-139A-57A1-4D84B2EF2996}"/>
              </a:ext>
            </a:extLst>
          </p:cNvPr>
          <p:cNvSpPr txBox="1"/>
          <p:nvPr/>
        </p:nvSpPr>
        <p:spPr>
          <a:xfrm>
            <a:off x="4537687" y="2568227"/>
            <a:ext cx="1396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/>
              <a:t>Aloca</a:t>
            </a:r>
            <a:r>
              <a:rPr lang="en-US" sz="1000" b="1" dirty="0"/>
              <a:t> X </a:t>
            </a:r>
            <a:r>
              <a:rPr lang="en-US" sz="1000" b="1" dirty="0" err="1"/>
              <a:t>Cotas</a:t>
            </a:r>
            <a:r>
              <a:rPr lang="en-US" sz="1000" b="1" dirty="0"/>
              <a:t> para </a:t>
            </a:r>
            <a:r>
              <a:rPr lang="en-US" sz="1000" b="1" dirty="0" err="1"/>
              <a:t>Operador</a:t>
            </a:r>
            <a:r>
              <a:rPr lang="en-US" sz="1000" b="1" dirty="0"/>
              <a:t> B</a:t>
            </a:r>
            <a:endParaRPr lang="pt-BR" sz="1000" b="1" dirty="0"/>
          </a:p>
        </p:txBody>
      </p:sp>
      <p:sp>
        <p:nvSpPr>
          <p:cNvPr id="114" name="Seta em Curva para Baixo 9">
            <a:extLst>
              <a:ext uri="{FF2B5EF4-FFF2-40B4-BE49-F238E27FC236}">
                <a16:creationId xmlns:a16="http://schemas.microsoft.com/office/drawing/2014/main" xmlns="" id="{A1A4D626-5F02-8F7C-5D08-68D1226C9001}"/>
              </a:ext>
            </a:extLst>
          </p:cNvPr>
          <p:cNvSpPr/>
          <p:nvPr/>
        </p:nvSpPr>
        <p:spPr>
          <a:xfrm rot="19545958" flipH="1">
            <a:off x="762988" y="2375743"/>
            <a:ext cx="3302067" cy="742269"/>
          </a:xfrm>
          <a:prstGeom prst="curvedDownArrow">
            <a:avLst>
              <a:gd name="adj1" fmla="val 25000"/>
              <a:gd name="adj2" fmla="val 60643"/>
              <a:gd name="adj3" fmla="val 3305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5" name="Seta em Curva para Baixo 9">
            <a:extLst>
              <a:ext uri="{FF2B5EF4-FFF2-40B4-BE49-F238E27FC236}">
                <a16:creationId xmlns:a16="http://schemas.microsoft.com/office/drawing/2014/main" xmlns="" id="{DF7C0DE6-363B-BC46-A549-6CE9F3DC8A71}"/>
              </a:ext>
            </a:extLst>
          </p:cNvPr>
          <p:cNvSpPr/>
          <p:nvPr/>
        </p:nvSpPr>
        <p:spPr>
          <a:xfrm rot="12950408" flipH="1" flipV="1">
            <a:off x="6384522" y="2382267"/>
            <a:ext cx="3302067" cy="700857"/>
          </a:xfrm>
          <a:prstGeom prst="curvedDownArrow">
            <a:avLst>
              <a:gd name="adj1" fmla="val 25000"/>
              <a:gd name="adj2" fmla="val 60643"/>
              <a:gd name="adj3" fmla="val 3305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xmlns="" id="{5583E76B-40FD-D6F5-DB9E-49C0674FB5A4}"/>
              </a:ext>
            </a:extLst>
          </p:cNvPr>
          <p:cNvSpPr/>
          <p:nvPr/>
        </p:nvSpPr>
        <p:spPr>
          <a:xfrm>
            <a:off x="3590097" y="1215194"/>
            <a:ext cx="3283131" cy="13933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PLANO NACIONAL DE ALOCAÇÃO</a:t>
            </a:r>
            <a:r>
              <a:rPr lang="pt-BR" dirty="0"/>
              <a:t/>
            </a:r>
            <a:br>
              <a:rPr lang="pt-BR" dirty="0"/>
            </a:br>
            <a:r>
              <a:rPr lang="pt-BR" sz="1400" dirty="0"/>
              <a:t>(Período de Compromisso)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45E2FB9D-B5BF-5CED-9E64-E025A2C1C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0554" y="6356350"/>
            <a:ext cx="363245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2A61244F-3A6E-B9BA-DCAB-4774069278D7}"/>
              </a:ext>
            </a:extLst>
          </p:cNvPr>
          <p:cNvSpPr txBox="1"/>
          <p:nvPr/>
        </p:nvSpPr>
        <p:spPr>
          <a:xfrm>
            <a:off x="166780" y="3695678"/>
            <a:ext cx="688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err="1"/>
              <a:t>Nível</a:t>
            </a:r>
            <a:r>
              <a:rPr lang="en-US" sz="800" b="1" dirty="0"/>
              <a:t> de </a:t>
            </a:r>
            <a:r>
              <a:rPr lang="en-US" sz="800" b="1" dirty="0" err="1"/>
              <a:t>emissões</a:t>
            </a:r>
            <a:r>
              <a:rPr lang="en-US" sz="800" b="1" dirty="0"/>
              <a:t> no </a:t>
            </a:r>
            <a:r>
              <a:rPr lang="en-US" sz="800" b="1" dirty="0" err="1"/>
              <a:t>ano</a:t>
            </a:r>
            <a:endParaRPr lang="pt-BR" sz="800" b="1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527920F2-3D6F-7A57-CA44-31849B024D86}"/>
              </a:ext>
            </a:extLst>
          </p:cNvPr>
          <p:cNvSpPr txBox="1"/>
          <p:nvPr/>
        </p:nvSpPr>
        <p:spPr>
          <a:xfrm>
            <a:off x="7698249" y="3376247"/>
            <a:ext cx="688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err="1"/>
              <a:t>Nível</a:t>
            </a:r>
            <a:r>
              <a:rPr lang="en-US" sz="800" b="1" dirty="0"/>
              <a:t> de </a:t>
            </a:r>
            <a:r>
              <a:rPr lang="en-US" sz="800" b="1" dirty="0" err="1"/>
              <a:t>emissões</a:t>
            </a:r>
            <a:r>
              <a:rPr lang="en-US" sz="800" b="1" dirty="0"/>
              <a:t> no </a:t>
            </a:r>
            <a:r>
              <a:rPr lang="en-US" sz="800" b="1" dirty="0" err="1"/>
              <a:t>ano</a:t>
            </a:r>
            <a:endParaRPr lang="pt-BR" sz="800" b="1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36F71E2B-09BA-9D0D-A537-DA9A7991952F}"/>
              </a:ext>
            </a:extLst>
          </p:cNvPr>
          <p:cNvSpPr txBox="1"/>
          <p:nvPr/>
        </p:nvSpPr>
        <p:spPr>
          <a:xfrm>
            <a:off x="3704945" y="3951592"/>
            <a:ext cx="688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err="1"/>
              <a:t>Nível</a:t>
            </a:r>
            <a:r>
              <a:rPr lang="en-US" sz="800" b="1" dirty="0"/>
              <a:t> de </a:t>
            </a:r>
            <a:r>
              <a:rPr lang="en-US" sz="800" b="1" dirty="0" err="1"/>
              <a:t>emissões</a:t>
            </a:r>
            <a:r>
              <a:rPr lang="en-US" sz="800" b="1" dirty="0"/>
              <a:t> no </a:t>
            </a:r>
            <a:r>
              <a:rPr lang="en-US" sz="800" b="1" dirty="0" err="1"/>
              <a:t>ano</a:t>
            </a:r>
            <a:endParaRPr lang="pt-BR" sz="800" b="1" dirty="0"/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xmlns="" id="{80D63C8A-D785-4417-8068-3A457A17B238}"/>
              </a:ext>
            </a:extLst>
          </p:cNvPr>
          <p:cNvSpPr txBox="1"/>
          <p:nvPr/>
        </p:nvSpPr>
        <p:spPr>
          <a:xfrm>
            <a:off x="5513353" y="3860806"/>
            <a:ext cx="423247" cy="304589"/>
          </a:xfrm>
          <a:prstGeom prst="rect">
            <a:avLst/>
          </a:prstGeom>
          <a:solidFill>
            <a:srgbClr val="00B050"/>
          </a:solidFill>
        </p:spPr>
        <p:txBody>
          <a:bodyPr wrap="square" rtlCol="0" anchor="ctr">
            <a:noAutofit/>
          </a:bodyPr>
          <a:lstStyle>
            <a:defPPr>
              <a:defRPr lang="pt-BR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$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xmlns="" id="{B9A73069-BE2F-4B62-A995-54672952632C}"/>
              </a:ext>
            </a:extLst>
          </p:cNvPr>
          <p:cNvSpPr txBox="1"/>
          <p:nvPr/>
        </p:nvSpPr>
        <p:spPr>
          <a:xfrm>
            <a:off x="5892152" y="3843871"/>
            <a:ext cx="1748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err="1"/>
              <a:t>Cotas</a:t>
            </a:r>
            <a:r>
              <a:rPr lang="en-US" sz="800" b="1" dirty="0"/>
              <a:t> que “</a:t>
            </a:r>
            <a:r>
              <a:rPr lang="en-US" sz="800" b="1" dirty="0" err="1"/>
              <a:t>sobram</a:t>
            </a:r>
            <a:r>
              <a:rPr lang="en-US" sz="800" b="1" dirty="0"/>
              <a:t>” </a:t>
            </a:r>
            <a:r>
              <a:rPr lang="en-US" sz="800" b="1" dirty="0" err="1"/>
              <a:t>podem</a:t>
            </a:r>
            <a:r>
              <a:rPr lang="en-US" sz="800" b="1" dirty="0"/>
              <a:t> ser </a:t>
            </a:r>
            <a:r>
              <a:rPr lang="en-US" sz="800" b="1" dirty="0" err="1"/>
              <a:t>negociadas</a:t>
            </a:r>
            <a:r>
              <a:rPr lang="en-US" sz="800" b="1" dirty="0"/>
              <a:t> </a:t>
            </a:r>
            <a:r>
              <a:rPr lang="en-US" sz="800" b="1" dirty="0" err="1"/>
              <a:t>pelo</a:t>
            </a:r>
            <a:r>
              <a:rPr lang="en-US" sz="800" b="1" dirty="0"/>
              <a:t> </a:t>
            </a:r>
            <a:r>
              <a:rPr lang="en-US" sz="800" b="1" dirty="0" err="1"/>
              <a:t>Operador</a:t>
            </a:r>
            <a:r>
              <a:rPr lang="en-US" sz="800" b="1" dirty="0"/>
              <a:t> B</a:t>
            </a:r>
            <a:endParaRPr lang="pt-BR" sz="800" b="1" dirty="0"/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xmlns="" id="{8CFC00EE-E67B-4468-9B1B-77B808152739}"/>
              </a:ext>
            </a:extLst>
          </p:cNvPr>
          <p:cNvSpPr/>
          <p:nvPr/>
        </p:nvSpPr>
        <p:spPr>
          <a:xfrm>
            <a:off x="468990" y="370444"/>
            <a:ext cx="11160025" cy="6211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Como funciona o </a:t>
            </a:r>
            <a:r>
              <a:rPr lang="pt-BR" sz="3200" b="1" i="1" dirty="0">
                <a:solidFill>
                  <a:schemeClr val="accent6">
                    <a:lumMod val="50000"/>
                  </a:schemeClr>
                </a:solidFill>
              </a:rPr>
              <a:t>cap-</a:t>
            </a:r>
            <a:r>
              <a:rPr lang="pt-BR" sz="3200" b="1" i="1" dirty="0" err="1">
                <a:solidFill>
                  <a:schemeClr val="accent6">
                    <a:lumMod val="50000"/>
                  </a:schemeClr>
                </a:solidFill>
              </a:rPr>
              <a:t>and</a:t>
            </a:r>
            <a:r>
              <a:rPr lang="pt-BR" sz="3200" b="1" i="1" dirty="0">
                <a:solidFill>
                  <a:schemeClr val="accent6">
                    <a:lumMod val="50000"/>
                  </a:schemeClr>
                </a:solidFill>
              </a:rPr>
              <a:t>-trade e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 o que diz a Lei do SBCE?</a:t>
            </a:r>
            <a:endParaRPr lang="pt-BR" sz="3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0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eta em Curva para Baixo 9">
            <a:extLst>
              <a:ext uri="{FF2B5EF4-FFF2-40B4-BE49-F238E27FC236}">
                <a16:creationId xmlns:a16="http://schemas.microsoft.com/office/drawing/2014/main" xmlns="" id="{9952742E-8D8D-E394-8CC3-E8772A62D8B8}"/>
              </a:ext>
            </a:extLst>
          </p:cNvPr>
          <p:cNvSpPr/>
          <p:nvPr/>
        </p:nvSpPr>
        <p:spPr>
          <a:xfrm rot="14731310" flipH="1" flipV="1">
            <a:off x="3995315" y="2565798"/>
            <a:ext cx="2203684" cy="642507"/>
          </a:xfrm>
          <a:prstGeom prst="curvedDownArrow">
            <a:avLst>
              <a:gd name="adj1" fmla="val 25000"/>
              <a:gd name="adj2" fmla="val 60643"/>
              <a:gd name="adj3" fmla="val 3305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0" name="CaixaDeTexto 79">
            <a:extLst>
              <a:ext uri="{FF2B5EF4-FFF2-40B4-BE49-F238E27FC236}">
                <a16:creationId xmlns:a16="http://schemas.microsoft.com/office/drawing/2014/main" xmlns="" id="{E7EDFA6F-30E1-F6F5-5A15-9AB725ABDB4B}"/>
              </a:ext>
            </a:extLst>
          </p:cNvPr>
          <p:cNvSpPr txBox="1"/>
          <p:nvPr/>
        </p:nvSpPr>
        <p:spPr>
          <a:xfrm>
            <a:off x="5513353" y="3860806"/>
            <a:ext cx="423247" cy="304589"/>
          </a:xfrm>
          <a:prstGeom prst="rect">
            <a:avLst/>
          </a:prstGeom>
          <a:solidFill>
            <a:srgbClr val="00B050"/>
          </a:solidFill>
        </p:spPr>
        <p:txBody>
          <a:bodyPr wrap="square" rtlCol="0" anchor="ctr">
            <a:noAutofit/>
          </a:bodyPr>
          <a:lstStyle>
            <a:defPPr>
              <a:defRPr lang="pt-BR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$</a:t>
            </a:r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xmlns="" id="{64C72B7A-D04C-87A2-15EB-2625813370EB}"/>
              </a:ext>
            </a:extLst>
          </p:cNvPr>
          <p:cNvGrpSpPr/>
          <p:nvPr/>
        </p:nvGrpSpPr>
        <p:grpSpPr>
          <a:xfrm>
            <a:off x="302245" y="3304007"/>
            <a:ext cx="2658140" cy="1993571"/>
            <a:chOff x="0" y="1418635"/>
            <a:chExt cx="2658140" cy="1993571"/>
          </a:xfrm>
        </p:grpSpPr>
        <p:grpSp>
          <p:nvGrpSpPr>
            <p:cNvPr id="25" name="Agrupar 24">
              <a:extLst>
                <a:ext uri="{FF2B5EF4-FFF2-40B4-BE49-F238E27FC236}">
                  <a16:creationId xmlns:a16="http://schemas.microsoft.com/office/drawing/2014/main" xmlns="" id="{11FC8923-57EC-F33B-F9BF-8513BC086145}"/>
                </a:ext>
              </a:extLst>
            </p:cNvPr>
            <p:cNvGrpSpPr/>
            <p:nvPr/>
          </p:nvGrpSpPr>
          <p:grpSpPr>
            <a:xfrm>
              <a:off x="468990" y="1424763"/>
              <a:ext cx="2189150" cy="1987443"/>
              <a:chOff x="468990" y="1424763"/>
              <a:chExt cx="2189150" cy="1987443"/>
            </a:xfrm>
          </p:grpSpPr>
          <p:cxnSp>
            <p:nvCxnSpPr>
              <p:cNvPr id="9" name="Conector reto 8">
                <a:extLst>
                  <a:ext uri="{FF2B5EF4-FFF2-40B4-BE49-F238E27FC236}">
                    <a16:creationId xmlns:a16="http://schemas.microsoft.com/office/drawing/2014/main" xmlns="" id="{18197239-B8FA-B7F4-D94E-1DE745FB4B07}"/>
                  </a:ext>
                </a:extLst>
              </p:cNvPr>
              <p:cNvCxnSpPr/>
              <p:nvPr/>
            </p:nvCxnSpPr>
            <p:spPr>
              <a:xfrm>
                <a:off x="563526" y="1424763"/>
                <a:ext cx="0" cy="1818167"/>
              </a:xfrm>
              <a:prstGeom prst="line">
                <a:avLst/>
              </a:prstGeom>
              <a:ln w="15875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Conector reto 10">
                <a:extLst>
                  <a:ext uri="{FF2B5EF4-FFF2-40B4-BE49-F238E27FC236}">
                    <a16:creationId xmlns:a16="http://schemas.microsoft.com/office/drawing/2014/main" xmlns="" id="{8252533D-B738-E680-CE86-04818A1E7287}"/>
                  </a:ext>
                </a:extLst>
              </p:cNvPr>
              <p:cNvCxnSpPr/>
              <p:nvPr/>
            </p:nvCxnSpPr>
            <p:spPr>
              <a:xfrm>
                <a:off x="468990" y="3115340"/>
                <a:ext cx="2189150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xmlns="" id="{EFB9060B-BF8D-A53E-574F-830D230D04B4}"/>
                  </a:ext>
                </a:extLst>
              </p:cNvPr>
              <p:cNvSpPr txBox="1"/>
              <p:nvPr/>
            </p:nvSpPr>
            <p:spPr>
              <a:xfrm>
                <a:off x="923108" y="2045882"/>
                <a:ext cx="423247" cy="1069457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square" rtlCol="0">
                <a:noAutofit/>
              </a:bodyPr>
              <a:lstStyle/>
              <a:p>
                <a:pPr algn="ctr"/>
                <a:endParaRPr lang="pt-BR" sz="900" dirty="0"/>
              </a:p>
            </p:txBody>
          </p:sp>
          <p:cxnSp>
            <p:nvCxnSpPr>
              <p:cNvPr id="15" name="Conector reto 14">
                <a:extLst>
                  <a:ext uri="{FF2B5EF4-FFF2-40B4-BE49-F238E27FC236}">
                    <a16:creationId xmlns:a16="http://schemas.microsoft.com/office/drawing/2014/main" xmlns="" id="{FCB30CA4-53A7-14C6-E1F4-9015DB43E1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8990" y="2045883"/>
                <a:ext cx="2189150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xmlns="" id="{587AD9F0-F030-ABD8-9248-1B5DC95C6FC6}"/>
                  </a:ext>
                </a:extLst>
              </p:cNvPr>
              <p:cNvSpPr txBox="1"/>
              <p:nvPr/>
            </p:nvSpPr>
            <p:spPr>
              <a:xfrm>
                <a:off x="792890" y="3073652"/>
                <a:ext cx="6882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/>
                  <a:t>Quotas de </a:t>
                </a:r>
                <a:r>
                  <a:rPr lang="en-US" sz="800" b="1" dirty="0" err="1"/>
                  <a:t>Emissões</a:t>
                </a:r>
                <a:endParaRPr lang="pt-BR" sz="800" b="1" dirty="0"/>
              </a:p>
            </p:txBody>
          </p:sp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xmlns="" id="{943E957B-9490-13E0-B7D5-33F86C1C4F9F}"/>
                  </a:ext>
                </a:extLst>
              </p:cNvPr>
              <p:cNvSpPr txBox="1"/>
              <p:nvPr/>
            </p:nvSpPr>
            <p:spPr>
              <a:xfrm>
                <a:off x="1507442" y="3072098"/>
                <a:ext cx="6882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 err="1"/>
                  <a:t>Emissões</a:t>
                </a:r>
                <a:r>
                  <a:rPr lang="en-US" sz="800" b="1" dirty="0"/>
                  <a:t> </a:t>
                </a:r>
                <a:r>
                  <a:rPr lang="en-US" sz="800" b="1" dirty="0" err="1"/>
                  <a:t>Verificadas</a:t>
                </a:r>
                <a:endParaRPr lang="pt-BR" sz="800" b="1" dirty="0"/>
              </a:p>
            </p:txBody>
          </p:sp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xmlns="" id="{B8B3C198-1E51-3DBA-14B0-FB808E6EC3AC}"/>
                  </a:ext>
                </a:extLst>
              </p:cNvPr>
              <p:cNvSpPr txBox="1"/>
              <p:nvPr/>
            </p:nvSpPr>
            <p:spPr>
              <a:xfrm>
                <a:off x="1628011" y="2045882"/>
                <a:ext cx="423247" cy="106945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noAutofit/>
              </a:bodyPr>
              <a:lstStyle/>
              <a:p>
                <a:pPr algn="ctr"/>
                <a:endParaRPr lang="pt-BR" sz="900" dirty="0"/>
              </a:p>
            </p:txBody>
          </p:sp>
        </p:grp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xmlns="" id="{9A781E24-0FA9-6140-4DFC-879ECC607317}"/>
                </a:ext>
              </a:extLst>
            </p:cNvPr>
            <p:cNvSpPr txBox="1"/>
            <p:nvPr/>
          </p:nvSpPr>
          <p:spPr>
            <a:xfrm>
              <a:off x="0" y="1418635"/>
              <a:ext cx="68829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/>
                <a:t>tCO</a:t>
              </a:r>
              <a:r>
                <a:rPr lang="en-US" sz="800" b="1" baseline="-25000" dirty="0"/>
                <a:t>2</a:t>
              </a:r>
              <a:r>
                <a:rPr lang="en-US" sz="800" b="1" dirty="0"/>
                <a:t>e</a:t>
              </a:r>
              <a:endParaRPr lang="pt-BR" sz="800" b="1" dirty="0"/>
            </a:p>
          </p:txBody>
        </p:sp>
      </p:grpSp>
      <p:sp>
        <p:nvSpPr>
          <p:cNvPr id="50" name="CaixaDeTexto 49">
            <a:extLst>
              <a:ext uri="{FF2B5EF4-FFF2-40B4-BE49-F238E27FC236}">
                <a16:creationId xmlns:a16="http://schemas.microsoft.com/office/drawing/2014/main" xmlns="" id="{5E579014-9ADA-1FF4-2747-E6E61BDECD3D}"/>
              </a:ext>
            </a:extLst>
          </p:cNvPr>
          <p:cNvSpPr txBox="1"/>
          <p:nvPr/>
        </p:nvSpPr>
        <p:spPr>
          <a:xfrm>
            <a:off x="685373" y="5477911"/>
            <a:ext cx="2061882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Operador A</a:t>
            </a:r>
          </a:p>
          <a:p>
            <a:pPr algn="ctr"/>
            <a:r>
              <a:rPr lang="pt-BR" sz="1600" dirty="0"/>
              <a:t>Emitiu no mesmo montante das cotas alocadas</a:t>
            </a:r>
          </a:p>
        </p:txBody>
      </p:sp>
      <p:grpSp>
        <p:nvGrpSpPr>
          <p:cNvPr id="68" name="Agrupar 67">
            <a:extLst>
              <a:ext uri="{FF2B5EF4-FFF2-40B4-BE49-F238E27FC236}">
                <a16:creationId xmlns:a16="http://schemas.microsoft.com/office/drawing/2014/main" xmlns="" id="{B8695165-A6EB-3BE0-D216-19098FCF03BF}"/>
              </a:ext>
            </a:extLst>
          </p:cNvPr>
          <p:cNvGrpSpPr/>
          <p:nvPr/>
        </p:nvGrpSpPr>
        <p:grpSpPr>
          <a:xfrm>
            <a:off x="3885308" y="3247435"/>
            <a:ext cx="2658140" cy="1993571"/>
            <a:chOff x="0" y="1418635"/>
            <a:chExt cx="2658140" cy="1993571"/>
          </a:xfrm>
        </p:grpSpPr>
        <p:grpSp>
          <p:nvGrpSpPr>
            <p:cNvPr id="69" name="Agrupar 68">
              <a:extLst>
                <a:ext uri="{FF2B5EF4-FFF2-40B4-BE49-F238E27FC236}">
                  <a16:creationId xmlns:a16="http://schemas.microsoft.com/office/drawing/2014/main" xmlns="" id="{277B8F2C-62A8-DAFF-801E-B1F459957041}"/>
                </a:ext>
              </a:extLst>
            </p:cNvPr>
            <p:cNvGrpSpPr/>
            <p:nvPr/>
          </p:nvGrpSpPr>
          <p:grpSpPr>
            <a:xfrm>
              <a:off x="468990" y="1424763"/>
              <a:ext cx="2189150" cy="1987443"/>
              <a:chOff x="468990" y="1424763"/>
              <a:chExt cx="2189150" cy="1987443"/>
            </a:xfrm>
          </p:grpSpPr>
          <p:sp>
            <p:nvSpPr>
              <p:cNvPr id="77" name="CaixaDeTexto 76">
                <a:extLst>
                  <a:ext uri="{FF2B5EF4-FFF2-40B4-BE49-F238E27FC236}">
                    <a16:creationId xmlns:a16="http://schemas.microsoft.com/office/drawing/2014/main" xmlns="" id="{FA543D24-FDF9-F5A6-F05C-60012F72586A}"/>
                  </a:ext>
                </a:extLst>
              </p:cNvPr>
              <p:cNvSpPr txBox="1"/>
              <p:nvPr/>
            </p:nvSpPr>
            <p:spPr>
              <a:xfrm>
                <a:off x="1628011" y="2350049"/>
                <a:ext cx="423247" cy="76529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noAutofit/>
              </a:bodyPr>
              <a:lstStyle/>
              <a:p>
                <a:pPr algn="ctr"/>
                <a:endParaRPr lang="pt-BR" sz="900" dirty="0"/>
              </a:p>
            </p:txBody>
          </p:sp>
          <p:cxnSp>
            <p:nvCxnSpPr>
              <p:cNvPr id="71" name="Conector reto 70">
                <a:extLst>
                  <a:ext uri="{FF2B5EF4-FFF2-40B4-BE49-F238E27FC236}">
                    <a16:creationId xmlns:a16="http://schemas.microsoft.com/office/drawing/2014/main" xmlns="" id="{7485FE39-E2DE-94E7-D7D5-507BEDFCEE82}"/>
                  </a:ext>
                </a:extLst>
              </p:cNvPr>
              <p:cNvCxnSpPr/>
              <p:nvPr/>
            </p:nvCxnSpPr>
            <p:spPr>
              <a:xfrm>
                <a:off x="563526" y="1424763"/>
                <a:ext cx="0" cy="1818167"/>
              </a:xfrm>
              <a:prstGeom prst="line">
                <a:avLst/>
              </a:prstGeom>
              <a:ln w="15875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Conector reto 71">
                <a:extLst>
                  <a:ext uri="{FF2B5EF4-FFF2-40B4-BE49-F238E27FC236}">
                    <a16:creationId xmlns:a16="http://schemas.microsoft.com/office/drawing/2014/main" xmlns="" id="{1372F5E1-AC3D-D372-A0A7-DBF78D7EC142}"/>
                  </a:ext>
                </a:extLst>
              </p:cNvPr>
              <p:cNvCxnSpPr/>
              <p:nvPr/>
            </p:nvCxnSpPr>
            <p:spPr>
              <a:xfrm>
                <a:off x="468990" y="3115340"/>
                <a:ext cx="2189150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CaixaDeTexto 72">
                <a:extLst>
                  <a:ext uri="{FF2B5EF4-FFF2-40B4-BE49-F238E27FC236}">
                    <a16:creationId xmlns:a16="http://schemas.microsoft.com/office/drawing/2014/main" xmlns="" id="{C2DD85EB-42AC-E05E-9000-B3AE3FCCA2C1}"/>
                  </a:ext>
                </a:extLst>
              </p:cNvPr>
              <p:cNvSpPr txBox="1"/>
              <p:nvPr/>
            </p:nvSpPr>
            <p:spPr>
              <a:xfrm>
                <a:off x="923108" y="2045882"/>
                <a:ext cx="423247" cy="1069457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square" rtlCol="0">
                <a:noAutofit/>
              </a:bodyPr>
              <a:lstStyle/>
              <a:p>
                <a:pPr algn="ctr"/>
                <a:endParaRPr lang="pt-BR" sz="900" dirty="0"/>
              </a:p>
            </p:txBody>
          </p:sp>
          <p:cxnSp>
            <p:nvCxnSpPr>
              <p:cNvPr id="74" name="Conector reto 73">
                <a:extLst>
                  <a:ext uri="{FF2B5EF4-FFF2-40B4-BE49-F238E27FC236}">
                    <a16:creationId xmlns:a16="http://schemas.microsoft.com/office/drawing/2014/main" xmlns="" id="{F91B409E-068D-981D-5082-E8F87546F7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8990" y="2346632"/>
                <a:ext cx="2189150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CaixaDeTexto 74">
                <a:extLst>
                  <a:ext uri="{FF2B5EF4-FFF2-40B4-BE49-F238E27FC236}">
                    <a16:creationId xmlns:a16="http://schemas.microsoft.com/office/drawing/2014/main" xmlns="" id="{931AE28E-4CEA-FC69-7C96-1C52A3CCDA30}"/>
                  </a:ext>
                </a:extLst>
              </p:cNvPr>
              <p:cNvSpPr txBox="1"/>
              <p:nvPr/>
            </p:nvSpPr>
            <p:spPr>
              <a:xfrm>
                <a:off x="792890" y="3073652"/>
                <a:ext cx="6882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/>
                  <a:t>Quotas de </a:t>
                </a:r>
                <a:r>
                  <a:rPr lang="en-US" sz="800" b="1" dirty="0" err="1"/>
                  <a:t>Emissões</a:t>
                </a:r>
                <a:endParaRPr lang="pt-BR" sz="800" b="1" dirty="0"/>
              </a:p>
            </p:txBody>
          </p:sp>
          <p:sp>
            <p:nvSpPr>
              <p:cNvPr id="76" name="CaixaDeTexto 75">
                <a:extLst>
                  <a:ext uri="{FF2B5EF4-FFF2-40B4-BE49-F238E27FC236}">
                    <a16:creationId xmlns:a16="http://schemas.microsoft.com/office/drawing/2014/main" xmlns="" id="{83613D17-F5A1-30C6-97FB-4ED4A2AF5EF7}"/>
                  </a:ext>
                </a:extLst>
              </p:cNvPr>
              <p:cNvSpPr txBox="1"/>
              <p:nvPr/>
            </p:nvSpPr>
            <p:spPr>
              <a:xfrm>
                <a:off x="1507442" y="3072098"/>
                <a:ext cx="6882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 err="1"/>
                  <a:t>Emissões</a:t>
                </a:r>
                <a:r>
                  <a:rPr lang="en-US" sz="800" b="1" dirty="0"/>
                  <a:t> </a:t>
                </a:r>
                <a:r>
                  <a:rPr lang="en-US" sz="800" b="1" dirty="0" err="1"/>
                  <a:t>Verificadas</a:t>
                </a:r>
                <a:endParaRPr lang="pt-BR" sz="800" b="1" dirty="0"/>
              </a:p>
            </p:txBody>
          </p:sp>
        </p:grpSp>
        <p:sp>
          <p:nvSpPr>
            <p:cNvPr id="70" name="CaixaDeTexto 69">
              <a:extLst>
                <a:ext uri="{FF2B5EF4-FFF2-40B4-BE49-F238E27FC236}">
                  <a16:creationId xmlns:a16="http://schemas.microsoft.com/office/drawing/2014/main" xmlns="" id="{9577310A-EDD4-1FD4-27ED-7FCC7339E72B}"/>
                </a:ext>
              </a:extLst>
            </p:cNvPr>
            <p:cNvSpPr txBox="1"/>
            <p:nvPr/>
          </p:nvSpPr>
          <p:spPr>
            <a:xfrm>
              <a:off x="0" y="1418635"/>
              <a:ext cx="68829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/>
                <a:t>tCO</a:t>
              </a:r>
              <a:r>
                <a:rPr lang="en-US" sz="800" b="1" baseline="-25000" dirty="0"/>
                <a:t>2</a:t>
              </a:r>
              <a:r>
                <a:rPr lang="en-US" sz="800" b="1" dirty="0"/>
                <a:t>e</a:t>
              </a:r>
              <a:endParaRPr lang="pt-BR" sz="800" b="1" dirty="0"/>
            </a:p>
          </p:txBody>
        </p:sp>
      </p:grpSp>
      <p:sp>
        <p:nvSpPr>
          <p:cNvPr id="79" name="CaixaDeTexto 78">
            <a:extLst>
              <a:ext uri="{FF2B5EF4-FFF2-40B4-BE49-F238E27FC236}">
                <a16:creationId xmlns:a16="http://schemas.microsoft.com/office/drawing/2014/main" xmlns="" id="{2989BA49-766B-79B5-A1B9-DA6D2D291834}"/>
              </a:ext>
            </a:extLst>
          </p:cNvPr>
          <p:cNvSpPr txBox="1"/>
          <p:nvPr/>
        </p:nvSpPr>
        <p:spPr>
          <a:xfrm>
            <a:off x="4335550" y="5477911"/>
            <a:ext cx="2061882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Operador B</a:t>
            </a:r>
          </a:p>
          <a:p>
            <a:pPr algn="ctr"/>
            <a:r>
              <a:rPr lang="pt-BR" sz="1600" dirty="0"/>
              <a:t>Emitiu menos do que as cotas alocadas</a:t>
            </a:r>
          </a:p>
          <a:p>
            <a:pPr algn="ctr"/>
            <a:r>
              <a:rPr lang="pt-BR" sz="1600" b="1" dirty="0"/>
              <a:t>Sobra CBE</a:t>
            </a:r>
          </a:p>
        </p:txBody>
      </p:sp>
      <p:grpSp>
        <p:nvGrpSpPr>
          <p:cNvPr id="85" name="Agrupar 84">
            <a:extLst>
              <a:ext uri="{FF2B5EF4-FFF2-40B4-BE49-F238E27FC236}">
                <a16:creationId xmlns:a16="http://schemas.microsoft.com/office/drawing/2014/main" xmlns="" id="{E1E085B8-AD95-C1A2-5D84-8F5878C474B5}"/>
              </a:ext>
            </a:extLst>
          </p:cNvPr>
          <p:cNvGrpSpPr/>
          <p:nvPr/>
        </p:nvGrpSpPr>
        <p:grpSpPr>
          <a:xfrm>
            <a:off x="7853414" y="3247435"/>
            <a:ext cx="2658140" cy="1993571"/>
            <a:chOff x="0" y="1418635"/>
            <a:chExt cx="2658140" cy="1993571"/>
          </a:xfrm>
        </p:grpSpPr>
        <p:grpSp>
          <p:nvGrpSpPr>
            <p:cNvPr id="86" name="Agrupar 85">
              <a:extLst>
                <a:ext uri="{FF2B5EF4-FFF2-40B4-BE49-F238E27FC236}">
                  <a16:creationId xmlns:a16="http://schemas.microsoft.com/office/drawing/2014/main" xmlns="" id="{9EBBE4A6-87E7-271F-F57F-246C811E4C6E}"/>
                </a:ext>
              </a:extLst>
            </p:cNvPr>
            <p:cNvGrpSpPr/>
            <p:nvPr/>
          </p:nvGrpSpPr>
          <p:grpSpPr>
            <a:xfrm>
              <a:off x="412867" y="1424763"/>
              <a:ext cx="2245273" cy="1987443"/>
              <a:chOff x="412867" y="1424763"/>
              <a:chExt cx="2245273" cy="1987443"/>
            </a:xfrm>
          </p:grpSpPr>
          <p:sp>
            <p:nvSpPr>
              <p:cNvPr id="88" name="CaixaDeTexto 87">
                <a:extLst>
                  <a:ext uri="{FF2B5EF4-FFF2-40B4-BE49-F238E27FC236}">
                    <a16:creationId xmlns:a16="http://schemas.microsoft.com/office/drawing/2014/main" xmlns="" id="{D9B0DFA5-3AAC-2885-41C5-A092BF3BA8CD}"/>
                  </a:ext>
                </a:extLst>
              </p:cNvPr>
              <p:cNvSpPr txBox="1"/>
              <p:nvPr/>
            </p:nvSpPr>
            <p:spPr>
              <a:xfrm>
                <a:off x="1628011" y="1630073"/>
                <a:ext cx="423247" cy="1485268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txBody>
              <a:bodyPr wrap="square" rtlCol="0">
                <a:noAutofit/>
              </a:bodyPr>
              <a:lstStyle/>
              <a:p>
                <a:pPr algn="ctr"/>
                <a:endParaRPr lang="pt-BR" sz="900" dirty="0"/>
              </a:p>
            </p:txBody>
          </p:sp>
          <p:cxnSp>
            <p:nvCxnSpPr>
              <p:cNvPr id="89" name="Conector reto 88">
                <a:extLst>
                  <a:ext uri="{FF2B5EF4-FFF2-40B4-BE49-F238E27FC236}">
                    <a16:creationId xmlns:a16="http://schemas.microsoft.com/office/drawing/2014/main" xmlns="" id="{6E1B0476-0553-1733-3F0E-841A7D1DB935}"/>
                  </a:ext>
                </a:extLst>
              </p:cNvPr>
              <p:cNvCxnSpPr/>
              <p:nvPr/>
            </p:nvCxnSpPr>
            <p:spPr>
              <a:xfrm>
                <a:off x="563526" y="1424763"/>
                <a:ext cx="0" cy="1818167"/>
              </a:xfrm>
              <a:prstGeom prst="line">
                <a:avLst/>
              </a:prstGeom>
              <a:ln w="15875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Conector reto 89">
                <a:extLst>
                  <a:ext uri="{FF2B5EF4-FFF2-40B4-BE49-F238E27FC236}">
                    <a16:creationId xmlns:a16="http://schemas.microsoft.com/office/drawing/2014/main" xmlns="" id="{832D25FD-A259-1AD5-04FB-8C6DBD24EBD7}"/>
                  </a:ext>
                </a:extLst>
              </p:cNvPr>
              <p:cNvCxnSpPr/>
              <p:nvPr/>
            </p:nvCxnSpPr>
            <p:spPr>
              <a:xfrm>
                <a:off x="468990" y="3115340"/>
                <a:ext cx="2189150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CaixaDeTexto 90">
                <a:extLst>
                  <a:ext uri="{FF2B5EF4-FFF2-40B4-BE49-F238E27FC236}">
                    <a16:creationId xmlns:a16="http://schemas.microsoft.com/office/drawing/2014/main" xmlns="" id="{FDC2EDA8-2CE8-7D9E-0C0A-AB3AE91362F1}"/>
                  </a:ext>
                </a:extLst>
              </p:cNvPr>
              <p:cNvSpPr txBox="1"/>
              <p:nvPr/>
            </p:nvSpPr>
            <p:spPr>
              <a:xfrm>
                <a:off x="923108" y="2045882"/>
                <a:ext cx="423247" cy="1069457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square" rtlCol="0">
                <a:noAutofit/>
              </a:bodyPr>
              <a:lstStyle/>
              <a:p>
                <a:pPr algn="ctr"/>
                <a:endParaRPr lang="pt-BR" sz="900" dirty="0"/>
              </a:p>
            </p:txBody>
          </p:sp>
          <p:cxnSp>
            <p:nvCxnSpPr>
              <p:cNvPr id="92" name="Conector reto 91">
                <a:extLst>
                  <a:ext uri="{FF2B5EF4-FFF2-40B4-BE49-F238E27FC236}">
                    <a16:creationId xmlns:a16="http://schemas.microsoft.com/office/drawing/2014/main" xmlns="" id="{F9D384D6-D12F-0F51-913A-7BF340A848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867" y="1630072"/>
                <a:ext cx="2189150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CaixaDeTexto 92">
                <a:extLst>
                  <a:ext uri="{FF2B5EF4-FFF2-40B4-BE49-F238E27FC236}">
                    <a16:creationId xmlns:a16="http://schemas.microsoft.com/office/drawing/2014/main" xmlns="" id="{53C17F90-7652-0DCB-01B5-804C8EC37432}"/>
                  </a:ext>
                </a:extLst>
              </p:cNvPr>
              <p:cNvSpPr txBox="1"/>
              <p:nvPr/>
            </p:nvSpPr>
            <p:spPr>
              <a:xfrm>
                <a:off x="792890" y="3073652"/>
                <a:ext cx="6882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/>
                  <a:t>Quotas de </a:t>
                </a:r>
                <a:r>
                  <a:rPr lang="en-US" sz="800" b="1" dirty="0" err="1"/>
                  <a:t>Emissões</a:t>
                </a:r>
                <a:endParaRPr lang="pt-BR" sz="800" b="1" dirty="0"/>
              </a:p>
            </p:txBody>
          </p:sp>
          <p:sp>
            <p:nvSpPr>
              <p:cNvPr id="94" name="CaixaDeTexto 93">
                <a:extLst>
                  <a:ext uri="{FF2B5EF4-FFF2-40B4-BE49-F238E27FC236}">
                    <a16:creationId xmlns:a16="http://schemas.microsoft.com/office/drawing/2014/main" xmlns="" id="{6FF51655-15CC-49B4-6CCC-E350FC8FFFE2}"/>
                  </a:ext>
                </a:extLst>
              </p:cNvPr>
              <p:cNvSpPr txBox="1"/>
              <p:nvPr/>
            </p:nvSpPr>
            <p:spPr>
              <a:xfrm>
                <a:off x="1507442" y="3072098"/>
                <a:ext cx="6882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 err="1"/>
                  <a:t>Emissões</a:t>
                </a:r>
                <a:r>
                  <a:rPr lang="en-US" sz="800" b="1" dirty="0"/>
                  <a:t> </a:t>
                </a:r>
                <a:r>
                  <a:rPr lang="en-US" sz="800" b="1" dirty="0" err="1"/>
                  <a:t>Verificadas</a:t>
                </a:r>
                <a:endParaRPr lang="pt-BR" sz="800" b="1" dirty="0"/>
              </a:p>
            </p:txBody>
          </p:sp>
        </p:grpSp>
        <p:sp>
          <p:nvSpPr>
            <p:cNvPr id="87" name="CaixaDeTexto 86">
              <a:extLst>
                <a:ext uri="{FF2B5EF4-FFF2-40B4-BE49-F238E27FC236}">
                  <a16:creationId xmlns:a16="http://schemas.microsoft.com/office/drawing/2014/main" xmlns="" id="{5C165C51-C6D1-6F7D-2536-E14D4AC3709C}"/>
                </a:ext>
              </a:extLst>
            </p:cNvPr>
            <p:cNvSpPr txBox="1"/>
            <p:nvPr/>
          </p:nvSpPr>
          <p:spPr>
            <a:xfrm>
              <a:off x="0" y="1418635"/>
              <a:ext cx="68829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/>
                <a:t>tCO</a:t>
              </a:r>
              <a:r>
                <a:rPr lang="en-US" sz="800" b="1" baseline="-25000" dirty="0"/>
                <a:t>2</a:t>
              </a:r>
              <a:r>
                <a:rPr lang="en-US" sz="800" b="1" dirty="0"/>
                <a:t>e</a:t>
              </a:r>
              <a:endParaRPr lang="pt-BR" sz="800" b="1" dirty="0"/>
            </a:p>
          </p:txBody>
        </p:sp>
      </p:grpSp>
      <p:sp>
        <p:nvSpPr>
          <p:cNvPr id="96" name="CaixaDeTexto 95">
            <a:extLst>
              <a:ext uri="{FF2B5EF4-FFF2-40B4-BE49-F238E27FC236}">
                <a16:creationId xmlns:a16="http://schemas.microsoft.com/office/drawing/2014/main" xmlns="" id="{ACBD003B-131A-E26D-DE03-C05BB37217B7}"/>
              </a:ext>
            </a:extLst>
          </p:cNvPr>
          <p:cNvSpPr txBox="1"/>
          <p:nvPr/>
        </p:nvSpPr>
        <p:spPr>
          <a:xfrm>
            <a:off x="8303656" y="5477911"/>
            <a:ext cx="2061882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Operador C</a:t>
            </a:r>
          </a:p>
          <a:p>
            <a:pPr algn="ctr"/>
            <a:r>
              <a:rPr lang="pt-BR" sz="1600" dirty="0"/>
              <a:t>Emitiu mais do que as cotas alocadas</a:t>
            </a:r>
            <a:br>
              <a:rPr lang="pt-BR" sz="1600" dirty="0"/>
            </a:br>
            <a:r>
              <a:rPr lang="pt-BR" sz="1600" b="1" dirty="0"/>
              <a:t>Compra CBE</a:t>
            </a:r>
          </a:p>
        </p:txBody>
      </p:sp>
      <p:sp>
        <p:nvSpPr>
          <p:cNvPr id="100" name="CaixaDeTexto 99">
            <a:extLst>
              <a:ext uri="{FF2B5EF4-FFF2-40B4-BE49-F238E27FC236}">
                <a16:creationId xmlns:a16="http://schemas.microsoft.com/office/drawing/2014/main" xmlns="" id="{42DA2508-6849-8F52-C229-BEA86412E237}"/>
              </a:ext>
            </a:extLst>
          </p:cNvPr>
          <p:cNvSpPr txBox="1"/>
          <p:nvPr/>
        </p:nvSpPr>
        <p:spPr>
          <a:xfrm>
            <a:off x="1668151" y="2192879"/>
            <a:ext cx="1343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/>
              <a:t>Aloca</a:t>
            </a:r>
            <a:r>
              <a:rPr lang="en-US" sz="1000" b="1" dirty="0"/>
              <a:t> X </a:t>
            </a:r>
            <a:r>
              <a:rPr lang="en-US" sz="1000" b="1" dirty="0" err="1"/>
              <a:t>Cotas</a:t>
            </a:r>
            <a:r>
              <a:rPr lang="en-US" sz="1000" b="1" dirty="0"/>
              <a:t> para </a:t>
            </a:r>
            <a:r>
              <a:rPr lang="en-US" sz="1000" b="1" dirty="0" err="1"/>
              <a:t>Operador</a:t>
            </a:r>
            <a:r>
              <a:rPr lang="en-US" sz="1000" b="1" dirty="0"/>
              <a:t> A</a:t>
            </a:r>
            <a:endParaRPr lang="pt-BR" sz="1000" b="1" dirty="0"/>
          </a:p>
        </p:txBody>
      </p:sp>
      <p:sp>
        <p:nvSpPr>
          <p:cNvPr id="101" name="CaixaDeTexto 100">
            <a:extLst>
              <a:ext uri="{FF2B5EF4-FFF2-40B4-BE49-F238E27FC236}">
                <a16:creationId xmlns:a16="http://schemas.microsoft.com/office/drawing/2014/main" xmlns="" id="{E8D60787-5B0D-4FE6-4498-1D69F5554093}"/>
              </a:ext>
            </a:extLst>
          </p:cNvPr>
          <p:cNvSpPr txBox="1"/>
          <p:nvPr/>
        </p:nvSpPr>
        <p:spPr>
          <a:xfrm>
            <a:off x="7387170" y="2318474"/>
            <a:ext cx="1447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/>
              <a:t>Aloca</a:t>
            </a:r>
            <a:r>
              <a:rPr lang="en-US" sz="1000" b="1" dirty="0"/>
              <a:t> X </a:t>
            </a:r>
            <a:r>
              <a:rPr lang="en-US" sz="1000" b="1" dirty="0" err="1"/>
              <a:t>Cotas</a:t>
            </a:r>
            <a:r>
              <a:rPr lang="en-US" sz="1000" b="1" dirty="0"/>
              <a:t> para </a:t>
            </a:r>
            <a:r>
              <a:rPr lang="en-US" sz="1000" b="1" dirty="0" err="1"/>
              <a:t>Operador</a:t>
            </a:r>
            <a:r>
              <a:rPr lang="en-US" sz="1000" b="1" dirty="0"/>
              <a:t> C</a:t>
            </a:r>
            <a:endParaRPr lang="pt-BR" sz="1000" b="1" dirty="0"/>
          </a:p>
        </p:txBody>
      </p:sp>
      <p:sp>
        <p:nvSpPr>
          <p:cNvPr id="103" name="CaixaDeTexto 102">
            <a:extLst>
              <a:ext uri="{FF2B5EF4-FFF2-40B4-BE49-F238E27FC236}">
                <a16:creationId xmlns:a16="http://schemas.microsoft.com/office/drawing/2014/main" xmlns="" id="{34611F00-25D9-139A-57A1-4D84B2EF2996}"/>
              </a:ext>
            </a:extLst>
          </p:cNvPr>
          <p:cNvSpPr txBox="1"/>
          <p:nvPr/>
        </p:nvSpPr>
        <p:spPr>
          <a:xfrm>
            <a:off x="4537687" y="2568227"/>
            <a:ext cx="1396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/>
              <a:t>Aloca</a:t>
            </a:r>
            <a:r>
              <a:rPr lang="en-US" sz="1000" b="1" dirty="0"/>
              <a:t> X </a:t>
            </a:r>
            <a:r>
              <a:rPr lang="en-US" sz="1000" b="1" dirty="0" err="1"/>
              <a:t>Cotas</a:t>
            </a:r>
            <a:r>
              <a:rPr lang="en-US" sz="1000" b="1" dirty="0"/>
              <a:t> para </a:t>
            </a:r>
            <a:r>
              <a:rPr lang="en-US" sz="1000" b="1" dirty="0" err="1"/>
              <a:t>Operador</a:t>
            </a:r>
            <a:r>
              <a:rPr lang="en-US" sz="1000" b="1" dirty="0"/>
              <a:t> B</a:t>
            </a:r>
            <a:endParaRPr lang="pt-BR" sz="1000" b="1" dirty="0"/>
          </a:p>
        </p:txBody>
      </p:sp>
      <p:sp>
        <p:nvSpPr>
          <p:cNvPr id="104" name="CaixaDeTexto 103">
            <a:extLst>
              <a:ext uri="{FF2B5EF4-FFF2-40B4-BE49-F238E27FC236}">
                <a16:creationId xmlns:a16="http://schemas.microsoft.com/office/drawing/2014/main" xmlns="" id="{449B82CC-9124-43B6-A490-892983A6A580}"/>
              </a:ext>
            </a:extLst>
          </p:cNvPr>
          <p:cNvSpPr txBox="1"/>
          <p:nvPr/>
        </p:nvSpPr>
        <p:spPr>
          <a:xfrm>
            <a:off x="9996489" y="3462879"/>
            <a:ext cx="423247" cy="411803"/>
          </a:xfrm>
          <a:prstGeom prst="rect">
            <a:avLst/>
          </a:prstGeom>
          <a:solidFill>
            <a:srgbClr val="00B050"/>
          </a:solidFill>
        </p:spPr>
        <p:txBody>
          <a:bodyPr wrap="square" rtlCol="0" anchor="ctr">
            <a:noAutofit/>
          </a:bodyPr>
          <a:lstStyle>
            <a:defPPr>
              <a:defRPr lang="pt-BR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$</a:t>
            </a:r>
          </a:p>
        </p:txBody>
      </p:sp>
      <p:sp>
        <p:nvSpPr>
          <p:cNvPr id="106" name="CaixaDeTexto 105">
            <a:extLst>
              <a:ext uri="{FF2B5EF4-FFF2-40B4-BE49-F238E27FC236}">
                <a16:creationId xmlns:a16="http://schemas.microsoft.com/office/drawing/2014/main" xmlns="" id="{93A71A0B-57E6-1A38-33B7-E773C46BA8CF}"/>
              </a:ext>
            </a:extLst>
          </p:cNvPr>
          <p:cNvSpPr txBox="1"/>
          <p:nvPr/>
        </p:nvSpPr>
        <p:spPr>
          <a:xfrm>
            <a:off x="10365538" y="3504389"/>
            <a:ext cx="1748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err="1"/>
              <a:t>Cotas</a:t>
            </a:r>
            <a:r>
              <a:rPr lang="en-US" sz="800" b="1" dirty="0"/>
              <a:t> </a:t>
            </a:r>
            <a:r>
              <a:rPr lang="en-US" sz="800" b="1" dirty="0" err="1"/>
              <a:t>adquiridas</a:t>
            </a:r>
            <a:r>
              <a:rPr lang="en-US" sz="800" b="1" dirty="0"/>
              <a:t> de outros </a:t>
            </a:r>
            <a:r>
              <a:rPr lang="en-US" sz="800" b="1" dirty="0" err="1"/>
              <a:t>Operadores</a:t>
            </a:r>
            <a:endParaRPr lang="pt-BR" sz="800" b="1" dirty="0"/>
          </a:p>
        </p:txBody>
      </p:sp>
      <p:sp>
        <p:nvSpPr>
          <p:cNvPr id="108" name="Seta: para a Direita 107">
            <a:extLst>
              <a:ext uri="{FF2B5EF4-FFF2-40B4-BE49-F238E27FC236}">
                <a16:creationId xmlns:a16="http://schemas.microsoft.com/office/drawing/2014/main" xmlns="" id="{9FF6DD29-8FBE-17F2-B47D-7CCF8CC1491F}"/>
              </a:ext>
            </a:extLst>
          </p:cNvPr>
          <p:cNvSpPr/>
          <p:nvPr/>
        </p:nvSpPr>
        <p:spPr>
          <a:xfrm>
            <a:off x="6550684" y="5824854"/>
            <a:ext cx="1606956" cy="350054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9" name="CaixaDeTexto 108">
            <a:extLst>
              <a:ext uri="{FF2B5EF4-FFF2-40B4-BE49-F238E27FC236}">
                <a16:creationId xmlns:a16="http://schemas.microsoft.com/office/drawing/2014/main" xmlns="" id="{813C68FA-B048-EC63-6C29-8FA642865E27}"/>
              </a:ext>
            </a:extLst>
          </p:cNvPr>
          <p:cNvSpPr txBox="1"/>
          <p:nvPr/>
        </p:nvSpPr>
        <p:spPr>
          <a:xfrm>
            <a:off x="6323221" y="6144311"/>
            <a:ext cx="2061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/>
              <a:t>Operador</a:t>
            </a:r>
            <a:r>
              <a:rPr lang="en-US" sz="1000" b="1" dirty="0"/>
              <a:t> B </a:t>
            </a:r>
            <a:r>
              <a:rPr lang="en-US" sz="1000" b="1" dirty="0" err="1"/>
              <a:t>vende</a:t>
            </a:r>
            <a:r>
              <a:rPr lang="en-US" sz="1000" b="1" dirty="0"/>
              <a:t> CBE para </a:t>
            </a:r>
            <a:r>
              <a:rPr lang="en-US" sz="1000" b="1" dirty="0" err="1"/>
              <a:t>Operador</a:t>
            </a:r>
            <a:r>
              <a:rPr lang="en-US" sz="1000" b="1" dirty="0"/>
              <a:t> C</a:t>
            </a:r>
            <a:endParaRPr lang="pt-BR" sz="1000" b="1" dirty="0"/>
          </a:p>
        </p:txBody>
      </p:sp>
      <p:sp>
        <p:nvSpPr>
          <p:cNvPr id="114" name="Seta em Curva para Baixo 9">
            <a:extLst>
              <a:ext uri="{FF2B5EF4-FFF2-40B4-BE49-F238E27FC236}">
                <a16:creationId xmlns:a16="http://schemas.microsoft.com/office/drawing/2014/main" xmlns="" id="{A1A4D626-5F02-8F7C-5D08-68D1226C9001}"/>
              </a:ext>
            </a:extLst>
          </p:cNvPr>
          <p:cNvSpPr/>
          <p:nvPr/>
        </p:nvSpPr>
        <p:spPr>
          <a:xfrm rot="19545958" flipH="1">
            <a:off x="762988" y="2375743"/>
            <a:ext cx="3302067" cy="742269"/>
          </a:xfrm>
          <a:prstGeom prst="curvedDownArrow">
            <a:avLst>
              <a:gd name="adj1" fmla="val 25000"/>
              <a:gd name="adj2" fmla="val 60643"/>
              <a:gd name="adj3" fmla="val 3305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5" name="Seta em Curva para Baixo 9">
            <a:extLst>
              <a:ext uri="{FF2B5EF4-FFF2-40B4-BE49-F238E27FC236}">
                <a16:creationId xmlns:a16="http://schemas.microsoft.com/office/drawing/2014/main" xmlns="" id="{DF7C0DE6-363B-BC46-A549-6CE9F3DC8A71}"/>
              </a:ext>
            </a:extLst>
          </p:cNvPr>
          <p:cNvSpPr/>
          <p:nvPr/>
        </p:nvSpPr>
        <p:spPr>
          <a:xfrm rot="12950408" flipH="1" flipV="1">
            <a:off x="6384522" y="2382267"/>
            <a:ext cx="3302067" cy="700857"/>
          </a:xfrm>
          <a:prstGeom prst="curvedDownArrow">
            <a:avLst>
              <a:gd name="adj1" fmla="val 25000"/>
              <a:gd name="adj2" fmla="val 60643"/>
              <a:gd name="adj3" fmla="val 3305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xmlns="" id="{5583E76B-40FD-D6F5-DB9E-49C0674FB5A4}"/>
              </a:ext>
            </a:extLst>
          </p:cNvPr>
          <p:cNvSpPr/>
          <p:nvPr/>
        </p:nvSpPr>
        <p:spPr>
          <a:xfrm>
            <a:off x="3590097" y="1215194"/>
            <a:ext cx="3283131" cy="13933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PLANO NACIONAL DE ALOCAÇÃO</a:t>
            </a:r>
            <a:r>
              <a:rPr lang="pt-BR" dirty="0"/>
              <a:t/>
            </a:r>
            <a:br>
              <a:rPr lang="pt-BR" dirty="0"/>
            </a:br>
            <a:r>
              <a:rPr lang="pt-BR" sz="1400" dirty="0"/>
              <a:t>(Período de Compromisso)</a:t>
            </a:r>
          </a:p>
        </p:txBody>
      </p:sp>
      <p:sp>
        <p:nvSpPr>
          <p:cNvPr id="117" name="CaixaDeTexto 116">
            <a:extLst>
              <a:ext uri="{FF2B5EF4-FFF2-40B4-BE49-F238E27FC236}">
                <a16:creationId xmlns:a16="http://schemas.microsoft.com/office/drawing/2014/main" xmlns="" id="{2C55362F-8853-E62D-0333-284F4ABC751C}"/>
              </a:ext>
            </a:extLst>
          </p:cNvPr>
          <p:cNvSpPr txBox="1"/>
          <p:nvPr/>
        </p:nvSpPr>
        <p:spPr>
          <a:xfrm>
            <a:off x="7142538" y="5527919"/>
            <a:ext cx="423247" cy="304589"/>
          </a:xfrm>
          <a:prstGeom prst="rect">
            <a:avLst/>
          </a:prstGeom>
          <a:solidFill>
            <a:srgbClr val="00B050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$</a:t>
            </a:r>
          </a:p>
        </p:txBody>
      </p:sp>
      <p:sp>
        <p:nvSpPr>
          <p:cNvPr id="118" name="CaixaDeTexto 117">
            <a:extLst>
              <a:ext uri="{FF2B5EF4-FFF2-40B4-BE49-F238E27FC236}">
                <a16:creationId xmlns:a16="http://schemas.microsoft.com/office/drawing/2014/main" xmlns="" id="{F99FE2B1-5AB9-5A6E-2A51-9F1025758AFF}"/>
              </a:ext>
            </a:extLst>
          </p:cNvPr>
          <p:cNvSpPr txBox="1"/>
          <p:nvPr/>
        </p:nvSpPr>
        <p:spPr>
          <a:xfrm>
            <a:off x="5892152" y="3843871"/>
            <a:ext cx="1748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err="1"/>
              <a:t>Cotas</a:t>
            </a:r>
            <a:r>
              <a:rPr lang="en-US" sz="800" b="1" dirty="0"/>
              <a:t> que “</a:t>
            </a:r>
            <a:r>
              <a:rPr lang="en-US" sz="800" b="1" dirty="0" err="1"/>
              <a:t>sobram</a:t>
            </a:r>
            <a:r>
              <a:rPr lang="en-US" sz="800" b="1" dirty="0"/>
              <a:t>” </a:t>
            </a:r>
            <a:r>
              <a:rPr lang="en-US" sz="800" b="1" dirty="0" err="1"/>
              <a:t>podem</a:t>
            </a:r>
            <a:r>
              <a:rPr lang="en-US" sz="800" b="1" dirty="0"/>
              <a:t> ser </a:t>
            </a:r>
            <a:r>
              <a:rPr lang="en-US" sz="800" b="1" dirty="0" err="1"/>
              <a:t>negociadas</a:t>
            </a:r>
            <a:r>
              <a:rPr lang="en-US" sz="800" b="1" dirty="0"/>
              <a:t> </a:t>
            </a:r>
            <a:r>
              <a:rPr lang="en-US" sz="800" b="1" dirty="0" err="1"/>
              <a:t>pelo</a:t>
            </a:r>
            <a:r>
              <a:rPr lang="en-US" sz="800" b="1" dirty="0"/>
              <a:t> </a:t>
            </a:r>
            <a:r>
              <a:rPr lang="en-US" sz="800" b="1" dirty="0" err="1"/>
              <a:t>Operador</a:t>
            </a:r>
            <a:r>
              <a:rPr lang="en-US" sz="800" b="1" dirty="0"/>
              <a:t> B</a:t>
            </a:r>
            <a:endParaRPr lang="pt-BR" sz="800" b="1" dirty="0"/>
          </a:p>
        </p:txBody>
      </p:sp>
      <p:sp>
        <p:nvSpPr>
          <p:cNvPr id="121" name="CaixaDeTexto 120">
            <a:extLst>
              <a:ext uri="{FF2B5EF4-FFF2-40B4-BE49-F238E27FC236}">
                <a16:creationId xmlns:a16="http://schemas.microsoft.com/office/drawing/2014/main" xmlns="" id="{A0A1E155-FE6B-F7CE-B777-13ED0A1CC54C}"/>
              </a:ext>
            </a:extLst>
          </p:cNvPr>
          <p:cNvSpPr txBox="1"/>
          <p:nvPr/>
        </p:nvSpPr>
        <p:spPr>
          <a:xfrm>
            <a:off x="10752838" y="4034232"/>
            <a:ext cx="965329" cy="584775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err="1"/>
              <a:t>Compensação</a:t>
            </a:r>
            <a:r>
              <a:rPr lang="en-US" sz="800" b="1" dirty="0"/>
              <a:t> das </a:t>
            </a:r>
            <a:r>
              <a:rPr lang="en-US" sz="800" b="1" dirty="0" err="1"/>
              <a:t>emissões</a:t>
            </a:r>
            <a:r>
              <a:rPr lang="en-US" sz="800" b="1" dirty="0"/>
              <a:t> </a:t>
            </a:r>
            <a:r>
              <a:rPr lang="en-US" sz="800" b="1" dirty="0" err="1"/>
              <a:t>acima</a:t>
            </a:r>
            <a:r>
              <a:rPr lang="en-US" sz="800" b="1" dirty="0"/>
              <a:t> do </a:t>
            </a:r>
            <a:r>
              <a:rPr lang="en-US" sz="800" b="1" dirty="0" err="1"/>
              <a:t>permitido</a:t>
            </a:r>
            <a:r>
              <a:rPr lang="en-US" sz="800" b="1" dirty="0"/>
              <a:t> </a:t>
            </a:r>
            <a:r>
              <a:rPr lang="en-US" sz="800" b="1" dirty="0" err="1"/>
              <a:t>pelas</a:t>
            </a:r>
            <a:r>
              <a:rPr lang="en-US" sz="800" b="1" dirty="0"/>
              <a:t> </a:t>
            </a:r>
            <a:r>
              <a:rPr lang="en-US" sz="800" b="1" dirty="0" err="1"/>
              <a:t>cotas</a:t>
            </a:r>
            <a:endParaRPr lang="pt-BR" sz="800" b="1" dirty="0"/>
          </a:p>
        </p:txBody>
      </p:sp>
      <p:cxnSp>
        <p:nvCxnSpPr>
          <p:cNvPr id="123" name="Conector: Angulado 122">
            <a:extLst>
              <a:ext uri="{FF2B5EF4-FFF2-40B4-BE49-F238E27FC236}">
                <a16:creationId xmlns:a16="http://schemas.microsoft.com/office/drawing/2014/main" xmlns="" id="{41F0D8A8-B21A-0E1F-760E-AA917B719087}"/>
              </a:ext>
            </a:extLst>
          </p:cNvPr>
          <p:cNvCxnSpPr>
            <a:cxnSpLocks/>
            <a:stCxn id="121" idx="1"/>
            <a:endCxn id="104" idx="2"/>
          </p:cNvCxnSpPr>
          <p:nvPr/>
        </p:nvCxnSpPr>
        <p:spPr>
          <a:xfrm rot="10800000">
            <a:off x="10208114" y="3874682"/>
            <a:ext cx="544725" cy="45193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45E2FB9D-B5BF-5CED-9E64-E025A2C1C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0554" y="6356350"/>
            <a:ext cx="363245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2A61244F-3A6E-B9BA-DCAB-4774069278D7}"/>
              </a:ext>
            </a:extLst>
          </p:cNvPr>
          <p:cNvSpPr txBox="1"/>
          <p:nvPr/>
        </p:nvSpPr>
        <p:spPr>
          <a:xfrm>
            <a:off x="166780" y="3695678"/>
            <a:ext cx="688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err="1"/>
              <a:t>Nível</a:t>
            </a:r>
            <a:r>
              <a:rPr lang="en-US" sz="800" b="1" dirty="0"/>
              <a:t> de </a:t>
            </a:r>
            <a:r>
              <a:rPr lang="en-US" sz="800" b="1" dirty="0" err="1"/>
              <a:t>emissões</a:t>
            </a:r>
            <a:r>
              <a:rPr lang="en-US" sz="800" b="1" dirty="0"/>
              <a:t> no </a:t>
            </a:r>
            <a:r>
              <a:rPr lang="en-US" sz="800" b="1" dirty="0" err="1"/>
              <a:t>ano</a:t>
            </a:r>
            <a:endParaRPr lang="pt-BR" sz="800" b="1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527920F2-3D6F-7A57-CA44-31849B024D86}"/>
              </a:ext>
            </a:extLst>
          </p:cNvPr>
          <p:cNvSpPr txBox="1"/>
          <p:nvPr/>
        </p:nvSpPr>
        <p:spPr>
          <a:xfrm>
            <a:off x="7698249" y="3376247"/>
            <a:ext cx="688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err="1"/>
              <a:t>Nível</a:t>
            </a:r>
            <a:r>
              <a:rPr lang="en-US" sz="800" b="1" dirty="0"/>
              <a:t> de </a:t>
            </a:r>
            <a:r>
              <a:rPr lang="en-US" sz="800" b="1" dirty="0" err="1"/>
              <a:t>emissões</a:t>
            </a:r>
            <a:r>
              <a:rPr lang="en-US" sz="800" b="1" dirty="0"/>
              <a:t> no </a:t>
            </a:r>
            <a:r>
              <a:rPr lang="en-US" sz="800" b="1" dirty="0" err="1"/>
              <a:t>ano</a:t>
            </a:r>
            <a:endParaRPr lang="pt-BR" sz="800" b="1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36F71E2B-09BA-9D0D-A537-DA9A7991952F}"/>
              </a:ext>
            </a:extLst>
          </p:cNvPr>
          <p:cNvSpPr txBox="1"/>
          <p:nvPr/>
        </p:nvSpPr>
        <p:spPr>
          <a:xfrm>
            <a:off x="3704945" y="3951592"/>
            <a:ext cx="688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err="1"/>
              <a:t>Nível</a:t>
            </a:r>
            <a:r>
              <a:rPr lang="en-US" sz="800" b="1" dirty="0"/>
              <a:t> de </a:t>
            </a:r>
            <a:r>
              <a:rPr lang="en-US" sz="800" b="1" dirty="0" err="1"/>
              <a:t>emissões</a:t>
            </a:r>
            <a:r>
              <a:rPr lang="en-US" sz="800" b="1" dirty="0"/>
              <a:t> no </a:t>
            </a:r>
            <a:r>
              <a:rPr lang="en-US" sz="800" b="1" dirty="0" err="1"/>
              <a:t>ano</a:t>
            </a:r>
            <a:endParaRPr lang="pt-BR" sz="800" b="1" dirty="0"/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xmlns="" id="{09C2C7EB-D513-4A28-BA70-B3A0CC8D9F8C}"/>
              </a:ext>
            </a:extLst>
          </p:cNvPr>
          <p:cNvSpPr/>
          <p:nvPr/>
        </p:nvSpPr>
        <p:spPr>
          <a:xfrm>
            <a:off x="468990" y="370444"/>
            <a:ext cx="11160025" cy="6211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Como funciona o </a:t>
            </a:r>
            <a:r>
              <a:rPr lang="pt-BR" sz="3200" b="1" i="1" dirty="0">
                <a:solidFill>
                  <a:schemeClr val="accent6">
                    <a:lumMod val="50000"/>
                  </a:schemeClr>
                </a:solidFill>
              </a:rPr>
              <a:t>cap-</a:t>
            </a:r>
            <a:r>
              <a:rPr lang="pt-BR" sz="3200" b="1" i="1" dirty="0" err="1">
                <a:solidFill>
                  <a:schemeClr val="accent6">
                    <a:lumMod val="50000"/>
                  </a:schemeClr>
                </a:solidFill>
              </a:rPr>
              <a:t>and</a:t>
            </a:r>
            <a:r>
              <a:rPr lang="pt-BR" sz="3200" b="1" i="1" dirty="0">
                <a:solidFill>
                  <a:schemeClr val="accent6">
                    <a:lumMod val="50000"/>
                  </a:schemeClr>
                </a:solidFill>
              </a:rPr>
              <a:t>-trade e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 o que diz a Lei do SBCE?</a:t>
            </a:r>
            <a:endParaRPr lang="pt-BR" sz="3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29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eta em Curva para Baixo 9">
            <a:extLst>
              <a:ext uri="{FF2B5EF4-FFF2-40B4-BE49-F238E27FC236}">
                <a16:creationId xmlns:a16="http://schemas.microsoft.com/office/drawing/2014/main" xmlns="" id="{9952742E-8D8D-E394-8CC3-E8772A62D8B8}"/>
              </a:ext>
            </a:extLst>
          </p:cNvPr>
          <p:cNvSpPr/>
          <p:nvPr/>
        </p:nvSpPr>
        <p:spPr>
          <a:xfrm rot="14731310" flipH="1" flipV="1">
            <a:off x="3995315" y="2565798"/>
            <a:ext cx="2203684" cy="642507"/>
          </a:xfrm>
          <a:prstGeom prst="curvedDownArrow">
            <a:avLst>
              <a:gd name="adj1" fmla="val 25000"/>
              <a:gd name="adj2" fmla="val 60643"/>
              <a:gd name="adj3" fmla="val 3305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0" name="CaixaDeTexto 79">
            <a:extLst>
              <a:ext uri="{FF2B5EF4-FFF2-40B4-BE49-F238E27FC236}">
                <a16:creationId xmlns:a16="http://schemas.microsoft.com/office/drawing/2014/main" xmlns="" id="{E7EDFA6F-30E1-F6F5-5A15-9AB725ABDB4B}"/>
              </a:ext>
            </a:extLst>
          </p:cNvPr>
          <p:cNvSpPr txBox="1"/>
          <p:nvPr/>
        </p:nvSpPr>
        <p:spPr>
          <a:xfrm>
            <a:off x="5513353" y="3860806"/>
            <a:ext cx="423247" cy="304589"/>
          </a:xfrm>
          <a:prstGeom prst="rect">
            <a:avLst/>
          </a:prstGeom>
          <a:solidFill>
            <a:srgbClr val="00B050"/>
          </a:solidFill>
        </p:spPr>
        <p:txBody>
          <a:bodyPr wrap="square" rtlCol="0" anchor="ctr">
            <a:noAutofit/>
          </a:bodyPr>
          <a:lstStyle>
            <a:defPPr>
              <a:defRPr lang="pt-BR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$</a:t>
            </a:r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xmlns="" id="{64C72B7A-D04C-87A2-15EB-2625813370EB}"/>
              </a:ext>
            </a:extLst>
          </p:cNvPr>
          <p:cNvGrpSpPr/>
          <p:nvPr/>
        </p:nvGrpSpPr>
        <p:grpSpPr>
          <a:xfrm>
            <a:off x="302245" y="3304007"/>
            <a:ext cx="2658140" cy="1993571"/>
            <a:chOff x="0" y="1418635"/>
            <a:chExt cx="2658140" cy="1993571"/>
          </a:xfrm>
        </p:grpSpPr>
        <p:grpSp>
          <p:nvGrpSpPr>
            <p:cNvPr id="25" name="Agrupar 24">
              <a:extLst>
                <a:ext uri="{FF2B5EF4-FFF2-40B4-BE49-F238E27FC236}">
                  <a16:creationId xmlns:a16="http://schemas.microsoft.com/office/drawing/2014/main" xmlns="" id="{11FC8923-57EC-F33B-F9BF-8513BC086145}"/>
                </a:ext>
              </a:extLst>
            </p:cNvPr>
            <p:cNvGrpSpPr/>
            <p:nvPr/>
          </p:nvGrpSpPr>
          <p:grpSpPr>
            <a:xfrm>
              <a:off x="468990" y="1424763"/>
              <a:ext cx="2189150" cy="1987443"/>
              <a:chOff x="468990" y="1424763"/>
              <a:chExt cx="2189150" cy="1987443"/>
            </a:xfrm>
          </p:grpSpPr>
          <p:cxnSp>
            <p:nvCxnSpPr>
              <p:cNvPr id="9" name="Conector reto 8">
                <a:extLst>
                  <a:ext uri="{FF2B5EF4-FFF2-40B4-BE49-F238E27FC236}">
                    <a16:creationId xmlns:a16="http://schemas.microsoft.com/office/drawing/2014/main" xmlns="" id="{18197239-B8FA-B7F4-D94E-1DE745FB4B07}"/>
                  </a:ext>
                </a:extLst>
              </p:cNvPr>
              <p:cNvCxnSpPr/>
              <p:nvPr/>
            </p:nvCxnSpPr>
            <p:spPr>
              <a:xfrm>
                <a:off x="563526" y="1424763"/>
                <a:ext cx="0" cy="1818167"/>
              </a:xfrm>
              <a:prstGeom prst="line">
                <a:avLst/>
              </a:prstGeom>
              <a:ln w="15875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Conector reto 10">
                <a:extLst>
                  <a:ext uri="{FF2B5EF4-FFF2-40B4-BE49-F238E27FC236}">
                    <a16:creationId xmlns:a16="http://schemas.microsoft.com/office/drawing/2014/main" xmlns="" id="{8252533D-B738-E680-CE86-04818A1E7287}"/>
                  </a:ext>
                </a:extLst>
              </p:cNvPr>
              <p:cNvCxnSpPr/>
              <p:nvPr/>
            </p:nvCxnSpPr>
            <p:spPr>
              <a:xfrm>
                <a:off x="468990" y="3115340"/>
                <a:ext cx="2189150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xmlns="" id="{EFB9060B-BF8D-A53E-574F-830D230D04B4}"/>
                  </a:ext>
                </a:extLst>
              </p:cNvPr>
              <p:cNvSpPr txBox="1"/>
              <p:nvPr/>
            </p:nvSpPr>
            <p:spPr>
              <a:xfrm>
                <a:off x="923108" y="2045882"/>
                <a:ext cx="423247" cy="1069457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square" rtlCol="0">
                <a:noAutofit/>
              </a:bodyPr>
              <a:lstStyle/>
              <a:p>
                <a:pPr algn="ctr"/>
                <a:endParaRPr lang="pt-BR" sz="900" dirty="0"/>
              </a:p>
            </p:txBody>
          </p:sp>
          <p:cxnSp>
            <p:nvCxnSpPr>
              <p:cNvPr id="15" name="Conector reto 14">
                <a:extLst>
                  <a:ext uri="{FF2B5EF4-FFF2-40B4-BE49-F238E27FC236}">
                    <a16:creationId xmlns:a16="http://schemas.microsoft.com/office/drawing/2014/main" xmlns="" id="{FCB30CA4-53A7-14C6-E1F4-9015DB43E1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8990" y="2045883"/>
                <a:ext cx="2189150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xmlns="" id="{587AD9F0-F030-ABD8-9248-1B5DC95C6FC6}"/>
                  </a:ext>
                </a:extLst>
              </p:cNvPr>
              <p:cNvSpPr txBox="1"/>
              <p:nvPr/>
            </p:nvSpPr>
            <p:spPr>
              <a:xfrm>
                <a:off x="792890" y="3073652"/>
                <a:ext cx="6882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/>
                  <a:t>Quotas de </a:t>
                </a:r>
                <a:r>
                  <a:rPr lang="en-US" sz="800" b="1" dirty="0" err="1"/>
                  <a:t>Emissões</a:t>
                </a:r>
                <a:endParaRPr lang="pt-BR" sz="800" b="1" dirty="0"/>
              </a:p>
            </p:txBody>
          </p:sp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xmlns="" id="{943E957B-9490-13E0-B7D5-33F86C1C4F9F}"/>
                  </a:ext>
                </a:extLst>
              </p:cNvPr>
              <p:cNvSpPr txBox="1"/>
              <p:nvPr/>
            </p:nvSpPr>
            <p:spPr>
              <a:xfrm>
                <a:off x="1507442" y="3072098"/>
                <a:ext cx="6882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 err="1"/>
                  <a:t>Emissões</a:t>
                </a:r>
                <a:r>
                  <a:rPr lang="en-US" sz="800" b="1" dirty="0"/>
                  <a:t> </a:t>
                </a:r>
                <a:r>
                  <a:rPr lang="en-US" sz="800" b="1" dirty="0" err="1"/>
                  <a:t>Verificadas</a:t>
                </a:r>
                <a:endParaRPr lang="pt-BR" sz="800" b="1" dirty="0"/>
              </a:p>
            </p:txBody>
          </p:sp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xmlns="" id="{B8B3C198-1E51-3DBA-14B0-FB808E6EC3AC}"/>
                  </a:ext>
                </a:extLst>
              </p:cNvPr>
              <p:cNvSpPr txBox="1"/>
              <p:nvPr/>
            </p:nvSpPr>
            <p:spPr>
              <a:xfrm>
                <a:off x="1628011" y="2045882"/>
                <a:ext cx="423247" cy="106945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noAutofit/>
              </a:bodyPr>
              <a:lstStyle/>
              <a:p>
                <a:pPr algn="ctr"/>
                <a:endParaRPr lang="pt-BR" sz="900" dirty="0"/>
              </a:p>
            </p:txBody>
          </p:sp>
        </p:grp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xmlns="" id="{9A781E24-0FA9-6140-4DFC-879ECC607317}"/>
                </a:ext>
              </a:extLst>
            </p:cNvPr>
            <p:cNvSpPr txBox="1"/>
            <p:nvPr/>
          </p:nvSpPr>
          <p:spPr>
            <a:xfrm>
              <a:off x="0" y="1418635"/>
              <a:ext cx="68829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/>
                <a:t>tCO</a:t>
              </a:r>
              <a:r>
                <a:rPr lang="en-US" sz="800" b="1" baseline="-25000" dirty="0"/>
                <a:t>2</a:t>
              </a:r>
              <a:r>
                <a:rPr lang="en-US" sz="800" b="1" dirty="0"/>
                <a:t>e</a:t>
              </a:r>
              <a:endParaRPr lang="pt-BR" sz="800" b="1" dirty="0"/>
            </a:p>
          </p:txBody>
        </p:sp>
      </p:grpSp>
      <p:sp>
        <p:nvSpPr>
          <p:cNvPr id="50" name="CaixaDeTexto 49">
            <a:extLst>
              <a:ext uri="{FF2B5EF4-FFF2-40B4-BE49-F238E27FC236}">
                <a16:creationId xmlns:a16="http://schemas.microsoft.com/office/drawing/2014/main" xmlns="" id="{5E579014-9ADA-1FF4-2747-E6E61BDECD3D}"/>
              </a:ext>
            </a:extLst>
          </p:cNvPr>
          <p:cNvSpPr txBox="1"/>
          <p:nvPr/>
        </p:nvSpPr>
        <p:spPr>
          <a:xfrm>
            <a:off x="685373" y="5477911"/>
            <a:ext cx="2061882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Operador A</a:t>
            </a:r>
          </a:p>
          <a:p>
            <a:pPr algn="ctr"/>
            <a:r>
              <a:rPr lang="pt-BR" sz="1600" dirty="0"/>
              <a:t>Emitiu no mesmo montante das cotas alocadas</a:t>
            </a:r>
          </a:p>
        </p:txBody>
      </p:sp>
      <p:grpSp>
        <p:nvGrpSpPr>
          <p:cNvPr id="68" name="Agrupar 67">
            <a:extLst>
              <a:ext uri="{FF2B5EF4-FFF2-40B4-BE49-F238E27FC236}">
                <a16:creationId xmlns:a16="http://schemas.microsoft.com/office/drawing/2014/main" xmlns="" id="{B8695165-A6EB-3BE0-D216-19098FCF03BF}"/>
              </a:ext>
            </a:extLst>
          </p:cNvPr>
          <p:cNvGrpSpPr/>
          <p:nvPr/>
        </p:nvGrpSpPr>
        <p:grpSpPr>
          <a:xfrm>
            <a:off x="3885308" y="3247435"/>
            <a:ext cx="2658140" cy="1993571"/>
            <a:chOff x="0" y="1418635"/>
            <a:chExt cx="2658140" cy="1993571"/>
          </a:xfrm>
        </p:grpSpPr>
        <p:grpSp>
          <p:nvGrpSpPr>
            <p:cNvPr id="69" name="Agrupar 68">
              <a:extLst>
                <a:ext uri="{FF2B5EF4-FFF2-40B4-BE49-F238E27FC236}">
                  <a16:creationId xmlns:a16="http://schemas.microsoft.com/office/drawing/2014/main" xmlns="" id="{277B8F2C-62A8-DAFF-801E-B1F459957041}"/>
                </a:ext>
              </a:extLst>
            </p:cNvPr>
            <p:cNvGrpSpPr/>
            <p:nvPr/>
          </p:nvGrpSpPr>
          <p:grpSpPr>
            <a:xfrm>
              <a:off x="468990" y="1424763"/>
              <a:ext cx="2189150" cy="1987443"/>
              <a:chOff x="468990" y="1424763"/>
              <a:chExt cx="2189150" cy="1987443"/>
            </a:xfrm>
          </p:grpSpPr>
          <p:sp>
            <p:nvSpPr>
              <p:cNvPr id="77" name="CaixaDeTexto 76">
                <a:extLst>
                  <a:ext uri="{FF2B5EF4-FFF2-40B4-BE49-F238E27FC236}">
                    <a16:creationId xmlns:a16="http://schemas.microsoft.com/office/drawing/2014/main" xmlns="" id="{FA543D24-FDF9-F5A6-F05C-60012F72586A}"/>
                  </a:ext>
                </a:extLst>
              </p:cNvPr>
              <p:cNvSpPr txBox="1"/>
              <p:nvPr/>
            </p:nvSpPr>
            <p:spPr>
              <a:xfrm>
                <a:off x="1628011" y="2350049"/>
                <a:ext cx="423247" cy="76529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noAutofit/>
              </a:bodyPr>
              <a:lstStyle/>
              <a:p>
                <a:pPr algn="ctr"/>
                <a:endParaRPr lang="pt-BR" sz="900" dirty="0"/>
              </a:p>
            </p:txBody>
          </p:sp>
          <p:cxnSp>
            <p:nvCxnSpPr>
              <p:cNvPr id="71" name="Conector reto 70">
                <a:extLst>
                  <a:ext uri="{FF2B5EF4-FFF2-40B4-BE49-F238E27FC236}">
                    <a16:creationId xmlns:a16="http://schemas.microsoft.com/office/drawing/2014/main" xmlns="" id="{7485FE39-E2DE-94E7-D7D5-507BEDFCEE82}"/>
                  </a:ext>
                </a:extLst>
              </p:cNvPr>
              <p:cNvCxnSpPr/>
              <p:nvPr/>
            </p:nvCxnSpPr>
            <p:spPr>
              <a:xfrm>
                <a:off x="563526" y="1424763"/>
                <a:ext cx="0" cy="1818167"/>
              </a:xfrm>
              <a:prstGeom prst="line">
                <a:avLst/>
              </a:prstGeom>
              <a:ln w="15875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Conector reto 71">
                <a:extLst>
                  <a:ext uri="{FF2B5EF4-FFF2-40B4-BE49-F238E27FC236}">
                    <a16:creationId xmlns:a16="http://schemas.microsoft.com/office/drawing/2014/main" xmlns="" id="{1372F5E1-AC3D-D372-A0A7-DBF78D7EC142}"/>
                  </a:ext>
                </a:extLst>
              </p:cNvPr>
              <p:cNvCxnSpPr/>
              <p:nvPr/>
            </p:nvCxnSpPr>
            <p:spPr>
              <a:xfrm>
                <a:off x="468990" y="3115340"/>
                <a:ext cx="2189150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CaixaDeTexto 72">
                <a:extLst>
                  <a:ext uri="{FF2B5EF4-FFF2-40B4-BE49-F238E27FC236}">
                    <a16:creationId xmlns:a16="http://schemas.microsoft.com/office/drawing/2014/main" xmlns="" id="{C2DD85EB-42AC-E05E-9000-B3AE3FCCA2C1}"/>
                  </a:ext>
                </a:extLst>
              </p:cNvPr>
              <p:cNvSpPr txBox="1"/>
              <p:nvPr/>
            </p:nvSpPr>
            <p:spPr>
              <a:xfrm>
                <a:off x="923108" y="2045882"/>
                <a:ext cx="423247" cy="1069457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square" rtlCol="0">
                <a:noAutofit/>
              </a:bodyPr>
              <a:lstStyle/>
              <a:p>
                <a:pPr algn="ctr"/>
                <a:endParaRPr lang="pt-BR" sz="900" dirty="0"/>
              </a:p>
            </p:txBody>
          </p:sp>
          <p:cxnSp>
            <p:nvCxnSpPr>
              <p:cNvPr id="74" name="Conector reto 73">
                <a:extLst>
                  <a:ext uri="{FF2B5EF4-FFF2-40B4-BE49-F238E27FC236}">
                    <a16:creationId xmlns:a16="http://schemas.microsoft.com/office/drawing/2014/main" xmlns="" id="{F91B409E-068D-981D-5082-E8F87546F7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8990" y="2346632"/>
                <a:ext cx="2189150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CaixaDeTexto 74">
                <a:extLst>
                  <a:ext uri="{FF2B5EF4-FFF2-40B4-BE49-F238E27FC236}">
                    <a16:creationId xmlns:a16="http://schemas.microsoft.com/office/drawing/2014/main" xmlns="" id="{931AE28E-4CEA-FC69-7C96-1C52A3CCDA30}"/>
                  </a:ext>
                </a:extLst>
              </p:cNvPr>
              <p:cNvSpPr txBox="1"/>
              <p:nvPr/>
            </p:nvSpPr>
            <p:spPr>
              <a:xfrm>
                <a:off x="792890" y="3073652"/>
                <a:ext cx="6882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/>
                  <a:t>Quotas de </a:t>
                </a:r>
                <a:r>
                  <a:rPr lang="en-US" sz="800" b="1" dirty="0" err="1"/>
                  <a:t>Emissões</a:t>
                </a:r>
                <a:endParaRPr lang="pt-BR" sz="800" b="1" dirty="0"/>
              </a:p>
            </p:txBody>
          </p:sp>
          <p:sp>
            <p:nvSpPr>
              <p:cNvPr id="76" name="CaixaDeTexto 75">
                <a:extLst>
                  <a:ext uri="{FF2B5EF4-FFF2-40B4-BE49-F238E27FC236}">
                    <a16:creationId xmlns:a16="http://schemas.microsoft.com/office/drawing/2014/main" xmlns="" id="{83613D17-F5A1-30C6-97FB-4ED4A2AF5EF7}"/>
                  </a:ext>
                </a:extLst>
              </p:cNvPr>
              <p:cNvSpPr txBox="1"/>
              <p:nvPr/>
            </p:nvSpPr>
            <p:spPr>
              <a:xfrm>
                <a:off x="1507442" y="3072098"/>
                <a:ext cx="6882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 err="1"/>
                  <a:t>Emissões</a:t>
                </a:r>
                <a:r>
                  <a:rPr lang="en-US" sz="800" b="1" dirty="0"/>
                  <a:t> </a:t>
                </a:r>
                <a:r>
                  <a:rPr lang="en-US" sz="800" b="1" dirty="0" err="1"/>
                  <a:t>Verificadas</a:t>
                </a:r>
                <a:endParaRPr lang="pt-BR" sz="800" b="1" dirty="0"/>
              </a:p>
            </p:txBody>
          </p:sp>
        </p:grpSp>
        <p:sp>
          <p:nvSpPr>
            <p:cNvPr id="70" name="CaixaDeTexto 69">
              <a:extLst>
                <a:ext uri="{FF2B5EF4-FFF2-40B4-BE49-F238E27FC236}">
                  <a16:creationId xmlns:a16="http://schemas.microsoft.com/office/drawing/2014/main" xmlns="" id="{9577310A-EDD4-1FD4-27ED-7FCC7339E72B}"/>
                </a:ext>
              </a:extLst>
            </p:cNvPr>
            <p:cNvSpPr txBox="1"/>
            <p:nvPr/>
          </p:nvSpPr>
          <p:spPr>
            <a:xfrm>
              <a:off x="0" y="1418635"/>
              <a:ext cx="68829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/>
                <a:t>tCO</a:t>
              </a:r>
              <a:r>
                <a:rPr lang="en-US" sz="800" b="1" baseline="-25000" dirty="0"/>
                <a:t>2</a:t>
              </a:r>
              <a:r>
                <a:rPr lang="en-US" sz="800" b="1" dirty="0"/>
                <a:t>e</a:t>
              </a:r>
              <a:endParaRPr lang="pt-BR" sz="800" b="1" dirty="0"/>
            </a:p>
          </p:txBody>
        </p:sp>
      </p:grpSp>
      <p:sp>
        <p:nvSpPr>
          <p:cNvPr id="79" name="CaixaDeTexto 78">
            <a:extLst>
              <a:ext uri="{FF2B5EF4-FFF2-40B4-BE49-F238E27FC236}">
                <a16:creationId xmlns:a16="http://schemas.microsoft.com/office/drawing/2014/main" xmlns="" id="{2989BA49-766B-79B5-A1B9-DA6D2D291834}"/>
              </a:ext>
            </a:extLst>
          </p:cNvPr>
          <p:cNvSpPr txBox="1"/>
          <p:nvPr/>
        </p:nvSpPr>
        <p:spPr>
          <a:xfrm>
            <a:off x="4335550" y="5477911"/>
            <a:ext cx="2061882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Operador B</a:t>
            </a:r>
          </a:p>
          <a:p>
            <a:pPr algn="ctr"/>
            <a:r>
              <a:rPr lang="pt-BR" sz="1600" dirty="0"/>
              <a:t>Emitiu menos do que as cotas alocadas</a:t>
            </a:r>
          </a:p>
          <a:p>
            <a:pPr algn="ctr"/>
            <a:r>
              <a:rPr lang="pt-BR" sz="1600" b="1" dirty="0"/>
              <a:t>Sobra CBE</a:t>
            </a:r>
          </a:p>
        </p:txBody>
      </p:sp>
      <p:grpSp>
        <p:nvGrpSpPr>
          <p:cNvPr id="85" name="Agrupar 84">
            <a:extLst>
              <a:ext uri="{FF2B5EF4-FFF2-40B4-BE49-F238E27FC236}">
                <a16:creationId xmlns:a16="http://schemas.microsoft.com/office/drawing/2014/main" xmlns="" id="{E1E085B8-AD95-C1A2-5D84-8F5878C474B5}"/>
              </a:ext>
            </a:extLst>
          </p:cNvPr>
          <p:cNvGrpSpPr/>
          <p:nvPr/>
        </p:nvGrpSpPr>
        <p:grpSpPr>
          <a:xfrm>
            <a:off x="7853414" y="3247435"/>
            <a:ext cx="2658140" cy="1993571"/>
            <a:chOff x="0" y="1418635"/>
            <a:chExt cx="2658140" cy="1993571"/>
          </a:xfrm>
        </p:grpSpPr>
        <p:grpSp>
          <p:nvGrpSpPr>
            <p:cNvPr id="86" name="Agrupar 85">
              <a:extLst>
                <a:ext uri="{FF2B5EF4-FFF2-40B4-BE49-F238E27FC236}">
                  <a16:creationId xmlns:a16="http://schemas.microsoft.com/office/drawing/2014/main" xmlns="" id="{9EBBE4A6-87E7-271F-F57F-246C811E4C6E}"/>
                </a:ext>
              </a:extLst>
            </p:cNvPr>
            <p:cNvGrpSpPr/>
            <p:nvPr/>
          </p:nvGrpSpPr>
          <p:grpSpPr>
            <a:xfrm>
              <a:off x="412867" y="1424763"/>
              <a:ext cx="2245273" cy="1987443"/>
              <a:chOff x="412867" y="1424763"/>
              <a:chExt cx="2245273" cy="1987443"/>
            </a:xfrm>
          </p:grpSpPr>
          <p:sp>
            <p:nvSpPr>
              <p:cNvPr id="88" name="CaixaDeTexto 87">
                <a:extLst>
                  <a:ext uri="{FF2B5EF4-FFF2-40B4-BE49-F238E27FC236}">
                    <a16:creationId xmlns:a16="http://schemas.microsoft.com/office/drawing/2014/main" xmlns="" id="{D9B0DFA5-3AAC-2885-41C5-A092BF3BA8CD}"/>
                  </a:ext>
                </a:extLst>
              </p:cNvPr>
              <p:cNvSpPr txBox="1"/>
              <p:nvPr/>
            </p:nvSpPr>
            <p:spPr>
              <a:xfrm>
                <a:off x="1628011" y="1630073"/>
                <a:ext cx="423247" cy="1485268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txBody>
              <a:bodyPr wrap="square" rtlCol="0">
                <a:noAutofit/>
              </a:bodyPr>
              <a:lstStyle/>
              <a:p>
                <a:pPr algn="ctr"/>
                <a:endParaRPr lang="pt-BR" sz="900" dirty="0"/>
              </a:p>
            </p:txBody>
          </p:sp>
          <p:cxnSp>
            <p:nvCxnSpPr>
              <p:cNvPr id="89" name="Conector reto 88">
                <a:extLst>
                  <a:ext uri="{FF2B5EF4-FFF2-40B4-BE49-F238E27FC236}">
                    <a16:creationId xmlns:a16="http://schemas.microsoft.com/office/drawing/2014/main" xmlns="" id="{6E1B0476-0553-1733-3F0E-841A7D1DB935}"/>
                  </a:ext>
                </a:extLst>
              </p:cNvPr>
              <p:cNvCxnSpPr/>
              <p:nvPr/>
            </p:nvCxnSpPr>
            <p:spPr>
              <a:xfrm>
                <a:off x="563526" y="1424763"/>
                <a:ext cx="0" cy="1818167"/>
              </a:xfrm>
              <a:prstGeom prst="line">
                <a:avLst/>
              </a:prstGeom>
              <a:ln w="15875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Conector reto 89">
                <a:extLst>
                  <a:ext uri="{FF2B5EF4-FFF2-40B4-BE49-F238E27FC236}">
                    <a16:creationId xmlns:a16="http://schemas.microsoft.com/office/drawing/2014/main" xmlns="" id="{832D25FD-A259-1AD5-04FB-8C6DBD24EBD7}"/>
                  </a:ext>
                </a:extLst>
              </p:cNvPr>
              <p:cNvCxnSpPr/>
              <p:nvPr/>
            </p:nvCxnSpPr>
            <p:spPr>
              <a:xfrm>
                <a:off x="468990" y="3115340"/>
                <a:ext cx="2189150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CaixaDeTexto 90">
                <a:extLst>
                  <a:ext uri="{FF2B5EF4-FFF2-40B4-BE49-F238E27FC236}">
                    <a16:creationId xmlns:a16="http://schemas.microsoft.com/office/drawing/2014/main" xmlns="" id="{FDC2EDA8-2CE8-7D9E-0C0A-AB3AE91362F1}"/>
                  </a:ext>
                </a:extLst>
              </p:cNvPr>
              <p:cNvSpPr txBox="1"/>
              <p:nvPr/>
            </p:nvSpPr>
            <p:spPr>
              <a:xfrm>
                <a:off x="923108" y="2045882"/>
                <a:ext cx="423247" cy="1069457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square" rtlCol="0">
                <a:noAutofit/>
              </a:bodyPr>
              <a:lstStyle/>
              <a:p>
                <a:pPr algn="ctr"/>
                <a:endParaRPr lang="pt-BR" sz="900" dirty="0"/>
              </a:p>
            </p:txBody>
          </p:sp>
          <p:cxnSp>
            <p:nvCxnSpPr>
              <p:cNvPr id="92" name="Conector reto 91">
                <a:extLst>
                  <a:ext uri="{FF2B5EF4-FFF2-40B4-BE49-F238E27FC236}">
                    <a16:creationId xmlns:a16="http://schemas.microsoft.com/office/drawing/2014/main" xmlns="" id="{F9D384D6-D12F-0F51-913A-7BF340A848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867" y="1630072"/>
                <a:ext cx="2189150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CaixaDeTexto 92">
                <a:extLst>
                  <a:ext uri="{FF2B5EF4-FFF2-40B4-BE49-F238E27FC236}">
                    <a16:creationId xmlns:a16="http://schemas.microsoft.com/office/drawing/2014/main" xmlns="" id="{53C17F90-7652-0DCB-01B5-804C8EC37432}"/>
                  </a:ext>
                </a:extLst>
              </p:cNvPr>
              <p:cNvSpPr txBox="1"/>
              <p:nvPr/>
            </p:nvSpPr>
            <p:spPr>
              <a:xfrm>
                <a:off x="792890" y="3073652"/>
                <a:ext cx="6882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/>
                  <a:t>Quotas de </a:t>
                </a:r>
                <a:r>
                  <a:rPr lang="en-US" sz="800" b="1" dirty="0" err="1"/>
                  <a:t>Emissões</a:t>
                </a:r>
                <a:endParaRPr lang="pt-BR" sz="800" b="1" dirty="0"/>
              </a:p>
            </p:txBody>
          </p:sp>
          <p:sp>
            <p:nvSpPr>
              <p:cNvPr id="94" name="CaixaDeTexto 93">
                <a:extLst>
                  <a:ext uri="{FF2B5EF4-FFF2-40B4-BE49-F238E27FC236}">
                    <a16:creationId xmlns:a16="http://schemas.microsoft.com/office/drawing/2014/main" xmlns="" id="{6FF51655-15CC-49B4-6CCC-E350FC8FFFE2}"/>
                  </a:ext>
                </a:extLst>
              </p:cNvPr>
              <p:cNvSpPr txBox="1"/>
              <p:nvPr/>
            </p:nvSpPr>
            <p:spPr>
              <a:xfrm>
                <a:off x="1507442" y="3072098"/>
                <a:ext cx="6882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 err="1"/>
                  <a:t>Emissões</a:t>
                </a:r>
                <a:r>
                  <a:rPr lang="en-US" sz="800" b="1" dirty="0"/>
                  <a:t> </a:t>
                </a:r>
                <a:r>
                  <a:rPr lang="en-US" sz="800" b="1" dirty="0" err="1"/>
                  <a:t>Verificadas</a:t>
                </a:r>
                <a:endParaRPr lang="pt-BR" sz="800" b="1" dirty="0"/>
              </a:p>
            </p:txBody>
          </p:sp>
        </p:grpSp>
        <p:sp>
          <p:nvSpPr>
            <p:cNvPr id="87" name="CaixaDeTexto 86">
              <a:extLst>
                <a:ext uri="{FF2B5EF4-FFF2-40B4-BE49-F238E27FC236}">
                  <a16:creationId xmlns:a16="http://schemas.microsoft.com/office/drawing/2014/main" xmlns="" id="{5C165C51-C6D1-6F7D-2536-E14D4AC3709C}"/>
                </a:ext>
              </a:extLst>
            </p:cNvPr>
            <p:cNvSpPr txBox="1"/>
            <p:nvPr/>
          </p:nvSpPr>
          <p:spPr>
            <a:xfrm>
              <a:off x="0" y="1418635"/>
              <a:ext cx="68829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/>
                <a:t>tCO</a:t>
              </a:r>
              <a:r>
                <a:rPr lang="en-US" sz="800" b="1" baseline="-25000" dirty="0"/>
                <a:t>2</a:t>
              </a:r>
              <a:r>
                <a:rPr lang="en-US" sz="800" b="1" dirty="0"/>
                <a:t>e</a:t>
              </a:r>
              <a:endParaRPr lang="pt-BR" sz="800" b="1" dirty="0"/>
            </a:p>
          </p:txBody>
        </p:sp>
      </p:grpSp>
      <p:sp>
        <p:nvSpPr>
          <p:cNvPr id="96" name="CaixaDeTexto 95">
            <a:extLst>
              <a:ext uri="{FF2B5EF4-FFF2-40B4-BE49-F238E27FC236}">
                <a16:creationId xmlns:a16="http://schemas.microsoft.com/office/drawing/2014/main" xmlns="" id="{ACBD003B-131A-E26D-DE03-C05BB37217B7}"/>
              </a:ext>
            </a:extLst>
          </p:cNvPr>
          <p:cNvSpPr txBox="1"/>
          <p:nvPr/>
        </p:nvSpPr>
        <p:spPr>
          <a:xfrm>
            <a:off x="8303656" y="5477911"/>
            <a:ext cx="2061882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Operador C</a:t>
            </a:r>
          </a:p>
          <a:p>
            <a:pPr algn="ctr"/>
            <a:r>
              <a:rPr lang="pt-BR" sz="1600" dirty="0"/>
              <a:t>Emitiu mais do que as cotas alocadas</a:t>
            </a:r>
            <a:br>
              <a:rPr lang="pt-BR" sz="1600" dirty="0"/>
            </a:br>
            <a:r>
              <a:rPr lang="pt-BR" sz="1600" b="1" dirty="0"/>
              <a:t>Compra CBE e/ou RVE</a:t>
            </a:r>
          </a:p>
        </p:txBody>
      </p:sp>
      <p:sp>
        <p:nvSpPr>
          <p:cNvPr id="100" name="CaixaDeTexto 99">
            <a:extLst>
              <a:ext uri="{FF2B5EF4-FFF2-40B4-BE49-F238E27FC236}">
                <a16:creationId xmlns:a16="http://schemas.microsoft.com/office/drawing/2014/main" xmlns="" id="{42DA2508-6849-8F52-C229-BEA86412E237}"/>
              </a:ext>
            </a:extLst>
          </p:cNvPr>
          <p:cNvSpPr txBox="1"/>
          <p:nvPr/>
        </p:nvSpPr>
        <p:spPr>
          <a:xfrm>
            <a:off x="1668151" y="2192879"/>
            <a:ext cx="1343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/>
              <a:t>Aloca</a:t>
            </a:r>
            <a:r>
              <a:rPr lang="en-US" sz="1000" b="1" dirty="0"/>
              <a:t> X </a:t>
            </a:r>
            <a:r>
              <a:rPr lang="en-US" sz="1000" b="1" dirty="0" err="1"/>
              <a:t>Cotas</a:t>
            </a:r>
            <a:r>
              <a:rPr lang="en-US" sz="1000" b="1" dirty="0"/>
              <a:t> para </a:t>
            </a:r>
            <a:r>
              <a:rPr lang="en-US" sz="1000" b="1" dirty="0" err="1"/>
              <a:t>Operador</a:t>
            </a:r>
            <a:r>
              <a:rPr lang="en-US" sz="1000" b="1" dirty="0"/>
              <a:t> A</a:t>
            </a:r>
            <a:endParaRPr lang="pt-BR" sz="1000" b="1" dirty="0"/>
          </a:p>
        </p:txBody>
      </p:sp>
      <p:sp>
        <p:nvSpPr>
          <p:cNvPr id="101" name="CaixaDeTexto 100">
            <a:extLst>
              <a:ext uri="{FF2B5EF4-FFF2-40B4-BE49-F238E27FC236}">
                <a16:creationId xmlns:a16="http://schemas.microsoft.com/office/drawing/2014/main" xmlns="" id="{E8D60787-5B0D-4FE6-4498-1D69F5554093}"/>
              </a:ext>
            </a:extLst>
          </p:cNvPr>
          <p:cNvSpPr txBox="1"/>
          <p:nvPr/>
        </p:nvSpPr>
        <p:spPr>
          <a:xfrm>
            <a:off x="7387170" y="2318474"/>
            <a:ext cx="1447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/>
              <a:t>Aloca</a:t>
            </a:r>
            <a:r>
              <a:rPr lang="en-US" sz="1000" b="1" dirty="0"/>
              <a:t> X </a:t>
            </a:r>
            <a:r>
              <a:rPr lang="en-US" sz="1000" b="1" dirty="0" err="1"/>
              <a:t>Cotas</a:t>
            </a:r>
            <a:r>
              <a:rPr lang="en-US" sz="1000" b="1" dirty="0"/>
              <a:t> para </a:t>
            </a:r>
            <a:r>
              <a:rPr lang="en-US" sz="1000" b="1" dirty="0" err="1"/>
              <a:t>Operador</a:t>
            </a:r>
            <a:r>
              <a:rPr lang="en-US" sz="1000" b="1" dirty="0"/>
              <a:t> C</a:t>
            </a:r>
            <a:endParaRPr lang="pt-BR" sz="1000" b="1" dirty="0"/>
          </a:p>
        </p:txBody>
      </p:sp>
      <p:sp>
        <p:nvSpPr>
          <p:cNvPr id="103" name="CaixaDeTexto 102">
            <a:extLst>
              <a:ext uri="{FF2B5EF4-FFF2-40B4-BE49-F238E27FC236}">
                <a16:creationId xmlns:a16="http://schemas.microsoft.com/office/drawing/2014/main" xmlns="" id="{34611F00-25D9-139A-57A1-4D84B2EF2996}"/>
              </a:ext>
            </a:extLst>
          </p:cNvPr>
          <p:cNvSpPr txBox="1"/>
          <p:nvPr/>
        </p:nvSpPr>
        <p:spPr>
          <a:xfrm>
            <a:off x="4537687" y="2568227"/>
            <a:ext cx="1396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/>
              <a:t>Aloca</a:t>
            </a:r>
            <a:r>
              <a:rPr lang="en-US" sz="1000" b="1" dirty="0"/>
              <a:t> X </a:t>
            </a:r>
            <a:r>
              <a:rPr lang="en-US" sz="1000" b="1" dirty="0" err="1"/>
              <a:t>Cotas</a:t>
            </a:r>
            <a:r>
              <a:rPr lang="en-US" sz="1000" b="1" dirty="0"/>
              <a:t> para </a:t>
            </a:r>
            <a:r>
              <a:rPr lang="en-US" sz="1000" b="1" dirty="0" err="1"/>
              <a:t>Operador</a:t>
            </a:r>
            <a:r>
              <a:rPr lang="en-US" sz="1000" b="1" dirty="0"/>
              <a:t> B</a:t>
            </a:r>
            <a:endParaRPr lang="pt-BR" sz="1000" b="1" dirty="0"/>
          </a:p>
        </p:txBody>
      </p:sp>
      <p:sp>
        <p:nvSpPr>
          <p:cNvPr id="104" name="CaixaDeTexto 103">
            <a:extLst>
              <a:ext uri="{FF2B5EF4-FFF2-40B4-BE49-F238E27FC236}">
                <a16:creationId xmlns:a16="http://schemas.microsoft.com/office/drawing/2014/main" xmlns="" id="{449B82CC-9124-43B6-A490-892983A6A580}"/>
              </a:ext>
            </a:extLst>
          </p:cNvPr>
          <p:cNvSpPr txBox="1"/>
          <p:nvPr/>
        </p:nvSpPr>
        <p:spPr>
          <a:xfrm>
            <a:off x="9996489" y="3636224"/>
            <a:ext cx="423247" cy="238458"/>
          </a:xfrm>
          <a:prstGeom prst="rect">
            <a:avLst/>
          </a:prstGeom>
          <a:solidFill>
            <a:srgbClr val="00B050"/>
          </a:solidFill>
        </p:spPr>
        <p:txBody>
          <a:bodyPr wrap="square" rtlCol="0" anchor="ctr">
            <a:noAutofit/>
          </a:bodyPr>
          <a:lstStyle>
            <a:defPPr>
              <a:defRPr lang="pt-BR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$</a:t>
            </a:r>
          </a:p>
        </p:txBody>
      </p:sp>
      <p:sp>
        <p:nvSpPr>
          <p:cNvPr id="105" name="CaixaDeTexto 104">
            <a:extLst>
              <a:ext uri="{FF2B5EF4-FFF2-40B4-BE49-F238E27FC236}">
                <a16:creationId xmlns:a16="http://schemas.microsoft.com/office/drawing/2014/main" xmlns="" id="{A6D817D1-524D-8AA7-C8FC-CAFCBAA5163D}"/>
              </a:ext>
            </a:extLst>
          </p:cNvPr>
          <p:cNvSpPr txBox="1"/>
          <p:nvPr/>
        </p:nvSpPr>
        <p:spPr>
          <a:xfrm>
            <a:off x="9996488" y="3458872"/>
            <a:ext cx="423247" cy="17734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algn="ctr"/>
            <a:endParaRPr lang="pt-BR" sz="900" dirty="0"/>
          </a:p>
        </p:txBody>
      </p:sp>
      <p:sp>
        <p:nvSpPr>
          <p:cNvPr id="106" name="CaixaDeTexto 105">
            <a:extLst>
              <a:ext uri="{FF2B5EF4-FFF2-40B4-BE49-F238E27FC236}">
                <a16:creationId xmlns:a16="http://schemas.microsoft.com/office/drawing/2014/main" xmlns="" id="{93A71A0B-57E6-1A38-33B7-E773C46BA8CF}"/>
              </a:ext>
            </a:extLst>
          </p:cNvPr>
          <p:cNvSpPr txBox="1"/>
          <p:nvPr/>
        </p:nvSpPr>
        <p:spPr>
          <a:xfrm>
            <a:off x="10365538" y="3730190"/>
            <a:ext cx="17484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err="1"/>
              <a:t>Cotas</a:t>
            </a:r>
            <a:r>
              <a:rPr lang="en-US" sz="800" b="1" dirty="0"/>
              <a:t> </a:t>
            </a:r>
            <a:r>
              <a:rPr lang="en-US" sz="800" b="1" dirty="0" err="1"/>
              <a:t>adquiridas</a:t>
            </a:r>
            <a:r>
              <a:rPr lang="en-US" sz="800" b="1" dirty="0"/>
              <a:t> do </a:t>
            </a:r>
            <a:r>
              <a:rPr lang="en-US" sz="800" b="1" dirty="0" err="1"/>
              <a:t>Operador</a:t>
            </a:r>
            <a:r>
              <a:rPr lang="en-US" sz="800" b="1" dirty="0"/>
              <a:t> B</a:t>
            </a:r>
            <a:endParaRPr lang="pt-BR" sz="800" b="1" dirty="0"/>
          </a:p>
        </p:txBody>
      </p:sp>
      <p:sp>
        <p:nvSpPr>
          <p:cNvPr id="107" name="CaixaDeTexto 106">
            <a:extLst>
              <a:ext uri="{FF2B5EF4-FFF2-40B4-BE49-F238E27FC236}">
                <a16:creationId xmlns:a16="http://schemas.microsoft.com/office/drawing/2014/main" xmlns="" id="{C413FE81-9524-4964-133B-1ABF77058AF2}"/>
              </a:ext>
            </a:extLst>
          </p:cNvPr>
          <p:cNvSpPr txBox="1"/>
          <p:nvPr/>
        </p:nvSpPr>
        <p:spPr>
          <a:xfrm>
            <a:off x="10386416" y="3405990"/>
            <a:ext cx="1503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err="1"/>
              <a:t>Créditos</a:t>
            </a:r>
            <a:r>
              <a:rPr lang="en-US" sz="800" b="1" dirty="0"/>
              <a:t> de </a:t>
            </a:r>
            <a:r>
              <a:rPr lang="en-US" sz="800" b="1" dirty="0" err="1"/>
              <a:t>carbono</a:t>
            </a:r>
            <a:r>
              <a:rPr lang="en-US" sz="800" b="1" dirty="0"/>
              <a:t> </a:t>
            </a:r>
            <a:r>
              <a:rPr lang="en-US" sz="800" b="1" dirty="0" err="1"/>
              <a:t>adquiridas</a:t>
            </a:r>
            <a:r>
              <a:rPr lang="en-US" sz="800" b="1" dirty="0"/>
              <a:t> de </a:t>
            </a:r>
            <a:r>
              <a:rPr lang="en-US" sz="800" b="1" dirty="0" err="1"/>
              <a:t>voluntários</a:t>
            </a:r>
            <a:endParaRPr lang="pt-BR" sz="800" b="1" dirty="0"/>
          </a:p>
        </p:txBody>
      </p:sp>
      <p:sp>
        <p:nvSpPr>
          <p:cNvPr id="108" name="Seta: para a Direita 107">
            <a:extLst>
              <a:ext uri="{FF2B5EF4-FFF2-40B4-BE49-F238E27FC236}">
                <a16:creationId xmlns:a16="http://schemas.microsoft.com/office/drawing/2014/main" xmlns="" id="{9FF6DD29-8FBE-17F2-B47D-7CCF8CC1491F}"/>
              </a:ext>
            </a:extLst>
          </p:cNvPr>
          <p:cNvSpPr/>
          <p:nvPr/>
        </p:nvSpPr>
        <p:spPr>
          <a:xfrm>
            <a:off x="6550684" y="5824854"/>
            <a:ext cx="1606956" cy="350054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9" name="CaixaDeTexto 108">
            <a:extLst>
              <a:ext uri="{FF2B5EF4-FFF2-40B4-BE49-F238E27FC236}">
                <a16:creationId xmlns:a16="http://schemas.microsoft.com/office/drawing/2014/main" xmlns="" id="{813C68FA-B048-EC63-6C29-8FA642865E27}"/>
              </a:ext>
            </a:extLst>
          </p:cNvPr>
          <p:cNvSpPr txBox="1"/>
          <p:nvPr/>
        </p:nvSpPr>
        <p:spPr>
          <a:xfrm>
            <a:off x="6323221" y="6144311"/>
            <a:ext cx="2061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/>
              <a:t>Operador</a:t>
            </a:r>
            <a:r>
              <a:rPr lang="en-US" sz="1000" b="1" dirty="0"/>
              <a:t> B </a:t>
            </a:r>
            <a:r>
              <a:rPr lang="en-US" sz="1000" b="1" dirty="0" err="1"/>
              <a:t>vende</a:t>
            </a:r>
            <a:r>
              <a:rPr lang="en-US" sz="1000" b="1" dirty="0"/>
              <a:t> </a:t>
            </a:r>
            <a:r>
              <a:rPr lang="en-US" sz="1000" b="1" dirty="0" err="1"/>
              <a:t>Cotas</a:t>
            </a:r>
            <a:r>
              <a:rPr lang="en-US" sz="1000" b="1" dirty="0"/>
              <a:t> para </a:t>
            </a:r>
            <a:r>
              <a:rPr lang="en-US" sz="1000" b="1" dirty="0" err="1"/>
              <a:t>Operador</a:t>
            </a:r>
            <a:r>
              <a:rPr lang="en-US" sz="1000" b="1" dirty="0"/>
              <a:t> C</a:t>
            </a:r>
            <a:endParaRPr lang="pt-BR" sz="1000" b="1" dirty="0"/>
          </a:p>
        </p:txBody>
      </p:sp>
      <p:sp>
        <p:nvSpPr>
          <p:cNvPr id="110" name="Nuvem 109">
            <a:extLst>
              <a:ext uri="{FF2B5EF4-FFF2-40B4-BE49-F238E27FC236}">
                <a16:creationId xmlns:a16="http://schemas.microsoft.com/office/drawing/2014/main" xmlns="" id="{87A21D14-340C-E547-082A-9A5FFC8A942B}"/>
              </a:ext>
            </a:extLst>
          </p:cNvPr>
          <p:cNvSpPr/>
          <p:nvPr/>
        </p:nvSpPr>
        <p:spPr>
          <a:xfrm>
            <a:off x="8629212" y="1053563"/>
            <a:ext cx="2999804" cy="1393893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accent6">
                    <a:lumMod val="50000"/>
                  </a:schemeClr>
                </a:solidFill>
              </a:rPr>
              <a:t>Projetos de reduções de GEE implementados por agentes não-regulados </a:t>
            </a:r>
            <a:endParaRPr lang="pt-BR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2" name="Seta: para Baixo 111">
            <a:extLst>
              <a:ext uri="{FF2B5EF4-FFF2-40B4-BE49-F238E27FC236}">
                <a16:creationId xmlns:a16="http://schemas.microsoft.com/office/drawing/2014/main" xmlns="" id="{DA78BBCA-FE14-B0F8-B175-339D22790B3C}"/>
              </a:ext>
            </a:extLst>
          </p:cNvPr>
          <p:cNvSpPr/>
          <p:nvPr/>
        </p:nvSpPr>
        <p:spPr>
          <a:xfrm>
            <a:off x="10087469" y="2489144"/>
            <a:ext cx="241284" cy="949599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3" name="CaixaDeTexto 112">
            <a:extLst>
              <a:ext uri="{FF2B5EF4-FFF2-40B4-BE49-F238E27FC236}">
                <a16:creationId xmlns:a16="http://schemas.microsoft.com/office/drawing/2014/main" xmlns="" id="{51E5C327-1759-CBC5-C685-67478FC9D972}"/>
              </a:ext>
            </a:extLst>
          </p:cNvPr>
          <p:cNvSpPr txBox="1"/>
          <p:nvPr/>
        </p:nvSpPr>
        <p:spPr>
          <a:xfrm>
            <a:off x="10238226" y="2586187"/>
            <a:ext cx="1517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/>
              <a:t>Oferta</a:t>
            </a:r>
            <a:r>
              <a:rPr lang="en-US" sz="1000" b="1" dirty="0"/>
              <a:t> </a:t>
            </a:r>
            <a:r>
              <a:rPr lang="en-US" sz="1000" b="1" dirty="0" err="1"/>
              <a:t>Voluntária</a:t>
            </a:r>
            <a:r>
              <a:rPr lang="en-US" sz="1000" b="1" dirty="0"/>
              <a:t> de </a:t>
            </a:r>
            <a:r>
              <a:rPr lang="en-US" sz="1000" b="1" dirty="0" err="1"/>
              <a:t>créditos</a:t>
            </a:r>
            <a:r>
              <a:rPr lang="en-US" sz="1000" b="1" dirty="0"/>
              <a:t> de </a:t>
            </a:r>
            <a:r>
              <a:rPr lang="en-US" sz="1000" b="1" dirty="0" err="1"/>
              <a:t>carbono</a:t>
            </a:r>
            <a:endParaRPr lang="pt-BR" sz="1000" b="1" dirty="0"/>
          </a:p>
        </p:txBody>
      </p:sp>
      <p:sp>
        <p:nvSpPr>
          <p:cNvPr id="114" name="Seta em Curva para Baixo 9">
            <a:extLst>
              <a:ext uri="{FF2B5EF4-FFF2-40B4-BE49-F238E27FC236}">
                <a16:creationId xmlns:a16="http://schemas.microsoft.com/office/drawing/2014/main" xmlns="" id="{A1A4D626-5F02-8F7C-5D08-68D1226C9001}"/>
              </a:ext>
            </a:extLst>
          </p:cNvPr>
          <p:cNvSpPr/>
          <p:nvPr/>
        </p:nvSpPr>
        <p:spPr>
          <a:xfrm rot="19545958" flipH="1">
            <a:off x="762988" y="2375743"/>
            <a:ext cx="3302067" cy="742269"/>
          </a:xfrm>
          <a:prstGeom prst="curvedDownArrow">
            <a:avLst>
              <a:gd name="adj1" fmla="val 25000"/>
              <a:gd name="adj2" fmla="val 60643"/>
              <a:gd name="adj3" fmla="val 3305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5" name="Seta em Curva para Baixo 9">
            <a:extLst>
              <a:ext uri="{FF2B5EF4-FFF2-40B4-BE49-F238E27FC236}">
                <a16:creationId xmlns:a16="http://schemas.microsoft.com/office/drawing/2014/main" xmlns="" id="{DF7C0DE6-363B-BC46-A549-6CE9F3DC8A71}"/>
              </a:ext>
            </a:extLst>
          </p:cNvPr>
          <p:cNvSpPr/>
          <p:nvPr/>
        </p:nvSpPr>
        <p:spPr>
          <a:xfrm rot="12950408" flipH="1" flipV="1">
            <a:off x="6384522" y="2382267"/>
            <a:ext cx="3302067" cy="700857"/>
          </a:xfrm>
          <a:prstGeom prst="curvedDownArrow">
            <a:avLst>
              <a:gd name="adj1" fmla="val 25000"/>
              <a:gd name="adj2" fmla="val 60643"/>
              <a:gd name="adj3" fmla="val 3305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xmlns="" id="{5583E76B-40FD-D6F5-DB9E-49C0674FB5A4}"/>
              </a:ext>
            </a:extLst>
          </p:cNvPr>
          <p:cNvSpPr/>
          <p:nvPr/>
        </p:nvSpPr>
        <p:spPr>
          <a:xfrm>
            <a:off x="3590097" y="1215194"/>
            <a:ext cx="3283131" cy="13933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PLANO NACIONAL DE ALOCAÇÃO</a:t>
            </a:r>
            <a:r>
              <a:rPr lang="pt-BR" dirty="0"/>
              <a:t/>
            </a:r>
            <a:br>
              <a:rPr lang="pt-BR" dirty="0"/>
            </a:br>
            <a:r>
              <a:rPr lang="pt-BR" sz="1400" dirty="0"/>
              <a:t>(Período de Compromisso)</a:t>
            </a:r>
          </a:p>
        </p:txBody>
      </p:sp>
      <p:sp>
        <p:nvSpPr>
          <p:cNvPr id="117" name="CaixaDeTexto 116">
            <a:extLst>
              <a:ext uri="{FF2B5EF4-FFF2-40B4-BE49-F238E27FC236}">
                <a16:creationId xmlns:a16="http://schemas.microsoft.com/office/drawing/2014/main" xmlns="" id="{2C55362F-8853-E62D-0333-284F4ABC751C}"/>
              </a:ext>
            </a:extLst>
          </p:cNvPr>
          <p:cNvSpPr txBox="1"/>
          <p:nvPr/>
        </p:nvSpPr>
        <p:spPr>
          <a:xfrm>
            <a:off x="7142538" y="5527919"/>
            <a:ext cx="423247" cy="304589"/>
          </a:xfrm>
          <a:prstGeom prst="rect">
            <a:avLst/>
          </a:prstGeom>
          <a:solidFill>
            <a:srgbClr val="00B050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$</a:t>
            </a:r>
          </a:p>
        </p:txBody>
      </p:sp>
      <p:sp>
        <p:nvSpPr>
          <p:cNvPr id="118" name="CaixaDeTexto 117">
            <a:extLst>
              <a:ext uri="{FF2B5EF4-FFF2-40B4-BE49-F238E27FC236}">
                <a16:creationId xmlns:a16="http://schemas.microsoft.com/office/drawing/2014/main" xmlns="" id="{F99FE2B1-5AB9-5A6E-2A51-9F1025758AFF}"/>
              </a:ext>
            </a:extLst>
          </p:cNvPr>
          <p:cNvSpPr txBox="1"/>
          <p:nvPr/>
        </p:nvSpPr>
        <p:spPr>
          <a:xfrm>
            <a:off x="5892152" y="3843871"/>
            <a:ext cx="1748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err="1"/>
              <a:t>Cotas</a:t>
            </a:r>
            <a:r>
              <a:rPr lang="en-US" sz="800" b="1" dirty="0"/>
              <a:t> que “</a:t>
            </a:r>
            <a:r>
              <a:rPr lang="en-US" sz="800" b="1" dirty="0" err="1"/>
              <a:t>sobram</a:t>
            </a:r>
            <a:r>
              <a:rPr lang="en-US" sz="800" b="1" dirty="0"/>
              <a:t>” </a:t>
            </a:r>
            <a:r>
              <a:rPr lang="en-US" sz="800" b="1" dirty="0" err="1"/>
              <a:t>podem</a:t>
            </a:r>
            <a:r>
              <a:rPr lang="en-US" sz="800" b="1" dirty="0"/>
              <a:t> ser </a:t>
            </a:r>
            <a:r>
              <a:rPr lang="en-US" sz="800" b="1" dirty="0" err="1"/>
              <a:t>negociadas</a:t>
            </a:r>
            <a:r>
              <a:rPr lang="en-US" sz="800" b="1" dirty="0"/>
              <a:t> </a:t>
            </a:r>
            <a:r>
              <a:rPr lang="en-US" sz="800" b="1" dirty="0" err="1"/>
              <a:t>pelo</a:t>
            </a:r>
            <a:r>
              <a:rPr lang="en-US" sz="800" b="1" dirty="0"/>
              <a:t> </a:t>
            </a:r>
            <a:r>
              <a:rPr lang="en-US" sz="800" b="1" dirty="0" err="1"/>
              <a:t>Operador</a:t>
            </a:r>
            <a:r>
              <a:rPr lang="en-US" sz="800" b="1" dirty="0"/>
              <a:t> B</a:t>
            </a:r>
            <a:endParaRPr lang="pt-BR" sz="800" b="1" dirty="0"/>
          </a:p>
        </p:txBody>
      </p:sp>
      <p:sp>
        <p:nvSpPr>
          <p:cNvPr id="121" name="CaixaDeTexto 120">
            <a:extLst>
              <a:ext uri="{FF2B5EF4-FFF2-40B4-BE49-F238E27FC236}">
                <a16:creationId xmlns:a16="http://schemas.microsoft.com/office/drawing/2014/main" xmlns="" id="{A0A1E155-FE6B-F7CE-B777-13ED0A1CC54C}"/>
              </a:ext>
            </a:extLst>
          </p:cNvPr>
          <p:cNvSpPr txBox="1"/>
          <p:nvPr/>
        </p:nvSpPr>
        <p:spPr>
          <a:xfrm>
            <a:off x="10752838" y="4034232"/>
            <a:ext cx="965329" cy="584775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err="1"/>
              <a:t>Compensação</a:t>
            </a:r>
            <a:r>
              <a:rPr lang="en-US" sz="800" b="1" dirty="0"/>
              <a:t> das </a:t>
            </a:r>
            <a:r>
              <a:rPr lang="en-US" sz="800" b="1" dirty="0" err="1"/>
              <a:t>emissões</a:t>
            </a:r>
            <a:r>
              <a:rPr lang="en-US" sz="800" b="1" dirty="0"/>
              <a:t> </a:t>
            </a:r>
            <a:r>
              <a:rPr lang="en-US" sz="800" b="1" dirty="0" err="1"/>
              <a:t>acima</a:t>
            </a:r>
            <a:r>
              <a:rPr lang="en-US" sz="800" b="1" dirty="0"/>
              <a:t> volume </a:t>
            </a:r>
            <a:r>
              <a:rPr lang="en-US" sz="800" b="1" dirty="0" err="1"/>
              <a:t>permitido</a:t>
            </a:r>
            <a:r>
              <a:rPr lang="en-US" sz="800" b="1" dirty="0"/>
              <a:t> </a:t>
            </a:r>
            <a:r>
              <a:rPr lang="en-US" sz="800" b="1" dirty="0" err="1"/>
              <a:t>pelas</a:t>
            </a:r>
            <a:r>
              <a:rPr lang="en-US" sz="800" b="1" dirty="0"/>
              <a:t> </a:t>
            </a:r>
            <a:r>
              <a:rPr lang="en-US" sz="800" b="1" dirty="0" err="1"/>
              <a:t>cotas</a:t>
            </a:r>
            <a:endParaRPr lang="pt-BR" sz="800" b="1" dirty="0"/>
          </a:p>
        </p:txBody>
      </p:sp>
      <p:cxnSp>
        <p:nvCxnSpPr>
          <p:cNvPr id="123" name="Conector: Angulado 122">
            <a:extLst>
              <a:ext uri="{FF2B5EF4-FFF2-40B4-BE49-F238E27FC236}">
                <a16:creationId xmlns:a16="http://schemas.microsoft.com/office/drawing/2014/main" xmlns="" id="{41F0D8A8-B21A-0E1F-760E-AA917B719087}"/>
              </a:ext>
            </a:extLst>
          </p:cNvPr>
          <p:cNvCxnSpPr>
            <a:cxnSpLocks/>
            <a:stCxn id="121" idx="1"/>
            <a:endCxn id="104" idx="2"/>
          </p:cNvCxnSpPr>
          <p:nvPr/>
        </p:nvCxnSpPr>
        <p:spPr>
          <a:xfrm rot="10800000">
            <a:off x="10208114" y="3874682"/>
            <a:ext cx="544725" cy="45193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45E2FB9D-B5BF-5CED-9E64-E025A2C1C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0554" y="6356350"/>
            <a:ext cx="363245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2A61244F-3A6E-B9BA-DCAB-4774069278D7}"/>
              </a:ext>
            </a:extLst>
          </p:cNvPr>
          <p:cNvSpPr txBox="1"/>
          <p:nvPr/>
        </p:nvSpPr>
        <p:spPr>
          <a:xfrm>
            <a:off x="166780" y="3695678"/>
            <a:ext cx="688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err="1"/>
              <a:t>Nível</a:t>
            </a:r>
            <a:r>
              <a:rPr lang="en-US" sz="800" b="1" dirty="0"/>
              <a:t> de </a:t>
            </a:r>
            <a:r>
              <a:rPr lang="en-US" sz="800" b="1" dirty="0" err="1"/>
              <a:t>emissões</a:t>
            </a:r>
            <a:r>
              <a:rPr lang="en-US" sz="800" b="1" dirty="0"/>
              <a:t> no </a:t>
            </a:r>
            <a:r>
              <a:rPr lang="en-US" sz="800" b="1" dirty="0" err="1"/>
              <a:t>ano</a:t>
            </a:r>
            <a:endParaRPr lang="pt-BR" sz="800" b="1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527920F2-3D6F-7A57-CA44-31849B024D86}"/>
              </a:ext>
            </a:extLst>
          </p:cNvPr>
          <p:cNvSpPr txBox="1"/>
          <p:nvPr/>
        </p:nvSpPr>
        <p:spPr>
          <a:xfrm>
            <a:off x="7698249" y="3376247"/>
            <a:ext cx="688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err="1"/>
              <a:t>Nível</a:t>
            </a:r>
            <a:r>
              <a:rPr lang="en-US" sz="800" b="1" dirty="0"/>
              <a:t> de </a:t>
            </a:r>
            <a:r>
              <a:rPr lang="en-US" sz="800" b="1" dirty="0" err="1"/>
              <a:t>emissões</a:t>
            </a:r>
            <a:r>
              <a:rPr lang="en-US" sz="800" b="1" dirty="0"/>
              <a:t> no </a:t>
            </a:r>
            <a:r>
              <a:rPr lang="en-US" sz="800" b="1" dirty="0" err="1"/>
              <a:t>ano</a:t>
            </a:r>
            <a:endParaRPr lang="pt-BR" sz="800" b="1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36F71E2B-09BA-9D0D-A537-DA9A7991952F}"/>
              </a:ext>
            </a:extLst>
          </p:cNvPr>
          <p:cNvSpPr txBox="1"/>
          <p:nvPr/>
        </p:nvSpPr>
        <p:spPr>
          <a:xfrm>
            <a:off x="3704945" y="3951592"/>
            <a:ext cx="688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err="1"/>
              <a:t>Nível</a:t>
            </a:r>
            <a:r>
              <a:rPr lang="en-US" sz="800" b="1" dirty="0"/>
              <a:t> de </a:t>
            </a:r>
            <a:r>
              <a:rPr lang="en-US" sz="800" b="1" dirty="0" err="1"/>
              <a:t>emissões</a:t>
            </a:r>
            <a:r>
              <a:rPr lang="en-US" sz="800" b="1" dirty="0"/>
              <a:t> no </a:t>
            </a:r>
            <a:r>
              <a:rPr lang="en-US" sz="800" b="1" dirty="0" err="1"/>
              <a:t>ano</a:t>
            </a:r>
            <a:endParaRPr lang="pt-BR" sz="800" b="1" dirty="0"/>
          </a:p>
        </p:txBody>
      </p:sp>
      <p:sp>
        <p:nvSpPr>
          <p:cNvPr id="61" name="Retângulo 60">
            <a:extLst>
              <a:ext uri="{FF2B5EF4-FFF2-40B4-BE49-F238E27FC236}">
                <a16:creationId xmlns:a16="http://schemas.microsoft.com/office/drawing/2014/main" xmlns="" id="{46C7E653-D2F8-4ECC-B34A-F8DDEFD6D7AB}"/>
              </a:ext>
            </a:extLst>
          </p:cNvPr>
          <p:cNvSpPr/>
          <p:nvPr/>
        </p:nvSpPr>
        <p:spPr>
          <a:xfrm>
            <a:off x="468990" y="370444"/>
            <a:ext cx="11160025" cy="6211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Como funciona o </a:t>
            </a:r>
            <a:r>
              <a:rPr lang="pt-BR" sz="3200" b="1" i="1" dirty="0">
                <a:solidFill>
                  <a:schemeClr val="accent6">
                    <a:lumMod val="50000"/>
                  </a:schemeClr>
                </a:solidFill>
              </a:rPr>
              <a:t>cap-</a:t>
            </a:r>
            <a:r>
              <a:rPr lang="pt-BR" sz="3200" b="1" i="1" dirty="0" err="1">
                <a:solidFill>
                  <a:schemeClr val="accent6">
                    <a:lumMod val="50000"/>
                  </a:schemeClr>
                </a:solidFill>
              </a:rPr>
              <a:t>and</a:t>
            </a:r>
            <a:r>
              <a:rPr lang="pt-BR" sz="3200" b="1" i="1" dirty="0">
                <a:solidFill>
                  <a:schemeClr val="accent6">
                    <a:lumMod val="50000"/>
                  </a:schemeClr>
                </a:solidFill>
              </a:rPr>
              <a:t>-trade e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 o que diz a Lei do SBCE?</a:t>
            </a:r>
            <a:endParaRPr lang="pt-BR" sz="3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2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B393E4E1-A9A5-B0DF-AB26-B752974D38BF}"/>
              </a:ext>
            </a:extLst>
          </p:cNvPr>
          <p:cNvSpPr/>
          <p:nvPr/>
        </p:nvSpPr>
        <p:spPr>
          <a:xfrm>
            <a:off x="468990" y="370444"/>
            <a:ext cx="11160025" cy="6211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Oferta Voluntária de Créditos de Carbono</a:t>
            </a:r>
            <a:endParaRPr lang="pt-BR" sz="3200" b="1" i="1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Nuvem 18">
            <a:extLst>
              <a:ext uri="{FF2B5EF4-FFF2-40B4-BE49-F238E27FC236}">
                <a16:creationId xmlns:a16="http://schemas.microsoft.com/office/drawing/2014/main" xmlns="" id="{EFE1DC51-4459-E265-6BF9-559259BF675C}"/>
              </a:ext>
            </a:extLst>
          </p:cNvPr>
          <p:cNvSpPr/>
          <p:nvPr/>
        </p:nvSpPr>
        <p:spPr>
          <a:xfrm rot="285418">
            <a:off x="468990" y="1751523"/>
            <a:ext cx="4697412" cy="3654979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20" name="Espaço Reservado para Texto 12">
            <a:extLst>
              <a:ext uri="{FF2B5EF4-FFF2-40B4-BE49-F238E27FC236}">
                <a16:creationId xmlns:a16="http://schemas.microsoft.com/office/drawing/2014/main" xmlns="" id="{9A764ABC-9CFD-0D48-0929-0BB3AC030C6E}"/>
              </a:ext>
            </a:extLst>
          </p:cNvPr>
          <p:cNvSpPr txBox="1">
            <a:spLocks/>
          </p:cNvSpPr>
          <p:nvPr/>
        </p:nvSpPr>
        <p:spPr>
          <a:xfrm>
            <a:off x="181888" y="5446140"/>
            <a:ext cx="5429250" cy="5715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algn="ctr">
              <a:lnSpc>
                <a:spcPct val="90000"/>
              </a:lnSpc>
              <a:defRPr sz="2200" b="1" kern="0">
                <a:solidFill>
                  <a:srgbClr val="008000"/>
                </a:solidFill>
                <a:ea typeface="+mj-ea"/>
                <a:cs typeface="Arial" pitchFamily="34" charset="0"/>
              </a:defRPr>
            </a:lvl1pPr>
            <a:lvl2pPr marL="742950" indent="-28575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dirty="0"/>
              <a:t>Projetos de redução de emissões implementados por não-regulados </a:t>
            </a:r>
            <a:br>
              <a:rPr lang="pt-BR" dirty="0"/>
            </a:br>
            <a:endParaRPr lang="pt-BR" altLang="pt-BR" sz="1400" dirty="0"/>
          </a:p>
        </p:txBody>
      </p:sp>
      <p:grpSp>
        <p:nvGrpSpPr>
          <p:cNvPr id="35" name="Agrupar 34">
            <a:extLst>
              <a:ext uri="{FF2B5EF4-FFF2-40B4-BE49-F238E27FC236}">
                <a16:creationId xmlns:a16="http://schemas.microsoft.com/office/drawing/2014/main" xmlns="" id="{564CCBAF-7512-4126-A4B8-CECD3B11C7E9}"/>
              </a:ext>
            </a:extLst>
          </p:cNvPr>
          <p:cNvGrpSpPr/>
          <p:nvPr/>
        </p:nvGrpSpPr>
        <p:grpSpPr>
          <a:xfrm>
            <a:off x="1279190" y="2481605"/>
            <a:ext cx="2999238" cy="2231914"/>
            <a:chOff x="1713115" y="2283615"/>
            <a:chExt cx="2189150" cy="1861454"/>
          </a:xfrm>
        </p:grpSpPr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xmlns="" id="{EACE959C-0F1C-0CF8-FBFD-EE02234BE8FD}"/>
                </a:ext>
              </a:extLst>
            </p:cNvPr>
            <p:cNvCxnSpPr/>
            <p:nvPr/>
          </p:nvCxnSpPr>
          <p:spPr>
            <a:xfrm>
              <a:off x="1807651" y="2283615"/>
              <a:ext cx="0" cy="1818167"/>
            </a:xfrm>
            <a:prstGeom prst="line">
              <a:avLst/>
            </a:prstGeom>
            <a:ln w="15875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xmlns="" id="{D0B1620E-FABF-7FEE-FF81-DFB944E1915C}"/>
                </a:ext>
              </a:extLst>
            </p:cNvPr>
            <p:cNvCxnSpPr/>
            <p:nvPr/>
          </p:nvCxnSpPr>
          <p:spPr>
            <a:xfrm>
              <a:off x="1713115" y="3974192"/>
              <a:ext cx="2189150" cy="0"/>
            </a:xfrm>
            <a:prstGeom prst="line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xmlns="" id="{C0C4DC2E-E6F8-DE10-0502-849E0E181DE1}"/>
                </a:ext>
              </a:extLst>
            </p:cNvPr>
            <p:cNvSpPr txBox="1"/>
            <p:nvPr/>
          </p:nvSpPr>
          <p:spPr>
            <a:xfrm>
              <a:off x="2267424" y="3934552"/>
              <a:ext cx="236309" cy="205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/>
                <a:t>T1</a:t>
              </a:r>
              <a:endParaRPr lang="pt-BR" sz="1000" b="1" dirty="0"/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xmlns="" id="{41ACA4A7-5C9B-CCE0-3F1A-A01C65723669}"/>
                </a:ext>
              </a:extLst>
            </p:cNvPr>
            <p:cNvSpPr txBox="1"/>
            <p:nvPr/>
          </p:nvSpPr>
          <p:spPr>
            <a:xfrm>
              <a:off x="2981075" y="3939716"/>
              <a:ext cx="236309" cy="205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/>
                <a:t>T2</a:t>
              </a:r>
              <a:endParaRPr lang="pt-BR" sz="1000" b="1" dirty="0"/>
            </a:p>
          </p:txBody>
        </p:sp>
      </p:grpSp>
      <p:sp>
        <p:nvSpPr>
          <p:cNvPr id="25" name="CaixaDeTexto 24">
            <a:extLst>
              <a:ext uri="{FF2B5EF4-FFF2-40B4-BE49-F238E27FC236}">
                <a16:creationId xmlns:a16="http://schemas.microsoft.com/office/drawing/2014/main" xmlns="" id="{BD1D68E4-6BF1-B063-2C7A-DB6C890FFF17}"/>
              </a:ext>
            </a:extLst>
          </p:cNvPr>
          <p:cNvSpPr txBox="1"/>
          <p:nvPr/>
        </p:nvSpPr>
        <p:spPr>
          <a:xfrm>
            <a:off x="947136" y="2584790"/>
            <a:ext cx="4384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tCO</a:t>
            </a:r>
            <a:r>
              <a:rPr lang="en-US" sz="800" b="1" baseline="-25000" dirty="0"/>
              <a:t>2</a:t>
            </a:r>
            <a:r>
              <a:rPr lang="en-US" sz="800" b="1" dirty="0"/>
              <a:t>e</a:t>
            </a:r>
            <a:endParaRPr lang="pt-BR" sz="800" b="1" dirty="0"/>
          </a:p>
        </p:txBody>
      </p: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xmlns="" id="{5B53C5A8-8144-C878-AB1E-BFF4CEEC53D3}"/>
              </a:ext>
            </a:extLst>
          </p:cNvPr>
          <p:cNvCxnSpPr>
            <a:cxnSpLocks/>
          </p:cNvCxnSpPr>
          <p:nvPr/>
        </p:nvCxnSpPr>
        <p:spPr>
          <a:xfrm flipV="1">
            <a:off x="3173415" y="2584790"/>
            <a:ext cx="0" cy="1923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>
            <a:extLst>
              <a:ext uri="{FF2B5EF4-FFF2-40B4-BE49-F238E27FC236}">
                <a16:creationId xmlns:a16="http://schemas.microsoft.com/office/drawing/2014/main" xmlns="" id="{7088146A-74CF-A15A-D958-D87CAAF85993}"/>
              </a:ext>
            </a:extLst>
          </p:cNvPr>
          <p:cNvSpPr txBox="1"/>
          <p:nvPr/>
        </p:nvSpPr>
        <p:spPr>
          <a:xfrm>
            <a:off x="3789668" y="3808984"/>
            <a:ext cx="1622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/>
              <a:t>Reduções</a:t>
            </a:r>
            <a:r>
              <a:rPr lang="en-US" sz="1000" b="1" dirty="0"/>
              <a:t> </a:t>
            </a:r>
            <a:r>
              <a:rPr lang="en-US" sz="1000" b="1" dirty="0" err="1"/>
              <a:t>decorrentes</a:t>
            </a:r>
            <a:endParaRPr lang="en-US" sz="1000" b="1" dirty="0"/>
          </a:p>
          <a:p>
            <a:pPr algn="ctr"/>
            <a:r>
              <a:rPr lang="en-US" sz="1000" b="1" dirty="0"/>
              <a:t>do </a:t>
            </a:r>
            <a:r>
              <a:rPr lang="en-US" sz="1000" b="1" dirty="0" err="1"/>
              <a:t>projeto</a:t>
            </a:r>
            <a:endParaRPr lang="pt-BR" sz="1000" b="1" dirty="0"/>
          </a:p>
        </p:txBody>
      </p:sp>
      <p:sp>
        <p:nvSpPr>
          <p:cNvPr id="52" name="Chave Esquerda 51">
            <a:extLst>
              <a:ext uri="{FF2B5EF4-FFF2-40B4-BE49-F238E27FC236}">
                <a16:creationId xmlns:a16="http://schemas.microsoft.com/office/drawing/2014/main" xmlns="" id="{F3B209BD-707E-B16D-96BA-B38195877F66}"/>
              </a:ext>
            </a:extLst>
          </p:cNvPr>
          <p:cNvSpPr/>
          <p:nvPr/>
        </p:nvSpPr>
        <p:spPr>
          <a:xfrm rot="16200000">
            <a:off x="2570056" y="4270549"/>
            <a:ext cx="194883" cy="99803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xmlns="" id="{7652E2A4-CEF0-6227-BA2D-03390CD3768E}"/>
              </a:ext>
            </a:extLst>
          </p:cNvPr>
          <p:cNvSpPr txBox="1"/>
          <p:nvPr/>
        </p:nvSpPr>
        <p:spPr>
          <a:xfrm>
            <a:off x="2244530" y="4830292"/>
            <a:ext cx="998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/>
              <a:t>Período</a:t>
            </a:r>
            <a:r>
              <a:rPr lang="en-US" sz="1000" b="1" dirty="0"/>
              <a:t> de </a:t>
            </a:r>
            <a:r>
              <a:rPr lang="en-US" sz="1000" b="1" dirty="0" err="1"/>
              <a:t>Gerenciamento</a:t>
            </a:r>
            <a:endParaRPr lang="pt-BR" sz="1000" b="1" dirty="0"/>
          </a:p>
        </p:txBody>
      </p:sp>
      <p:sp>
        <p:nvSpPr>
          <p:cNvPr id="10" name="Seta em Curva para Baixo 9"/>
          <p:cNvSpPr/>
          <p:nvPr/>
        </p:nvSpPr>
        <p:spPr>
          <a:xfrm rot="20588677">
            <a:off x="2485775" y="1914731"/>
            <a:ext cx="4200262" cy="902199"/>
          </a:xfrm>
          <a:prstGeom prst="curved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xmlns="" id="{205BE048-D0F7-934D-BBA2-F87BA85F10EE}"/>
              </a:ext>
            </a:extLst>
          </p:cNvPr>
          <p:cNvSpPr txBox="1"/>
          <p:nvPr/>
        </p:nvSpPr>
        <p:spPr>
          <a:xfrm>
            <a:off x="3737840" y="4529613"/>
            <a:ext cx="6882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Tempo</a:t>
            </a:r>
            <a:endParaRPr lang="pt-BR" sz="900" b="1" dirty="0"/>
          </a:p>
        </p:txBody>
      </p: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xmlns="" id="{03335DD2-E18B-0EAF-1FB6-341251A93D44}"/>
              </a:ext>
            </a:extLst>
          </p:cNvPr>
          <p:cNvCxnSpPr>
            <a:cxnSpLocks/>
          </p:cNvCxnSpPr>
          <p:nvPr/>
        </p:nvCxnSpPr>
        <p:spPr>
          <a:xfrm>
            <a:off x="1408629" y="2791816"/>
            <a:ext cx="2838347" cy="580059"/>
          </a:xfrm>
          <a:prstGeom prst="line">
            <a:avLst/>
          </a:prstGeom>
          <a:ln w="158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Texto 12">
            <a:extLst>
              <a:ext uri="{FF2B5EF4-FFF2-40B4-BE49-F238E27FC236}">
                <a16:creationId xmlns:a16="http://schemas.microsoft.com/office/drawing/2014/main" xmlns="" id="{34E9012E-2CEC-C5D9-E989-30936D14054D}"/>
              </a:ext>
            </a:extLst>
          </p:cNvPr>
          <p:cNvSpPr txBox="1">
            <a:spLocks/>
          </p:cNvSpPr>
          <p:nvPr/>
        </p:nvSpPr>
        <p:spPr>
          <a:xfrm>
            <a:off x="5546906" y="2283414"/>
            <a:ext cx="2405572" cy="62118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="ctr"/>
          <a:lstStyle>
            <a:defPPr>
              <a:defRPr lang="en-US"/>
            </a:defPPr>
            <a:lvl1pPr algn="ctr">
              <a:lnSpc>
                <a:spcPct val="90000"/>
              </a:lnSpc>
              <a:defRPr sz="2200" b="1" kern="0">
                <a:solidFill>
                  <a:srgbClr val="008000"/>
                </a:solidFill>
                <a:ea typeface="+mj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pt-BR" sz="1800" dirty="0">
                <a:solidFill>
                  <a:schemeClr val="bg1"/>
                </a:solidFill>
              </a:rPr>
              <a:t>Oferta voluntária </a:t>
            </a:r>
            <a:br>
              <a:rPr lang="pt-BR" altLang="pt-BR" sz="1800" dirty="0">
                <a:solidFill>
                  <a:schemeClr val="bg1"/>
                </a:solidFill>
              </a:rPr>
            </a:br>
            <a:r>
              <a:rPr lang="pt-BR" altLang="pt-BR" sz="1800" dirty="0">
                <a:solidFill>
                  <a:schemeClr val="bg1"/>
                </a:solidFill>
              </a:rPr>
              <a:t>de créditos de carbono</a:t>
            </a:r>
          </a:p>
        </p:txBody>
      </p:sp>
      <p:sp>
        <p:nvSpPr>
          <p:cNvPr id="51" name="Paralelogramo 50">
            <a:extLst>
              <a:ext uri="{FF2B5EF4-FFF2-40B4-BE49-F238E27FC236}">
                <a16:creationId xmlns:a16="http://schemas.microsoft.com/office/drawing/2014/main" xmlns="" id="{24A2315D-3E16-9DCB-2D6F-5F1385919E4C}"/>
              </a:ext>
            </a:extLst>
          </p:cNvPr>
          <p:cNvSpPr/>
          <p:nvPr/>
        </p:nvSpPr>
        <p:spPr>
          <a:xfrm rot="16200000">
            <a:off x="2308449" y="2840797"/>
            <a:ext cx="749365" cy="980570"/>
          </a:xfrm>
          <a:prstGeom prst="parallelogram">
            <a:avLst>
              <a:gd name="adj" fmla="val 2635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Triângulo isósceles 53">
            <a:extLst>
              <a:ext uri="{FF2B5EF4-FFF2-40B4-BE49-F238E27FC236}">
                <a16:creationId xmlns:a16="http://schemas.microsoft.com/office/drawing/2014/main" xmlns="" id="{24A2CE8C-4C51-E482-97AB-7D8AE5CF22A7}"/>
              </a:ext>
            </a:extLst>
          </p:cNvPr>
          <p:cNvSpPr/>
          <p:nvPr/>
        </p:nvSpPr>
        <p:spPr>
          <a:xfrm>
            <a:off x="2194444" y="3207843"/>
            <a:ext cx="1016790" cy="532392"/>
          </a:xfrm>
          <a:prstGeom prst="triangle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xmlns="" id="{CE09ACBA-F57B-2C36-41D7-0DA191AD52B8}"/>
              </a:ext>
            </a:extLst>
          </p:cNvPr>
          <p:cNvCxnSpPr>
            <a:cxnSpLocks/>
          </p:cNvCxnSpPr>
          <p:nvPr/>
        </p:nvCxnSpPr>
        <p:spPr>
          <a:xfrm flipV="1">
            <a:off x="2194445" y="2584790"/>
            <a:ext cx="0" cy="1923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xmlns="" id="{C5A86333-8A22-8D58-EEB8-C618B40D5459}"/>
              </a:ext>
            </a:extLst>
          </p:cNvPr>
          <p:cNvCxnSpPr>
            <a:cxnSpLocks/>
          </p:cNvCxnSpPr>
          <p:nvPr/>
        </p:nvCxnSpPr>
        <p:spPr>
          <a:xfrm>
            <a:off x="1408629" y="2789971"/>
            <a:ext cx="2704183" cy="1407026"/>
          </a:xfrm>
          <a:prstGeom prst="line">
            <a:avLst/>
          </a:prstGeom>
          <a:ln w="158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>
            <a:extLst>
              <a:ext uri="{FF2B5EF4-FFF2-40B4-BE49-F238E27FC236}">
                <a16:creationId xmlns:a16="http://schemas.microsoft.com/office/drawing/2014/main" xmlns="" id="{1362A6AA-A98D-41D9-BE9B-98068291198E}"/>
              </a:ext>
            </a:extLst>
          </p:cNvPr>
          <p:cNvSpPr txBox="1"/>
          <p:nvPr/>
        </p:nvSpPr>
        <p:spPr>
          <a:xfrm>
            <a:off x="487729" y="2221246"/>
            <a:ext cx="1172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/>
              <a:t>Emissões</a:t>
            </a:r>
            <a:endParaRPr lang="en-US" sz="1000" b="1" dirty="0"/>
          </a:p>
          <a:p>
            <a:pPr algn="ctr"/>
            <a:r>
              <a:rPr lang="en-US" sz="1000" b="1" dirty="0"/>
              <a:t>de GEE</a:t>
            </a:r>
            <a:endParaRPr lang="pt-BR" sz="1000" b="1" dirty="0"/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xmlns="" id="{7BD6B869-A4FD-441C-8A5B-AECEE932B881}"/>
              </a:ext>
            </a:extLst>
          </p:cNvPr>
          <p:cNvSpPr txBox="1"/>
          <p:nvPr/>
        </p:nvSpPr>
        <p:spPr>
          <a:xfrm>
            <a:off x="4028809" y="3021130"/>
            <a:ext cx="1001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/>
              <a:t>Linha</a:t>
            </a:r>
            <a:r>
              <a:rPr lang="en-US" sz="1000" b="1" dirty="0"/>
              <a:t> de Base</a:t>
            </a:r>
          </a:p>
          <a:p>
            <a:pPr algn="ctr"/>
            <a:r>
              <a:rPr lang="en-US" sz="1000" b="1" dirty="0"/>
              <a:t>(BAU)</a:t>
            </a:r>
            <a:endParaRPr lang="pt-BR" sz="1000" b="1" dirty="0"/>
          </a:p>
        </p:txBody>
      </p:sp>
    </p:spTree>
    <p:extLst>
      <p:ext uri="{BB962C8B-B14F-4D97-AF65-F5344CB8AC3E}">
        <p14:creationId xmlns:p14="http://schemas.microsoft.com/office/powerpoint/2010/main" val="215130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5326</TotalTime>
  <Words>903</Words>
  <Application>Microsoft Office PowerPoint</Application>
  <PresentationFormat>Personalizar</PresentationFormat>
  <Paragraphs>225</Paragraphs>
  <Slides>12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Sistema Brasileiro de Comércio de Emissões – SBCE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Beatriz Soares da Silva</dc:creator>
  <cp:lastModifiedBy>Marcelo Idalízio Penna</cp:lastModifiedBy>
  <cp:revision>126</cp:revision>
  <dcterms:created xsi:type="dcterms:W3CDTF">2023-05-16T22:28:45Z</dcterms:created>
  <dcterms:modified xsi:type="dcterms:W3CDTF">2023-10-03T16:37:42Z</dcterms:modified>
</cp:coreProperties>
</file>