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65" r:id="rId5"/>
    <p:sldId id="266" r:id="rId6"/>
    <p:sldId id="2127" r:id="rId7"/>
    <p:sldId id="2126" r:id="rId8"/>
    <p:sldId id="2129" r:id="rId9"/>
    <p:sldId id="3315" r:id="rId10"/>
    <p:sldId id="2132" r:id="rId11"/>
    <p:sldId id="2134" r:id="rId12"/>
    <p:sldId id="2135" r:id="rId13"/>
    <p:sldId id="2136" r:id="rId14"/>
    <p:sldId id="2137" r:id="rId15"/>
    <p:sldId id="3299" r:id="rId16"/>
    <p:sldId id="2141" r:id="rId17"/>
    <p:sldId id="2143" r:id="rId18"/>
    <p:sldId id="2142" r:id="rId19"/>
    <p:sldId id="2145" r:id="rId20"/>
    <p:sldId id="271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DE39AC1-B7D0-AABA-D23B-C79150FA2D03}" name="Diana Quintero" initials="DQ" userId="edb50fd9d88c50bb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66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185A421-97AF-4237-8FA7-FBFDEA42FD34}" v="28" dt="2023-08-31T08:26:39.5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5728"/>
  </p:normalViewPr>
  <p:slideViewPr>
    <p:cSldViewPr snapToGrid="0" snapToObjects="1">
      <p:cViewPr varScale="1">
        <p:scale>
          <a:sx n="152" d="100"/>
          <a:sy n="152" d="100"/>
        </p:scale>
        <p:origin x="2184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8/10/relationships/authors" Target="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BDA1B-1E4C-AA4A-B5AA-A7DE2EE864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5FD36E-B17A-C44F-929B-A03FE3CDD1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BB8C42-E609-784C-8A83-6F64EB987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C861A-6675-F040-8408-4F88D0FB40BE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6B9636-3C12-804F-B3FF-AB009CEA8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8493FB-3925-7648-988E-23E9C76EE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D55E2-0462-B441-BC13-B9A2F75956F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376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43BD8-9E8B-F741-B831-81AB9A401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68FF75-DB61-8A49-B873-D699CE2FE0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A0672A-1AC2-9F4B-BDA4-39D41AE4A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C861A-6675-F040-8408-4F88D0FB40BE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BDCC3D-3A0C-C740-81A1-9CB550763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341F44-C3DA-264A-821F-A6586C8F8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D55E2-0462-B441-BC13-B9A2F75956F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45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A522948-B42E-8846-AE86-A55E698B88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220059-8F55-B54C-82DC-994F55DB15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ED1955-55D0-2244-9133-3492B1372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C861A-6675-F040-8408-4F88D0FB40BE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2A939A-BE70-6449-89F8-B90052BB9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5AEA2C-1E00-7148-9A3F-EC2A898AC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D55E2-0462-B441-BC13-B9A2F75956F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379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D0FCA5-65A2-B849-BDF6-AF5F8602F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BEF1E2-D298-B448-9CD3-33CD4A1E9C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467F41-267B-7442-B8CD-6A3530B1FD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C861A-6675-F040-8408-4F88D0FB40BE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E1206C-89C5-0747-87ED-2C7870BB2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6FB716-51B2-8A45-8D30-B12CF8420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D55E2-0462-B441-BC13-B9A2F75956F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92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605DE-B688-9040-BB9B-69ED2DF18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FD4115-6F64-2B43-86E8-F14344BC73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08510A-41D7-6249-A8F5-2116C93A2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C861A-6675-F040-8408-4F88D0FB40BE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402274-037B-8F4A-8851-62D59D7B8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1F0370-A33A-FA47-BFDB-44A5F4482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D55E2-0462-B441-BC13-B9A2F75956F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435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7837B2-6C6B-0844-9004-5F1001F61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34F8EC-048D-8C43-8653-526D73A89C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989A83-3CD7-A04C-BCF7-0BA549B6B2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905255-FCDB-AA43-A5BD-B01A6B899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C861A-6675-F040-8408-4F88D0FB40BE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DE4706-25D2-8442-87C9-29A3714E2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0F2BEE-AD72-A94D-B456-50C0A78DA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D55E2-0462-B441-BC13-B9A2F75956F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876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053FB-6010-4C43-B0B0-C456D9248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B65F19-647B-0D4F-89D3-C46A9B9887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2DC60C-670F-D54E-BD20-FBF5B24438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64933B-C640-7B47-9B47-EB44604456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3DFFF4-E991-ED49-924D-8E95395B53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CFEF94D-4D15-7948-9BBE-2FD5BE5D4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C861A-6675-F040-8408-4F88D0FB40BE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D795431-0C8A-2C40-9E1F-47541F292A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408D13-CEAC-E640-B9FB-4364528C5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D55E2-0462-B441-BC13-B9A2F75956F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002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7C6FE4-25FE-8A4A-8AC8-CAF58B41A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8C2DBF-EEBD-FF41-8E5B-4ECEE4257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C861A-6675-F040-8408-4F88D0FB40BE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056C53-9F9B-E743-85F2-6B1B29ABB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FDFC2A-2232-DC47-BD0C-3F442E26C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D55E2-0462-B441-BC13-B9A2F75956F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441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C3D081-835B-BD4F-AAD0-9021EE13B6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C861A-6675-F040-8408-4F88D0FB40BE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1182876-6E1E-8246-BD51-0E7C65073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0D95C6-5FFE-5C4C-B108-26CD91ACF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D55E2-0462-B441-BC13-B9A2F75956F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052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35BAC-6941-774E-92CA-385D69710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A3F458-D307-9A44-99CC-16A9A4DAA3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F996D7-CC09-8348-BAAB-C51F4B0B5D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D20DA1-9D1B-8549-B38F-AA262E5AA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C861A-6675-F040-8408-4F88D0FB40BE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041FC3-276A-0946-A9CB-E066376A7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94DE65-8E9F-3D49-B782-E158A758E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D55E2-0462-B441-BC13-B9A2F75956F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243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503F0C-E8D6-DD4B-95B2-AA79BA234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54AF84-A075-3540-8555-1472226944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270112-73AB-5842-A48B-88DFF6F06F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F6683D-3D3C-F44B-AA3C-EC95E40CF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C861A-6675-F040-8408-4F88D0FB40BE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F2FB6D-8DB4-9445-A175-DEABBAFA6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363F21-F0ED-BF49-A9BC-A2A7F145F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D55E2-0462-B441-BC13-B9A2F75956F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808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BCBD11-6EB1-254A-9665-5AAEAFDBA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94B1B9-756D-9740-8B53-7BA94376DD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F5E7FA-0818-1647-8BC3-E2C70BF1BB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2C861A-6675-F040-8408-4F88D0FB40BE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60A4A7-019B-B341-BE97-AD4DC34E27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DA3417-B80D-3E45-82F2-36401F9EA2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CD55E2-0462-B441-BC13-B9A2F75956F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873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pps.who.int/iris/handle/10665/312342" TargetMode="External"/><Relationship Id="rId5" Type="http://schemas.openxmlformats.org/officeDocument/2006/relationships/image" Target="../media/image24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jpeg"/><Relationship Id="rId3" Type="http://schemas.openxmlformats.org/officeDocument/2006/relationships/image" Target="../media/image8.png"/><Relationship Id="rId7" Type="http://schemas.openxmlformats.org/officeDocument/2006/relationships/image" Target="../media/image30.jpeg"/><Relationship Id="rId12" Type="http://schemas.openxmlformats.org/officeDocument/2006/relationships/image" Target="../media/image3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11" Type="http://schemas.openxmlformats.org/officeDocument/2006/relationships/image" Target="../media/image34.jpeg"/><Relationship Id="rId5" Type="http://schemas.openxmlformats.org/officeDocument/2006/relationships/image" Target="../media/image28.png"/><Relationship Id="rId15" Type="http://schemas.openxmlformats.org/officeDocument/2006/relationships/image" Target="../media/image38.png"/><Relationship Id="rId10" Type="http://schemas.openxmlformats.org/officeDocument/2006/relationships/image" Target="../media/image33.png"/><Relationship Id="rId4" Type="http://schemas.openxmlformats.org/officeDocument/2006/relationships/image" Target="../media/image9.png"/><Relationship Id="rId9" Type="http://schemas.openxmlformats.org/officeDocument/2006/relationships/image" Target="../media/image32.png"/><Relationship Id="rId1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40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9.png"/><Relationship Id="rId7" Type="http://schemas.openxmlformats.org/officeDocument/2006/relationships/image" Target="../media/image1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hyperlink" Target="https://apps.who.int/iris/handle/10665/312342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pps.who.int/iris/handle/10665/312342" TargetMode="External"/><Relationship Id="rId5" Type="http://schemas.openxmlformats.org/officeDocument/2006/relationships/image" Target="../media/image22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mcti ">
            <a:extLst>
              <a:ext uri="{FF2B5EF4-FFF2-40B4-BE49-F238E27FC236}">
                <a16:creationId xmlns:a16="http://schemas.microsoft.com/office/drawing/2014/main" id="{235A5074-8BCB-7C80-B7EE-C1B1DFED11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003"/>
            <a:ext cx="121920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FDF7024-3C95-E047-960D-4A5978B83B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07567" y="-624727"/>
            <a:ext cx="5157647" cy="468222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2D78340-50ED-224B-920B-96DA34EFA88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42329" b="42329"/>
          <a:stretch/>
        </p:blipFill>
        <p:spPr>
          <a:xfrm>
            <a:off x="268485" y="6028006"/>
            <a:ext cx="4923692" cy="685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D4710D7-DCAF-D04B-81CC-8C705BE83971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870840" y="622911"/>
            <a:ext cx="3013687" cy="273588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F927FA8-5B76-0144-82FB-F4F6FE349A8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0036" r="25527"/>
          <a:stretch/>
        </p:blipFill>
        <p:spPr>
          <a:xfrm>
            <a:off x="10668000" y="3753483"/>
            <a:ext cx="1645920" cy="3362495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D946C601-79B8-2706-12ED-140AD0E5DB12}"/>
              </a:ext>
            </a:extLst>
          </p:cNvPr>
          <p:cNvSpPr txBox="1"/>
          <p:nvPr/>
        </p:nvSpPr>
        <p:spPr>
          <a:xfrm>
            <a:off x="7741922" y="0"/>
            <a:ext cx="448160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rgbClr val="002060"/>
                </a:solidFill>
              </a:rPr>
              <a:t>Medicinas Tradicionais, Complementares  e Integrativas.</a:t>
            </a:r>
            <a:br>
              <a:rPr lang="pt-BR" sz="2400" b="1" dirty="0">
                <a:solidFill>
                  <a:srgbClr val="002060"/>
                </a:solidFill>
              </a:rPr>
            </a:br>
            <a:r>
              <a:rPr lang="pt-BR" sz="2400" b="1" dirty="0">
                <a:solidFill>
                  <a:srgbClr val="002060"/>
                </a:solidFill>
              </a:rPr>
              <a:t>Panorama Global, Regional e desafios para o país</a:t>
            </a:r>
            <a:endParaRPr lang="pt-BR" sz="2400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6996A414-70E7-D2D3-750C-D144CB2C7356}"/>
              </a:ext>
            </a:extLst>
          </p:cNvPr>
          <p:cNvSpPr txBox="1">
            <a:spLocks/>
          </p:cNvSpPr>
          <p:nvPr/>
        </p:nvSpPr>
        <p:spPr>
          <a:xfrm>
            <a:off x="6629167" y="5058044"/>
            <a:ext cx="4923692" cy="165576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CO" b="1">
                <a:solidFill>
                  <a:schemeClr val="bg1"/>
                </a:solidFill>
              </a:rPr>
              <a:t>Rafael Dall’Alba</a:t>
            </a:r>
            <a:endParaRPr lang="es-CO"/>
          </a:p>
          <a:p>
            <a:pPr algn="l"/>
            <a:r>
              <a:rPr lang="es-ES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Consultor OPAS Serviços e Sistemas de Saúde (HSS) – Medicinas Tradicionais Complementares e Integrativas</a:t>
            </a:r>
          </a:p>
          <a:p>
            <a:pPr algn="l"/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26607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1C02352-E449-1840-9A5B-86D40944F2E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 r="12367" b="3702"/>
          <a:stretch/>
        </p:blipFill>
        <p:spPr>
          <a:xfrm>
            <a:off x="9238984" y="3775575"/>
            <a:ext cx="3212096" cy="320434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89EA400-A74A-7347-918E-7D75804B5B0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2985" b="31978"/>
          <a:stretch/>
        </p:blipFill>
        <p:spPr>
          <a:xfrm>
            <a:off x="196265" y="6031936"/>
            <a:ext cx="2501215" cy="795583"/>
          </a:xfrm>
          <a:prstGeom prst="rect">
            <a:avLst/>
          </a:prstGeom>
        </p:spPr>
      </p:pic>
      <p:sp>
        <p:nvSpPr>
          <p:cNvPr id="10" name="TextBox 8">
            <a:extLst>
              <a:ext uri="{FF2B5EF4-FFF2-40B4-BE49-F238E27FC236}">
                <a16:creationId xmlns:a16="http://schemas.microsoft.com/office/drawing/2014/main" id="{99A57DE0-A4E9-1552-95F3-DE59CF3AB6B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46456" y="278886"/>
            <a:ext cx="1011834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4000" b="1" dirty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Panorama Global das MTCI</a:t>
            </a:r>
          </a:p>
        </p:txBody>
      </p:sp>
      <p:sp>
        <p:nvSpPr>
          <p:cNvPr id="12" name="TextBox 4">
            <a:extLst>
              <a:ext uri="{FF2B5EF4-FFF2-40B4-BE49-F238E27FC236}">
                <a16:creationId xmlns:a16="http://schemas.microsoft.com/office/drawing/2014/main" id="{5EC35ADB-8E0E-3490-9A64-B848A260BB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2588" y="6451601"/>
            <a:ext cx="86931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000" dirty="0">
                <a:solidFill>
                  <a:srgbClr val="000000"/>
                </a:solidFill>
              </a:rPr>
              <a:t>Source: WHO global report on traditional and complementary medicine 2019</a:t>
            </a:r>
          </a:p>
        </p:txBody>
      </p:sp>
      <p:pic>
        <p:nvPicPr>
          <p:cNvPr id="8" name="Marcador de contenido 3">
            <a:extLst>
              <a:ext uri="{FF2B5EF4-FFF2-40B4-BE49-F238E27FC236}">
                <a16:creationId xmlns:a16="http://schemas.microsoft.com/office/drawing/2014/main" id="{667C8CA6-7172-8B03-7CF4-6C7F8734A8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3375762" y="1034166"/>
            <a:ext cx="7996114" cy="5617270"/>
          </a:xfrm>
          <a:prstGeom prst="rect">
            <a:avLst/>
          </a:prstGeom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FB86DC79-20B0-CE60-1C1B-4C8AAF79651F}"/>
              </a:ext>
            </a:extLst>
          </p:cNvPr>
          <p:cNvSpPr/>
          <p:nvPr/>
        </p:nvSpPr>
        <p:spPr>
          <a:xfrm>
            <a:off x="108069" y="3005251"/>
            <a:ext cx="3389511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PFTransportLight-Regular"/>
              </a:rPr>
              <a:t>170 </a:t>
            </a:r>
            <a:r>
              <a:rPr lang="en-US" sz="2800" dirty="0">
                <a:solidFill>
                  <a:schemeClr val="tx2"/>
                </a:solidFill>
                <a:latin typeface="PFTransportLight-Regular"/>
              </a:rPr>
              <a:t>(88%) </a:t>
            </a:r>
            <a:r>
              <a:rPr lang="en-US" dirty="0">
                <a:solidFill>
                  <a:srgbClr val="000000"/>
                </a:solidFill>
                <a:latin typeface="PFTransportLight-Regular"/>
              </a:rPr>
              <a:t>dos 1</a:t>
            </a:r>
            <a:r>
              <a:rPr lang="pt-BR" dirty="0"/>
              <a:t>93 países  declararam que fazem uso das MCTI – incluindo as indígenas (povos originários)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C94EBAD3-C00B-7B1E-A558-244E96507625}"/>
              </a:ext>
            </a:extLst>
          </p:cNvPr>
          <p:cNvSpPr txBox="1"/>
          <p:nvPr/>
        </p:nvSpPr>
        <p:spPr>
          <a:xfrm>
            <a:off x="3832252" y="6379059"/>
            <a:ext cx="622463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0" i="0" dirty="0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 WHO global report on traditional and complementary medicine 2019. World Health Organization. </a:t>
            </a:r>
            <a:r>
              <a:rPr lang="en-US" sz="1000" b="0" i="0" u="none" strike="noStrike" dirty="0">
                <a:solidFill>
                  <a:srgbClr val="008DC9"/>
                </a:solidFill>
                <a:effectLst/>
                <a:latin typeface="Helvetica" panose="020B0604020202020204" pitchFamily="34" charset="0"/>
                <a:hlinkClick r:id="rId6"/>
              </a:rPr>
              <a:t>https://apps.who.int/iris/handle/10665/312342</a:t>
            </a:r>
            <a:r>
              <a:rPr lang="en-US" sz="1000" b="0" i="0" dirty="0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.</a:t>
            </a:r>
            <a:endParaRPr lang="pt-BR" sz="1000" dirty="0"/>
          </a:p>
        </p:txBody>
      </p:sp>
    </p:spTree>
    <p:extLst>
      <p:ext uri="{BB962C8B-B14F-4D97-AF65-F5344CB8AC3E}">
        <p14:creationId xmlns:p14="http://schemas.microsoft.com/office/powerpoint/2010/main" val="24507357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8">
            <a:extLst>
              <a:ext uri="{FF2B5EF4-FFF2-40B4-BE49-F238E27FC236}">
                <a16:creationId xmlns:a16="http://schemas.microsoft.com/office/drawing/2014/main" id="{99A57DE0-A4E9-1552-95F3-DE59CF3AB6B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46456" y="92492"/>
            <a:ext cx="1011834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4000" b="1" dirty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Panorama das MTCI </a:t>
            </a:r>
            <a:r>
              <a:rPr lang="en-US" sz="4000" b="1" dirty="0" err="1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nas</a:t>
            </a:r>
            <a:r>
              <a:rPr lang="en-US" sz="4000" b="1" dirty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 </a:t>
            </a:r>
            <a:r>
              <a:rPr lang="en-US" sz="4000" b="1" dirty="0" err="1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Américas</a:t>
            </a:r>
            <a:endParaRPr lang="en-US" sz="4000" b="1" dirty="0"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C505C448-1279-9009-D63A-934A9BB50C7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704" t="7402" r="22366" b="17472"/>
          <a:stretch/>
        </p:blipFill>
        <p:spPr>
          <a:xfrm>
            <a:off x="290085" y="635156"/>
            <a:ext cx="11555459" cy="627296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89EA400-A74A-7347-918E-7D75804B5B0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2985" b="31978"/>
          <a:stretch/>
        </p:blipFill>
        <p:spPr>
          <a:xfrm>
            <a:off x="346456" y="6181188"/>
            <a:ext cx="2031985" cy="646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0769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89EA400-A74A-7347-918E-7D75804B5B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2985" b="31978"/>
          <a:stretch/>
        </p:blipFill>
        <p:spPr>
          <a:xfrm>
            <a:off x="196265" y="6031936"/>
            <a:ext cx="2501215" cy="795583"/>
          </a:xfrm>
          <a:prstGeom prst="rect">
            <a:avLst/>
          </a:prstGeom>
        </p:spPr>
      </p:pic>
      <p:sp>
        <p:nvSpPr>
          <p:cNvPr id="10" name="TextBox 8">
            <a:extLst>
              <a:ext uri="{FF2B5EF4-FFF2-40B4-BE49-F238E27FC236}">
                <a16:creationId xmlns:a16="http://schemas.microsoft.com/office/drawing/2014/main" id="{99A57DE0-A4E9-1552-95F3-DE59CF3AB6B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780" y="30481"/>
            <a:ext cx="3102836" cy="20867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3600" b="1" dirty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Panorama das MTCI/PICS no </a:t>
            </a:r>
            <a:r>
              <a:rPr lang="en-US" sz="3600" b="1" dirty="0" err="1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Brasil</a:t>
            </a:r>
            <a:endParaRPr lang="en-US" sz="3600" b="1" dirty="0"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8" name="Marcador de texto 2">
            <a:extLst>
              <a:ext uri="{FF2B5EF4-FFF2-40B4-BE49-F238E27FC236}">
                <a16:creationId xmlns:a16="http://schemas.microsoft.com/office/drawing/2014/main" id="{717D5F48-56DA-499E-8ACD-038AEBB110B4}"/>
              </a:ext>
            </a:extLst>
          </p:cNvPr>
          <p:cNvSpPr txBox="1">
            <a:spLocks/>
          </p:cNvSpPr>
          <p:nvPr/>
        </p:nvSpPr>
        <p:spPr>
          <a:xfrm>
            <a:off x="6563170" y="1303179"/>
            <a:ext cx="5432565" cy="5294130"/>
          </a:xfrm>
          <a:prstGeom prst="rect">
            <a:avLst/>
          </a:prstGeom>
        </p:spPr>
        <p:txBody>
          <a:bodyPr vert="horz" lIns="68573" tIns="34287" rIns="68573" bIns="34287" rtlCol="0" anchor="ctr">
            <a:normAutofit lnSpcReduction="10000"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854" indent="-171427">
              <a:buFont typeface="Arial" panose="020B0604020202020204" pitchFamily="34" charset="0"/>
              <a:buChar char="•"/>
            </a:pPr>
            <a:r>
              <a:rPr lang="pt-BR" sz="2175" dirty="0">
                <a:solidFill>
                  <a:schemeClr val="tx1"/>
                </a:solidFill>
              </a:rPr>
              <a:t>Política Nacional de Práticas Integrativas e Complementares em Saúde – PNPIC*;</a:t>
            </a:r>
          </a:p>
          <a:p>
            <a:pPr marL="342854" indent="-171427">
              <a:buFont typeface="Arial" panose="020B0604020202020204" pitchFamily="34" charset="0"/>
              <a:buChar char="•"/>
            </a:pPr>
            <a:r>
              <a:rPr lang="pt-BR" sz="2175" dirty="0">
                <a:solidFill>
                  <a:schemeClr val="tx1"/>
                </a:solidFill>
              </a:rPr>
              <a:t>Política Nacional de Plantas Medicinais e Fitoterápicos – PNPMF*;</a:t>
            </a:r>
          </a:p>
          <a:p>
            <a:pPr marL="342854" indent="-171427">
              <a:buFont typeface="Arial" panose="020B0604020202020204" pitchFamily="34" charset="0"/>
              <a:buChar char="•"/>
            </a:pPr>
            <a:r>
              <a:rPr lang="pt-BR" sz="2175" dirty="0">
                <a:solidFill>
                  <a:schemeClr val="tx1"/>
                </a:solidFill>
              </a:rPr>
              <a:t>Política Nacional de Atenção à Saúde dos Povos Indígenas – PNASPI*;</a:t>
            </a:r>
          </a:p>
          <a:p>
            <a:pPr marL="342854" indent="-171427">
              <a:buFont typeface="Arial" panose="020B0604020202020204" pitchFamily="34" charset="0"/>
              <a:buChar char="•"/>
            </a:pPr>
            <a:r>
              <a:rPr lang="pt-BR" sz="2175" dirty="0">
                <a:solidFill>
                  <a:schemeClr val="tx1"/>
                </a:solidFill>
              </a:rPr>
              <a:t>Política Nacional de Saúde Integral das Populações do Campo e da Floresta - PNSIPCF;</a:t>
            </a:r>
          </a:p>
          <a:p>
            <a:pPr marL="342854" indent="-171427">
              <a:buFont typeface="Arial" panose="020B0604020202020204" pitchFamily="34" charset="0"/>
              <a:buChar char="•"/>
            </a:pPr>
            <a:r>
              <a:rPr lang="pt-BR" sz="2175" dirty="0">
                <a:solidFill>
                  <a:schemeClr val="tx1"/>
                </a:solidFill>
              </a:rPr>
              <a:t>Política Nacional de Educação Popular em Saúde – PNEPS – SUS;</a:t>
            </a:r>
          </a:p>
          <a:p>
            <a:pPr marL="342854" indent="-171427">
              <a:buFont typeface="Arial" panose="020B0604020202020204" pitchFamily="34" charset="0"/>
              <a:buChar char="•"/>
            </a:pPr>
            <a:r>
              <a:rPr lang="pt-BR" sz="2175" dirty="0">
                <a:solidFill>
                  <a:schemeClr val="tx1"/>
                </a:solidFill>
              </a:rPr>
              <a:t>Política Nacional de Promoção da Saúde</a:t>
            </a:r>
          </a:p>
          <a:p>
            <a:pPr marL="342854" indent="-171427">
              <a:buFont typeface="Arial" panose="020B0604020202020204" pitchFamily="34" charset="0"/>
              <a:buChar char="•"/>
            </a:pPr>
            <a:r>
              <a:rPr lang="pt-BR" sz="2175" dirty="0">
                <a:solidFill>
                  <a:schemeClr val="tx1"/>
                </a:solidFill>
              </a:rPr>
              <a:t>Política nacional de Saúde integral da População Negra – PNSIPN;</a:t>
            </a:r>
          </a:p>
          <a:p>
            <a:pPr marL="342854" indent="-171427">
              <a:buFont typeface="Arial" panose="020B0604020202020204" pitchFamily="34" charset="0"/>
              <a:buChar char="•"/>
            </a:pPr>
            <a:r>
              <a:rPr lang="pt-BR" sz="2175" dirty="0">
                <a:solidFill>
                  <a:schemeClr val="tx1"/>
                </a:solidFill>
              </a:rPr>
              <a:t>Política Nacional de Atenção Integral à Saúde do Povo Cigano/Romani - PNAISPCR;</a:t>
            </a:r>
          </a:p>
          <a:p>
            <a:pPr marL="342854" indent="-171427">
              <a:buFont typeface="Arial" panose="020B0604020202020204" pitchFamily="34" charset="0"/>
              <a:buChar char="•"/>
            </a:pPr>
            <a:endParaRPr lang="en-US" sz="2175" dirty="0">
              <a:solidFill>
                <a:schemeClr val="tx1"/>
              </a:solidFill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2B27E09F-9247-4A95-B218-942A3CBE570A}"/>
              </a:ext>
            </a:extLst>
          </p:cNvPr>
          <p:cNvSpPr txBox="1"/>
          <p:nvPr/>
        </p:nvSpPr>
        <p:spPr>
          <a:xfrm>
            <a:off x="6096000" y="386574"/>
            <a:ext cx="609812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27"/>
            <a:r>
              <a:rPr lang="pt-BR" sz="2100" b="1" dirty="0"/>
              <a:t>Medicinas Tradicionais Complementares e Integrativas (MTCI) – OMS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A754BF3F-36A8-FD96-6A5E-87854958B1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02682" y="66764"/>
            <a:ext cx="10376291" cy="6724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119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1C02352-E449-1840-9A5B-86D40944F2E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 r="12367" b="3702"/>
          <a:stretch/>
        </p:blipFill>
        <p:spPr>
          <a:xfrm>
            <a:off x="9238984" y="3775575"/>
            <a:ext cx="3212096" cy="320434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89EA400-A74A-7347-918E-7D75804B5B0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2985" b="31978"/>
          <a:stretch/>
        </p:blipFill>
        <p:spPr>
          <a:xfrm>
            <a:off x="196265" y="6031936"/>
            <a:ext cx="2501215" cy="795583"/>
          </a:xfrm>
          <a:prstGeom prst="rect">
            <a:avLst/>
          </a:prstGeom>
        </p:spPr>
      </p:pic>
      <p:sp>
        <p:nvSpPr>
          <p:cNvPr id="10" name="TextBox 8">
            <a:extLst>
              <a:ext uri="{FF2B5EF4-FFF2-40B4-BE49-F238E27FC236}">
                <a16:creationId xmlns:a16="http://schemas.microsoft.com/office/drawing/2014/main" id="{99A57DE0-A4E9-1552-95F3-DE59CF3AB6B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46456" y="92492"/>
            <a:ext cx="1011834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Panorama das MTCI/PICS no </a:t>
            </a:r>
            <a:r>
              <a:rPr lang="en-US" sz="4000" b="1" dirty="0" err="1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Brasil</a:t>
            </a:r>
            <a:endParaRPr lang="en-US" sz="4000" b="1" dirty="0"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11" name="Retângulo Arredondado 7">
            <a:extLst>
              <a:ext uri="{FF2B5EF4-FFF2-40B4-BE49-F238E27FC236}">
                <a16:creationId xmlns:a16="http://schemas.microsoft.com/office/drawing/2014/main" id="{000D58AF-E47D-C968-8753-0706D83D2D54}"/>
              </a:ext>
            </a:extLst>
          </p:cNvPr>
          <p:cNvSpPr/>
          <p:nvPr/>
        </p:nvSpPr>
        <p:spPr>
          <a:xfrm>
            <a:off x="122557" y="1864426"/>
            <a:ext cx="5973443" cy="3685982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6" name="Título 1">
            <a:extLst>
              <a:ext uri="{FF2B5EF4-FFF2-40B4-BE49-F238E27FC236}">
                <a16:creationId xmlns:a16="http://schemas.microsoft.com/office/drawing/2014/main" id="{5830E6E9-DEC9-79AE-4EE5-B6E01E00220F}"/>
              </a:ext>
            </a:extLst>
          </p:cNvPr>
          <p:cNvSpPr txBox="1">
            <a:spLocks/>
          </p:cNvSpPr>
          <p:nvPr/>
        </p:nvSpPr>
        <p:spPr>
          <a:xfrm>
            <a:off x="273064" y="2028986"/>
            <a:ext cx="5708637" cy="3179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b="1" dirty="0">
                <a:solidFill>
                  <a:schemeClr val="accent3">
                    <a:lumMod val="75000"/>
                  </a:schemeClr>
                </a:solidFill>
              </a:rPr>
              <a:t>4.323 municípios </a:t>
            </a:r>
            <a:r>
              <a:rPr lang="pt-BR" sz="2800" dirty="0"/>
              <a:t>(78%) e em todas das capitais (100%).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/>
              <a:t>PICS presentes em </a:t>
            </a:r>
            <a:r>
              <a:rPr lang="pt-BR" sz="2800" b="1" dirty="0">
                <a:solidFill>
                  <a:schemeClr val="accent3">
                    <a:lumMod val="75000"/>
                  </a:schemeClr>
                </a:solidFill>
              </a:rPr>
              <a:t>15.955 serviços da RAS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chemeClr val="accent3">
                    <a:lumMod val="75000"/>
                  </a:schemeClr>
                </a:solidFill>
              </a:rPr>
              <a:t>Atenção Básica 14.456</a:t>
            </a:r>
            <a:r>
              <a:rPr lang="pt-BR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pt-BR" dirty="0"/>
              <a:t>(92%) dos estabelecimentos.</a:t>
            </a:r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BD3A38AF-734A-4453-955F-81591C1E2D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7138" y="574923"/>
            <a:ext cx="5965930" cy="5930207"/>
          </a:xfrm>
          <a:prstGeom prst="rect">
            <a:avLst/>
          </a:prstGeom>
        </p:spPr>
      </p:pic>
      <p:sp>
        <p:nvSpPr>
          <p:cNvPr id="19" name="CaixaDeTexto 18">
            <a:extLst>
              <a:ext uri="{FF2B5EF4-FFF2-40B4-BE49-F238E27FC236}">
                <a16:creationId xmlns:a16="http://schemas.microsoft.com/office/drawing/2014/main" id="{6B632DDF-A547-BEBF-D2CB-B889C9417844}"/>
              </a:ext>
            </a:extLst>
          </p:cNvPr>
          <p:cNvSpPr txBox="1"/>
          <p:nvPr/>
        </p:nvSpPr>
        <p:spPr>
          <a:xfrm>
            <a:off x="5556264" y="6333589"/>
            <a:ext cx="61109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Fonte: Ministério da Saúde - Cadastro Nacional dos Estabelecimentos de Saúde do Brasil – CNES</a:t>
            </a:r>
            <a:endParaRPr lang="pt-BR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pt-BR" sz="1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Dados: SISAB/DATASUS 2018 (Parcial)</a:t>
            </a:r>
            <a:endParaRPr lang="pt-BR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pt-BR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8B2EBE3B-7089-71BB-4187-17FF9D37A882}"/>
              </a:ext>
            </a:extLst>
          </p:cNvPr>
          <p:cNvSpPr/>
          <p:nvPr/>
        </p:nvSpPr>
        <p:spPr>
          <a:xfrm>
            <a:off x="273064" y="738822"/>
            <a:ext cx="5511800" cy="375131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Distribuição dos Serviços de PICS no Brasil 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0913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1C02352-E449-1840-9A5B-86D40944F2E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 r="12367" b="3702"/>
          <a:stretch/>
        </p:blipFill>
        <p:spPr>
          <a:xfrm>
            <a:off x="9238984" y="3775575"/>
            <a:ext cx="3212096" cy="320434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89EA400-A74A-7347-918E-7D75804B5B0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2985" b="31978"/>
          <a:stretch/>
        </p:blipFill>
        <p:spPr>
          <a:xfrm>
            <a:off x="196265" y="6031936"/>
            <a:ext cx="2501215" cy="795583"/>
          </a:xfrm>
          <a:prstGeom prst="rect">
            <a:avLst/>
          </a:prstGeom>
        </p:spPr>
      </p:pic>
      <p:sp>
        <p:nvSpPr>
          <p:cNvPr id="10" name="TextBox 8">
            <a:extLst>
              <a:ext uri="{FF2B5EF4-FFF2-40B4-BE49-F238E27FC236}">
                <a16:creationId xmlns:a16="http://schemas.microsoft.com/office/drawing/2014/main" id="{99A57DE0-A4E9-1552-95F3-DE59CF3AB6B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46456" y="92492"/>
            <a:ext cx="1011834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pt-BR" sz="4000" b="1" dirty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Desafio das MTCI/PICS</a:t>
            </a:r>
          </a:p>
        </p:txBody>
      </p:sp>
      <p:sp>
        <p:nvSpPr>
          <p:cNvPr id="19" name="Seta: para a Direita 18">
            <a:extLst>
              <a:ext uri="{FF2B5EF4-FFF2-40B4-BE49-F238E27FC236}">
                <a16:creationId xmlns:a16="http://schemas.microsoft.com/office/drawing/2014/main" id="{4F95EDED-DB3B-2C25-AF0C-5E9B823A4E0E}"/>
              </a:ext>
            </a:extLst>
          </p:cNvPr>
          <p:cNvSpPr/>
          <p:nvPr/>
        </p:nvSpPr>
        <p:spPr>
          <a:xfrm>
            <a:off x="3413760" y="1531138"/>
            <a:ext cx="618744" cy="5309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0" name="Retângulo: Cantos Arredondados 19">
            <a:extLst>
              <a:ext uri="{FF2B5EF4-FFF2-40B4-BE49-F238E27FC236}">
                <a16:creationId xmlns:a16="http://schemas.microsoft.com/office/drawing/2014/main" id="{2615E2B5-0FE5-F42F-2CEA-E4CF57722475}"/>
              </a:ext>
            </a:extLst>
          </p:cNvPr>
          <p:cNvSpPr/>
          <p:nvPr/>
        </p:nvSpPr>
        <p:spPr>
          <a:xfrm>
            <a:off x="4270947" y="1171887"/>
            <a:ext cx="2615184" cy="1060704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Formato das evidências em saúde</a:t>
            </a:r>
          </a:p>
        </p:txBody>
      </p:sp>
      <p:sp>
        <p:nvSpPr>
          <p:cNvPr id="21" name="Retângulo: Cantos Arredondados 20">
            <a:extLst>
              <a:ext uri="{FF2B5EF4-FFF2-40B4-BE49-F238E27FC236}">
                <a16:creationId xmlns:a16="http://schemas.microsoft.com/office/drawing/2014/main" id="{B1E108A2-9397-FDE2-ECD4-A80F38B20284}"/>
              </a:ext>
            </a:extLst>
          </p:cNvPr>
          <p:cNvSpPr/>
          <p:nvPr/>
        </p:nvSpPr>
        <p:spPr>
          <a:xfrm>
            <a:off x="403542" y="1173254"/>
            <a:ext cx="2615184" cy="10607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Qualificação das evidencias científicas</a:t>
            </a:r>
          </a:p>
        </p:txBody>
      </p:sp>
      <p:sp>
        <p:nvSpPr>
          <p:cNvPr id="22" name="Retângulo: Cantos Arredondados 21">
            <a:extLst>
              <a:ext uri="{FF2B5EF4-FFF2-40B4-BE49-F238E27FC236}">
                <a16:creationId xmlns:a16="http://schemas.microsoft.com/office/drawing/2014/main" id="{E78AEE64-95A3-1577-952F-641D6E5D1AB4}"/>
              </a:ext>
            </a:extLst>
          </p:cNvPr>
          <p:cNvSpPr/>
          <p:nvPr/>
        </p:nvSpPr>
        <p:spPr>
          <a:xfrm>
            <a:off x="8138352" y="1145075"/>
            <a:ext cx="2615184" cy="1060704"/>
          </a:xfrm>
          <a:prstGeom prst="roundRect">
            <a:avLst/>
          </a:prstGeom>
          <a:solidFill>
            <a:srgbClr val="FF671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Metodologias Inovadoras</a:t>
            </a:r>
          </a:p>
        </p:txBody>
      </p:sp>
      <p:sp>
        <p:nvSpPr>
          <p:cNvPr id="23" name="Retângulo: Cantos Arredondados 22">
            <a:extLst>
              <a:ext uri="{FF2B5EF4-FFF2-40B4-BE49-F238E27FC236}">
                <a16:creationId xmlns:a16="http://schemas.microsoft.com/office/drawing/2014/main" id="{24A8016C-1C3A-BF59-A6A3-AFDB791032E0}"/>
              </a:ext>
            </a:extLst>
          </p:cNvPr>
          <p:cNvSpPr/>
          <p:nvPr/>
        </p:nvSpPr>
        <p:spPr>
          <a:xfrm>
            <a:off x="4270947" y="2477404"/>
            <a:ext cx="2615184" cy="1060704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Tecnologias leves/sociais X</a:t>
            </a:r>
          </a:p>
          <a:p>
            <a:pPr algn="ctr"/>
            <a:r>
              <a:rPr lang="pt-BR" dirty="0"/>
              <a:t>Tecnologias duras-mercado</a:t>
            </a:r>
          </a:p>
        </p:txBody>
      </p:sp>
      <p:sp>
        <p:nvSpPr>
          <p:cNvPr id="24" name="Retângulo: Cantos Arredondados 23">
            <a:extLst>
              <a:ext uri="{FF2B5EF4-FFF2-40B4-BE49-F238E27FC236}">
                <a16:creationId xmlns:a16="http://schemas.microsoft.com/office/drawing/2014/main" id="{31072DA9-97D7-2791-0AAF-50E47CA71239}"/>
              </a:ext>
            </a:extLst>
          </p:cNvPr>
          <p:cNvSpPr/>
          <p:nvPr/>
        </p:nvSpPr>
        <p:spPr>
          <a:xfrm>
            <a:off x="403542" y="2505583"/>
            <a:ext cx="2615184" cy="10607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Disputa pelo modelo de cuidado </a:t>
            </a:r>
          </a:p>
        </p:txBody>
      </p:sp>
      <p:sp>
        <p:nvSpPr>
          <p:cNvPr id="25" name="Retângulo: Cantos Arredondados 24">
            <a:extLst>
              <a:ext uri="{FF2B5EF4-FFF2-40B4-BE49-F238E27FC236}">
                <a16:creationId xmlns:a16="http://schemas.microsoft.com/office/drawing/2014/main" id="{4F2AC304-B1B5-A449-BBFE-DDA1A7F853FA}"/>
              </a:ext>
            </a:extLst>
          </p:cNvPr>
          <p:cNvSpPr/>
          <p:nvPr/>
        </p:nvSpPr>
        <p:spPr>
          <a:xfrm>
            <a:off x="8138352" y="2477404"/>
            <a:ext cx="2615184" cy="1060704"/>
          </a:xfrm>
          <a:prstGeom prst="roundRect">
            <a:avLst/>
          </a:prstGeom>
          <a:solidFill>
            <a:srgbClr val="FF671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Paradigma Biomédico</a:t>
            </a:r>
          </a:p>
          <a:p>
            <a:pPr algn="ctr"/>
            <a:r>
              <a:rPr lang="pt-BR" dirty="0"/>
              <a:t>X</a:t>
            </a:r>
          </a:p>
          <a:p>
            <a:pPr algn="ctr"/>
            <a:r>
              <a:rPr lang="pt-BR" dirty="0"/>
              <a:t>Paradigma da Promoção da Saúde</a:t>
            </a:r>
          </a:p>
        </p:txBody>
      </p:sp>
      <p:sp>
        <p:nvSpPr>
          <p:cNvPr id="26" name="Retângulo: Cantos Arredondados 25">
            <a:extLst>
              <a:ext uri="{FF2B5EF4-FFF2-40B4-BE49-F238E27FC236}">
                <a16:creationId xmlns:a16="http://schemas.microsoft.com/office/drawing/2014/main" id="{FFE30388-934E-713B-3BDA-7F0C68FB2417}"/>
              </a:ext>
            </a:extLst>
          </p:cNvPr>
          <p:cNvSpPr/>
          <p:nvPr/>
        </p:nvSpPr>
        <p:spPr>
          <a:xfrm>
            <a:off x="4270947" y="3837912"/>
            <a:ext cx="2615184" cy="1060704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Formação Pública</a:t>
            </a:r>
          </a:p>
          <a:p>
            <a:pPr algn="ctr"/>
            <a:r>
              <a:rPr lang="pt-BR" dirty="0"/>
              <a:t>X</a:t>
            </a:r>
          </a:p>
          <a:p>
            <a:pPr algn="ctr"/>
            <a:r>
              <a:rPr lang="pt-BR"/>
              <a:t>Formação Privada</a:t>
            </a:r>
            <a:endParaRPr lang="pt-BR" dirty="0"/>
          </a:p>
        </p:txBody>
      </p:sp>
      <p:sp>
        <p:nvSpPr>
          <p:cNvPr id="27" name="Retângulo: Cantos Arredondados 26">
            <a:extLst>
              <a:ext uri="{FF2B5EF4-FFF2-40B4-BE49-F238E27FC236}">
                <a16:creationId xmlns:a16="http://schemas.microsoft.com/office/drawing/2014/main" id="{B3FA6191-A0D8-4164-4C72-F384F70804CF}"/>
              </a:ext>
            </a:extLst>
          </p:cNvPr>
          <p:cNvSpPr/>
          <p:nvPr/>
        </p:nvSpPr>
        <p:spPr>
          <a:xfrm>
            <a:off x="403542" y="3866091"/>
            <a:ext cx="2615184" cy="10607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Qualificação e Formação de profissionais</a:t>
            </a:r>
          </a:p>
        </p:txBody>
      </p:sp>
      <p:sp>
        <p:nvSpPr>
          <p:cNvPr id="28" name="Retângulo: Cantos Arredondados 27">
            <a:extLst>
              <a:ext uri="{FF2B5EF4-FFF2-40B4-BE49-F238E27FC236}">
                <a16:creationId xmlns:a16="http://schemas.microsoft.com/office/drawing/2014/main" id="{9011A72C-714C-B8D5-3BBA-6B0F967071CE}"/>
              </a:ext>
            </a:extLst>
          </p:cNvPr>
          <p:cNvSpPr/>
          <p:nvPr/>
        </p:nvSpPr>
        <p:spPr>
          <a:xfrm>
            <a:off x="8138352" y="3837912"/>
            <a:ext cx="2615184" cy="1060704"/>
          </a:xfrm>
          <a:prstGeom prst="roundRect">
            <a:avLst/>
          </a:prstGeom>
          <a:solidFill>
            <a:srgbClr val="FF671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Educação bancária</a:t>
            </a:r>
          </a:p>
          <a:p>
            <a:pPr algn="ctr"/>
            <a:r>
              <a:rPr lang="pt-BR" dirty="0"/>
              <a:t>X</a:t>
            </a:r>
          </a:p>
          <a:p>
            <a:pPr algn="ctr"/>
            <a:r>
              <a:rPr lang="pt-BR" dirty="0"/>
              <a:t>Educação formação para o SUS</a:t>
            </a:r>
          </a:p>
        </p:txBody>
      </p:sp>
      <p:sp>
        <p:nvSpPr>
          <p:cNvPr id="29" name="Seta: para a Direita 28">
            <a:extLst>
              <a:ext uri="{FF2B5EF4-FFF2-40B4-BE49-F238E27FC236}">
                <a16:creationId xmlns:a16="http://schemas.microsoft.com/office/drawing/2014/main" id="{9F200877-E62D-E52E-C755-4E1C9C98C3CE}"/>
              </a:ext>
            </a:extLst>
          </p:cNvPr>
          <p:cNvSpPr/>
          <p:nvPr/>
        </p:nvSpPr>
        <p:spPr>
          <a:xfrm>
            <a:off x="7202869" y="1545228"/>
            <a:ext cx="618744" cy="5309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0" name="Seta: para a Direita 29">
            <a:extLst>
              <a:ext uri="{FF2B5EF4-FFF2-40B4-BE49-F238E27FC236}">
                <a16:creationId xmlns:a16="http://schemas.microsoft.com/office/drawing/2014/main" id="{DA0C67F1-DE98-3A7A-8DA9-1F25F7A5313F}"/>
              </a:ext>
            </a:extLst>
          </p:cNvPr>
          <p:cNvSpPr/>
          <p:nvPr/>
        </p:nvSpPr>
        <p:spPr>
          <a:xfrm>
            <a:off x="3335464" y="2742301"/>
            <a:ext cx="618744" cy="5309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1" name="Seta: para a Direita 30">
            <a:extLst>
              <a:ext uri="{FF2B5EF4-FFF2-40B4-BE49-F238E27FC236}">
                <a16:creationId xmlns:a16="http://schemas.microsoft.com/office/drawing/2014/main" id="{5A55B6CA-8005-2527-EEF7-73E2CC9DE2BB}"/>
              </a:ext>
            </a:extLst>
          </p:cNvPr>
          <p:cNvSpPr/>
          <p:nvPr/>
        </p:nvSpPr>
        <p:spPr>
          <a:xfrm>
            <a:off x="7202869" y="2804273"/>
            <a:ext cx="618744" cy="5309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2" name="Seta: para a Direita 31">
            <a:extLst>
              <a:ext uri="{FF2B5EF4-FFF2-40B4-BE49-F238E27FC236}">
                <a16:creationId xmlns:a16="http://schemas.microsoft.com/office/drawing/2014/main" id="{6508122C-D971-3657-54AD-8318163E34A8}"/>
              </a:ext>
            </a:extLst>
          </p:cNvPr>
          <p:cNvSpPr/>
          <p:nvPr/>
        </p:nvSpPr>
        <p:spPr>
          <a:xfrm>
            <a:off x="3312032" y="4102809"/>
            <a:ext cx="618744" cy="5309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3" name="Seta: para a Direita 32">
            <a:extLst>
              <a:ext uri="{FF2B5EF4-FFF2-40B4-BE49-F238E27FC236}">
                <a16:creationId xmlns:a16="http://schemas.microsoft.com/office/drawing/2014/main" id="{46A26DBD-8C64-BF52-DDA8-597253723D7E}"/>
              </a:ext>
            </a:extLst>
          </p:cNvPr>
          <p:cNvSpPr/>
          <p:nvPr/>
        </p:nvSpPr>
        <p:spPr>
          <a:xfrm>
            <a:off x="7226302" y="4108696"/>
            <a:ext cx="618744" cy="5309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4" name="Retângulo: Cantos Arredondados 33">
            <a:extLst>
              <a:ext uri="{FF2B5EF4-FFF2-40B4-BE49-F238E27FC236}">
                <a16:creationId xmlns:a16="http://schemas.microsoft.com/office/drawing/2014/main" id="{D72C54FB-1DD8-6788-F60B-200B65460F2B}"/>
              </a:ext>
            </a:extLst>
          </p:cNvPr>
          <p:cNvSpPr/>
          <p:nvPr/>
        </p:nvSpPr>
        <p:spPr>
          <a:xfrm>
            <a:off x="4270947" y="5185329"/>
            <a:ext cx="2615184" cy="1060704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Valorização das tecnologias nacionais</a:t>
            </a:r>
          </a:p>
        </p:txBody>
      </p:sp>
      <p:sp>
        <p:nvSpPr>
          <p:cNvPr id="35" name="Retângulo: Cantos Arredondados 34">
            <a:extLst>
              <a:ext uri="{FF2B5EF4-FFF2-40B4-BE49-F238E27FC236}">
                <a16:creationId xmlns:a16="http://schemas.microsoft.com/office/drawing/2014/main" id="{FA71608D-1272-AF9D-FD47-984A6FCB3BA7}"/>
              </a:ext>
            </a:extLst>
          </p:cNvPr>
          <p:cNvSpPr/>
          <p:nvPr/>
        </p:nvSpPr>
        <p:spPr>
          <a:xfrm>
            <a:off x="403542" y="5213508"/>
            <a:ext cx="2615184" cy="10607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Disputa pelo complexo produtivo da saúde</a:t>
            </a:r>
          </a:p>
        </p:txBody>
      </p:sp>
      <p:sp>
        <p:nvSpPr>
          <p:cNvPr id="36" name="Retângulo: Cantos Arredondados 35">
            <a:extLst>
              <a:ext uri="{FF2B5EF4-FFF2-40B4-BE49-F238E27FC236}">
                <a16:creationId xmlns:a16="http://schemas.microsoft.com/office/drawing/2014/main" id="{323209C1-9EF9-4F98-E6CC-A92DC1B14973}"/>
              </a:ext>
            </a:extLst>
          </p:cNvPr>
          <p:cNvSpPr/>
          <p:nvPr/>
        </p:nvSpPr>
        <p:spPr>
          <a:xfrm>
            <a:off x="8138352" y="5185329"/>
            <a:ext cx="2615184" cy="1060704"/>
          </a:xfrm>
          <a:prstGeom prst="roundRect">
            <a:avLst/>
          </a:prstGeom>
          <a:solidFill>
            <a:srgbClr val="FF671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Desenvolvimento de uma soberania nacional tecnológica</a:t>
            </a:r>
          </a:p>
        </p:txBody>
      </p:sp>
      <p:sp>
        <p:nvSpPr>
          <p:cNvPr id="37" name="Seta: para a Direita 36">
            <a:extLst>
              <a:ext uri="{FF2B5EF4-FFF2-40B4-BE49-F238E27FC236}">
                <a16:creationId xmlns:a16="http://schemas.microsoft.com/office/drawing/2014/main" id="{B0C82C63-1302-D2C4-5F12-DB0AD141476E}"/>
              </a:ext>
            </a:extLst>
          </p:cNvPr>
          <p:cNvSpPr/>
          <p:nvPr/>
        </p:nvSpPr>
        <p:spPr>
          <a:xfrm>
            <a:off x="3312032" y="5450226"/>
            <a:ext cx="618744" cy="5309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8" name="Seta: para a Direita 37">
            <a:extLst>
              <a:ext uri="{FF2B5EF4-FFF2-40B4-BE49-F238E27FC236}">
                <a16:creationId xmlns:a16="http://schemas.microsoft.com/office/drawing/2014/main" id="{1D696197-621F-5A73-1F8B-7B0A683C2291}"/>
              </a:ext>
            </a:extLst>
          </p:cNvPr>
          <p:cNvSpPr/>
          <p:nvPr/>
        </p:nvSpPr>
        <p:spPr>
          <a:xfrm>
            <a:off x="7226302" y="5456113"/>
            <a:ext cx="618744" cy="5309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329726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1C02352-E449-1840-9A5B-86D40944F2E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 r="12367" b="3702"/>
          <a:stretch/>
        </p:blipFill>
        <p:spPr>
          <a:xfrm>
            <a:off x="9238984" y="3775575"/>
            <a:ext cx="3212096" cy="320434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89EA400-A74A-7347-918E-7D75804B5B0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2985" b="31978"/>
          <a:stretch/>
        </p:blipFill>
        <p:spPr>
          <a:xfrm>
            <a:off x="196265" y="6031936"/>
            <a:ext cx="2501215" cy="795583"/>
          </a:xfrm>
          <a:prstGeom prst="rect">
            <a:avLst/>
          </a:prstGeom>
        </p:spPr>
      </p:pic>
      <p:sp>
        <p:nvSpPr>
          <p:cNvPr id="9" name="TextBox 4">
            <a:extLst>
              <a:ext uri="{FF2B5EF4-FFF2-40B4-BE49-F238E27FC236}">
                <a16:creationId xmlns:a16="http://schemas.microsoft.com/office/drawing/2014/main" id="{4B33AC43-15CA-3466-B3DE-B0C0AE562E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4430" y="6334543"/>
            <a:ext cx="8693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00" dirty="0" err="1">
                <a:solidFill>
                  <a:prstClr val="black"/>
                </a:solidFill>
              </a:rPr>
              <a:t>Canaway</a:t>
            </a:r>
            <a:r>
              <a:rPr lang="en-US" altLang="en-US" sz="1000" dirty="0">
                <a:solidFill>
                  <a:prstClr val="black"/>
                </a:solidFill>
              </a:rPr>
              <a:t>, R (2014). </a:t>
            </a:r>
            <a:r>
              <a:rPr lang="en-US" altLang="en-US" sz="1000" i="1" dirty="0">
                <a:solidFill>
                  <a:prstClr val="black"/>
                </a:solidFill>
              </a:rPr>
              <a:t>Traditional and Complementary Medicine Integration with National Health Systems: </a:t>
            </a:r>
          </a:p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00" i="1" dirty="0">
                <a:solidFill>
                  <a:prstClr val="black"/>
                </a:solidFill>
              </a:rPr>
              <a:t>A report for the World Health Organization – Western Pacific Regional Office. </a:t>
            </a:r>
            <a:r>
              <a:rPr lang="en-US" altLang="en-US" sz="1000" dirty="0">
                <a:solidFill>
                  <a:prstClr val="black"/>
                </a:solidFill>
              </a:rPr>
              <a:t>Manila </a:t>
            </a:r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id="{CD31848D-AB75-5064-3A5B-4113658A3022}"/>
              </a:ext>
            </a:extLst>
          </p:cNvPr>
          <p:cNvSpPr/>
          <p:nvPr/>
        </p:nvSpPr>
        <p:spPr>
          <a:xfrm>
            <a:off x="2698750" y="1384300"/>
            <a:ext cx="935038" cy="8636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A6CA7C42-816A-D43C-8E0D-2369B0B69702}"/>
              </a:ext>
            </a:extLst>
          </p:cNvPr>
          <p:cNvSpPr/>
          <p:nvPr/>
        </p:nvSpPr>
        <p:spPr>
          <a:xfrm>
            <a:off x="6726238" y="1382713"/>
            <a:ext cx="431800" cy="8636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" name="Oval 5">
            <a:extLst>
              <a:ext uri="{FF2B5EF4-FFF2-40B4-BE49-F238E27FC236}">
                <a16:creationId xmlns:a16="http://schemas.microsoft.com/office/drawing/2014/main" id="{8149F10D-6CE3-FF5C-0031-407F30D09AC4}"/>
              </a:ext>
            </a:extLst>
          </p:cNvPr>
          <p:cNvSpPr/>
          <p:nvPr/>
        </p:nvSpPr>
        <p:spPr>
          <a:xfrm>
            <a:off x="3651251" y="1373189"/>
            <a:ext cx="900113" cy="885825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" name="Oval 6">
            <a:extLst>
              <a:ext uri="{FF2B5EF4-FFF2-40B4-BE49-F238E27FC236}">
                <a16:creationId xmlns:a16="http://schemas.microsoft.com/office/drawing/2014/main" id="{DB6906A4-B2A4-373E-B554-814AF2CD3BA7}"/>
              </a:ext>
            </a:extLst>
          </p:cNvPr>
          <p:cNvSpPr/>
          <p:nvPr/>
        </p:nvSpPr>
        <p:spPr>
          <a:xfrm>
            <a:off x="7269163" y="1384300"/>
            <a:ext cx="431800" cy="86518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" name="Oval 7">
            <a:extLst>
              <a:ext uri="{FF2B5EF4-FFF2-40B4-BE49-F238E27FC236}">
                <a16:creationId xmlns:a16="http://schemas.microsoft.com/office/drawing/2014/main" id="{7C134555-1DC4-6451-BDF2-D92B0DC4C067}"/>
              </a:ext>
            </a:extLst>
          </p:cNvPr>
          <p:cNvSpPr/>
          <p:nvPr/>
        </p:nvSpPr>
        <p:spPr>
          <a:xfrm>
            <a:off x="9023350" y="1517650"/>
            <a:ext cx="647700" cy="57943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A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8">
            <a:extLst>
              <a:ext uri="{FF2B5EF4-FFF2-40B4-BE49-F238E27FC236}">
                <a16:creationId xmlns:a16="http://schemas.microsoft.com/office/drawing/2014/main" id="{E8C7F87C-0E68-2593-1F16-0849EF727A03}"/>
              </a:ext>
            </a:extLst>
          </p:cNvPr>
          <p:cNvSpPr/>
          <p:nvPr/>
        </p:nvSpPr>
        <p:spPr>
          <a:xfrm>
            <a:off x="2674939" y="2841625"/>
            <a:ext cx="936625" cy="8636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" name="Rectangle 9">
            <a:extLst>
              <a:ext uri="{FF2B5EF4-FFF2-40B4-BE49-F238E27FC236}">
                <a16:creationId xmlns:a16="http://schemas.microsoft.com/office/drawing/2014/main" id="{45F406AA-F3C6-53F5-E369-6F57B048F9C8}"/>
              </a:ext>
            </a:extLst>
          </p:cNvPr>
          <p:cNvSpPr/>
          <p:nvPr/>
        </p:nvSpPr>
        <p:spPr>
          <a:xfrm>
            <a:off x="2674939" y="4303713"/>
            <a:ext cx="936625" cy="8636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" name="Oval 10">
            <a:extLst>
              <a:ext uri="{FF2B5EF4-FFF2-40B4-BE49-F238E27FC236}">
                <a16:creationId xmlns:a16="http://schemas.microsoft.com/office/drawing/2014/main" id="{469690CE-81DD-8742-B386-E38CE9149BD9}"/>
              </a:ext>
            </a:extLst>
          </p:cNvPr>
          <p:cNvSpPr/>
          <p:nvPr/>
        </p:nvSpPr>
        <p:spPr>
          <a:xfrm>
            <a:off x="2674939" y="4298951"/>
            <a:ext cx="936625" cy="885825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" name="Oval 11">
            <a:extLst>
              <a:ext uri="{FF2B5EF4-FFF2-40B4-BE49-F238E27FC236}">
                <a16:creationId xmlns:a16="http://schemas.microsoft.com/office/drawing/2014/main" id="{3D4C054B-E634-ADE6-C729-037797F7EAD0}"/>
              </a:ext>
            </a:extLst>
          </p:cNvPr>
          <p:cNvSpPr/>
          <p:nvPr/>
        </p:nvSpPr>
        <p:spPr>
          <a:xfrm>
            <a:off x="3143251" y="2836863"/>
            <a:ext cx="900113" cy="868362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24" name="Straight Connector 13">
            <a:extLst>
              <a:ext uri="{FF2B5EF4-FFF2-40B4-BE49-F238E27FC236}">
                <a16:creationId xmlns:a16="http://schemas.microsoft.com/office/drawing/2014/main" id="{D1B38DB9-CF13-FF02-5CF9-D2D0ED96651E}"/>
              </a:ext>
            </a:extLst>
          </p:cNvPr>
          <p:cNvCxnSpPr>
            <a:stCxn id="23" idx="0"/>
            <a:endCxn id="23" idx="4"/>
          </p:cNvCxnSpPr>
          <p:nvPr/>
        </p:nvCxnSpPr>
        <p:spPr>
          <a:xfrm>
            <a:off x="3594100" y="2836863"/>
            <a:ext cx="0" cy="868362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5" name="Oval 15">
            <a:extLst>
              <a:ext uri="{FF2B5EF4-FFF2-40B4-BE49-F238E27FC236}">
                <a16:creationId xmlns:a16="http://schemas.microsoft.com/office/drawing/2014/main" id="{3896EAE3-880D-EF94-BB95-D1A60642A501}"/>
              </a:ext>
            </a:extLst>
          </p:cNvPr>
          <p:cNvSpPr/>
          <p:nvPr/>
        </p:nvSpPr>
        <p:spPr>
          <a:xfrm>
            <a:off x="7269163" y="2378075"/>
            <a:ext cx="431800" cy="8636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" name="Oval 16">
            <a:extLst>
              <a:ext uri="{FF2B5EF4-FFF2-40B4-BE49-F238E27FC236}">
                <a16:creationId xmlns:a16="http://schemas.microsoft.com/office/drawing/2014/main" id="{C07F79F2-18B0-9625-F173-265A3228F8BD}"/>
              </a:ext>
            </a:extLst>
          </p:cNvPr>
          <p:cNvSpPr/>
          <p:nvPr/>
        </p:nvSpPr>
        <p:spPr>
          <a:xfrm rot="19495411">
            <a:off x="9455150" y="2882900"/>
            <a:ext cx="431800" cy="8636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7" name="Oval 17">
            <a:extLst>
              <a:ext uri="{FF2B5EF4-FFF2-40B4-BE49-F238E27FC236}">
                <a16:creationId xmlns:a16="http://schemas.microsoft.com/office/drawing/2014/main" id="{A92A8750-3D3D-5E41-BF15-813B42347446}"/>
              </a:ext>
            </a:extLst>
          </p:cNvPr>
          <p:cNvSpPr/>
          <p:nvPr/>
        </p:nvSpPr>
        <p:spPr>
          <a:xfrm>
            <a:off x="9678988" y="1381125"/>
            <a:ext cx="431800" cy="86518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8" name="Oval 19">
            <a:extLst>
              <a:ext uri="{FF2B5EF4-FFF2-40B4-BE49-F238E27FC236}">
                <a16:creationId xmlns:a16="http://schemas.microsoft.com/office/drawing/2014/main" id="{EF56A8F7-CBA5-67A6-B926-D81A85EE22EA}"/>
              </a:ext>
            </a:extLst>
          </p:cNvPr>
          <p:cNvSpPr/>
          <p:nvPr/>
        </p:nvSpPr>
        <p:spPr>
          <a:xfrm>
            <a:off x="7269163" y="3316288"/>
            <a:ext cx="431800" cy="8636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9" name="Rectangle 20">
            <a:extLst>
              <a:ext uri="{FF2B5EF4-FFF2-40B4-BE49-F238E27FC236}">
                <a16:creationId xmlns:a16="http://schemas.microsoft.com/office/drawing/2014/main" id="{55899DC9-25B0-D8E4-C710-BD5FD4AACBFA}"/>
              </a:ext>
            </a:extLst>
          </p:cNvPr>
          <p:cNvSpPr/>
          <p:nvPr/>
        </p:nvSpPr>
        <p:spPr>
          <a:xfrm>
            <a:off x="6726238" y="2378075"/>
            <a:ext cx="431800" cy="8636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0" name="Rectangle 22">
            <a:extLst>
              <a:ext uri="{FF2B5EF4-FFF2-40B4-BE49-F238E27FC236}">
                <a16:creationId xmlns:a16="http://schemas.microsoft.com/office/drawing/2014/main" id="{A8697D1E-4C32-4251-347F-08CE150CD5DD}"/>
              </a:ext>
            </a:extLst>
          </p:cNvPr>
          <p:cNvSpPr/>
          <p:nvPr/>
        </p:nvSpPr>
        <p:spPr>
          <a:xfrm>
            <a:off x="8936038" y="4318000"/>
            <a:ext cx="431800" cy="8636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1" name="Rectangle 23">
            <a:extLst>
              <a:ext uri="{FF2B5EF4-FFF2-40B4-BE49-F238E27FC236}">
                <a16:creationId xmlns:a16="http://schemas.microsoft.com/office/drawing/2014/main" id="{741A680B-FAED-8431-864A-45D757D664F7}"/>
              </a:ext>
            </a:extLst>
          </p:cNvPr>
          <p:cNvSpPr/>
          <p:nvPr/>
        </p:nvSpPr>
        <p:spPr>
          <a:xfrm rot="2233669">
            <a:off x="8696325" y="2844800"/>
            <a:ext cx="431800" cy="86518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2" name="Rectangle 24">
            <a:extLst>
              <a:ext uri="{FF2B5EF4-FFF2-40B4-BE49-F238E27FC236}">
                <a16:creationId xmlns:a16="http://schemas.microsoft.com/office/drawing/2014/main" id="{16276ADE-8022-7A0B-AFB2-5584E053BAE3}"/>
              </a:ext>
            </a:extLst>
          </p:cNvPr>
          <p:cNvSpPr/>
          <p:nvPr/>
        </p:nvSpPr>
        <p:spPr>
          <a:xfrm>
            <a:off x="8574088" y="1368425"/>
            <a:ext cx="431800" cy="8636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3" name="Rectangle 25">
            <a:extLst>
              <a:ext uri="{FF2B5EF4-FFF2-40B4-BE49-F238E27FC236}">
                <a16:creationId xmlns:a16="http://schemas.microsoft.com/office/drawing/2014/main" id="{A936159E-EB3B-01F8-21CA-20536C83D095}"/>
              </a:ext>
            </a:extLst>
          </p:cNvPr>
          <p:cNvSpPr/>
          <p:nvPr/>
        </p:nvSpPr>
        <p:spPr>
          <a:xfrm>
            <a:off x="6865938" y="4338638"/>
            <a:ext cx="431800" cy="8636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4" name="Rectangle 26">
            <a:extLst>
              <a:ext uri="{FF2B5EF4-FFF2-40B4-BE49-F238E27FC236}">
                <a16:creationId xmlns:a16="http://schemas.microsoft.com/office/drawing/2014/main" id="{C809BBC6-6D0D-D4FA-CFB6-8B9DEDE7031E}"/>
              </a:ext>
            </a:extLst>
          </p:cNvPr>
          <p:cNvSpPr/>
          <p:nvPr/>
        </p:nvSpPr>
        <p:spPr>
          <a:xfrm>
            <a:off x="6726238" y="3349625"/>
            <a:ext cx="431800" cy="8636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5" name="Oval 18">
            <a:extLst>
              <a:ext uri="{FF2B5EF4-FFF2-40B4-BE49-F238E27FC236}">
                <a16:creationId xmlns:a16="http://schemas.microsoft.com/office/drawing/2014/main" id="{B8FB52B9-B938-E217-51D2-77A4BE6A36B3}"/>
              </a:ext>
            </a:extLst>
          </p:cNvPr>
          <p:cNvSpPr/>
          <p:nvPr/>
        </p:nvSpPr>
        <p:spPr>
          <a:xfrm>
            <a:off x="7081838" y="4333875"/>
            <a:ext cx="431800" cy="8636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36" name="Straight Connector 31">
            <a:extLst>
              <a:ext uri="{FF2B5EF4-FFF2-40B4-BE49-F238E27FC236}">
                <a16:creationId xmlns:a16="http://schemas.microsoft.com/office/drawing/2014/main" id="{64588990-676D-E9A3-91C4-52301BF98D16}"/>
              </a:ext>
            </a:extLst>
          </p:cNvPr>
          <p:cNvCxnSpPr/>
          <p:nvPr/>
        </p:nvCxnSpPr>
        <p:spPr>
          <a:xfrm>
            <a:off x="7296150" y="4343401"/>
            <a:ext cx="0" cy="868363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7" name="TextBox 32">
            <a:extLst>
              <a:ext uri="{FF2B5EF4-FFF2-40B4-BE49-F238E27FC236}">
                <a16:creationId xmlns:a16="http://schemas.microsoft.com/office/drawing/2014/main" id="{80ACB5F8-EC78-7471-2FA5-4FDF5FBF7F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628776"/>
            <a:ext cx="11509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altLang="en-US" sz="1400" b="1" dirty="0" err="1">
                <a:solidFill>
                  <a:srgbClr val="000000"/>
                </a:solidFill>
                <a:cs typeface="Arial" panose="020B0604020202020204" pitchFamily="34" charset="0"/>
              </a:rPr>
              <a:t>Tolerantes</a:t>
            </a:r>
            <a:endParaRPr lang="en-AU" altLang="en-US" sz="1400" b="1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38" name="TextBox 36">
            <a:extLst>
              <a:ext uri="{FF2B5EF4-FFF2-40B4-BE49-F238E27FC236}">
                <a16:creationId xmlns:a16="http://schemas.microsoft.com/office/drawing/2014/main" id="{DCC82683-C2DC-FD10-C9C7-A89DFDB484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5476" y="989014"/>
            <a:ext cx="126047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AU" altLang="en-US" sz="1400" b="1">
                <a:solidFill>
                  <a:srgbClr val="000000"/>
                </a:solidFill>
                <a:cs typeface="Arial" panose="020B0604020202020204" pitchFamily="34" charset="0"/>
              </a:rPr>
              <a:t>POLÍTICAS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7235CFA-A89C-0C65-D53D-EEB6CB5511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148014"/>
            <a:ext cx="11509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altLang="en-US" sz="1400" b="1" dirty="0" err="1">
                <a:solidFill>
                  <a:srgbClr val="000000"/>
                </a:solidFill>
                <a:cs typeface="Arial" panose="020B0604020202020204" pitchFamily="34" charset="0"/>
              </a:rPr>
              <a:t>Inclusão</a:t>
            </a:r>
            <a:endParaRPr lang="en-AU" altLang="en-US" sz="1400" b="1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E073F6A-0B40-3465-9E47-D6201C4280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4635500"/>
            <a:ext cx="1150938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000000"/>
                </a:solidFill>
                <a:cs typeface="Arial" panose="020B0604020202020204" pitchFamily="34" charset="0"/>
              </a:rPr>
              <a:t>Integrador</a:t>
            </a:r>
            <a:endParaRPr lang="en-AU" altLang="en-US" sz="1400" b="1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54BC401-5123-7191-81BF-61E61C6358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4789" y="958851"/>
            <a:ext cx="12604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AU" altLang="en-US" sz="1400" b="1">
                <a:solidFill>
                  <a:srgbClr val="000000"/>
                </a:solidFill>
                <a:cs typeface="Arial" panose="020B0604020202020204" pitchFamily="34" charset="0"/>
              </a:rPr>
              <a:t>SERVICIOS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0A1161F-063A-C2BA-C67C-324471B624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4288" y="4581526"/>
            <a:ext cx="20637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altLang="en-US" sz="1400" b="1" dirty="0" err="1">
                <a:solidFill>
                  <a:srgbClr val="000000"/>
                </a:solidFill>
                <a:cs typeface="Arial" panose="020B0604020202020204" pitchFamily="34" charset="0"/>
              </a:rPr>
              <a:t>Integração</a:t>
            </a:r>
            <a:endParaRPr lang="en-AU" altLang="en-US" sz="1400" b="1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E78DEB4-2562-9B13-361E-BE0774B710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6826" y="3633628"/>
            <a:ext cx="206533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altLang="en-US" sz="1000" b="1" dirty="0" err="1">
                <a:solidFill>
                  <a:srgbClr val="000000"/>
                </a:solidFill>
                <a:cs typeface="Arial" panose="020B0604020202020204" pitchFamily="34" charset="0"/>
              </a:rPr>
              <a:t>referenciamento</a:t>
            </a:r>
            <a:r>
              <a:rPr lang="en-US" altLang="en-US" sz="1000" b="1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endParaRPr lang="en-AU" altLang="en-US" sz="1000" b="1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7230573-C065-CBDB-653E-11A7DF1EF9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3214" y="2689960"/>
            <a:ext cx="206375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altLang="en-US" sz="900" b="1" dirty="0" err="1">
                <a:solidFill>
                  <a:srgbClr val="000000"/>
                </a:solidFill>
                <a:cs typeface="Arial" panose="020B0604020202020204" pitchFamily="34" charset="0"/>
              </a:rPr>
              <a:t>compartilhamento</a:t>
            </a:r>
            <a:endParaRPr lang="en-AU" altLang="en-US" sz="1400" b="1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64946EE-944C-32D3-5343-59A8089320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9050" y="1530350"/>
            <a:ext cx="1079500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altLang="en-US" sz="1400" b="1" dirty="0" err="1">
                <a:solidFill>
                  <a:srgbClr val="000000"/>
                </a:solidFill>
                <a:cs typeface="Arial" panose="020B0604020202020204" pitchFamily="34" charset="0"/>
              </a:rPr>
              <a:t>prática</a:t>
            </a:r>
            <a:r>
              <a:rPr lang="en-US" altLang="en-US" sz="1400" b="1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altLang="en-US" sz="1400" b="1" dirty="0" err="1">
                <a:solidFill>
                  <a:srgbClr val="000000"/>
                </a:solidFill>
                <a:cs typeface="Arial" panose="020B0604020202020204" pitchFamily="34" charset="0"/>
              </a:rPr>
              <a:t>paralela</a:t>
            </a:r>
            <a:endParaRPr lang="en-AU" altLang="en-US" sz="1400" b="1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cxnSp>
        <p:nvCxnSpPr>
          <p:cNvPr id="46" name="Elbow Connector 46">
            <a:extLst>
              <a:ext uri="{FF2B5EF4-FFF2-40B4-BE49-F238E27FC236}">
                <a16:creationId xmlns:a16="http://schemas.microsoft.com/office/drawing/2014/main" id="{9BC3B634-C18E-F92D-0164-DC1ADE05DD67}"/>
              </a:ext>
            </a:extLst>
          </p:cNvPr>
          <p:cNvCxnSpPr/>
          <p:nvPr/>
        </p:nvCxnSpPr>
        <p:spPr>
          <a:xfrm>
            <a:off x="4533901" y="1765301"/>
            <a:ext cx="542925" cy="987425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7" name="Straight Arrow Connector 49">
            <a:extLst>
              <a:ext uri="{FF2B5EF4-FFF2-40B4-BE49-F238E27FC236}">
                <a16:creationId xmlns:a16="http://schemas.microsoft.com/office/drawing/2014/main" id="{C6558046-F5E4-2FA5-B5DA-A5534DD9EF0C}"/>
              </a:ext>
            </a:extLst>
          </p:cNvPr>
          <p:cNvCxnSpPr/>
          <p:nvPr/>
        </p:nvCxnSpPr>
        <p:spPr>
          <a:xfrm flipV="1">
            <a:off x="4565650" y="1758950"/>
            <a:ext cx="547688" cy="158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8" name="Straight Arrow Connector 53">
            <a:extLst>
              <a:ext uri="{FF2B5EF4-FFF2-40B4-BE49-F238E27FC236}">
                <a16:creationId xmlns:a16="http://schemas.microsoft.com/office/drawing/2014/main" id="{26D19B4D-10D6-49C5-3A63-75BCDE0556D8}"/>
              </a:ext>
            </a:extLst>
          </p:cNvPr>
          <p:cNvCxnSpPr/>
          <p:nvPr/>
        </p:nvCxnSpPr>
        <p:spPr>
          <a:xfrm>
            <a:off x="5999163" y="1770063"/>
            <a:ext cx="61595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9" name="Straight Arrow Connector 54">
            <a:extLst>
              <a:ext uri="{FF2B5EF4-FFF2-40B4-BE49-F238E27FC236}">
                <a16:creationId xmlns:a16="http://schemas.microsoft.com/office/drawing/2014/main" id="{7EF44F98-901C-FD84-B94D-7FD56113AA50}"/>
              </a:ext>
            </a:extLst>
          </p:cNvPr>
          <p:cNvCxnSpPr/>
          <p:nvPr/>
        </p:nvCxnSpPr>
        <p:spPr>
          <a:xfrm>
            <a:off x="6307139" y="2801938"/>
            <a:ext cx="30797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0" name="Straight Arrow Connector 60">
            <a:extLst>
              <a:ext uri="{FF2B5EF4-FFF2-40B4-BE49-F238E27FC236}">
                <a16:creationId xmlns:a16="http://schemas.microsoft.com/office/drawing/2014/main" id="{580C7355-DDE3-312C-B0F7-0A924F7AF07A}"/>
              </a:ext>
            </a:extLst>
          </p:cNvPr>
          <p:cNvCxnSpPr/>
          <p:nvPr/>
        </p:nvCxnSpPr>
        <p:spPr>
          <a:xfrm>
            <a:off x="6307139" y="3748088"/>
            <a:ext cx="30797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1" name="Straight Arrow Connector 63">
            <a:extLst>
              <a:ext uri="{FF2B5EF4-FFF2-40B4-BE49-F238E27FC236}">
                <a16:creationId xmlns:a16="http://schemas.microsoft.com/office/drawing/2014/main" id="{241DB28C-799F-F05A-EE9F-40213BEA2653}"/>
              </a:ext>
            </a:extLst>
          </p:cNvPr>
          <p:cNvCxnSpPr/>
          <p:nvPr/>
        </p:nvCxnSpPr>
        <p:spPr>
          <a:xfrm>
            <a:off x="6278564" y="4735513"/>
            <a:ext cx="30797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2" name="Straight Arrow Connector 65">
            <a:extLst>
              <a:ext uri="{FF2B5EF4-FFF2-40B4-BE49-F238E27FC236}">
                <a16:creationId xmlns:a16="http://schemas.microsoft.com/office/drawing/2014/main" id="{F079D67D-6CC4-41B8-839B-36C3BEA1E2B2}"/>
              </a:ext>
            </a:extLst>
          </p:cNvPr>
          <p:cNvCxnSpPr>
            <a:stCxn id="21" idx="3"/>
            <a:endCxn id="42" idx="1"/>
          </p:cNvCxnSpPr>
          <p:nvPr/>
        </p:nvCxnSpPr>
        <p:spPr>
          <a:xfrm>
            <a:off x="3611564" y="4735513"/>
            <a:ext cx="148272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3" name="Elbow Connector 77">
            <a:extLst>
              <a:ext uri="{FF2B5EF4-FFF2-40B4-BE49-F238E27FC236}">
                <a16:creationId xmlns:a16="http://schemas.microsoft.com/office/drawing/2014/main" id="{CBACCB73-814D-3D38-E92A-36C7112144D5}"/>
              </a:ext>
            </a:extLst>
          </p:cNvPr>
          <p:cNvCxnSpPr/>
          <p:nvPr/>
        </p:nvCxnSpPr>
        <p:spPr>
          <a:xfrm flipV="1">
            <a:off x="4052888" y="2873375"/>
            <a:ext cx="1041400" cy="236538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4" name="Elbow Connector 81">
            <a:extLst>
              <a:ext uri="{FF2B5EF4-FFF2-40B4-BE49-F238E27FC236}">
                <a16:creationId xmlns:a16="http://schemas.microsoft.com/office/drawing/2014/main" id="{19C64510-A1B5-F9F0-24CC-EF5A120053B7}"/>
              </a:ext>
            </a:extLst>
          </p:cNvPr>
          <p:cNvCxnSpPr>
            <a:endCxn id="43" idx="1"/>
          </p:cNvCxnSpPr>
          <p:nvPr/>
        </p:nvCxnSpPr>
        <p:spPr>
          <a:xfrm>
            <a:off x="4000501" y="3447891"/>
            <a:ext cx="1076325" cy="308848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5" name="Rectangle 82">
            <a:extLst>
              <a:ext uri="{FF2B5EF4-FFF2-40B4-BE49-F238E27FC236}">
                <a16:creationId xmlns:a16="http://schemas.microsoft.com/office/drawing/2014/main" id="{A755CFFE-E670-58B7-45CC-106E4F9CEE98}"/>
              </a:ext>
            </a:extLst>
          </p:cNvPr>
          <p:cNvSpPr/>
          <p:nvPr/>
        </p:nvSpPr>
        <p:spPr>
          <a:xfrm>
            <a:off x="6675438" y="2305050"/>
            <a:ext cx="1111250" cy="996950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6" name="Rectangle 83">
            <a:extLst>
              <a:ext uri="{FF2B5EF4-FFF2-40B4-BE49-F238E27FC236}">
                <a16:creationId xmlns:a16="http://schemas.microsoft.com/office/drawing/2014/main" id="{4CC50627-8EEC-19E5-AEA4-D47EEEC0C785}"/>
              </a:ext>
            </a:extLst>
          </p:cNvPr>
          <p:cNvSpPr/>
          <p:nvPr/>
        </p:nvSpPr>
        <p:spPr>
          <a:xfrm>
            <a:off x="6675438" y="4276725"/>
            <a:ext cx="1111250" cy="996950"/>
          </a:xfrm>
          <a:prstGeom prst="rect">
            <a:avLst/>
          </a:prstGeom>
          <a:noFill/>
          <a:ln w="31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7" name="Oval 84">
            <a:extLst>
              <a:ext uri="{FF2B5EF4-FFF2-40B4-BE49-F238E27FC236}">
                <a16:creationId xmlns:a16="http://schemas.microsoft.com/office/drawing/2014/main" id="{713935FD-1132-FD61-A8B8-50DD7D90602F}"/>
              </a:ext>
            </a:extLst>
          </p:cNvPr>
          <p:cNvSpPr/>
          <p:nvPr/>
        </p:nvSpPr>
        <p:spPr>
          <a:xfrm>
            <a:off x="9196389" y="4318000"/>
            <a:ext cx="433387" cy="8636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8" name="Oval 85">
            <a:extLst>
              <a:ext uri="{FF2B5EF4-FFF2-40B4-BE49-F238E27FC236}">
                <a16:creationId xmlns:a16="http://schemas.microsoft.com/office/drawing/2014/main" id="{202E8C2A-BA62-61C5-B739-271A3C27806B}"/>
              </a:ext>
            </a:extLst>
          </p:cNvPr>
          <p:cNvSpPr/>
          <p:nvPr/>
        </p:nvSpPr>
        <p:spPr>
          <a:xfrm>
            <a:off x="8936038" y="3351214"/>
            <a:ext cx="647700" cy="579437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A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9" name="Oval 86">
            <a:extLst>
              <a:ext uri="{FF2B5EF4-FFF2-40B4-BE49-F238E27FC236}">
                <a16:creationId xmlns:a16="http://schemas.microsoft.com/office/drawing/2014/main" id="{33908802-8329-C63C-4802-1BF7541D92EB}"/>
              </a:ext>
            </a:extLst>
          </p:cNvPr>
          <p:cNvSpPr/>
          <p:nvPr/>
        </p:nvSpPr>
        <p:spPr>
          <a:xfrm>
            <a:off x="8934450" y="4460875"/>
            <a:ext cx="649288" cy="57943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A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0" name="TextBox 87">
            <a:extLst>
              <a:ext uri="{FF2B5EF4-FFF2-40B4-BE49-F238E27FC236}">
                <a16:creationId xmlns:a16="http://schemas.microsoft.com/office/drawing/2014/main" id="{6E703419-5B85-C88A-DF67-37D3CDDB84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83564" y="944564"/>
            <a:ext cx="22621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AU" altLang="en-US" sz="1400" b="1">
                <a:solidFill>
                  <a:srgbClr val="000000"/>
                </a:solidFill>
                <a:cs typeface="Arial" panose="020B0604020202020204" pitchFamily="34" charset="0"/>
              </a:rPr>
              <a:t>Perspectiva “USUARIO”</a:t>
            </a:r>
          </a:p>
        </p:txBody>
      </p:sp>
      <p:cxnSp>
        <p:nvCxnSpPr>
          <p:cNvPr id="61" name="Straight Arrow Connector 88">
            <a:extLst>
              <a:ext uri="{FF2B5EF4-FFF2-40B4-BE49-F238E27FC236}">
                <a16:creationId xmlns:a16="http://schemas.microsoft.com/office/drawing/2014/main" id="{810BE3F9-6FEE-C48B-6A76-1F4AC04E7983}"/>
              </a:ext>
            </a:extLst>
          </p:cNvPr>
          <p:cNvCxnSpPr>
            <a:stCxn id="18" idx="6"/>
          </p:cNvCxnSpPr>
          <p:nvPr/>
        </p:nvCxnSpPr>
        <p:spPr>
          <a:xfrm flipV="1">
            <a:off x="7700964" y="1814514"/>
            <a:ext cx="777875" cy="158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2" name="Elbow Connector 91">
            <a:extLst>
              <a:ext uri="{FF2B5EF4-FFF2-40B4-BE49-F238E27FC236}">
                <a16:creationId xmlns:a16="http://schemas.microsoft.com/office/drawing/2014/main" id="{6053C00B-E14E-AF6B-E9DB-50EDF9AB038E}"/>
              </a:ext>
            </a:extLst>
          </p:cNvPr>
          <p:cNvCxnSpPr>
            <a:stCxn id="55" idx="3"/>
          </p:cNvCxnSpPr>
          <p:nvPr/>
        </p:nvCxnSpPr>
        <p:spPr>
          <a:xfrm flipV="1">
            <a:off x="7786688" y="2125663"/>
            <a:ext cx="692150" cy="677862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3" name="Elbow Connector 96">
            <a:extLst>
              <a:ext uri="{FF2B5EF4-FFF2-40B4-BE49-F238E27FC236}">
                <a16:creationId xmlns:a16="http://schemas.microsoft.com/office/drawing/2014/main" id="{8CB5F35F-997B-0C9F-5B91-32C4894121DA}"/>
              </a:ext>
            </a:extLst>
          </p:cNvPr>
          <p:cNvCxnSpPr>
            <a:stCxn id="28" idx="6"/>
          </p:cNvCxnSpPr>
          <p:nvPr/>
        </p:nvCxnSpPr>
        <p:spPr>
          <a:xfrm flipV="1">
            <a:off x="7700964" y="3275014"/>
            <a:ext cx="777875" cy="473075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4" name="Straight Arrow Connector 98">
            <a:extLst>
              <a:ext uri="{FF2B5EF4-FFF2-40B4-BE49-F238E27FC236}">
                <a16:creationId xmlns:a16="http://schemas.microsoft.com/office/drawing/2014/main" id="{8D633144-D837-90F7-C140-D523D413A07A}"/>
              </a:ext>
            </a:extLst>
          </p:cNvPr>
          <p:cNvCxnSpPr/>
          <p:nvPr/>
        </p:nvCxnSpPr>
        <p:spPr>
          <a:xfrm>
            <a:off x="7807326" y="4760913"/>
            <a:ext cx="982663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5" name="TextBox 101">
            <a:extLst>
              <a:ext uri="{FF2B5EF4-FFF2-40B4-BE49-F238E27FC236}">
                <a16:creationId xmlns:a16="http://schemas.microsoft.com/office/drawing/2014/main" id="{99E03414-5490-80AB-0EED-9B8A49B127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05825" y="3890964"/>
            <a:ext cx="20653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20000"/>
              </a:spcBef>
              <a:spcAft>
                <a:spcPct val="0"/>
              </a:spcAft>
            </a:pPr>
            <a:r>
              <a:rPr lang="en-AU" altLang="en-US" sz="1400" b="1" i="1" u="sng" dirty="0" err="1">
                <a:solidFill>
                  <a:srgbClr val="000000"/>
                </a:solidFill>
                <a:cs typeface="Arial" panose="020B0604020202020204" pitchFamily="34" charset="0"/>
              </a:rPr>
              <a:t>Interação</a:t>
            </a:r>
            <a:endParaRPr lang="en-AU" altLang="en-US" sz="1400" b="1" i="1" u="sng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66" name="TextBox 102">
            <a:extLst>
              <a:ext uri="{FF2B5EF4-FFF2-40B4-BE49-F238E27FC236}">
                <a16:creationId xmlns:a16="http://schemas.microsoft.com/office/drawing/2014/main" id="{66966FB9-E647-034A-0356-6D1B9806BC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0" y="2079626"/>
            <a:ext cx="20653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20000"/>
              </a:spcBef>
              <a:spcAft>
                <a:spcPct val="0"/>
              </a:spcAft>
            </a:pPr>
            <a:r>
              <a:rPr lang="en-AU" altLang="en-US" sz="1400" b="1" i="1" u="sng" dirty="0">
                <a:solidFill>
                  <a:srgbClr val="000000"/>
                </a:solidFill>
                <a:cs typeface="Arial" panose="020B0604020202020204" pitchFamily="34" charset="0"/>
              </a:rPr>
              <a:t>Interface</a:t>
            </a:r>
          </a:p>
        </p:txBody>
      </p:sp>
      <p:sp>
        <p:nvSpPr>
          <p:cNvPr id="67" name="TextBox 104">
            <a:extLst>
              <a:ext uri="{FF2B5EF4-FFF2-40B4-BE49-F238E27FC236}">
                <a16:creationId xmlns:a16="http://schemas.microsoft.com/office/drawing/2014/main" id="{DC49CBBF-F731-6C0A-03D9-24EB2305FC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0" y="5168901"/>
            <a:ext cx="20653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altLang="en-US" sz="1400" b="1" i="1" u="sng" dirty="0" err="1">
                <a:solidFill>
                  <a:srgbClr val="000000"/>
                </a:solidFill>
                <a:cs typeface="Arial" panose="020B0604020202020204" pitchFamily="34" charset="0"/>
              </a:rPr>
              <a:t>Integracão</a:t>
            </a:r>
            <a:endParaRPr lang="en-AU" altLang="en-US" sz="1400" b="1" i="1" u="sng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68" name="Rectangle 105">
            <a:extLst>
              <a:ext uri="{FF2B5EF4-FFF2-40B4-BE49-F238E27FC236}">
                <a16:creationId xmlns:a16="http://schemas.microsoft.com/office/drawing/2014/main" id="{1307841F-64F3-0482-82FA-D717E69FDECF}"/>
              </a:ext>
            </a:extLst>
          </p:cNvPr>
          <p:cNvSpPr/>
          <p:nvPr/>
        </p:nvSpPr>
        <p:spPr>
          <a:xfrm>
            <a:off x="1787526" y="5875339"/>
            <a:ext cx="341313" cy="31432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9" name="Oval 106">
            <a:extLst>
              <a:ext uri="{FF2B5EF4-FFF2-40B4-BE49-F238E27FC236}">
                <a16:creationId xmlns:a16="http://schemas.microsoft.com/office/drawing/2014/main" id="{8442443C-4C3E-8534-8FE6-69EE8D378F04}"/>
              </a:ext>
            </a:extLst>
          </p:cNvPr>
          <p:cNvSpPr/>
          <p:nvPr/>
        </p:nvSpPr>
        <p:spPr>
          <a:xfrm>
            <a:off x="3187701" y="5810251"/>
            <a:ext cx="411163" cy="320675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0" name="Oval 107">
            <a:extLst>
              <a:ext uri="{FF2B5EF4-FFF2-40B4-BE49-F238E27FC236}">
                <a16:creationId xmlns:a16="http://schemas.microsoft.com/office/drawing/2014/main" id="{2C4B5185-E49F-B347-BE78-4CB4A53365ED}"/>
              </a:ext>
            </a:extLst>
          </p:cNvPr>
          <p:cNvSpPr/>
          <p:nvPr/>
        </p:nvSpPr>
        <p:spPr>
          <a:xfrm>
            <a:off x="4370388" y="5807076"/>
            <a:ext cx="411162" cy="320675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A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1" name="Left-Right Arrow 108">
            <a:extLst>
              <a:ext uri="{FF2B5EF4-FFF2-40B4-BE49-F238E27FC236}">
                <a16:creationId xmlns:a16="http://schemas.microsoft.com/office/drawing/2014/main" id="{91EBDFDC-9F71-806F-AA2A-1F825889908A}"/>
              </a:ext>
            </a:extLst>
          </p:cNvPr>
          <p:cNvSpPr/>
          <p:nvPr/>
        </p:nvSpPr>
        <p:spPr>
          <a:xfrm>
            <a:off x="6942138" y="4797426"/>
            <a:ext cx="506412" cy="277813"/>
          </a:xfrm>
          <a:prstGeom prst="leftRightArrow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2" name="Left-Right Arrow 109">
            <a:extLst>
              <a:ext uri="{FF2B5EF4-FFF2-40B4-BE49-F238E27FC236}">
                <a16:creationId xmlns:a16="http://schemas.microsoft.com/office/drawing/2014/main" id="{A127CB00-3544-AC80-A653-2E373E015C5F}"/>
              </a:ext>
            </a:extLst>
          </p:cNvPr>
          <p:cNvSpPr/>
          <p:nvPr/>
        </p:nvSpPr>
        <p:spPr>
          <a:xfrm>
            <a:off x="5821364" y="5807076"/>
            <a:ext cx="504825" cy="277813"/>
          </a:xfrm>
          <a:prstGeom prst="leftRightArrow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3" name="Left-Right Arrow 110">
            <a:extLst>
              <a:ext uri="{FF2B5EF4-FFF2-40B4-BE49-F238E27FC236}">
                <a16:creationId xmlns:a16="http://schemas.microsoft.com/office/drawing/2014/main" id="{08071364-2430-811F-4177-3E19469ED97B}"/>
              </a:ext>
            </a:extLst>
          </p:cNvPr>
          <p:cNvSpPr/>
          <p:nvPr/>
        </p:nvSpPr>
        <p:spPr>
          <a:xfrm>
            <a:off x="6961188" y="3830638"/>
            <a:ext cx="506412" cy="277812"/>
          </a:xfrm>
          <a:prstGeom prst="leftRightArrow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4" name="Rectangle 113">
            <a:extLst>
              <a:ext uri="{FF2B5EF4-FFF2-40B4-BE49-F238E27FC236}">
                <a16:creationId xmlns:a16="http://schemas.microsoft.com/office/drawing/2014/main" id="{C8BEF631-03C0-7497-388B-46CB0998AB38}"/>
              </a:ext>
            </a:extLst>
          </p:cNvPr>
          <p:cNvSpPr/>
          <p:nvPr/>
        </p:nvSpPr>
        <p:spPr>
          <a:xfrm>
            <a:off x="7389813" y="5868989"/>
            <a:ext cx="342900" cy="314325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5" name="Rectangle 114">
            <a:extLst>
              <a:ext uri="{FF2B5EF4-FFF2-40B4-BE49-F238E27FC236}">
                <a16:creationId xmlns:a16="http://schemas.microsoft.com/office/drawing/2014/main" id="{65147F57-199E-1BF6-CB5B-6F1EA76A6177}"/>
              </a:ext>
            </a:extLst>
          </p:cNvPr>
          <p:cNvSpPr/>
          <p:nvPr/>
        </p:nvSpPr>
        <p:spPr>
          <a:xfrm>
            <a:off x="8836025" y="5842001"/>
            <a:ext cx="342900" cy="3143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6" name="TextBox 115">
            <a:extLst>
              <a:ext uri="{FF2B5EF4-FFF2-40B4-BE49-F238E27FC236}">
                <a16:creationId xmlns:a16="http://schemas.microsoft.com/office/drawing/2014/main" id="{18F8F296-0681-BCDD-15D3-3378F08360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5527676"/>
            <a:ext cx="11509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altLang="en-US" sz="1400" b="1" u="sng">
                <a:solidFill>
                  <a:srgbClr val="000000"/>
                </a:solidFill>
                <a:cs typeface="Arial" panose="020B0604020202020204" pitchFamily="34" charset="0"/>
              </a:rPr>
              <a:t>Símbolos</a:t>
            </a:r>
            <a:r>
              <a:rPr lang="en-US" altLang="en-US" sz="1400" b="1">
                <a:solidFill>
                  <a:srgbClr val="000000"/>
                </a:solidFill>
                <a:cs typeface="Arial" panose="020B0604020202020204" pitchFamily="34" charset="0"/>
              </a:rPr>
              <a:t>:</a:t>
            </a:r>
            <a:endParaRPr lang="en-AU" altLang="en-US" sz="1400" b="1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77" name="TextBox 116">
            <a:extLst>
              <a:ext uri="{FF2B5EF4-FFF2-40B4-BE49-F238E27FC236}">
                <a16:creationId xmlns:a16="http://schemas.microsoft.com/office/drawing/2014/main" id="{7BAE99C2-5D96-FC4A-5846-8FDAC6428C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9151" y="5781676"/>
            <a:ext cx="115252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AU" altLang="en-US" sz="1200">
                <a:solidFill>
                  <a:srgbClr val="000000"/>
                </a:solidFill>
                <a:cs typeface="Arial" panose="020B0604020202020204" pitchFamily="34" charset="0"/>
              </a:rPr>
              <a:t>Medicina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AU" altLang="en-US" sz="1200">
                <a:solidFill>
                  <a:srgbClr val="000000"/>
                </a:solidFill>
                <a:cs typeface="Arial" panose="020B0604020202020204" pitchFamily="34" charset="0"/>
              </a:rPr>
              <a:t>convencional</a:t>
            </a:r>
          </a:p>
        </p:txBody>
      </p:sp>
      <p:sp>
        <p:nvSpPr>
          <p:cNvPr id="78" name="TextBox 117">
            <a:extLst>
              <a:ext uri="{FF2B5EF4-FFF2-40B4-BE49-F238E27FC236}">
                <a16:creationId xmlns:a16="http://schemas.microsoft.com/office/drawing/2014/main" id="{BDDE9798-CEE3-3B74-9769-A623C1A9C0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1251" y="5781676"/>
            <a:ext cx="115252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AU" altLang="en-US" sz="1200">
                <a:solidFill>
                  <a:srgbClr val="000000"/>
                </a:solidFill>
                <a:cs typeface="Arial" panose="020B0604020202020204" pitchFamily="34" charset="0"/>
              </a:rPr>
              <a:t>MNTCI</a:t>
            </a:r>
          </a:p>
        </p:txBody>
      </p:sp>
      <p:sp>
        <p:nvSpPr>
          <p:cNvPr id="79" name="TextBox 118">
            <a:extLst>
              <a:ext uri="{FF2B5EF4-FFF2-40B4-BE49-F238E27FC236}">
                <a16:creationId xmlns:a16="http://schemas.microsoft.com/office/drawing/2014/main" id="{1ECD060E-AF4A-DBF6-DD3F-7E18FC1F30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6950" y="5718176"/>
            <a:ext cx="1150938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AU" altLang="en-US" sz="1200" dirty="0" err="1">
                <a:solidFill>
                  <a:srgbClr val="000000"/>
                </a:solidFill>
                <a:cs typeface="Arial" panose="020B0604020202020204" pitchFamily="34" charset="0"/>
              </a:rPr>
              <a:t>Consumidor</a:t>
            </a:r>
            <a:endParaRPr lang="en-AU" altLang="en-US" sz="12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AU" altLang="en-US" sz="1200" dirty="0">
                <a:solidFill>
                  <a:srgbClr val="000000"/>
                </a:solidFill>
                <a:cs typeface="Arial" panose="020B0604020202020204" pitchFamily="34" charset="0"/>
              </a:rPr>
              <a:t>(</a:t>
            </a:r>
            <a:r>
              <a:rPr lang="en-AU" altLang="en-US" sz="1200" dirty="0" err="1">
                <a:solidFill>
                  <a:srgbClr val="000000"/>
                </a:solidFill>
                <a:cs typeface="Arial" panose="020B0604020202020204" pitchFamily="34" charset="0"/>
              </a:rPr>
              <a:t>paciente</a:t>
            </a:r>
            <a:r>
              <a:rPr lang="en-AU" altLang="en-US" sz="1200" dirty="0">
                <a:solidFill>
                  <a:srgbClr val="000000"/>
                </a:solidFill>
                <a:cs typeface="Arial" panose="020B0604020202020204" pitchFamily="34" charset="0"/>
              </a:rPr>
              <a:t>)</a:t>
            </a:r>
          </a:p>
        </p:txBody>
      </p:sp>
      <p:sp>
        <p:nvSpPr>
          <p:cNvPr id="80" name="TextBox 119">
            <a:extLst>
              <a:ext uri="{FF2B5EF4-FFF2-40B4-BE49-F238E27FC236}">
                <a16:creationId xmlns:a16="http://schemas.microsoft.com/office/drawing/2014/main" id="{E97BA5FA-478F-429A-E6D3-0AAAA0EE56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85275" y="5768976"/>
            <a:ext cx="11509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altLang="en-US" sz="1200">
                <a:solidFill>
                  <a:srgbClr val="000000"/>
                </a:solidFill>
                <a:cs typeface="Arial" panose="020B0604020202020204" pitchFamily="34" charset="0"/>
              </a:rPr>
              <a:t>dentro de un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altLang="en-US" sz="1200">
                <a:solidFill>
                  <a:srgbClr val="000000"/>
                </a:solidFill>
                <a:cs typeface="Arial" panose="020B0604020202020204" pitchFamily="34" charset="0"/>
              </a:rPr>
              <a:t>sistema único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altLang="en-US" sz="1200">
                <a:solidFill>
                  <a:srgbClr val="000000"/>
                </a:solidFill>
                <a:cs typeface="Arial" panose="020B0604020202020204" pitchFamily="34" charset="0"/>
              </a:rPr>
              <a:t>de salud</a:t>
            </a:r>
            <a:endParaRPr lang="en-AU" altLang="en-US" sz="12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81" name="TextBox 120">
            <a:extLst>
              <a:ext uri="{FF2B5EF4-FFF2-40B4-BE49-F238E27FC236}">
                <a16:creationId xmlns:a16="http://schemas.microsoft.com/office/drawing/2014/main" id="{F557016F-C53C-B9B5-DDD8-B16C39B9D9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86689" y="5788026"/>
            <a:ext cx="1150937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AU" altLang="en-US" sz="1200" dirty="0">
                <a:solidFill>
                  <a:srgbClr val="000000"/>
                </a:solidFill>
                <a:cs typeface="Arial" panose="020B0604020202020204" pitchFamily="34" charset="0"/>
              </a:rPr>
              <a:t>dentro de un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AU" altLang="en-US" sz="1200" dirty="0" err="1">
                <a:solidFill>
                  <a:srgbClr val="000000"/>
                </a:solidFill>
                <a:cs typeface="Arial" panose="020B0604020202020204" pitchFamily="34" charset="0"/>
              </a:rPr>
              <a:t>espacio</a:t>
            </a:r>
            <a:endParaRPr lang="en-AU" altLang="en-US" sz="12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82" name="TextBox 121">
            <a:extLst>
              <a:ext uri="{FF2B5EF4-FFF2-40B4-BE49-F238E27FC236}">
                <a16:creationId xmlns:a16="http://schemas.microsoft.com/office/drawing/2014/main" id="{8D84F6BB-F43D-2B52-5EB2-2E49D91D00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6189" y="5746751"/>
            <a:ext cx="11509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350" indent="-635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AU" altLang="en-US" sz="1200" dirty="0" err="1">
                <a:solidFill>
                  <a:srgbClr val="000000"/>
                </a:solidFill>
                <a:cs typeface="Arial" panose="020B0604020202020204" pitchFamily="34" charset="0"/>
              </a:rPr>
              <a:t>Referencia</a:t>
            </a:r>
            <a:r>
              <a:rPr lang="en-AU" altLang="en-US" sz="1200" dirty="0">
                <a:solidFill>
                  <a:srgbClr val="000000"/>
                </a:solidFill>
                <a:cs typeface="Arial" panose="020B0604020202020204" pitchFamily="34" charset="0"/>
              </a:rPr>
              <a:t> y contra-</a:t>
            </a:r>
            <a:r>
              <a:rPr lang="en-AU" altLang="en-US" sz="1200" dirty="0" err="1">
                <a:solidFill>
                  <a:srgbClr val="000000"/>
                </a:solidFill>
                <a:cs typeface="Arial" panose="020B0604020202020204" pitchFamily="34" charset="0"/>
              </a:rPr>
              <a:t>referencia</a:t>
            </a:r>
            <a:endParaRPr lang="en-AU" altLang="en-US" sz="12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cxnSp>
        <p:nvCxnSpPr>
          <p:cNvPr id="83" name="Straight Connector 126">
            <a:extLst>
              <a:ext uri="{FF2B5EF4-FFF2-40B4-BE49-F238E27FC236}">
                <a16:creationId xmlns:a16="http://schemas.microsoft.com/office/drawing/2014/main" id="{0513912B-52A4-BCC7-62A9-30AA663A6051}"/>
              </a:ext>
            </a:extLst>
          </p:cNvPr>
          <p:cNvCxnSpPr/>
          <p:nvPr/>
        </p:nvCxnSpPr>
        <p:spPr>
          <a:xfrm>
            <a:off x="1787526" y="1252538"/>
            <a:ext cx="8658225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84" name="Title 1">
            <a:extLst>
              <a:ext uri="{FF2B5EF4-FFF2-40B4-BE49-F238E27FC236}">
                <a16:creationId xmlns:a16="http://schemas.microsoft.com/office/drawing/2014/main" id="{FA2568F8-9577-424A-CD71-EA947833B5CE}"/>
              </a:ext>
            </a:extLst>
          </p:cNvPr>
          <p:cNvSpPr txBox="1">
            <a:spLocks/>
          </p:cNvSpPr>
          <p:nvPr/>
        </p:nvSpPr>
        <p:spPr bwMode="auto">
          <a:xfrm>
            <a:off x="1714501" y="273846"/>
            <a:ext cx="8856662" cy="655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US" altLang="en-US" sz="3600" b="1" u="sng" dirty="0" err="1"/>
              <a:t>Integração</a:t>
            </a:r>
            <a:r>
              <a:rPr lang="es-US" altLang="en-US" sz="3600" b="1" u="sng" dirty="0"/>
              <a:t> das  MTCI nos Sistemas de </a:t>
            </a:r>
            <a:r>
              <a:rPr lang="es-US" altLang="en-US" sz="3600" b="1" u="sng" dirty="0" err="1"/>
              <a:t>Saúde</a:t>
            </a:r>
            <a:endParaRPr lang="en-US" altLang="en-US" sz="3600" b="1" dirty="0"/>
          </a:p>
        </p:txBody>
      </p:sp>
      <p:sp>
        <p:nvSpPr>
          <p:cNvPr id="85" name="Seta: para Baixo 84">
            <a:extLst>
              <a:ext uri="{FF2B5EF4-FFF2-40B4-BE49-F238E27FC236}">
                <a16:creationId xmlns:a16="http://schemas.microsoft.com/office/drawing/2014/main" id="{306E0B71-9C09-3663-3CEC-6D95AB996A61}"/>
              </a:ext>
            </a:extLst>
          </p:cNvPr>
          <p:cNvSpPr/>
          <p:nvPr/>
        </p:nvSpPr>
        <p:spPr>
          <a:xfrm>
            <a:off x="612648" y="1517650"/>
            <a:ext cx="646236" cy="36496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6" name="CaixaDeTexto 85">
            <a:extLst>
              <a:ext uri="{FF2B5EF4-FFF2-40B4-BE49-F238E27FC236}">
                <a16:creationId xmlns:a16="http://schemas.microsoft.com/office/drawing/2014/main" id="{1961BD95-6236-92DD-4F21-D0D2C68B3011}"/>
              </a:ext>
            </a:extLst>
          </p:cNvPr>
          <p:cNvSpPr txBox="1"/>
          <p:nvPr/>
        </p:nvSpPr>
        <p:spPr>
          <a:xfrm>
            <a:off x="49751" y="4343401"/>
            <a:ext cx="9956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Modelo Ideal</a:t>
            </a:r>
          </a:p>
        </p:txBody>
      </p:sp>
      <p:pic>
        <p:nvPicPr>
          <p:cNvPr id="87" name="Picture 2" descr="OPAS/OMS Brasil - Temas de Saúde">
            <a:extLst>
              <a:ext uri="{FF2B5EF4-FFF2-40B4-BE49-F238E27FC236}">
                <a16:creationId xmlns:a16="http://schemas.microsoft.com/office/drawing/2014/main" id="{D0A78509-D91C-84A8-1971-18528B35E2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2457" y="5587365"/>
            <a:ext cx="1569543" cy="1436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53279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1C02352-E449-1840-9A5B-86D40944F2E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 r="12367" b="3702"/>
          <a:stretch/>
        </p:blipFill>
        <p:spPr>
          <a:xfrm>
            <a:off x="9238984" y="3775575"/>
            <a:ext cx="3212096" cy="320434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89EA400-A74A-7347-918E-7D75804B5B0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2985" b="31978"/>
          <a:stretch/>
        </p:blipFill>
        <p:spPr>
          <a:xfrm>
            <a:off x="196265" y="6031936"/>
            <a:ext cx="2501215" cy="795583"/>
          </a:xfrm>
          <a:prstGeom prst="rect">
            <a:avLst/>
          </a:prstGeom>
        </p:spPr>
      </p:pic>
      <p:sp>
        <p:nvSpPr>
          <p:cNvPr id="10" name="TextBox 8">
            <a:extLst>
              <a:ext uri="{FF2B5EF4-FFF2-40B4-BE49-F238E27FC236}">
                <a16:creationId xmlns:a16="http://schemas.microsoft.com/office/drawing/2014/main" id="{99A57DE0-A4E9-1552-95F3-DE59CF3AB6B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46456" y="92492"/>
            <a:ext cx="1011834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pt-BR" sz="4000" b="1" dirty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Parceiros Estratégicos </a:t>
            </a:r>
          </a:p>
        </p:txBody>
      </p:sp>
      <p:pic>
        <p:nvPicPr>
          <p:cNvPr id="8" name="Picture 2" descr="Home - CABSIN - CABSIN Brazilian Academic Consortium for Integrative Health">
            <a:extLst>
              <a:ext uri="{FF2B5EF4-FFF2-40B4-BE49-F238E27FC236}">
                <a16:creationId xmlns:a16="http://schemas.microsoft.com/office/drawing/2014/main" id="{59EBD9E7-F7E3-40B2-BFC9-D4073D831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1596" y="5805903"/>
            <a:ext cx="2033418" cy="863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ObservaPICS (@observapics) | Twitter">
            <a:extLst>
              <a:ext uri="{FF2B5EF4-FFF2-40B4-BE49-F238E27FC236}">
                <a16:creationId xmlns:a16="http://schemas.microsoft.com/office/drawing/2014/main" id="{1939A1FC-80BF-8D09-BE69-1BF5542CAE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883" y="994031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Observatório COVID-19 Fiocruz - Informação para ação - Observatório das  Metrópoles">
            <a:extLst>
              <a:ext uri="{FF2B5EF4-FFF2-40B4-BE49-F238E27FC236}">
                <a16:creationId xmlns:a16="http://schemas.microsoft.com/office/drawing/2014/main" id="{9301FE57-A271-18E9-3F56-F9E0FBFB9A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6" y="4285062"/>
            <a:ext cx="1844675" cy="1388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ABRASCO - Associação Brasileira de Saúde Coletiva">
            <a:extLst>
              <a:ext uri="{FF2B5EF4-FFF2-40B4-BE49-F238E27FC236}">
                <a16:creationId xmlns:a16="http://schemas.microsoft.com/office/drawing/2014/main" id="{58889FFE-D5CF-B1F3-0424-5CE5BD7021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838" y="2974667"/>
            <a:ext cx="2110958" cy="1527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Pode ser uma imagem de texto que diz &quot;RedePiCS BRASIL&quot;">
            <a:extLst>
              <a:ext uri="{FF2B5EF4-FFF2-40B4-BE49-F238E27FC236}">
                <a16:creationId xmlns:a16="http://schemas.microsoft.com/office/drawing/2014/main" id="{8C8B9EED-7727-CCB7-01A9-C0E6954121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692" y="3868955"/>
            <a:ext cx="2491103" cy="2491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 descr="Sistema Único de Saúde – Wikipédia, a enciclopédia livre">
            <a:extLst>
              <a:ext uri="{FF2B5EF4-FFF2-40B4-BE49-F238E27FC236}">
                <a16:creationId xmlns:a16="http://schemas.microsoft.com/office/drawing/2014/main" id="{66E7715E-B469-9E2A-B33D-FC2CB29795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373" y="1298830"/>
            <a:ext cx="2981325" cy="153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4" descr="Sobre | BVS MTCI">
            <a:extLst>
              <a:ext uri="{FF2B5EF4-FFF2-40B4-BE49-F238E27FC236}">
                <a16:creationId xmlns:a16="http://schemas.microsoft.com/office/drawing/2014/main" id="{48CE3860-8F82-EBB7-E150-C79526438F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4962" y="2822694"/>
            <a:ext cx="2857500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BIREME - OPAS/OMS | Organização Pan-Americana da Saúde">
            <a:extLst>
              <a:ext uri="{FF2B5EF4-FFF2-40B4-BE49-F238E27FC236}">
                <a16:creationId xmlns:a16="http://schemas.microsoft.com/office/drawing/2014/main" id="{799C8491-9E0A-4B69-B4E4-F809F175E1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97" r="27080"/>
          <a:stretch/>
        </p:blipFill>
        <p:spPr bwMode="auto">
          <a:xfrm>
            <a:off x="10044163" y="5520883"/>
            <a:ext cx="1126661" cy="1148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MINISTÉRIO DA SAÚDE RECONHECE QUALIDADE DA ATENÇÃO BÁSICA NO MUNICÍPIO DE  ANGÉLICA | Prefeitura Municipal de Angélica">
            <a:extLst>
              <a:ext uri="{FF2B5EF4-FFF2-40B4-BE49-F238E27FC236}">
                <a16:creationId xmlns:a16="http://schemas.microsoft.com/office/drawing/2014/main" id="{701D08B5-F1A2-B828-2590-FF705DCEAB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0689" y="687908"/>
            <a:ext cx="1741274" cy="1990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08563119-BEA9-DAE0-53B5-0A181D51B5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2462" y="1245109"/>
            <a:ext cx="1909981" cy="740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ogo Rede Unida">
            <a:extLst>
              <a:ext uri="{FF2B5EF4-FFF2-40B4-BE49-F238E27FC236}">
                <a16:creationId xmlns:a16="http://schemas.microsoft.com/office/drawing/2014/main" id="{27EFE38C-E6E2-7048-12BA-2954740D63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0432" y="2344197"/>
            <a:ext cx="2761685" cy="79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73106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247AEA3-F60C-DE41-8988-A3F111C1BD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01170" y="-406400"/>
            <a:ext cx="2705703" cy="24562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7C30F20-6469-2947-AD45-C5C4CBC81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4815" y="2382905"/>
            <a:ext cx="4706683" cy="1325563"/>
          </a:xfrm>
        </p:spPr>
        <p:txBody>
          <a:bodyPr>
            <a:normAutofit fontScale="90000"/>
          </a:bodyPr>
          <a:lstStyle/>
          <a:p>
            <a:pPr algn="r"/>
            <a:r>
              <a:rPr lang="en-U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Grato</a:t>
            </a:r>
            <a:b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Dr. Rafael Dall’Alba</a:t>
            </a:r>
            <a:br>
              <a:rPr lang="en-US" sz="3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dallalraf@paho.org</a:t>
            </a:r>
            <a:b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4BDFFE-E1EF-204C-A937-66DC8D14F7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85577" y="4124132"/>
            <a:ext cx="1525389" cy="28258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0E71F86-3EB3-424E-BF6A-AA73FDD742C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42329" b="42329"/>
          <a:stretch/>
        </p:blipFill>
        <p:spPr>
          <a:xfrm>
            <a:off x="3176326" y="5917721"/>
            <a:ext cx="5839349" cy="81333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A31F4F6-C43B-C54E-9047-51FF65DFE4E0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525909" y="235986"/>
            <a:ext cx="6189986" cy="5619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2234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1C02352-E449-1840-9A5B-86D40944F2E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 r="12367" b="3702"/>
          <a:stretch/>
        </p:blipFill>
        <p:spPr>
          <a:xfrm>
            <a:off x="9238984" y="3775575"/>
            <a:ext cx="3212096" cy="320434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913318-C734-0648-9EFC-9D21485B21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5833" y="1738542"/>
            <a:ext cx="10515600" cy="4385898"/>
          </a:xfrm>
        </p:spPr>
        <p:txBody>
          <a:bodyPr>
            <a:normAutofit lnSpcReduction="10000"/>
          </a:bodyPr>
          <a:lstStyle/>
          <a:p>
            <a:pPr marL="285750" marR="0" lvl="0" indent="-285750" algn="l" defTabSz="913607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1C2835"/>
                </a:solidFill>
                <a:effectLst/>
                <a:uLnTx/>
                <a:uFillTx/>
                <a:latin typeface="Lato Light" charset="0"/>
                <a:ea typeface="ＭＳ Ｐゴシック" charset="-128"/>
                <a:cs typeface="+mn-cs"/>
              </a:rPr>
              <a:t>Amplo conjunto de práticas de atenção à saúde baseado em teorias e experiências de diferentes culturas utilizadas para promoção da saúde, prevenção e recuperação;</a:t>
            </a:r>
          </a:p>
          <a:p>
            <a:pPr marL="285750" marR="0" lvl="0" indent="-285750" algn="l" defTabSz="913607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srgbClr val="1C2835"/>
              </a:solidFill>
              <a:effectLst/>
              <a:uLnTx/>
              <a:uFillTx/>
              <a:latin typeface="Lato Light" charset="0"/>
              <a:ea typeface="ＭＳ Ｐゴシック" charset="-128"/>
              <a:cs typeface="+mn-cs"/>
            </a:endParaRPr>
          </a:p>
          <a:p>
            <a:pPr marL="285750" marR="0" lvl="0" indent="-285750" algn="l" defTabSz="913607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1C2835"/>
                </a:solidFill>
                <a:effectLst/>
                <a:uLnTx/>
                <a:uFillTx/>
                <a:latin typeface="Lato Light" charset="0"/>
                <a:ea typeface="ＭＳ Ｐゴシック" charset="-128"/>
                <a:cs typeface="+mn-cs"/>
              </a:rPr>
              <a:t>Paradigma predominante é o vitalista – pautado na integralidade e com potente interface na PS.</a:t>
            </a:r>
          </a:p>
          <a:p>
            <a:pPr marL="285750" marR="0" lvl="0" indent="-285750" algn="l" defTabSz="913607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srgbClr val="1C2835"/>
              </a:solidFill>
              <a:effectLst/>
              <a:uLnTx/>
              <a:uFillTx/>
              <a:latin typeface="Lato Light" charset="0"/>
              <a:ea typeface="ＭＳ Ｐゴシック" charset="-128"/>
              <a:cs typeface="+mn-cs"/>
            </a:endParaRPr>
          </a:p>
          <a:p>
            <a:pPr marL="285750" marR="0" lvl="0" indent="-285750" algn="l" defTabSz="913607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1C2835"/>
                </a:solidFill>
                <a:effectLst/>
                <a:uLnTx/>
                <a:uFillTx/>
                <a:latin typeface="Lato Light" charset="0"/>
                <a:ea typeface="ＭＳ Ｐゴシック" charset="-128"/>
                <a:cs typeface="+mn-cs"/>
              </a:rPr>
              <a:t>Em muitos países é a principal oferta de serviços à população.</a:t>
            </a:r>
          </a:p>
          <a:p>
            <a:pPr marL="285750" marR="0" lvl="0" indent="-285750" algn="l" defTabSz="913607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srgbClr val="1C2835"/>
              </a:solidFill>
              <a:effectLst/>
              <a:uLnTx/>
              <a:uFillTx/>
              <a:latin typeface="Lato Light" charset="0"/>
              <a:ea typeface="ＭＳ Ｐゴシック" charset="-128"/>
              <a:cs typeface="+mn-cs"/>
            </a:endParaRPr>
          </a:p>
          <a:p>
            <a:pPr marL="285750" marR="0" lvl="0" indent="-285750" algn="l" defTabSz="913607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1C2835"/>
                </a:solidFill>
                <a:effectLst/>
                <a:uLnTx/>
                <a:uFillTx/>
                <a:latin typeface="Lato Light" charset="0"/>
                <a:ea typeface="ＭＳ Ｐゴシック" charset="-128"/>
                <a:cs typeface="+mn-cs"/>
              </a:rPr>
              <a:t>Forte indutora de um modelo de saúde que resgata as capacidades de autocuidado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89EA400-A74A-7347-918E-7D75804B5B0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2985" b="31978"/>
          <a:stretch/>
        </p:blipFill>
        <p:spPr>
          <a:xfrm>
            <a:off x="196265" y="6031936"/>
            <a:ext cx="2501215" cy="795583"/>
          </a:xfrm>
          <a:prstGeom prst="rect">
            <a:avLst/>
          </a:prstGeom>
        </p:spPr>
      </p:pic>
      <p:sp>
        <p:nvSpPr>
          <p:cNvPr id="10" name="TextBox 8">
            <a:extLst>
              <a:ext uri="{FF2B5EF4-FFF2-40B4-BE49-F238E27FC236}">
                <a16:creationId xmlns:a16="http://schemas.microsoft.com/office/drawing/2014/main" id="{99A57DE0-A4E9-1552-95F3-DE59CF3AB6B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pt-BR" sz="4400" b="1" dirty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O que são as MTCI?</a:t>
            </a:r>
          </a:p>
        </p:txBody>
      </p:sp>
    </p:spTree>
    <p:extLst>
      <p:ext uri="{BB962C8B-B14F-4D97-AF65-F5344CB8AC3E}">
        <p14:creationId xmlns:p14="http://schemas.microsoft.com/office/powerpoint/2010/main" val="10144264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1C02352-E449-1840-9A5B-86D40944F2E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 r="12367" b="3702"/>
          <a:stretch/>
        </p:blipFill>
        <p:spPr>
          <a:xfrm>
            <a:off x="9238984" y="3775575"/>
            <a:ext cx="3212096" cy="320434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89EA400-A74A-7347-918E-7D75804B5B0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2985" b="31978"/>
          <a:stretch/>
        </p:blipFill>
        <p:spPr>
          <a:xfrm>
            <a:off x="196265" y="6031936"/>
            <a:ext cx="2501215" cy="795583"/>
          </a:xfrm>
          <a:prstGeom prst="rect">
            <a:avLst/>
          </a:prstGeom>
        </p:spPr>
      </p:pic>
      <p:sp>
        <p:nvSpPr>
          <p:cNvPr id="10" name="TextBox 8">
            <a:extLst>
              <a:ext uri="{FF2B5EF4-FFF2-40B4-BE49-F238E27FC236}">
                <a16:creationId xmlns:a16="http://schemas.microsoft.com/office/drawing/2014/main" id="{99A57DE0-A4E9-1552-95F3-DE59CF3AB6B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7576" y="125039"/>
            <a:ext cx="5588777" cy="7017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pt-BR" sz="4400" b="1" dirty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O que são as MTCI?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0221FB83-48E1-C87F-0304-0C32EB0E3DBF}"/>
              </a:ext>
            </a:extLst>
          </p:cNvPr>
          <p:cNvSpPr txBox="1"/>
          <p:nvPr/>
        </p:nvSpPr>
        <p:spPr>
          <a:xfrm>
            <a:off x="375533" y="696586"/>
            <a:ext cx="1118539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/>
              <a:t>M</a:t>
            </a:r>
            <a:r>
              <a:rPr lang="pt-BR" b="1" dirty="0"/>
              <a:t>edicinas:</a:t>
            </a:r>
          </a:p>
          <a:p>
            <a:r>
              <a:rPr lang="pt-BR" sz="3600" b="1" dirty="0"/>
              <a:t>T</a:t>
            </a:r>
            <a:r>
              <a:rPr lang="pt-BR" b="1" dirty="0"/>
              <a:t>radicional</a:t>
            </a:r>
          </a:p>
          <a:p>
            <a:r>
              <a:rPr lang="pt-BR" dirty="0"/>
              <a:t>A medicina tradicional tem uma longa história, ancestralidade ou tradição. É a soma de conhecimentos, capacidades e práticas baseadas em teorias, crenças e experiências de diferentes culturas, explicáveis pelos métodos científicos atuais ou não, utilizadas para manter a saúde e prevenir, diagnosticar, melhorar ou tratar doenças físicas e mentais </a:t>
            </a:r>
          </a:p>
          <a:p>
            <a:r>
              <a:rPr lang="pt-BR" sz="3600" b="1" dirty="0"/>
              <a:t>c</a:t>
            </a:r>
            <a:r>
              <a:rPr lang="pt-BR" b="1" dirty="0"/>
              <a:t>omplementar</a:t>
            </a:r>
          </a:p>
          <a:p>
            <a:r>
              <a:rPr lang="pt-BR" dirty="0"/>
              <a:t>O termo medicina complementar se refere a um amplo conjunto de práticas de saúde que não fazem parte da tradição ou da medicina convencional de um determinado país e não estão totalmente integradas ao sistema de saúde vigente. </a:t>
            </a:r>
          </a:p>
          <a:p>
            <a:r>
              <a:rPr lang="pt-BR" sz="3600" b="1" dirty="0"/>
              <a:t>I</a:t>
            </a:r>
            <a:r>
              <a:rPr lang="pt-BR" b="1" dirty="0"/>
              <a:t>ntegrativa</a:t>
            </a:r>
          </a:p>
          <a:p>
            <a:r>
              <a:rPr lang="pt-BR" dirty="0"/>
              <a:t>Conceito em construção com uma mudança significativa de medicina para saúde integrativa.</a:t>
            </a:r>
          </a:p>
          <a:p>
            <a:r>
              <a:rPr lang="pt-BR" dirty="0"/>
              <a:t>Os cuidados de saúde integrativos muitas vezes reúnem abordagens convencionais e complementares de forma coordenada. 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1023311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86">
            <a:extLst>
              <a:ext uri="{FF2B5EF4-FFF2-40B4-BE49-F238E27FC236}">
                <a16:creationId xmlns:a16="http://schemas.microsoft.com/office/drawing/2014/main" id="{E78D05D2-4DCB-AEC0-3F33-545C2E315AB7}"/>
              </a:ext>
            </a:extLst>
          </p:cNvPr>
          <p:cNvSpPr>
            <a:spLocks/>
          </p:cNvSpPr>
          <p:nvPr/>
        </p:nvSpPr>
        <p:spPr bwMode="auto">
          <a:xfrm>
            <a:off x="107950" y="6769100"/>
            <a:ext cx="10839450" cy="0"/>
          </a:xfrm>
          <a:custGeom>
            <a:avLst/>
            <a:gdLst>
              <a:gd name="T0" fmla="*/ 0 w 15350"/>
              <a:gd name="T1" fmla="*/ 15350 w 15350"/>
            </a:gdLst>
            <a:ahLst/>
            <a:cxnLst>
              <a:cxn ang="0">
                <a:pos x="T0" y="0"/>
              </a:cxn>
              <a:cxn ang="0">
                <a:pos x="T1" y="0"/>
              </a:cxn>
            </a:cxnLst>
            <a:rect l="0" t="0" r="r" b="b"/>
            <a:pathLst>
              <a:path w="15350">
                <a:moveTo>
                  <a:pt x="0" y="0"/>
                </a:moveTo>
                <a:cubicBezTo>
                  <a:pt x="5120" y="0"/>
                  <a:pt x="10235" y="0"/>
                  <a:pt x="15350" y="0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Freeform 89">
            <a:extLst>
              <a:ext uri="{FF2B5EF4-FFF2-40B4-BE49-F238E27FC236}">
                <a16:creationId xmlns:a16="http://schemas.microsoft.com/office/drawing/2014/main" id="{A08CE4EA-90F9-2013-D6E1-9B4FA30FFBBF}"/>
              </a:ext>
            </a:extLst>
          </p:cNvPr>
          <p:cNvSpPr>
            <a:spLocks/>
          </p:cNvSpPr>
          <p:nvPr/>
        </p:nvSpPr>
        <p:spPr bwMode="auto">
          <a:xfrm>
            <a:off x="6068010" y="5016915"/>
            <a:ext cx="567625" cy="191914"/>
          </a:xfrm>
          <a:custGeom>
            <a:avLst/>
            <a:gdLst>
              <a:gd name="T0" fmla="*/ 15 w 803"/>
              <a:gd name="T1" fmla="*/ 238 h 238"/>
              <a:gd name="T2" fmla="*/ 0 w 803"/>
              <a:gd name="T3" fmla="*/ 176 h 238"/>
              <a:gd name="T4" fmla="*/ 789 w 803"/>
              <a:gd name="T5" fmla="*/ 0 h 238"/>
              <a:gd name="T6" fmla="*/ 803 w 803"/>
              <a:gd name="T7" fmla="*/ 56 h 238"/>
              <a:gd name="T8" fmla="*/ 15 w 803"/>
              <a:gd name="T9" fmla="*/ 238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03" h="238">
                <a:moveTo>
                  <a:pt x="15" y="238"/>
                </a:moveTo>
                <a:cubicBezTo>
                  <a:pt x="10" y="218"/>
                  <a:pt x="5" y="199"/>
                  <a:pt x="0" y="176"/>
                </a:cubicBezTo>
                <a:cubicBezTo>
                  <a:pt x="264" y="117"/>
                  <a:pt x="525" y="59"/>
                  <a:pt x="789" y="0"/>
                </a:cubicBezTo>
                <a:cubicBezTo>
                  <a:pt x="795" y="22"/>
                  <a:pt x="799" y="40"/>
                  <a:pt x="803" y="56"/>
                </a:cubicBezTo>
                <a:cubicBezTo>
                  <a:pt x="769" y="77"/>
                  <a:pt x="175" y="214"/>
                  <a:pt x="15" y="23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Freeform 90">
            <a:extLst>
              <a:ext uri="{FF2B5EF4-FFF2-40B4-BE49-F238E27FC236}">
                <a16:creationId xmlns:a16="http://schemas.microsoft.com/office/drawing/2014/main" id="{8B0AF20B-0B6A-5A89-0079-C065CDFB3FA5}"/>
              </a:ext>
            </a:extLst>
          </p:cNvPr>
          <p:cNvSpPr>
            <a:spLocks/>
          </p:cNvSpPr>
          <p:nvPr/>
        </p:nvSpPr>
        <p:spPr bwMode="auto">
          <a:xfrm>
            <a:off x="5101956" y="5260317"/>
            <a:ext cx="567625" cy="180991"/>
          </a:xfrm>
          <a:custGeom>
            <a:avLst/>
            <a:gdLst>
              <a:gd name="T0" fmla="*/ 792 w 804"/>
              <a:gd name="T1" fmla="*/ 4 h 224"/>
              <a:gd name="T2" fmla="*/ 804 w 804"/>
              <a:gd name="T3" fmla="*/ 61 h 224"/>
              <a:gd name="T4" fmla="*/ 13 w 804"/>
              <a:gd name="T5" fmla="*/ 224 h 224"/>
              <a:gd name="T6" fmla="*/ 2 w 804"/>
              <a:gd name="T7" fmla="*/ 184 h 224"/>
              <a:gd name="T8" fmla="*/ 0 w 804"/>
              <a:gd name="T9" fmla="*/ 166 h 224"/>
              <a:gd name="T10" fmla="*/ 792 w 804"/>
              <a:gd name="T11" fmla="*/ 4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04" h="224">
                <a:moveTo>
                  <a:pt x="792" y="4"/>
                </a:moveTo>
                <a:cubicBezTo>
                  <a:pt x="795" y="20"/>
                  <a:pt x="799" y="38"/>
                  <a:pt x="804" y="61"/>
                </a:cubicBezTo>
                <a:cubicBezTo>
                  <a:pt x="539" y="118"/>
                  <a:pt x="277" y="171"/>
                  <a:pt x="13" y="224"/>
                </a:cubicBezTo>
                <a:cubicBezTo>
                  <a:pt x="8" y="207"/>
                  <a:pt x="4" y="196"/>
                  <a:pt x="2" y="184"/>
                </a:cubicBezTo>
                <a:cubicBezTo>
                  <a:pt x="0" y="178"/>
                  <a:pt x="1" y="171"/>
                  <a:pt x="0" y="166"/>
                </a:cubicBezTo>
                <a:cubicBezTo>
                  <a:pt x="32" y="149"/>
                  <a:pt x="757" y="0"/>
                  <a:pt x="792" y="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91">
            <a:extLst>
              <a:ext uri="{FF2B5EF4-FFF2-40B4-BE49-F238E27FC236}">
                <a16:creationId xmlns:a16="http://schemas.microsoft.com/office/drawing/2014/main" id="{6C9EF529-6A87-3DFA-1415-B4CE864D3D08}"/>
              </a:ext>
            </a:extLst>
          </p:cNvPr>
          <p:cNvSpPr>
            <a:spLocks/>
          </p:cNvSpPr>
          <p:nvPr/>
        </p:nvSpPr>
        <p:spPr bwMode="auto">
          <a:xfrm>
            <a:off x="4135903" y="5489677"/>
            <a:ext cx="570355" cy="201275"/>
          </a:xfrm>
          <a:custGeom>
            <a:avLst/>
            <a:gdLst>
              <a:gd name="T0" fmla="*/ 781 w 807"/>
              <a:gd name="T1" fmla="*/ 0 h 250"/>
              <a:gd name="T2" fmla="*/ 790 w 807"/>
              <a:gd name="T3" fmla="*/ 12 h 250"/>
              <a:gd name="T4" fmla="*/ 758 w 807"/>
              <a:gd name="T5" fmla="*/ 75 h 250"/>
              <a:gd name="T6" fmla="*/ 56 w 807"/>
              <a:gd name="T7" fmla="*/ 244 h 250"/>
              <a:gd name="T8" fmla="*/ 17 w 807"/>
              <a:gd name="T9" fmla="*/ 250 h 250"/>
              <a:gd name="T10" fmla="*/ 0 w 807"/>
              <a:gd name="T11" fmla="*/ 189 h 250"/>
              <a:gd name="T12" fmla="*/ 781 w 807"/>
              <a:gd name="T13" fmla="*/ 0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07" h="250">
                <a:moveTo>
                  <a:pt x="781" y="0"/>
                </a:moveTo>
                <a:cubicBezTo>
                  <a:pt x="787" y="8"/>
                  <a:pt x="789" y="10"/>
                  <a:pt x="790" y="12"/>
                </a:cubicBezTo>
                <a:cubicBezTo>
                  <a:pt x="807" y="59"/>
                  <a:pt x="805" y="63"/>
                  <a:pt x="758" y="75"/>
                </a:cubicBezTo>
                <a:cubicBezTo>
                  <a:pt x="524" y="131"/>
                  <a:pt x="290" y="188"/>
                  <a:pt x="56" y="244"/>
                </a:cubicBezTo>
                <a:cubicBezTo>
                  <a:pt x="44" y="247"/>
                  <a:pt x="33" y="248"/>
                  <a:pt x="17" y="250"/>
                </a:cubicBezTo>
                <a:cubicBezTo>
                  <a:pt x="11" y="231"/>
                  <a:pt x="6" y="212"/>
                  <a:pt x="0" y="189"/>
                </a:cubicBezTo>
                <a:cubicBezTo>
                  <a:pt x="261" y="120"/>
                  <a:pt x="521" y="58"/>
                  <a:pt x="78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Freeform 92">
            <a:extLst>
              <a:ext uri="{FF2B5EF4-FFF2-40B4-BE49-F238E27FC236}">
                <a16:creationId xmlns:a16="http://schemas.microsoft.com/office/drawing/2014/main" id="{DB549246-DE6E-41CC-77CD-8F2029E2517A}"/>
              </a:ext>
            </a:extLst>
          </p:cNvPr>
          <p:cNvSpPr>
            <a:spLocks/>
          </p:cNvSpPr>
          <p:nvPr/>
        </p:nvSpPr>
        <p:spPr bwMode="auto">
          <a:xfrm>
            <a:off x="7028606" y="4703301"/>
            <a:ext cx="556709" cy="251204"/>
          </a:xfrm>
          <a:custGeom>
            <a:avLst/>
            <a:gdLst>
              <a:gd name="T0" fmla="*/ 765 w 790"/>
              <a:gd name="T1" fmla="*/ 0 h 311"/>
              <a:gd name="T2" fmla="*/ 790 w 790"/>
              <a:gd name="T3" fmla="*/ 58 h 311"/>
              <a:gd name="T4" fmla="*/ 749 w 790"/>
              <a:gd name="T5" fmla="*/ 78 h 311"/>
              <a:gd name="T6" fmla="*/ 200 w 790"/>
              <a:gd name="T7" fmla="*/ 261 h 311"/>
              <a:gd name="T8" fmla="*/ 19 w 790"/>
              <a:gd name="T9" fmla="*/ 311 h 311"/>
              <a:gd name="T10" fmla="*/ 0 w 790"/>
              <a:gd name="T11" fmla="*/ 246 h 311"/>
              <a:gd name="T12" fmla="*/ 765 w 790"/>
              <a:gd name="T13" fmla="*/ 0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90" h="311">
                <a:moveTo>
                  <a:pt x="765" y="0"/>
                </a:moveTo>
                <a:cubicBezTo>
                  <a:pt x="774" y="21"/>
                  <a:pt x="781" y="38"/>
                  <a:pt x="790" y="58"/>
                </a:cubicBezTo>
                <a:cubicBezTo>
                  <a:pt x="775" y="66"/>
                  <a:pt x="762" y="73"/>
                  <a:pt x="749" y="78"/>
                </a:cubicBezTo>
                <a:cubicBezTo>
                  <a:pt x="570" y="151"/>
                  <a:pt x="386" y="208"/>
                  <a:pt x="200" y="261"/>
                </a:cubicBezTo>
                <a:cubicBezTo>
                  <a:pt x="142" y="277"/>
                  <a:pt x="83" y="293"/>
                  <a:pt x="19" y="311"/>
                </a:cubicBezTo>
                <a:cubicBezTo>
                  <a:pt x="12" y="289"/>
                  <a:pt x="7" y="270"/>
                  <a:pt x="0" y="246"/>
                </a:cubicBezTo>
                <a:cubicBezTo>
                  <a:pt x="260" y="175"/>
                  <a:pt x="515" y="103"/>
                  <a:pt x="76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93">
            <a:extLst>
              <a:ext uri="{FF2B5EF4-FFF2-40B4-BE49-F238E27FC236}">
                <a16:creationId xmlns:a16="http://schemas.microsoft.com/office/drawing/2014/main" id="{5C5AE4C7-F9C9-C069-757C-E12795ECD944}"/>
              </a:ext>
            </a:extLst>
          </p:cNvPr>
          <p:cNvSpPr>
            <a:spLocks/>
          </p:cNvSpPr>
          <p:nvPr/>
        </p:nvSpPr>
        <p:spPr bwMode="auto">
          <a:xfrm>
            <a:off x="3188953" y="5770526"/>
            <a:ext cx="556709" cy="252764"/>
          </a:xfrm>
          <a:custGeom>
            <a:avLst/>
            <a:gdLst>
              <a:gd name="T0" fmla="*/ 22 w 787"/>
              <a:gd name="T1" fmla="*/ 314 h 314"/>
              <a:gd name="T2" fmla="*/ 0 w 787"/>
              <a:gd name="T3" fmla="*/ 257 h 314"/>
              <a:gd name="T4" fmla="*/ 770 w 787"/>
              <a:gd name="T5" fmla="*/ 0 h 314"/>
              <a:gd name="T6" fmla="*/ 787 w 787"/>
              <a:gd name="T7" fmla="*/ 59 h 314"/>
              <a:gd name="T8" fmla="*/ 22 w 787"/>
              <a:gd name="T9" fmla="*/ 314 h 3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87" h="314">
                <a:moveTo>
                  <a:pt x="22" y="314"/>
                </a:moveTo>
                <a:cubicBezTo>
                  <a:pt x="15" y="295"/>
                  <a:pt x="8" y="278"/>
                  <a:pt x="0" y="257"/>
                </a:cubicBezTo>
                <a:cubicBezTo>
                  <a:pt x="254" y="159"/>
                  <a:pt x="509" y="76"/>
                  <a:pt x="770" y="0"/>
                </a:cubicBezTo>
                <a:cubicBezTo>
                  <a:pt x="777" y="23"/>
                  <a:pt x="782" y="41"/>
                  <a:pt x="787" y="59"/>
                </a:cubicBezTo>
                <a:cubicBezTo>
                  <a:pt x="531" y="145"/>
                  <a:pt x="279" y="229"/>
                  <a:pt x="22" y="31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Freeform 94">
            <a:extLst>
              <a:ext uri="{FF2B5EF4-FFF2-40B4-BE49-F238E27FC236}">
                <a16:creationId xmlns:a16="http://schemas.microsoft.com/office/drawing/2014/main" id="{FEF2AF59-4ED6-DEBC-63A3-A7CAE4AE471C}"/>
              </a:ext>
            </a:extLst>
          </p:cNvPr>
          <p:cNvSpPr>
            <a:spLocks/>
          </p:cNvSpPr>
          <p:nvPr/>
        </p:nvSpPr>
        <p:spPr bwMode="auto">
          <a:xfrm>
            <a:off x="5789656" y="2855939"/>
            <a:ext cx="223775" cy="152907"/>
          </a:xfrm>
          <a:custGeom>
            <a:avLst/>
            <a:gdLst>
              <a:gd name="T0" fmla="*/ 23 w 316"/>
              <a:gd name="T1" fmla="*/ 0 h 190"/>
              <a:gd name="T2" fmla="*/ 316 w 316"/>
              <a:gd name="T3" fmla="*/ 147 h 190"/>
              <a:gd name="T4" fmla="*/ 296 w 316"/>
              <a:gd name="T5" fmla="*/ 190 h 190"/>
              <a:gd name="T6" fmla="*/ 0 w 316"/>
              <a:gd name="T7" fmla="*/ 40 h 190"/>
              <a:gd name="T8" fmla="*/ 23 w 316"/>
              <a:gd name="T9" fmla="*/ 0 h 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6" h="190">
                <a:moveTo>
                  <a:pt x="23" y="0"/>
                </a:moveTo>
                <a:cubicBezTo>
                  <a:pt x="124" y="50"/>
                  <a:pt x="218" y="98"/>
                  <a:pt x="316" y="147"/>
                </a:cubicBezTo>
                <a:cubicBezTo>
                  <a:pt x="309" y="161"/>
                  <a:pt x="303" y="173"/>
                  <a:pt x="296" y="190"/>
                </a:cubicBezTo>
                <a:cubicBezTo>
                  <a:pt x="194" y="145"/>
                  <a:pt x="96" y="99"/>
                  <a:pt x="0" y="40"/>
                </a:cubicBezTo>
                <a:cubicBezTo>
                  <a:pt x="8" y="26"/>
                  <a:pt x="15" y="14"/>
                  <a:pt x="2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95">
            <a:extLst>
              <a:ext uri="{FF2B5EF4-FFF2-40B4-BE49-F238E27FC236}">
                <a16:creationId xmlns:a16="http://schemas.microsoft.com/office/drawing/2014/main" id="{2D119770-3DAD-0D0C-DCEA-F3E00725A8E4}"/>
              </a:ext>
            </a:extLst>
          </p:cNvPr>
          <p:cNvSpPr>
            <a:spLocks/>
          </p:cNvSpPr>
          <p:nvPr/>
        </p:nvSpPr>
        <p:spPr bwMode="auto">
          <a:xfrm>
            <a:off x="7443409" y="3698486"/>
            <a:ext cx="221047" cy="162268"/>
          </a:xfrm>
          <a:custGeom>
            <a:avLst/>
            <a:gdLst>
              <a:gd name="T0" fmla="*/ 0 w 312"/>
              <a:gd name="T1" fmla="*/ 42 h 202"/>
              <a:gd name="T2" fmla="*/ 22 w 312"/>
              <a:gd name="T3" fmla="*/ 0 h 202"/>
              <a:gd name="T4" fmla="*/ 312 w 312"/>
              <a:gd name="T5" fmla="*/ 160 h 202"/>
              <a:gd name="T6" fmla="*/ 286 w 312"/>
              <a:gd name="T7" fmla="*/ 202 h 202"/>
              <a:gd name="T8" fmla="*/ 0 w 312"/>
              <a:gd name="T9" fmla="*/ 42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2" h="202">
                <a:moveTo>
                  <a:pt x="0" y="42"/>
                </a:moveTo>
                <a:cubicBezTo>
                  <a:pt x="8" y="27"/>
                  <a:pt x="14" y="16"/>
                  <a:pt x="22" y="0"/>
                </a:cubicBezTo>
                <a:cubicBezTo>
                  <a:pt x="122" y="48"/>
                  <a:pt x="215" y="103"/>
                  <a:pt x="312" y="160"/>
                </a:cubicBezTo>
                <a:cubicBezTo>
                  <a:pt x="302" y="175"/>
                  <a:pt x="295" y="187"/>
                  <a:pt x="286" y="202"/>
                </a:cubicBezTo>
                <a:cubicBezTo>
                  <a:pt x="190" y="148"/>
                  <a:pt x="97" y="97"/>
                  <a:pt x="0" y="4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96">
            <a:extLst>
              <a:ext uri="{FF2B5EF4-FFF2-40B4-BE49-F238E27FC236}">
                <a16:creationId xmlns:a16="http://schemas.microsoft.com/office/drawing/2014/main" id="{DDB5B2BB-7179-9903-E5EF-89E5EDDD4A94}"/>
              </a:ext>
            </a:extLst>
          </p:cNvPr>
          <p:cNvSpPr>
            <a:spLocks/>
          </p:cNvSpPr>
          <p:nvPr/>
        </p:nvSpPr>
        <p:spPr bwMode="auto">
          <a:xfrm>
            <a:off x="6619261" y="3270972"/>
            <a:ext cx="229233" cy="140424"/>
          </a:xfrm>
          <a:custGeom>
            <a:avLst/>
            <a:gdLst>
              <a:gd name="T0" fmla="*/ 322 w 322"/>
              <a:gd name="T1" fmla="*/ 127 h 174"/>
              <a:gd name="T2" fmla="*/ 304 w 322"/>
              <a:gd name="T3" fmla="*/ 174 h 174"/>
              <a:gd name="T4" fmla="*/ 0 w 322"/>
              <a:gd name="T5" fmla="*/ 47 h 174"/>
              <a:gd name="T6" fmla="*/ 19 w 322"/>
              <a:gd name="T7" fmla="*/ 0 h 174"/>
              <a:gd name="T8" fmla="*/ 322 w 322"/>
              <a:gd name="T9" fmla="*/ 127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2" h="174">
                <a:moveTo>
                  <a:pt x="322" y="127"/>
                </a:moveTo>
                <a:cubicBezTo>
                  <a:pt x="316" y="143"/>
                  <a:pt x="311" y="156"/>
                  <a:pt x="304" y="174"/>
                </a:cubicBezTo>
                <a:cubicBezTo>
                  <a:pt x="201" y="131"/>
                  <a:pt x="103" y="90"/>
                  <a:pt x="0" y="47"/>
                </a:cubicBezTo>
                <a:cubicBezTo>
                  <a:pt x="7" y="31"/>
                  <a:pt x="12" y="18"/>
                  <a:pt x="19" y="0"/>
                </a:cubicBezTo>
                <a:cubicBezTo>
                  <a:pt x="121" y="42"/>
                  <a:pt x="220" y="84"/>
                  <a:pt x="322" y="12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97">
            <a:extLst>
              <a:ext uri="{FF2B5EF4-FFF2-40B4-BE49-F238E27FC236}">
                <a16:creationId xmlns:a16="http://schemas.microsoft.com/office/drawing/2014/main" id="{C34CF134-E9C1-FA6C-B432-6B31164F9273}"/>
              </a:ext>
            </a:extLst>
          </p:cNvPr>
          <p:cNvSpPr>
            <a:spLocks/>
          </p:cNvSpPr>
          <p:nvPr/>
        </p:nvSpPr>
        <p:spPr bwMode="auto">
          <a:xfrm>
            <a:off x="6201730" y="3072817"/>
            <a:ext cx="229233" cy="140424"/>
          </a:xfrm>
          <a:custGeom>
            <a:avLst/>
            <a:gdLst>
              <a:gd name="T0" fmla="*/ 0 w 323"/>
              <a:gd name="T1" fmla="*/ 47 h 174"/>
              <a:gd name="T2" fmla="*/ 20 w 323"/>
              <a:gd name="T3" fmla="*/ 0 h 174"/>
              <a:gd name="T4" fmla="*/ 323 w 323"/>
              <a:gd name="T5" fmla="*/ 126 h 174"/>
              <a:gd name="T6" fmla="*/ 305 w 323"/>
              <a:gd name="T7" fmla="*/ 174 h 174"/>
              <a:gd name="T8" fmla="*/ 0 w 323"/>
              <a:gd name="T9" fmla="*/ 47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3" h="174">
                <a:moveTo>
                  <a:pt x="0" y="47"/>
                </a:moveTo>
                <a:cubicBezTo>
                  <a:pt x="8" y="29"/>
                  <a:pt x="13" y="17"/>
                  <a:pt x="20" y="0"/>
                </a:cubicBezTo>
                <a:cubicBezTo>
                  <a:pt x="121" y="42"/>
                  <a:pt x="219" y="83"/>
                  <a:pt x="323" y="126"/>
                </a:cubicBezTo>
                <a:cubicBezTo>
                  <a:pt x="317" y="142"/>
                  <a:pt x="311" y="156"/>
                  <a:pt x="305" y="174"/>
                </a:cubicBezTo>
                <a:cubicBezTo>
                  <a:pt x="202" y="131"/>
                  <a:pt x="104" y="90"/>
                  <a:pt x="0" y="4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98">
            <a:extLst>
              <a:ext uri="{FF2B5EF4-FFF2-40B4-BE49-F238E27FC236}">
                <a16:creationId xmlns:a16="http://schemas.microsoft.com/office/drawing/2014/main" id="{F82C60D1-634E-0AD5-CEB9-A8EAD15E78FA}"/>
              </a:ext>
            </a:extLst>
          </p:cNvPr>
          <p:cNvSpPr>
            <a:spLocks/>
          </p:cNvSpPr>
          <p:nvPr/>
        </p:nvSpPr>
        <p:spPr bwMode="auto">
          <a:xfrm>
            <a:off x="7803632" y="4399047"/>
            <a:ext cx="207401" cy="182552"/>
          </a:xfrm>
          <a:custGeom>
            <a:avLst/>
            <a:gdLst>
              <a:gd name="T0" fmla="*/ 19 w 291"/>
              <a:gd name="T1" fmla="*/ 226 h 226"/>
              <a:gd name="T2" fmla="*/ 6 w 291"/>
              <a:gd name="T3" fmla="*/ 204 h 226"/>
              <a:gd name="T4" fmla="*/ 0 w 291"/>
              <a:gd name="T5" fmla="*/ 180 h 226"/>
              <a:gd name="T6" fmla="*/ 251 w 291"/>
              <a:gd name="T7" fmla="*/ 0 h 226"/>
              <a:gd name="T8" fmla="*/ 291 w 291"/>
              <a:gd name="T9" fmla="*/ 28 h 226"/>
              <a:gd name="T10" fmla="*/ 19 w 291"/>
              <a:gd name="T11" fmla="*/ 226 h 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1" h="226">
                <a:moveTo>
                  <a:pt x="19" y="226"/>
                </a:moveTo>
                <a:cubicBezTo>
                  <a:pt x="13" y="215"/>
                  <a:pt x="8" y="210"/>
                  <a:pt x="6" y="204"/>
                </a:cubicBezTo>
                <a:cubicBezTo>
                  <a:pt x="3" y="198"/>
                  <a:pt x="2" y="192"/>
                  <a:pt x="0" y="180"/>
                </a:cubicBezTo>
                <a:cubicBezTo>
                  <a:pt x="91" y="134"/>
                  <a:pt x="182" y="84"/>
                  <a:pt x="251" y="0"/>
                </a:cubicBezTo>
                <a:cubicBezTo>
                  <a:pt x="264" y="9"/>
                  <a:pt x="276" y="17"/>
                  <a:pt x="291" y="28"/>
                </a:cubicBezTo>
                <a:cubicBezTo>
                  <a:pt x="219" y="122"/>
                  <a:pt x="123" y="176"/>
                  <a:pt x="19" y="22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99">
            <a:extLst>
              <a:ext uri="{FF2B5EF4-FFF2-40B4-BE49-F238E27FC236}">
                <a16:creationId xmlns:a16="http://schemas.microsoft.com/office/drawing/2014/main" id="{2FB4C8B6-BB91-1571-5566-3A35B01BE5E3}"/>
              </a:ext>
            </a:extLst>
          </p:cNvPr>
          <p:cNvSpPr>
            <a:spLocks/>
          </p:cNvSpPr>
          <p:nvPr/>
        </p:nvSpPr>
        <p:spPr bwMode="auto">
          <a:xfrm>
            <a:off x="7036794" y="3475367"/>
            <a:ext cx="226505" cy="146666"/>
          </a:xfrm>
          <a:custGeom>
            <a:avLst/>
            <a:gdLst>
              <a:gd name="T0" fmla="*/ 0 w 320"/>
              <a:gd name="T1" fmla="*/ 45 h 181"/>
              <a:gd name="T2" fmla="*/ 11 w 320"/>
              <a:gd name="T3" fmla="*/ 16 h 181"/>
              <a:gd name="T4" fmla="*/ 24 w 320"/>
              <a:gd name="T5" fmla="*/ 0 h 181"/>
              <a:gd name="T6" fmla="*/ 320 w 320"/>
              <a:gd name="T7" fmla="*/ 135 h 181"/>
              <a:gd name="T8" fmla="*/ 298 w 320"/>
              <a:gd name="T9" fmla="*/ 181 h 181"/>
              <a:gd name="T10" fmla="*/ 0 w 320"/>
              <a:gd name="T11" fmla="*/ 45 h 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20" h="181">
                <a:moveTo>
                  <a:pt x="0" y="45"/>
                </a:moveTo>
                <a:cubicBezTo>
                  <a:pt x="5" y="31"/>
                  <a:pt x="7" y="23"/>
                  <a:pt x="11" y="16"/>
                </a:cubicBezTo>
                <a:cubicBezTo>
                  <a:pt x="13" y="12"/>
                  <a:pt x="17" y="8"/>
                  <a:pt x="24" y="0"/>
                </a:cubicBezTo>
                <a:cubicBezTo>
                  <a:pt x="121" y="44"/>
                  <a:pt x="218" y="89"/>
                  <a:pt x="320" y="135"/>
                </a:cubicBezTo>
                <a:cubicBezTo>
                  <a:pt x="312" y="152"/>
                  <a:pt x="306" y="164"/>
                  <a:pt x="298" y="181"/>
                </a:cubicBezTo>
                <a:cubicBezTo>
                  <a:pt x="198" y="135"/>
                  <a:pt x="101" y="91"/>
                  <a:pt x="0" y="4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100">
            <a:extLst>
              <a:ext uri="{FF2B5EF4-FFF2-40B4-BE49-F238E27FC236}">
                <a16:creationId xmlns:a16="http://schemas.microsoft.com/office/drawing/2014/main" id="{C78A29AA-8E44-59DD-7D48-7A015DE4149E}"/>
              </a:ext>
            </a:extLst>
          </p:cNvPr>
          <p:cNvSpPr>
            <a:spLocks/>
          </p:cNvSpPr>
          <p:nvPr/>
        </p:nvSpPr>
        <p:spPr bwMode="auto">
          <a:xfrm>
            <a:off x="7825464" y="3971533"/>
            <a:ext cx="185570" cy="213758"/>
          </a:xfrm>
          <a:custGeom>
            <a:avLst/>
            <a:gdLst>
              <a:gd name="T0" fmla="*/ 0 w 262"/>
              <a:gd name="T1" fmla="*/ 37 h 266"/>
              <a:gd name="T2" fmla="*/ 32 w 262"/>
              <a:gd name="T3" fmla="*/ 0 h 266"/>
              <a:gd name="T4" fmla="*/ 262 w 262"/>
              <a:gd name="T5" fmla="*/ 238 h 266"/>
              <a:gd name="T6" fmla="*/ 242 w 262"/>
              <a:gd name="T7" fmla="*/ 256 h 266"/>
              <a:gd name="T8" fmla="*/ 221 w 262"/>
              <a:gd name="T9" fmla="*/ 266 h 266"/>
              <a:gd name="T10" fmla="*/ 0 w 262"/>
              <a:gd name="T11" fmla="*/ 37 h 2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62" h="266">
                <a:moveTo>
                  <a:pt x="0" y="37"/>
                </a:moveTo>
                <a:cubicBezTo>
                  <a:pt x="13" y="22"/>
                  <a:pt x="21" y="13"/>
                  <a:pt x="32" y="0"/>
                </a:cubicBezTo>
                <a:cubicBezTo>
                  <a:pt x="122" y="69"/>
                  <a:pt x="202" y="142"/>
                  <a:pt x="262" y="238"/>
                </a:cubicBezTo>
                <a:cubicBezTo>
                  <a:pt x="253" y="246"/>
                  <a:pt x="248" y="252"/>
                  <a:pt x="242" y="256"/>
                </a:cubicBezTo>
                <a:cubicBezTo>
                  <a:pt x="236" y="259"/>
                  <a:pt x="230" y="261"/>
                  <a:pt x="221" y="266"/>
                </a:cubicBezTo>
                <a:cubicBezTo>
                  <a:pt x="162" y="177"/>
                  <a:pt x="85" y="106"/>
                  <a:pt x="0" y="3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Freeform 101">
            <a:extLst>
              <a:ext uri="{FF2B5EF4-FFF2-40B4-BE49-F238E27FC236}">
                <a16:creationId xmlns:a16="http://schemas.microsoft.com/office/drawing/2014/main" id="{5D3957E7-4EE7-A815-4962-146B3EE1CAA3}"/>
              </a:ext>
            </a:extLst>
          </p:cNvPr>
          <p:cNvSpPr>
            <a:spLocks/>
          </p:cNvSpPr>
          <p:nvPr/>
        </p:nvSpPr>
        <p:spPr bwMode="auto">
          <a:xfrm>
            <a:off x="7522549" y="1905734"/>
            <a:ext cx="177384" cy="60851"/>
          </a:xfrm>
          <a:custGeom>
            <a:avLst/>
            <a:gdLst>
              <a:gd name="T0" fmla="*/ 248 w 251"/>
              <a:gd name="T1" fmla="*/ 34 h 76"/>
              <a:gd name="T2" fmla="*/ 98 w 251"/>
              <a:gd name="T3" fmla="*/ 59 h 76"/>
              <a:gd name="T4" fmla="*/ 36 w 251"/>
              <a:gd name="T5" fmla="*/ 68 h 76"/>
              <a:gd name="T6" fmla="*/ 3 w 251"/>
              <a:gd name="T7" fmla="*/ 56 h 76"/>
              <a:gd name="T8" fmla="*/ 33 w 251"/>
              <a:gd name="T9" fmla="*/ 33 h 76"/>
              <a:gd name="T10" fmla="*/ 135 w 251"/>
              <a:gd name="T11" fmla="*/ 16 h 76"/>
              <a:gd name="T12" fmla="*/ 225 w 251"/>
              <a:gd name="T13" fmla="*/ 3 h 76"/>
              <a:gd name="T14" fmla="*/ 248 w 251"/>
              <a:gd name="T15" fmla="*/ 34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51" h="76">
                <a:moveTo>
                  <a:pt x="248" y="34"/>
                </a:moveTo>
                <a:cubicBezTo>
                  <a:pt x="197" y="43"/>
                  <a:pt x="148" y="51"/>
                  <a:pt x="98" y="59"/>
                </a:cubicBezTo>
                <a:cubicBezTo>
                  <a:pt x="77" y="62"/>
                  <a:pt x="57" y="66"/>
                  <a:pt x="36" y="68"/>
                </a:cubicBezTo>
                <a:cubicBezTo>
                  <a:pt x="23" y="69"/>
                  <a:pt x="7" y="76"/>
                  <a:pt x="3" y="56"/>
                </a:cubicBezTo>
                <a:cubicBezTo>
                  <a:pt x="0" y="34"/>
                  <a:pt x="20" y="35"/>
                  <a:pt x="33" y="33"/>
                </a:cubicBezTo>
                <a:cubicBezTo>
                  <a:pt x="67" y="26"/>
                  <a:pt x="101" y="22"/>
                  <a:pt x="135" y="16"/>
                </a:cubicBezTo>
                <a:cubicBezTo>
                  <a:pt x="165" y="12"/>
                  <a:pt x="195" y="7"/>
                  <a:pt x="225" y="3"/>
                </a:cubicBezTo>
                <a:cubicBezTo>
                  <a:pt x="244" y="0"/>
                  <a:pt x="251" y="10"/>
                  <a:pt x="248" y="3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Freeform 102">
            <a:extLst>
              <a:ext uri="{FF2B5EF4-FFF2-40B4-BE49-F238E27FC236}">
                <a16:creationId xmlns:a16="http://schemas.microsoft.com/office/drawing/2014/main" id="{7CEDB9F8-6423-DD70-9FDC-F566B46DECB4}"/>
              </a:ext>
            </a:extLst>
          </p:cNvPr>
          <p:cNvSpPr>
            <a:spLocks/>
          </p:cNvSpPr>
          <p:nvPr/>
        </p:nvSpPr>
        <p:spPr bwMode="auto">
          <a:xfrm>
            <a:off x="7858211" y="1846443"/>
            <a:ext cx="177384" cy="56170"/>
          </a:xfrm>
          <a:custGeom>
            <a:avLst/>
            <a:gdLst>
              <a:gd name="T0" fmla="*/ 19 w 252"/>
              <a:gd name="T1" fmla="*/ 71 h 71"/>
              <a:gd name="T2" fmla="*/ 3 w 252"/>
              <a:gd name="T3" fmla="*/ 53 h 71"/>
              <a:gd name="T4" fmla="*/ 23 w 252"/>
              <a:gd name="T5" fmla="*/ 34 h 71"/>
              <a:gd name="T6" fmla="*/ 220 w 252"/>
              <a:gd name="T7" fmla="*/ 2 h 71"/>
              <a:gd name="T8" fmla="*/ 248 w 252"/>
              <a:gd name="T9" fmla="*/ 15 h 71"/>
              <a:gd name="T10" fmla="*/ 226 w 252"/>
              <a:gd name="T11" fmla="*/ 37 h 71"/>
              <a:gd name="T12" fmla="*/ 77 w 252"/>
              <a:gd name="T13" fmla="*/ 61 h 71"/>
              <a:gd name="T14" fmla="*/ 19 w 252"/>
              <a:gd name="T15" fmla="*/ 71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52" h="71">
                <a:moveTo>
                  <a:pt x="19" y="71"/>
                </a:moveTo>
                <a:cubicBezTo>
                  <a:pt x="15" y="66"/>
                  <a:pt x="5" y="61"/>
                  <a:pt x="3" y="53"/>
                </a:cubicBezTo>
                <a:cubicBezTo>
                  <a:pt x="0" y="39"/>
                  <a:pt x="13" y="36"/>
                  <a:pt x="23" y="34"/>
                </a:cubicBezTo>
                <a:cubicBezTo>
                  <a:pt x="89" y="23"/>
                  <a:pt x="154" y="12"/>
                  <a:pt x="220" y="2"/>
                </a:cubicBezTo>
                <a:cubicBezTo>
                  <a:pt x="232" y="0"/>
                  <a:pt x="245" y="0"/>
                  <a:pt x="248" y="15"/>
                </a:cubicBezTo>
                <a:cubicBezTo>
                  <a:pt x="252" y="32"/>
                  <a:pt x="239" y="35"/>
                  <a:pt x="226" y="37"/>
                </a:cubicBezTo>
                <a:cubicBezTo>
                  <a:pt x="177" y="45"/>
                  <a:pt x="127" y="53"/>
                  <a:pt x="77" y="61"/>
                </a:cubicBezTo>
                <a:cubicBezTo>
                  <a:pt x="60" y="64"/>
                  <a:pt x="43" y="67"/>
                  <a:pt x="19" y="7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Freeform 103">
            <a:extLst>
              <a:ext uri="{FF2B5EF4-FFF2-40B4-BE49-F238E27FC236}">
                <a16:creationId xmlns:a16="http://schemas.microsoft.com/office/drawing/2014/main" id="{F0A3D7CB-DE14-FBCA-4E0B-6F4EBC347FCA}"/>
              </a:ext>
            </a:extLst>
          </p:cNvPr>
          <p:cNvSpPr>
            <a:spLocks/>
          </p:cNvSpPr>
          <p:nvPr/>
        </p:nvSpPr>
        <p:spPr bwMode="auto">
          <a:xfrm>
            <a:off x="6196272" y="2197505"/>
            <a:ext cx="171926" cy="76454"/>
          </a:xfrm>
          <a:custGeom>
            <a:avLst/>
            <a:gdLst>
              <a:gd name="T0" fmla="*/ 242 w 242"/>
              <a:gd name="T1" fmla="*/ 29 h 95"/>
              <a:gd name="T2" fmla="*/ 219 w 242"/>
              <a:gd name="T3" fmla="*/ 39 h 95"/>
              <a:gd name="T4" fmla="*/ 31 w 242"/>
              <a:gd name="T5" fmla="*/ 91 h 95"/>
              <a:gd name="T6" fmla="*/ 16 w 242"/>
              <a:gd name="T7" fmla="*/ 94 h 95"/>
              <a:gd name="T8" fmla="*/ 1 w 242"/>
              <a:gd name="T9" fmla="*/ 85 h 95"/>
              <a:gd name="T10" fmla="*/ 6 w 242"/>
              <a:gd name="T11" fmla="*/ 64 h 95"/>
              <a:gd name="T12" fmla="*/ 20 w 242"/>
              <a:gd name="T13" fmla="*/ 58 h 95"/>
              <a:gd name="T14" fmla="*/ 207 w 242"/>
              <a:gd name="T15" fmla="*/ 5 h 95"/>
              <a:gd name="T16" fmla="*/ 242 w 242"/>
              <a:gd name="T17" fmla="*/ 29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42" h="95">
                <a:moveTo>
                  <a:pt x="242" y="29"/>
                </a:moveTo>
                <a:cubicBezTo>
                  <a:pt x="233" y="33"/>
                  <a:pt x="226" y="37"/>
                  <a:pt x="219" y="39"/>
                </a:cubicBezTo>
                <a:cubicBezTo>
                  <a:pt x="156" y="57"/>
                  <a:pt x="94" y="74"/>
                  <a:pt x="31" y="91"/>
                </a:cubicBezTo>
                <a:cubicBezTo>
                  <a:pt x="26" y="92"/>
                  <a:pt x="21" y="95"/>
                  <a:pt x="16" y="94"/>
                </a:cubicBezTo>
                <a:cubicBezTo>
                  <a:pt x="10" y="93"/>
                  <a:pt x="2" y="89"/>
                  <a:pt x="1" y="85"/>
                </a:cubicBezTo>
                <a:cubicBezTo>
                  <a:pt x="0" y="78"/>
                  <a:pt x="2" y="70"/>
                  <a:pt x="6" y="64"/>
                </a:cubicBezTo>
                <a:cubicBezTo>
                  <a:pt x="8" y="60"/>
                  <a:pt x="15" y="59"/>
                  <a:pt x="20" y="58"/>
                </a:cubicBezTo>
                <a:cubicBezTo>
                  <a:pt x="82" y="40"/>
                  <a:pt x="145" y="23"/>
                  <a:pt x="207" y="5"/>
                </a:cubicBezTo>
                <a:cubicBezTo>
                  <a:pt x="224" y="1"/>
                  <a:pt x="239" y="0"/>
                  <a:pt x="242" y="2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 104">
            <a:extLst>
              <a:ext uri="{FF2B5EF4-FFF2-40B4-BE49-F238E27FC236}">
                <a16:creationId xmlns:a16="http://schemas.microsoft.com/office/drawing/2014/main" id="{5488E7C9-40BE-003B-09AF-8D0B66D8C528}"/>
              </a:ext>
            </a:extLst>
          </p:cNvPr>
          <p:cNvSpPr>
            <a:spLocks/>
          </p:cNvSpPr>
          <p:nvPr/>
        </p:nvSpPr>
        <p:spPr bwMode="auto">
          <a:xfrm>
            <a:off x="8191145" y="1777791"/>
            <a:ext cx="177384" cy="60851"/>
          </a:xfrm>
          <a:custGeom>
            <a:avLst/>
            <a:gdLst>
              <a:gd name="T0" fmla="*/ 20 w 248"/>
              <a:gd name="T1" fmla="*/ 77 h 77"/>
              <a:gd name="T2" fmla="*/ 4 w 248"/>
              <a:gd name="T3" fmla="*/ 60 h 77"/>
              <a:gd name="T4" fmla="*/ 22 w 248"/>
              <a:gd name="T5" fmla="*/ 39 h 77"/>
              <a:gd name="T6" fmla="*/ 155 w 248"/>
              <a:gd name="T7" fmla="*/ 14 h 77"/>
              <a:gd name="T8" fmla="*/ 226 w 248"/>
              <a:gd name="T9" fmla="*/ 1 h 77"/>
              <a:gd name="T10" fmla="*/ 246 w 248"/>
              <a:gd name="T11" fmla="*/ 13 h 77"/>
              <a:gd name="T12" fmla="*/ 235 w 248"/>
              <a:gd name="T13" fmla="*/ 33 h 77"/>
              <a:gd name="T14" fmla="*/ 20 w 248"/>
              <a:gd name="T15" fmla="*/ 77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48" h="77">
                <a:moveTo>
                  <a:pt x="20" y="77"/>
                </a:moveTo>
                <a:cubicBezTo>
                  <a:pt x="15" y="72"/>
                  <a:pt x="6" y="67"/>
                  <a:pt x="4" y="60"/>
                </a:cubicBezTo>
                <a:cubicBezTo>
                  <a:pt x="0" y="47"/>
                  <a:pt x="11" y="41"/>
                  <a:pt x="22" y="39"/>
                </a:cubicBezTo>
                <a:cubicBezTo>
                  <a:pt x="66" y="30"/>
                  <a:pt x="111" y="22"/>
                  <a:pt x="155" y="14"/>
                </a:cubicBezTo>
                <a:cubicBezTo>
                  <a:pt x="179" y="9"/>
                  <a:pt x="202" y="4"/>
                  <a:pt x="226" y="1"/>
                </a:cubicBezTo>
                <a:cubicBezTo>
                  <a:pt x="232" y="0"/>
                  <a:pt x="244" y="7"/>
                  <a:pt x="246" y="13"/>
                </a:cubicBezTo>
                <a:cubicBezTo>
                  <a:pt x="248" y="18"/>
                  <a:pt x="241" y="32"/>
                  <a:pt x="235" y="33"/>
                </a:cubicBezTo>
                <a:cubicBezTo>
                  <a:pt x="165" y="48"/>
                  <a:pt x="95" y="62"/>
                  <a:pt x="20" y="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Freeform 105">
            <a:extLst>
              <a:ext uri="{FF2B5EF4-FFF2-40B4-BE49-F238E27FC236}">
                <a16:creationId xmlns:a16="http://schemas.microsoft.com/office/drawing/2014/main" id="{6B8D56CB-770D-432D-2729-28FCA500FD9B}"/>
              </a:ext>
            </a:extLst>
          </p:cNvPr>
          <p:cNvSpPr>
            <a:spLocks/>
          </p:cNvSpPr>
          <p:nvPr/>
        </p:nvSpPr>
        <p:spPr bwMode="auto">
          <a:xfrm>
            <a:off x="7186886" y="1966585"/>
            <a:ext cx="180112" cy="60851"/>
          </a:xfrm>
          <a:custGeom>
            <a:avLst/>
            <a:gdLst>
              <a:gd name="T0" fmla="*/ 243 w 253"/>
              <a:gd name="T1" fmla="*/ 0 h 75"/>
              <a:gd name="T2" fmla="*/ 234 w 253"/>
              <a:gd name="T3" fmla="*/ 37 h 75"/>
              <a:gd name="T4" fmla="*/ 12 w 253"/>
              <a:gd name="T5" fmla="*/ 75 h 75"/>
              <a:gd name="T6" fmla="*/ 20 w 253"/>
              <a:gd name="T7" fmla="*/ 38 h 75"/>
              <a:gd name="T8" fmla="*/ 243 w 253"/>
              <a:gd name="T9" fmla="*/ 0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3" h="75">
                <a:moveTo>
                  <a:pt x="243" y="0"/>
                </a:moveTo>
                <a:cubicBezTo>
                  <a:pt x="253" y="22"/>
                  <a:pt x="252" y="34"/>
                  <a:pt x="234" y="37"/>
                </a:cubicBezTo>
                <a:cubicBezTo>
                  <a:pt x="160" y="50"/>
                  <a:pt x="86" y="62"/>
                  <a:pt x="12" y="75"/>
                </a:cubicBezTo>
                <a:cubicBezTo>
                  <a:pt x="1" y="56"/>
                  <a:pt x="0" y="42"/>
                  <a:pt x="20" y="38"/>
                </a:cubicBezTo>
                <a:cubicBezTo>
                  <a:pt x="94" y="25"/>
                  <a:pt x="168" y="13"/>
                  <a:pt x="24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 106">
            <a:extLst>
              <a:ext uri="{FF2B5EF4-FFF2-40B4-BE49-F238E27FC236}">
                <a16:creationId xmlns:a16="http://schemas.microsoft.com/office/drawing/2014/main" id="{8D011B79-04BB-B7F9-FD24-FF189076C1E6}"/>
              </a:ext>
            </a:extLst>
          </p:cNvPr>
          <p:cNvSpPr>
            <a:spLocks/>
          </p:cNvSpPr>
          <p:nvPr/>
        </p:nvSpPr>
        <p:spPr bwMode="auto">
          <a:xfrm>
            <a:off x="5647749" y="2484595"/>
            <a:ext cx="98243" cy="180991"/>
          </a:xfrm>
          <a:custGeom>
            <a:avLst/>
            <a:gdLst>
              <a:gd name="T0" fmla="*/ 139 w 139"/>
              <a:gd name="T1" fmla="*/ 29 h 223"/>
              <a:gd name="T2" fmla="*/ 36 w 139"/>
              <a:gd name="T3" fmla="*/ 216 h 223"/>
              <a:gd name="T4" fmla="*/ 2 w 139"/>
              <a:gd name="T5" fmla="*/ 198 h 223"/>
              <a:gd name="T6" fmla="*/ 16 w 139"/>
              <a:gd name="T7" fmla="*/ 133 h 223"/>
              <a:gd name="T8" fmla="*/ 103 w 139"/>
              <a:gd name="T9" fmla="*/ 16 h 223"/>
              <a:gd name="T10" fmla="*/ 139 w 139"/>
              <a:gd name="T11" fmla="*/ 29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9" h="223">
                <a:moveTo>
                  <a:pt x="139" y="29"/>
                </a:moveTo>
                <a:cubicBezTo>
                  <a:pt x="84" y="79"/>
                  <a:pt x="33" y="134"/>
                  <a:pt x="36" y="216"/>
                </a:cubicBezTo>
                <a:cubicBezTo>
                  <a:pt x="6" y="223"/>
                  <a:pt x="0" y="221"/>
                  <a:pt x="2" y="198"/>
                </a:cubicBezTo>
                <a:cubicBezTo>
                  <a:pt x="4" y="176"/>
                  <a:pt x="9" y="154"/>
                  <a:pt x="16" y="133"/>
                </a:cubicBezTo>
                <a:cubicBezTo>
                  <a:pt x="33" y="85"/>
                  <a:pt x="66" y="49"/>
                  <a:pt x="103" y="16"/>
                </a:cubicBezTo>
                <a:cubicBezTo>
                  <a:pt x="120" y="0"/>
                  <a:pt x="130" y="6"/>
                  <a:pt x="139" y="2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Freeform 107">
            <a:extLst>
              <a:ext uri="{FF2B5EF4-FFF2-40B4-BE49-F238E27FC236}">
                <a16:creationId xmlns:a16="http://schemas.microsoft.com/office/drawing/2014/main" id="{50F0F750-F835-4375-6F83-9792E2D93925}"/>
              </a:ext>
            </a:extLst>
          </p:cNvPr>
          <p:cNvSpPr>
            <a:spLocks/>
          </p:cNvSpPr>
          <p:nvPr/>
        </p:nvSpPr>
        <p:spPr bwMode="auto">
          <a:xfrm>
            <a:off x="6526476" y="2110130"/>
            <a:ext cx="171926" cy="65531"/>
          </a:xfrm>
          <a:custGeom>
            <a:avLst/>
            <a:gdLst>
              <a:gd name="T0" fmla="*/ 228 w 246"/>
              <a:gd name="T1" fmla="*/ 0 h 82"/>
              <a:gd name="T2" fmla="*/ 242 w 246"/>
              <a:gd name="T3" fmla="*/ 17 h 82"/>
              <a:gd name="T4" fmla="*/ 224 w 246"/>
              <a:gd name="T5" fmla="*/ 37 h 82"/>
              <a:gd name="T6" fmla="*/ 72 w 246"/>
              <a:gd name="T7" fmla="*/ 71 h 82"/>
              <a:gd name="T8" fmla="*/ 21 w 246"/>
              <a:gd name="T9" fmla="*/ 81 h 82"/>
              <a:gd name="T10" fmla="*/ 0 w 246"/>
              <a:gd name="T11" fmla="*/ 69 h 82"/>
              <a:gd name="T12" fmla="*/ 14 w 246"/>
              <a:gd name="T13" fmla="*/ 49 h 82"/>
              <a:gd name="T14" fmla="*/ 44 w 246"/>
              <a:gd name="T15" fmla="*/ 41 h 82"/>
              <a:gd name="T16" fmla="*/ 199 w 246"/>
              <a:gd name="T17" fmla="*/ 6 h 82"/>
              <a:gd name="T18" fmla="*/ 228 w 246"/>
              <a:gd name="T19" fmla="*/ 0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46" h="82">
                <a:moveTo>
                  <a:pt x="228" y="0"/>
                </a:moveTo>
                <a:cubicBezTo>
                  <a:pt x="232" y="5"/>
                  <a:pt x="240" y="10"/>
                  <a:pt x="242" y="17"/>
                </a:cubicBezTo>
                <a:cubicBezTo>
                  <a:pt x="246" y="30"/>
                  <a:pt x="235" y="35"/>
                  <a:pt x="224" y="37"/>
                </a:cubicBezTo>
                <a:cubicBezTo>
                  <a:pt x="173" y="48"/>
                  <a:pt x="123" y="59"/>
                  <a:pt x="72" y="71"/>
                </a:cubicBezTo>
                <a:cubicBezTo>
                  <a:pt x="55" y="74"/>
                  <a:pt x="38" y="80"/>
                  <a:pt x="21" y="81"/>
                </a:cubicBezTo>
                <a:cubicBezTo>
                  <a:pt x="15" y="82"/>
                  <a:pt x="7" y="74"/>
                  <a:pt x="0" y="69"/>
                </a:cubicBezTo>
                <a:cubicBezTo>
                  <a:pt x="4" y="63"/>
                  <a:pt x="7" y="53"/>
                  <a:pt x="14" y="49"/>
                </a:cubicBezTo>
                <a:cubicBezTo>
                  <a:pt x="22" y="44"/>
                  <a:pt x="34" y="43"/>
                  <a:pt x="44" y="41"/>
                </a:cubicBezTo>
                <a:cubicBezTo>
                  <a:pt x="96" y="29"/>
                  <a:pt x="148" y="18"/>
                  <a:pt x="199" y="6"/>
                </a:cubicBezTo>
                <a:cubicBezTo>
                  <a:pt x="207" y="4"/>
                  <a:pt x="215" y="3"/>
                  <a:pt x="22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108">
            <a:extLst>
              <a:ext uri="{FF2B5EF4-FFF2-40B4-BE49-F238E27FC236}">
                <a16:creationId xmlns:a16="http://schemas.microsoft.com/office/drawing/2014/main" id="{04D42F55-AE58-5A49-C5B9-0BC1C1700363}"/>
              </a:ext>
            </a:extLst>
          </p:cNvPr>
          <p:cNvSpPr>
            <a:spLocks/>
          </p:cNvSpPr>
          <p:nvPr/>
        </p:nvSpPr>
        <p:spPr bwMode="auto">
          <a:xfrm>
            <a:off x="6853952" y="2035237"/>
            <a:ext cx="177384" cy="60851"/>
          </a:xfrm>
          <a:custGeom>
            <a:avLst/>
            <a:gdLst>
              <a:gd name="T0" fmla="*/ 11 w 252"/>
              <a:gd name="T1" fmla="*/ 76 h 76"/>
              <a:gd name="T2" fmla="*/ 20 w 252"/>
              <a:gd name="T3" fmla="*/ 40 h 76"/>
              <a:gd name="T4" fmla="*/ 227 w 252"/>
              <a:gd name="T5" fmla="*/ 1 h 76"/>
              <a:gd name="T6" fmla="*/ 247 w 252"/>
              <a:gd name="T7" fmla="*/ 13 h 76"/>
              <a:gd name="T8" fmla="*/ 232 w 252"/>
              <a:gd name="T9" fmla="*/ 35 h 76"/>
              <a:gd name="T10" fmla="*/ 69 w 252"/>
              <a:gd name="T11" fmla="*/ 66 h 76"/>
              <a:gd name="T12" fmla="*/ 11 w 252"/>
              <a:gd name="T13" fmla="*/ 76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52" h="76">
                <a:moveTo>
                  <a:pt x="11" y="76"/>
                </a:moveTo>
                <a:cubicBezTo>
                  <a:pt x="0" y="57"/>
                  <a:pt x="0" y="44"/>
                  <a:pt x="20" y="40"/>
                </a:cubicBezTo>
                <a:cubicBezTo>
                  <a:pt x="89" y="26"/>
                  <a:pt x="158" y="13"/>
                  <a:pt x="227" y="1"/>
                </a:cubicBezTo>
                <a:cubicBezTo>
                  <a:pt x="233" y="0"/>
                  <a:pt x="245" y="7"/>
                  <a:pt x="247" y="13"/>
                </a:cubicBezTo>
                <a:cubicBezTo>
                  <a:pt x="252" y="24"/>
                  <a:pt x="245" y="32"/>
                  <a:pt x="232" y="35"/>
                </a:cubicBezTo>
                <a:cubicBezTo>
                  <a:pt x="178" y="45"/>
                  <a:pt x="123" y="56"/>
                  <a:pt x="69" y="66"/>
                </a:cubicBezTo>
                <a:cubicBezTo>
                  <a:pt x="50" y="70"/>
                  <a:pt x="30" y="73"/>
                  <a:pt x="11" y="7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Freeform 109">
            <a:extLst>
              <a:ext uri="{FF2B5EF4-FFF2-40B4-BE49-F238E27FC236}">
                <a16:creationId xmlns:a16="http://schemas.microsoft.com/office/drawing/2014/main" id="{AE3BC002-2F4C-C1F2-8527-17E409529B85}"/>
              </a:ext>
            </a:extLst>
          </p:cNvPr>
          <p:cNvSpPr>
            <a:spLocks/>
          </p:cNvSpPr>
          <p:nvPr/>
        </p:nvSpPr>
        <p:spPr bwMode="auto">
          <a:xfrm>
            <a:off x="5871525" y="2312965"/>
            <a:ext cx="174654" cy="96737"/>
          </a:xfrm>
          <a:custGeom>
            <a:avLst/>
            <a:gdLst>
              <a:gd name="T0" fmla="*/ 19 w 245"/>
              <a:gd name="T1" fmla="*/ 120 h 120"/>
              <a:gd name="T2" fmla="*/ 18 w 245"/>
              <a:gd name="T3" fmla="*/ 84 h 120"/>
              <a:gd name="T4" fmla="*/ 217 w 245"/>
              <a:gd name="T5" fmla="*/ 2 h 120"/>
              <a:gd name="T6" fmla="*/ 239 w 245"/>
              <a:gd name="T7" fmla="*/ 11 h 120"/>
              <a:gd name="T8" fmla="*/ 227 w 245"/>
              <a:gd name="T9" fmla="*/ 35 h 120"/>
              <a:gd name="T10" fmla="*/ 171 w 245"/>
              <a:gd name="T11" fmla="*/ 56 h 120"/>
              <a:gd name="T12" fmla="*/ 19 w 245"/>
              <a:gd name="T13" fmla="*/ 120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5" h="120">
                <a:moveTo>
                  <a:pt x="19" y="120"/>
                </a:moveTo>
                <a:cubicBezTo>
                  <a:pt x="6" y="104"/>
                  <a:pt x="0" y="92"/>
                  <a:pt x="18" y="84"/>
                </a:cubicBezTo>
                <a:cubicBezTo>
                  <a:pt x="84" y="56"/>
                  <a:pt x="150" y="28"/>
                  <a:pt x="217" y="2"/>
                </a:cubicBezTo>
                <a:cubicBezTo>
                  <a:pt x="222" y="0"/>
                  <a:pt x="235" y="5"/>
                  <a:pt x="239" y="11"/>
                </a:cubicBezTo>
                <a:cubicBezTo>
                  <a:pt x="245" y="22"/>
                  <a:pt x="239" y="30"/>
                  <a:pt x="227" y="35"/>
                </a:cubicBezTo>
                <a:cubicBezTo>
                  <a:pt x="208" y="42"/>
                  <a:pt x="189" y="49"/>
                  <a:pt x="171" y="56"/>
                </a:cubicBezTo>
                <a:cubicBezTo>
                  <a:pt x="121" y="77"/>
                  <a:pt x="71" y="98"/>
                  <a:pt x="19" y="12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110">
            <a:extLst>
              <a:ext uri="{FF2B5EF4-FFF2-40B4-BE49-F238E27FC236}">
                <a16:creationId xmlns:a16="http://schemas.microsoft.com/office/drawing/2014/main" id="{76B9C9D5-1AD7-7A74-5583-4A34A3002BCF}"/>
              </a:ext>
            </a:extLst>
          </p:cNvPr>
          <p:cNvSpPr>
            <a:spLocks/>
          </p:cNvSpPr>
          <p:nvPr/>
        </p:nvSpPr>
        <p:spPr bwMode="auto">
          <a:xfrm>
            <a:off x="8524079" y="1690416"/>
            <a:ext cx="177384" cy="71772"/>
          </a:xfrm>
          <a:custGeom>
            <a:avLst/>
            <a:gdLst>
              <a:gd name="T0" fmla="*/ 241 w 251"/>
              <a:gd name="T1" fmla="*/ 2 h 88"/>
              <a:gd name="T2" fmla="*/ 228 w 251"/>
              <a:gd name="T3" fmla="*/ 36 h 88"/>
              <a:gd name="T4" fmla="*/ 31 w 251"/>
              <a:gd name="T5" fmla="*/ 85 h 88"/>
              <a:gd name="T6" fmla="*/ 3 w 251"/>
              <a:gd name="T7" fmla="*/ 72 h 88"/>
              <a:gd name="T8" fmla="*/ 21 w 251"/>
              <a:gd name="T9" fmla="*/ 51 h 88"/>
              <a:gd name="T10" fmla="*/ 222 w 251"/>
              <a:gd name="T11" fmla="*/ 1 h 88"/>
              <a:gd name="T12" fmla="*/ 241 w 251"/>
              <a:gd name="T13" fmla="*/ 2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51" h="88">
                <a:moveTo>
                  <a:pt x="241" y="2"/>
                </a:moveTo>
                <a:cubicBezTo>
                  <a:pt x="251" y="23"/>
                  <a:pt x="243" y="32"/>
                  <a:pt x="228" y="36"/>
                </a:cubicBezTo>
                <a:cubicBezTo>
                  <a:pt x="162" y="52"/>
                  <a:pt x="97" y="69"/>
                  <a:pt x="31" y="85"/>
                </a:cubicBezTo>
                <a:cubicBezTo>
                  <a:pt x="19" y="87"/>
                  <a:pt x="7" y="88"/>
                  <a:pt x="3" y="72"/>
                </a:cubicBezTo>
                <a:cubicBezTo>
                  <a:pt x="0" y="57"/>
                  <a:pt x="11" y="53"/>
                  <a:pt x="21" y="51"/>
                </a:cubicBezTo>
                <a:cubicBezTo>
                  <a:pt x="88" y="34"/>
                  <a:pt x="155" y="17"/>
                  <a:pt x="222" y="1"/>
                </a:cubicBezTo>
                <a:cubicBezTo>
                  <a:pt x="228" y="0"/>
                  <a:pt x="234" y="2"/>
                  <a:pt x="241" y="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Freeform 111">
            <a:extLst>
              <a:ext uri="{FF2B5EF4-FFF2-40B4-BE49-F238E27FC236}">
                <a16:creationId xmlns:a16="http://schemas.microsoft.com/office/drawing/2014/main" id="{C50D29B0-C665-99C9-6966-353E94993034}"/>
              </a:ext>
            </a:extLst>
          </p:cNvPr>
          <p:cNvSpPr>
            <a:spLocks/>
          </p:cNvSpPr>
          <p:nvPr/>
        </p:nvSpPr>
        <p:spPr bwMode="auto">
          <a:xfrm>
            <a:off x="8851555" y="1568715"/>
            <a:ext cx="171926" cy="90496"/>
          </a:xfrm>
          <a:custGeom>
            <a:avLst/>
            <a:gdLst>
              <a:gd name="T0" fmla="*/ 228 w 244"/>
              <a:gd name="T1" fmla="*/ 0 h 111"/>
              <a:gd name="T2" fmla="*/ 224 w 244"/>
              <a:gd name="T3" fmla="*/ 37 h 111"/>
              <a:gd name="T4" fmla="*/ 29 w 244"/>
              <a:gd name="T5" fmla="*/ 107 h 111"/>
              <a:gd name="T6" fmla="*/ 14 w 244"/>
              <a:gd name="T7" fmla="*/ 109 h 111"/>
              <a:gd name="T8" fmla="*/ 2 w 244"/>
              <a:gd name="T9" fmla="*/ 95 h 111"/>
              <a:gd name="T10" fmla="*/ 5 w 244"/>
              <a:gd name="T11" fmla="*/ 81 h 111"/>
              <a:gd name="T12" fmla="*/ 19 w 244"/>
              <a:gd name="T13" fmla="*/ 74 h 111"/>
              <a:gd name="T14" fmla="*/ 228 w 244"/>
              <a:gd name="T15" fmla="*/ 0 h 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44" h="111">
                <a:moveTo>
                  <a:pt x="228" y="0"/>
                </a:moveTo>
                <a:cubicBezTo>
                  <a:pt x="239" y="17"/>
                  <a:pt x="244" y="30"/>
                  <a:pt x="224" y="37"/>
                </a:cubicBezTo>
                <a:cubicBezTo>
                  <a:pt x="159" y="61"/>
                  <a:pt x="94" y="84"/>
                  <a:pt x="29" y="107"/>
                </a:cubicBezTo>
                <a:cubicBezTo>
                  <a:pt x="25" y="109"/>
                  <a:pt x="18" y="111"/>
                  <a:pt x="14" y="109"/>
                </a:cubicBezTo>
                <a:cubicBezTo>
                  <a:pt x="9" y="106"/>
                  <a:pt x="4" y="101"/>
                  <a:pt x="2" y="95"/>
                </a:cubicBezTo>
                <a:cubicBezTo>
                  <a:pt x="0" y="92"/>
                  <a:pt x="2" y="85"/>
                  <a:pt x="5" y="81"/>
                </a:cubicBezTo>
                <a:cubicBezTo>
                  <a:pt x="8" y="78"/>
                  <a:pt x="14" y="75"/>
                  <a:pt x="19" y="74"/>
                </a:cubicBezTo>
                <a:cubicBezTo>
                  <a:pt x="87" y="49"/>
                  <a:pt x="156" y="25"/>
                  <a:pt x="22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112">
            <a:extLst>
              <a:ext uri="{FF2B5EF4-FFF2-40B4-BE49-F238E27FC236}">
                <a16:creationId xmlns:a16="http://schemas.microsoft.com/office/drawing/2014/main" id="{EC6CC98A-B55C-E3C7-9706-18E32AD1C93E}"/>
              </a:ext>
            </a:extLst>
          </p:cNvPr>
          <p:cNvSpPr>
            <a:spLocks/>
          </p:cNvSpPr>
          <p:nvPr/>
        </p:nvSpPr>
        <p:spPr bwMode="auto">
          <a:xfrm>
            <a:off x="8346697" y="1014819"/>
            <a:ext cx="122804" cy="43688"/>
          </a:xfrm>
          <a:custGeom>
            <a:avLst/>
            <a:gdLst>
              <a:gd name="T0" fmla="*/ 172 w 172"/>
              <a:gd name="T1" fmla="*/ 45 h 54"/>
              <a:gd name="T2" fmla="*/ 157 w 172"/>
              <a:gd name="T3" fmla="*/ 53 h 54"/>
              <a:gd name="T4" fmla="*/ 0 w 172"/>
              <a:gd name="T5" fmla="*/ 16 h 54"/>
              <a:gd name="T6" fmla="*/ 16 w 172"/>
              <a:gd name="T7" fmla="*/ 0 h 54"/>
              <a:gd name="T8" fmla="*/ 171 w 172"/>
              <a:gd name="T9" fmla="*/ 33 h 54"/>
              <a:gd name="T10" fmla="*/ 172 w 172"/>
              <a:gd name="T11" fmla="*/ 45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2" h="54">
                <a:moveTo>
                  <a:pt x="172" y="45"/>
                </a:moveTo>
                <a:cubicBezTo>
                  <a:pt x="167" y="48"/>
                  <a:pt x="161" y="54"/>
                  <a:pt x="157" y="53"/>
                </a:cubicBezTo>
                <a:cubicBezTo>
                  <a:pt x="105" y="45"/>
                  <a:pt x="54" y="35"/>
                  <a:pt x="0" y="16"/>
                </a:cubicBezTo>
                <a:cubicBezTo>
                  <a:pt x="8" y="8"/>
                  <a:pt x="12" y="0"/>
                  <a:pt x="16" y="0"/>
                </a:cubicBezTo>
                <a:cubicBezTo>
                  <a:pt x="69" y="3"/>
                  <a:pt x="120" y="19"/>
                  <a:pt x="171" y="33"/>
                </a:cubicBezTo>
                <a:cubicBezTo>
                  <a:pt x="172" y="37"/>
                  <a:pt x="172" y="41"/>
                  <a:pt x="172" y="4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Freeform 113">
            <a:extLst>
              <a:ext uri="{FF2B5EF4-FFF2-40B4-BE49-F238E27FC236}">
                <a16:creationId xmlns:a16="http://schemas.microsoft.com/office/drawing/2014/main" id="{C1E8FAE5-4AF8-124F-FE78-4DB8B902349C}"/>
              </a:ext>
            </a:extLst>
          </p:cNvPr>
          <p:cNvSpPr>
            <a:spLocks/>
          </p:cNvSpPr>
          <p:nvPr/>
        </p:nvSpPr>
        <p:spPr bwMode="auto">
          <a:xfrm>
            <a:off x="7907333" y="905600"/>
            <a:ext cx="122804" cy="43688"/>
          </a:xfrm>
          <a:custGeom>
            <a:avLst/>
            <a:gdLst>
              <a:gd name="T0" fmla="*/ 171 w 171"/>
              <a:gd name="T1" fmla="*/ 35 h 54"/>
              <a:gd name="T2" fmla="*/ 150 w 171"/>
              <a:gd name="T3" fmla="*/ 53 h 54"/>
              <a:gd name="T4" fmla="*/ 9 w 171"/>
              <a:gd name="T5" fmla="*/ 25 h 54"/>
              <a:gd name="T6" fmla="*/ 1 w 171"/>
              <a:gd name="T7" fmla="*/ 10 h 54"/>
              <a:gd name="T8" fmla="*/ 14 w 171"/>
              <a:gd name="T9" fmla="*/ 0 h 54"/>
              <a:gd name="T10" fmla="*/ 171 w 171"/>
              <a:gd name="T11" fmla="*/ 35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1" h="54">
                <a:moveTo>
                  <a:pt x="171" y="35"/>
                </a:moveTo>
                <a:cubicBezTo>
                  <a:pt x="160" y="45"/>
                  <a:pt x="154" y="54"/>
                  <a:pt x="150" y="53"/>
                </a:cubicBezTo>
                <a:cubicBezTo>
                  <a:pt x="103" y="45"/>
                  <a:pt x="56" y="35"/>
                  <a:pt x="9" y="25"/>
                </a:cubicBezTo>
                <a:cubicBezTo>
                  <a:pt x="5" y="24"/>
                  <a:pt x="0" y="15"/>
                  <a:pt x="1" y="10"/>
                </a:cubicBezTo>
                <a:cubicBezTo>
                  <a:pt x="1" y="6"/>
                  <a:pt x="10" y="0"/>
                  <a:pt x="14" y="0"/>
                </a:cubicBezTo>
                <a:cubicBezTo>
                  <a:pt x="64" y="10"/>
                  <a:pt x="115" y="17"/>
                  <a:pt x="171" y="3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Freeform 114">
            <a:extLst>
              <a:ext uri="{FF2B5EF4-FFF2-40B4-BE49-F238E27FC236}">
                <a16:creationId xmlns:a16="http://schemas.microsoft.com/office/drawing/2014/main" id="{F1B5BC62-238F-3C16-B530-B2FD513A31BC}"/>
              </a:ext>
            </a:extLst>
          </p:cNvPr>
          <p:cNvSpPr>
            <a:spLocks/>
          </p:cNvSpPr>
          <p:nvPr/>
        </p:nvSpPr>
        <p:spPr bwMode="auto">
          <a:xfrm>
            <a:off x="8131108" y="957089"/>
            <a:ext cx="117346" cy="45248"/>
          </a:xfrm>
          <a:custGeom>
            <a:avLst/>
            <a:gdLst>
              <a:gd name="T0" fmla="*/ 167 w 167"/>
              <a:gd name="T1" fmla="*/ 46 h 56"/>
              <a:gd name="T2" fmla="*/ 149 w 167"/>
              <a:gd name="T3" fmla="*/ 55 h 56"/>
              <a:gd name="T4" fmla="*/ 10 w 167"/>
              <a:gd name="T5" fmla="*/ 25 h 56"/>
              <a:gd name="T6" fmla="*/ 0 w 167"/>
              <a:gd name="T7" fmla="*/ 11 h 56"/>
              <a:gd name="T8" fmla="*/ 14 w 167"/>
              <a:gd name="T9" fmla="*/ 1 h 56"/>
              <a:gd name="T10" fmla="*/ 153 w 167"/>
              <a:gd name="T11" fmla="*/ 31 h 56"/>
              <a:gd name="T12" fmla="*/ 167 w 167"/>
              <a:gd name="T13" fmla="*/ 46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7" h="56">
                <a:moveTo>
                  <a:pt x="167" y="46"/>
                </a:moveTo>
                <a:cubicBezTo>
                  <a:pt x="159" y="50"/>
                  <a:pt x="153" y="56"/>
                  <a:pt x="149" y="55"/>
                </a:cubicBezTo>
                <a:cubicBezTo>
                  <a:pt x="102" y="46"/>
                  <a:pt x="56" y="36"/>
                  <a:pt x="10" y="25"/>
                </a:cubicBezTo>
                <a:cubicBezTo>
                  <a:pt x="5" y="24"/>
                  <a:pt x="0" y="15"/>
                  <a:pt x="0" y="11"/>
                </a:cubicBezTo>
                <a:cubicBezTo>
                  <a:pt x="1" y="7"/>
                  <a:pt x="10" y="0"/>
                  <a:pt x="14" y="1"/>
                </a:cubicBezTo>
                <a:cubicBezTo>
                  <a:pt x="61" y="10"/>
                  <a:pt x="107" y="20"/>
                  <a:pt x="153" y="31"/>
                </a:cubicBezTo>
                <a:cubicBezTo>
                  <a:pt x="158" y="32"/>
                  <a:pt x="161" y="39"/>
                  <a:pt x="167" y="4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Freeform 115">
            <a:extLst>
              <a:ext uri="{FF2B5EF4-FFF2-40B4-BE49-F238E27FC236}">
                <a16:creationId xmlns:a16="http://schemas.microsoft.com/office/drawing/2014/main" id="{624EF81C-5893-3486-AD29-664F4E16BE80}"/>
              </a:ext>
            </a:extLst>
          </p:cNvPr>
          <p:cNvSpPr>
            <a:spLocks/>
          </p:cNvSpPr>
          <p:nvPr/>
        </p:nvSpPr>
        <p:spPr bwMode="auto">
          <a:xfrm>
            <a:off x="7686287" y="850990"/>
            <a:ext cx="122804" cy="45248"/>
          </a:xfrm>
          <a:custGeom>
            <a:avLst/>
            <a:gdLst>
              <a:gd name="T0" fmla="*/ 8 w 175"/>
              <a:gd name="T1" fmla="*/ 0 h 57"/>
              <a:gd name="T2" fmla="*/ 175 w 175"/>
              <a:gd name="T3" fmla="*/ 41 h 57"/>
              <a:gd name="T4" fmla="*/ 151 w 175"/>
              <a:gd name="T5" fmla="*/ 56 h 57"/>
              <a:gd name="T6" fmla="*/ 14 w 175"/>
              <a:gd name="T7" fmla="*/ 27 h 57"/>
              <a:gd name="T8" fmla="*/ 0 w 175"/>
              <a:gd name="T9" fmla="*/ 10 h 57"/>
              <a:gd name="T10" fmla="*/ 8 w 175"/>
              <a:gd name="T11" fmla="*/ 0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5" h="57">
                <a:moveTo>
                  <a:pt x="8" y="0"/>
                </a:moveTo>
                <a:cubicBezTo>
                  <a:pt x="61" y="10"/>
                  <a:pt x="115" y="19"/>
                  <a:pt x="175" y="41"/>
                </a:cubicBezTo>
                <a:cubicBezTo>
                  <a:pt x="162" y="50"/>
                  <a:pt x="155" y="57"/>
                  <a:pt x="151" y="56"/>
                </a:cubicBezTo>
                <a:cubicBezTo>
                  <a:pt x="105" y="47"/>
                  <a:pt x="60" y="38"/>
                  <a:pt x="14" y="27"/>
                </a:cubicBezTo>
                <a:cubicBezTo>
                  <a:pt x="8" y="25"/>
                  <a:pt x="5" y="16"/>
                  <a:pt x="0" y="10"/>
                </a:cubicBezTo>
                <a:cubicBezTo>
                  <a:pt x="3" y="7"/>
                  <a:pt x="5" y="3"/>
                  <a:pt x="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Freeform 116">
            <a:extLst>
              <a:ext uri="{FF2B5EF4-FFF2-40B4-BE49-F238E27FC236}">
                <a16:creationId xmlns:a16="http://schemas.microsoft.com/office/drawing/2014/main" id="{D5E45CEE-0AAF-9745-1848-54481ADCA74A}"/>
              </a:ext>
            </a:extLst>
          </p:cNvPr>
          <p:cNvSpPr>
            <a:spLocks/>
          </p:cNvSpPr>
          <p:nvPr/>
        </p:nvSpPr>
        <p:spPr bwMode="auto">
          <a:xfrm>
            <a:off x="7470698" y="777658"/>
            <a:ext cx="111888" cy="59290"/>
          </a:xfrm>
          <a:custGeom>
            <a:avLst/>
            <a:gdLst>
              <a:gd name="T0" fmla="*/ 160 w 160"/>
              <a:gd name="T1" fmla="*/ 56 h 74"/>
              <a:gd name="T2" fmla="*/ 135 w 160"/>
              <a:gd name="T3" fmla="*/ 70 h 74"/>
              <a:gd name="T4" fmla="*/ 15 w 160"/>
              <a:gd name="T5" fmla="*/ 28 h 74"/>
              <a:gd name="T6" fmla="*/ 8 w 160"/>
              <a:gd name="T7" fmla="*/ 25 h 74"/>
              <a:gd name="T8" fmla="*/ 0 w 160"/>
              <a:gd name="T9" fmla="*/ 9 h 74"/>
              <a:gd name="T10" fmla="*/ 19 w 160"/>
              <a:gd name="T11" fmla="*/ 2 h 74"/>
              <a:gd name="T12" fmla="*/ 74 w 160"/>
              <a:gd name="T13" fmla="*/ 22 h 74"/>
              <a:gd name="T14" fmla="*/ 138 w 160"/>
              <a:gd name="T15" fmla="*/ 43 h 74"/>
              <a:gd name="T16" fmla="*/ 160 w 160"/>
              <a:gd name="T17" fmla="*/ 56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60" h="74">
                <a:moveTo>
                  <a:pt x="160" y="56"/>
                </a:moveTo>
                <a:cubicBezTo>
                  <a:pt x="156" y="74"/>
                  <a:pt x="145" y="74"/>
                  <a:pt x="135" y="70"/>
                </a:cubicBezTo>
                <a:cubicBezTo>
                  <a:pt x="95" y="57"/>
                  <a:pt x="55" y="43"/>
                  <a:pt x="15" y="28"/>
                </a:cubicBezTo>
                <a:cubicBezTo>
                  <a:pt x="13" y="28"/>
                  <a:pt x="9" y="27"/>
                  <a:pt x="8" y="25"/>
                </a:cubicBezTo>
                <a:cubicBezTo>
                  <a:pt x="5" y="20"/>
                  <a:pt x="2" y="14"/>
                  <a:pt x="0" y="9"/>
                </a:cubicBezTo>
                <a:cubicBezTo>
                  <a:pt x="6" y="6"/>
                  <a:pt x="13" y="0"/>
                  <a:pt x="19" y="2"/>
                </a:cubicBezTo>
                <a:cubicBezTo>
                  <a:pt x="38" y="7"/>
                  <a:pt x="56" y="16"/>
                  <a:pt x="74" y="22"/>
                </a:cubicBezTo>
                <a:cubicBezTo>
                  <a:pt x="96" y="30"/>
                  <a:pt x="117" y="36"/>
                  <a:pt x="138" y="43"/>
                </a:cubicBezTo>
                <a:cubicBezTo>
                  <a:pt x="146" y="46"/>
                  <a:pt x="153" y="52"/>
                  <a:pt x="160" y="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Freeform 117">
            <a:extLst>
              <a:ext uri="{FF2B5EF4-FFF2-40B4-BE49-F238E27FC236}">
                <a16:creationId xmlns:a16="http://schemas.microsoft.com/office/drawing/2014/main" id="{36CBB6E0-C3C4-AF92-9E29-06D44989D81C}"/>
              </a:ext>
            </a:extLst>
          </p:cNvPr>
          <p:cNvSpPr>
            <a:spLocks/>
          </p:cNvSpPr>
          <p:nvPr/>
        </p:nvSpPr>
        <p:spPr bwMode="auto">
          <a:xfrm>
            <a:off x="9086246" y="1414249"/>
            <a:ext cx="73683" cy="107659"/>
          </a:xfrm>
          <a:custGeom>
            <a:avLst/>
            <a:gdLst>
              <a:gd name="T0" fmla="*/ 0 w 103"/>
              <a:gd name="T1" fmla="*/ 133 h 133"/>
              <a:gd name="T2" fmla="*/ 13 w 103"/>
              <a:gd name="T3" fmla="*/ 109 h 133"/>
              <a:gd name="T4" fmla="*/ 78 w 103"/>
              <a:gd name="T5" fmla="*/ 11 h 133"/>
              <a:gd name="T6" fmla="*/ 95 w 103"/>
              <a:gd name="T7" fmla="*/ 0 h 133"/>
              <a:gd name="T8" fmla="*/ 103 w 103"/>
              <a:gd name="T9" fmla="*/ 20 h 133"/>
              <a:gd name="T10" fmla="*/ 0 w 103"/>
              <a:gd name="T11" fmla="*/ 133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3" h="133">
                <a:moveTo>
                  <a:pt x="0" y="133"/>
                </a:moveTo>
                <a:cubicBezTo>
                  <a:pt x="5" y="125"/>
                  <a:pt x="7" y="115"/>
                  <a:pt x="13" y="109"/>
                </a:cubicBezTo>
                <a:cubicBezTo>
                  <a:pt x="42" y="81"/>
                  <a:pt x="68" y="52"/>
                  <a:pt x="78" y="11"/>
                </a:cubicBezTo>
                <a:cubicBezTo>
                  <a:pt x="79" y="6"/>
                  <a:pt x="89" y="3"/>
                  <a:pt x="95" y="0"/>
                </a:cubicBezTo>
                <a:cubicBezTo>
                  <a:pt x="98" y="6"/>
                  <a:pt x="103" y="13"/>
                  <a:pt x="103" y="20"/>
                </a:cubicBezTo>
                <a:cubicBezTo>
                  <a:pt x="100" y="60"/>
                  <a:pt x="49" y="123"/>
                  <a:pt x="0" y="1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Freeform 118">
            <a:extLst>
              <a:ext uri="{FF2B5EF4-FFF2-40B4-BE49-F238E27FC236}">
                <a16:creationId xmlns:a16="http://schemas.microsoft.com/office/drawing/2014/main" id="{EC0328FA-F3AE-7477-E9DB-CC43DBA96E40}"/>
              </a:ext>
            </a:extLst>
          </p:cNvPr>
          <p:cNvSpPr>
            <a:spLocks/>
          </p:cNvSpPr>
          <p:nvPr/>
        </p:nvSpPr>
        <p:spPr bwMode="auto">
          <a:xfrm>
            <a:off x="8567742" y="1070989"/>
            <a:ext cx="117346" cy="49929"/>
          </a:xfrm>
          <a:custGeom>
            <a:avLst/>
            <a:gdLst>
              <a:gd name="T0" fmla="*/ 0 w 168"/>
              <a:gd name="T1" fmla="*/ 8 h 61"/>
              <a:gd name="T2" fmla="*/ 30 w 168"/>
              <a:gd name="T3" fmla="*/ 2 h 61"/>
              <a:gd name="T4" fmla="*/ 152 w 168"/>
              <a:gd name="T5" fmla="*/ 34 h 61"/>
              <a:gd name="T6" fmla="*/ 168 w 168"/>
              <a:gd name="T7" fmla="*/ 53 h 61"/>
              <a:gd name="T8" fmla="*/ 148 w 168"/>
              <a:gd name="T9" fmla="*/ 60 h 61"/>
              <a:gd name="T10" fmla="*/ 14 w 168"/>
              <a:gd name="T11" fmla="*/ 24 h 61"/>
              <a:gd name="T12" fmla="*/ 0 w 168"/>
              <a:gd name="T13" fmla="*/ 8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8" h="61">
                <a:moveTo>
                  <a:pt x="0" y="8"/>
                </a:moveTo>
                <a:cubicBezTo>
                  <a:pt x="14" y="5"/>
                  <a:pt x="23" y="0"/>
                  <a:pt x="30" y="2"/>
                </a:cubicBezTo>
                <a:cubicBezTo>
                  <a:pt x="71" y="12"/>
                  <a:pt x="112" y="22"/>
                  <a:pt x="152" y="34"/>
                </a:cubicBezTo>
                <a:cubicBezTo>
                  <a:pt x="159" y="36"/>
                  <a:pt x="163" y="46"/>
                  <a:pt x="168" y="53"/>
                </a:cubicBezTo>
                <a:cubicBezTo>
                  <a:pt x="161" y="55"/>
                  <a:pt x="154" y="61"/>
                  <a:pt x="148" y="60"/>
                </a:cubicBezTo>
                <a:cubicBezTo>
                  <a:pt x="103" y="49"/>
                  <a:pt x="59" y="36"/>
                  <a:pt x="14" y="24"/>
                </a:cubicBezTo>
                <a:cubicBezTo>
                  <a:pt x="11" y="23"/>
                  <a:pt x="9" y="18"/>
                  <a:pt x="0" y="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Freeform 119">
            <a:extLst>
              <a:ext uri="{FF2B5EF4-FFF2-40B4-BE49-F238E27FC236}">
                <a16:creationId xmlns:a16="http://schemas.microsoft.com/office/drawing/2014/main" id="{B87E6E23-C392-AE42-3B36-D6115FF88BB5}"/>
              </a:ext>
            </a:extLst>
          </p:cNvPr>
          <p:cNvSpPr>
            <a:spLocks/>
          </p:cNvSpPr>
          <p:nvPr/>
        </p:nvSpPr>
        <p:spPr bwMode="auto">
          <a:xfrm>
            <a:off x="8788789" y="1141201"/>
            <a:ext cx="114617" cy="57731"/>
          </a:xfrm>
          <a:custGeom>
            <a:avLst/>
            <a:gdLst>
              <a:gd name="T0" fmla="*/ 5 w 161"/>
              <a:gd name="T1" fmla="*/ 0 h 72"/>
              <a:gd name="T2" fmla="*/ 161 w 161"/>
              <a:gd name="T3" fmla="*/ 51 h 72"/>
              <a:gd name="T4" fmla="*/ 139 w 161"/>
              <a:gd name="T5" fmla="*/ 69 h 72"/>
              <a:gd name="T6" fmla="*/ 15 w 161"/>
              <a:gd name="T7" fmla="*/ 26 h 72"/>
              <a:gd name="T8" fmla="*/ 0 w 161"/>
              <a:gd name="T9" fmla="*/ 9 h 72"/>
              <a:gd name="T10" fmla="*/ 5 w 161"/>
              <a:gd name="T11" fmla="*/ 0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1" h="72">
                <a:moveTo>
                  <a:pt x="5" y="0"/>
                </a:moveTo>
                <a:cubicBezTo>
                  <a:pt x="60" y="9"/>
                  <a:pt x="111" y="29"/>
                  <a:pt x="161" y="51"/>
                </a:cubicBezTo>
                <a:cubicBezTo>
                  <a:pt x="161" y="71"/>
                  <a:pt x="150" y="72"/>
                  <a:pt x="139" y="69"/>
                </a:cubicBezTo>
                <a:cubicBezTo>
                  <a:pt x="98" y="55"/>
                  <a:pt x="56" y="41"/>
                  <a:pt x="15" y="26"/>
                </a:cubicBezTo>
                <a:cubicBezTo>
                  <a:pt x="9" y="24"/>
                  <a:pt x="5" y="15"/>
                  <a:pt x="0" y="9"/>
                </a:cubicBezTo>
                <a:cubicBezTo>
                  <a:pt x="2" y="6"/>
                  <a:pt x="3" y="3"/>
                  <a:pt x="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Freeform 120">
            <a:extLst>
              <a:ext uri="{FF2B5EF4-FFF2-40B4-BE49-F238E27FC236}">
                <a16:creationId xmlns:a16="http://schemas.microsoft.com/office/drawing/2014/main" id="{E61A00AF-9A62-51CB-ED9F-375888C8E0C9}"/>
              </a:ext>
            </a:extLst>
          </p:cNvPr>
          <p:cNvSpPr>
            <a:spLocks/>
          </p:cNvSpPr>
          <p:nvPr/>
        </p:nvSpPr>
        <p:spPr bwMode="auto">
          <a:xfrm>
            <a:off x="8993461" y="1234817"/>
            <a:ext cx="109159" cy="78014"/>
          </a:xfrm>
          <a:custGeom>
            <a:avLst/>
            <a:gdLst>
              <a:gd name="T0" fmla="*/ 0 w 153"/>
              <a:gd name="T1" fmla="*/ 12 h 97"/>
              <a:gd name="T2" fmla="*/ 28 w 153"/>
              <a:gd name="T3" fmla="*/ 2 h 97"/>
              <a:gd name="T4" fmla="*/ 149 w 153"/>
              <a:gd name="T5" fmla="*/ 75 h 97"/>
              <a:gd name="T6" fmla="*/ 153 w 153"/>
              <a:gd name="T7" fmla="*/ 95 h 97"/>
              <a:gd name="T8" fmla="*/ 135 w 153"/>
              <a:gd name="T9" fmla="*/ 96 h 97"/>
              <a:gd name="T10" fmla="*/ 125 w 153"/>
              <a:gd name="T11" fmla="*/ 90 h 97"/>
              <a:gd name="T12" fmla="*/ 0 w 153"/>
              <a:gd name="T13" fmla="*/ 12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3" h="97">
                <a:moveTo>
                  <a:pt x="0" y="12"/>
                </a:moveTo>
                <a:cubicBezTo>
                  <a:pt x="15" y="6"/>
                  <a:pt x="24" y="0"/>
                  <a:pt x="28" y="2"/>
                </a:cubicBezTo>
                <a:cubicBezTo>
                  <a:pt x="69" y="25"/>
                  <a:pt x="109" y="50"/>
                  <a:pt x="149" y="75"/>
                </a:cubicBezTo>
                <a:cubicBezTo>
                  <a:pt x="153" y="78"/>
                  <a:pt x="152" y="88"/>
                  <a:pt x="153" y="95"/>
                </a:cubicBezTo>
                <a:cubicBezTo>
                  <a:pt x="147" y="96"/>
                  <a:pt x="141" y="97"/>
                  <a:pt x="135" y="96"/>
                </a:cubicBezTo>
                <a:cubicBezTo>
                  <a:pt x="132" y="96"/>
                  <a:pt x="129" y="92"/>
                  <a:pt x="125" y="90"/>
                </a:cubicBezTo>
                <a:cubicBezTo>
                  <a:pt x="87" y="66"/>
                  <a:pt x="48" y="41"/>
                  <a:pt x="0" y="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Freeform 121">
            <a:extLst>
              <a:ext uri="{FF2B5EF4-FFF2-40B4-BE49-F238E27FC236}">
                <a16:creationId xmlns:a16="http://schemas.microsoft.com/office/drawing/2014/main" id="{518CFFCA-16DA-C42D-8758-09D22A25664C}"/>
              </a:ext>
            </a:extLst>
          </p:cNvPr>
          <p:cNvSpPr>
            <a:spLocks/>
          </p:cNvSpPr>
          <p:nvPr/>
        </p:nvSpPr>
        <p:spPr bwMode="auto">
          <a:xfrm>
            <a:off x="8101090" y="378228"/>
            <a:ext cx="65495" cy="28085"/>
          </a:xfrm>
          <a:custGeom>
            <a:avLst/>
            <a:gdLst>
              <a:gd name="T0" fmla="*/ 0 w 94"/>
              <a:gd name="T1" fmla="*/ 17 h 35"/>
              <a:gd name="T2" fmla="*/ 87 w 94"/>
              <a:gd name="T3" fmla="*/ 4 h 35"/>
              <a:gd name="T4" fmla="*/ 94 w 94"/>
              <a:gd name="T5" fmla="*/ 18 h 35"/>
              <a:gd name="T6" fmla="*/ 16 w 94"/>
              <a:gd name="T7" fmla="*/ 34 h 35"/>
              <a:gd name="T8" fmla="*/ 0 w 94"/>
              <a:gd name="T9" fmla="*/ 17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4" h="35">
                <a:moveTo>
                  <a:pt x="0" y="17"/>
                </a:moveTo>
                <a:cubicBezTo>
                  <a:pt x="33" y="4"/>
                  <a:pt x="60" y="0"/>
                  <a:pt x="87" y="4"/>
                </a:cubicBezTo>
                <a:cubicBezTo>
                  <a:pt x="90" y="5"/>
                  <a:pt x="91" y="13"/>
                  <a:pt x="94" y="18"/>
                </a:cubicBezTo>
                <a:cubicBezTo>
                  <a:pt x="69" y="35"/>
                  <a:pt x="42" y="33"/>
                  <a:pt x="16" y="34"/>
                </a:cubicBezTo>
                <a:cubicBezTo>
                  <a:pt x="13" y="35"/>
                  <a:pt x="8" y="27"/>
                  <a:pt x="0" y="1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Freeform 122">
            <a:extLst>
              <a:ext uri="{FF2B5EF4-FFF2-40B4-BE49-F238E27FC236}">
                <a16:creationId xmlns:a16="http://schemas.microsoft.com/office/drawing/2014/main" id="{4D9848B7-8BBA-E81A-7967-2D63F7A2213A}"/>
              </a:ext>
            </a:extLst>
          </p:cNvPr>
          <p:cNvSpPr>
            <a:spLocks/>
          </p:cNvSpPr>
          <p:nvPr/>
        </p:nvSpPr>
        <p:spPr bwMode="auto">
          <a:xfrm>
            <a:off x="8775144" y="269009"/>
            <a:ext cx="65495" cy="31205"/>
          </a:xfrm>
          <a:custGeom>
            <a:avLst/>
            <a:gdLst>
              <a:gd name="T0" fmla="*/ 85 w 92"/>
              <a:gd name="T1" fmla="*/ 0 h 39"/>
              <a:gd name="T2" fmla="*/ 61 w 92"/>
              <a:gd name="T3" fmla="*/ 31 h 39"/>
              <a:gd name="T4" fmla="*/ 0 w 92"/>
              <a:gd name="T5" fmla="*/ 13 h 39"/>
              <a:gd name="T6" fmla="*/ 85 w 92"/>
              <a:gd name="T7" fmla="*/ 0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2" h="39">
                <a:moveTo>
                  <a:pt x="85" y="0"/>
                </a:moveTo>
                <a:cubicBezTo>
                  <a:pt x="92" y="29"/>
                  <a:pt x="75" y="29"/>
                  <a:pt x="61" y="31"/>
                </a:cubicBezTo>
                <a:cubicBezTo>
                  <a:pt x="13" y="39"/>
                  <a:pt x="13" y="39"/>
                  <a:pt x="0" y="13"/>
                </a:cubicBezTo>
                <a:cubicBezTo>
                  <a:pt x="29" y="9"/>
                  <a:pt x="55" y="5"/>
                  <a:pt x="8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Freeform 123">
            <a:extLst>
              <a:ext uri="{FF2B5EF4-FFF2-40B4-BE49-F238E27FC236}">
                <a16:creationId xmlns:a16="http://schemas.microsoft.com/office/drawing/2014/main" id="{C0951486-BA0D-C8D9-6986-8B5E4D1AFDED}"/>
              </a:ext>
            </a:extLst>
          </p:cNvPr>
          <p:cNvSpPr>
            <a:spLocks/>
          </p:cNvSpPr>
          <p:nvPr/>
        </p:nvSpPr>
        <p:spPr bwMode="auto">
          <a:xfrm>
            <a:off x="7991931" y="400072"/>
            <a:ext cx="62767" cy="26525"/>
          </a:xfrm>
          <a:custGeom>
            <a:avLst/>
            <a:gdLst>
              <a:gd name="T0" fmla="*/ 0 w 90"/>
              <a:gd name="T1" fmla="*/ 13 h 34"/>
              <a:gd name="T2" fmla="*/ 77 w 90"/>
              <a:gd name="T3" fmla="*/ 1 h 34"/>
              <a:gd name="T4" fmla="*/ 89 w 90"/>
              <a:gd name="T5" fmla="*/ 9 h 34"/>
              <a:gd name="T6" fmla="*/ 84 w 90"/>
              <a:gd name="T7" fmla="*/ 22 h 34"/>
              <a:gd name="T8" fmla="*/ 11 w 90"/>
              <a:gd name="T9" fmla="*/ 34 h 34"/>
              <a:gd name="T10" fmla="*/ 0 w 90"/>
              <a:gd name="T11" fmla="*/ 13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0" h="34">
                <a:moveTo>
                  <a:pt x="0" y="13"/>
                </a:moveTo>
                <a:cubicBezTo>
                  <a:pt x="29" y="8"/>
                  <a:pt x="53" y="4"/>
                  <a:pt x="77" y="1"/>
                </a:cubicBezTo>
                <a:cubicBezTo>
                  <a:pt x="81" y="0"/>
                  <a:pt x="87" y="5"/>
                  <a:pt x="89" y="9"/>
                </a:cubicBezTo>
                <a:cubicBezTo>
                  <a:pt x="90" y="12"/>
                  <a:pt x="87" y="21"/>
                  <a:pt x="84" y="22"/>
                </a:cubicBezTo>
                <a:cubicBezTo>
                  <a:pt x="60" y="26"/>
                  <a:pt x="36" y="31"/>
                  <a:pt x="11" y="34"/>
                </a:cubicBezTo>
                <a:cubicBezTo>
                  <a:pt x="9" y="34"/>
                  <a:pt x="6" y="24"/>
                  <a:pt x="0" y="1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Freeform 124">
            <a:extLst>
              <a:ext uri="{FF2B5EF4-FFF2-40B4-BE49-F238E27FC236}">
                <a16:creationId xmlns:a16="http://schemas.microsoft.com/office/drawing/2014/main" id="{27374743-1955-3842-0028-D43CDF6F89A0}"/>
              </a:ext>
            </a:extLst>
          </p:cNvPr>
          <p:cNvSpPr>
            <a:spLocks/>
          </p:cNvSpPr>
          <p:nvPr/>
        </p:nvSpPr>
        <p:spPr bwMode="auto">
          <a:xfrm>
            <a:off x="7882773" y="417235"/>
            <a:ext cx="65495" cy="34326"/>
          </a:xfrm>
          <a:custGeom>
            <a:avLst/>
            <a:gdLst>
              <a:gd name="T0" fmla="*/ 96 w 96"/>
              <a:gd name="T1" fmla="*/ 20 h 44"/>
              <a:gd name="T2" fmla="*/ 0 w 96"/>
              <a:gd name="T3" fmla="*/ 38 h 44"/>
              <a:gd name="T4" fmla="*/ 96 w 96"/>
              <a:gd name="T5" fmla="*/ 20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6" h="44">
                <a:moveTo>
                  <a:pt x="96" y="20"/>
                </a:moveTo>
                <a:cubicBezTo>
                  <a:pt x="61" y="38"/>
                  <a:pt x="33" y="44"/>
                  <a:pt x="0" y="38"/>
                </a:cubicBezTo>
                <a:cubicBezTo>
                  <a:pt x="15" y="9"/>
                  <a:pt x="58" y="0"/>
                  <a:pt x="96" y="2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Freeform 125">
            <a:extLst>
              <a:ext uri="{FF2B5EF4-FFF2-40B4-BE49-F238E27FC236}">
                <a16:creationId xmlns:a16="http://schemas.microsoft.com/office/drawing/2014/main" id="{2A57B7BD-2CCE-8009-9E12-43982AAA36A3}"/>
              </a:ext>
            </a:extLst>
          </p:cNvPr>
          <p:cNvSpPr>
            <a:spLocks/>
          </p:cNvSpPr>
          <p:nvPr/>
        </p:nvSpPr>
        <p:spPr bwMode="auto">
          <a:xfrm>
            <a:off x="7770884" y="442199"/>
            <a:ext cx="60037" cy="32766"/>
          </a:xfrm>
          <a:custGeom>
            <a:avLst/>
            <a:gdLst>
              <a:gd name="T0" fmla="*/ 84 w 84"/>
              <a:gd name="T1" fmla="*/ 8 h 41"/>
              <a:gd name="T2" fmla="*/ 82 w 84"/>
              <a:gd name="T3" fmla="*/ 23 h 41"/>
              <a:gd name="T4" fmla="*/ 10 w 84"/>
              <a:gd name="T5" fmla="*/ 41 h 41"/>
              <a:gd name="T6" fmla="*/ 0 w 84"/>
              <a:gd name="T7" fmla="*/ 31 h 41"/>
              <a:gd name="T8" fmla="*/ 6 w 84"/>
              <a:gd name="T9" fmla="*/ 18 h 41"/>
              <a:gd name="T10" fmla="*/ 84 w 84"/>
              <a:gd name="T11" fmla="*/ 8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4" h="41">
                <a:moveTo>
                  <a:pt x="84" y="8"/>
                </a:moveTo>
                <a:cubicBezTo>
                  <a:pt x="83" y="14"/>
                  <a:pt x="84" y="23"/>
                  <a:pt x="82" y="23"/>
                </a:cubicBezTo>
                <a:cubicBezTo>
                  <a:pt x="58" y="30"/>
                  <a:pt x="34" y="36"/>
                  <a:pt x="10" y="41"/>
                </a:cubicBezTo>
                <a:cubicBezTo>
                  <a:pt x="7" y="41"/>
                  <a:pt x="1" y="35"/>
                  <a:pt x="0" y="31"/>
                </a:cubicBezTo>
                <a:cubicBezTo>
                  <a:pt x="0" y="27"/>
                  <a:pt x="3" y="19"/>
                  <a:pt x="6" y="18"/>
                </a:cubicBezTo>
                <a:cubicBezTo>
                  <a:pt x="31" y="11"/>
                  <a:pt x="56" y="0"/>
                  <a:pt x="84" y="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Freeform 126">
            <a:extLst>
              <a:ext uri="{FF2B5EF4-FFF2-40B4-BE49-F238E27FC236}">
                <a16:creationId xmlns:a16="http://schemas.microsoft.com/office/drawing/2014/main" id="{250BAC0F-A76C-18D3-984C-E89F20A6B39E}"/>
              </a:ext>
            </a:extLst>
          </p:cNvPr>
          <p:cNvSpPr>
            <a:spLocks/>
          </p:cNvSpPr>
          <p:nvPr/>
        </p:nvSpPr>
        <p:spPr bwMode="auto">
          <a:xfrm>
            <a:off x="7661726" y="470284"/>
            <a:ext cx="62767" cy="40567"/>
          </a:xfrm>
          <a:custGeom>
            <a:avLst/>
            <a:gdLst>
              <a:gd name="T0" fmla="*/ 0 w 89"/>
              <a:gd name="T1" fmla="*/ 27 h 49"/>
              <a:gd name="T2" fmla="*/ 82 w 89"/>
              <a:gd name="T3" fmla="*/ 3 h 49"/>
              <a:gd name="T4" fmla="*/ 66 w 89"/>
              <a:gd name="T5" fmla="*/ 29 h 49"/>
              <a:gd name="T6" fmla="*/ 0 w 89"/>
              <a:gd name="T7" fmla="*/ 27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9" h="49">
                <a:moveTo>
                  <a:pt x="0" y="27"/>
                </a:moveTo>
                <a:cubicBezTo>
                  <a:pt x="26" y="9"/>
                  <a:pt x="53" y="0"/>
                  <a:pt x="82" y="3"/>
                </a:cubicBezTo>
                <a:cubicBezTo>
                  <a:pt x="89" y="22"/>
                  <a:pt x="78" y="27"/>
                  <a:pt x="66" y="29"/>
                </a:cubicBezTo>
                <a:cubicBezTo>
                  <a:pt x="44" y="33"/>
                  <a:pt x="21" y="49"/>
                  <a:pt x="0" y="2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Freeform 127">
            <a:extLst>
              <a:ext uri="{FF2B5EF4-FFF2-40B4-BE49-F238E27FC236}">
                <a16:creationId xmlns:a16="http://schemas.microsoft.com/office/drawing/2014/main" id="{C942DAB4-7ACE-F453-3657-50D6B23D14B3}"/>
              </a:ext>
            </a:extLst>
          </p:cNvPr>
          <p:cNvSpPr>
            <a:spLocks/>
          </p:cNvSpPr>
          <p:nvPr/>
        </p:nvSpPr>
        <p:spPr bwMode="auto">
          <a:xfrm>
            <a:off x="9116265" y="209719"/>
            <a:ext cx="60037" cy="31205"/>
          </a:xfrm>
          <a:custGeom>
            <a:avLst/>
            <a:gdLst>
              <a:gd name="T0" fmla="*/ 85 w 85"/>
              <a:gd name="T1" fmla="*/ 22 h 38"/>
              <a:gd name="T2" fmla="*/ 4 w 85"/>
              <a:gd name="T3" fmla="*/ 37 h 38"/>
              <a:gd name="T4" fmla="*/ 0 w 85"/>
              <a:gd name="T5" fmla="*/ 19 h 38"/>
              <a:gd name="T6" fmla="*/ 53 w 85"/>
              <a:gd name="T7" fmla="*/ 6 h 38"/>
              <a:gd name="T8" fmla="*/ 85 w 85"/>
              <a:gd name="T9" fmla="*/ 22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5" h="38">
                <a:moveTo>
                  <a:pt x="85" y="22"/>
                </a:moveTo>
                <a:cubicBezTo>
                  <a:pt x="60" y="37"/>
                  <a:pt x="32" y="38"/>
                  <a:pt x="4" y="37"/>
                </a:cubicBezTo>
                <a:cubicBezTo>
                  <a:pt x="3" y="37"/>
                  <a:pt x="0" y="19"/>
                  <a:pt x="0" y="19"/>
                </a:cubicBezTo>
                <a:cubicBezTo>
                  <a:pt x="18" y="14"/>
                  <a:pt x="35" y="9"/>
                  <a:pt x="53" y="6"/>
                </a:cubicBezTo>
                <a:cubicBezTo>
                  <a:pt x="64" y="4"/>
                  <a:pt x="78" y="0"/>
                  <a:pt x="85" y="2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Freeform 128">
            <a:extLst>
              <a:ext uri="{FF2B5EF4-FFF2-40B4-BE49-F238E27FC236}">
                <a16:creationId xmlns:a16="http://schemas.microsoft.com/office/drawing/2014/main" id="{A67FB60A-8ED3-11EA-F2E5-4BE468F60BA6}"/>
              </a:ext>
            </a:extLst>
          </p:cNvPr>
          <p:cNvSpPr>
            <a:spLocks/>
          </p:cNvSpPr>
          <p:nvPr/>
        </p:nvSpPr>
        <p:spPr bwMode="auto">
          <a:xfrm>
            <a:off x="9222694" y="192556"/>
            <a:ext cx="65495" cy="31205"/>
          </a:xfrm>
          <a:custGeom>
            <a:avLst/>
            <a:gdLst>
              <a:gd name="T0" fmla="*/ 90 w 90"/>
              <a:gd name="T1" fmla="*/ 12 h 38"/>
              <a:gd name="T2" fmla="*/ 0 w 90"/>
              <a:gd name="T3" fmla="*/ 19 h 38"/>
              <a:gd name="T4" fmla="*/ 78 w 90"/>
              <a:gd name="T5" fmla="*/ 0 h 38"/>
              <a:gd name="T6" fmla="*/ 90 w 90"/>
              <a:gd name="T7" fmla="*/ 12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0" h="38">
                <a:moveTo>
                  <a:pt x="90" y="12"/>
                </a:moveTo>
                <a:cubicBezTo>
                  <a:pt x="53" y="36"/>
                  <a:pt x="21" y="38"/>
                  <a:pt x="0" y="19"/>
                </a:cubicBezTo>
                <a:cubicBezTo>
                  <a:pt x="24" y="0"/>
                  <a:pt x="51" y="2"/>
                  <a:pt x="78" y="0"/>
                </a:cubicBezTo>
                <a:cubicBezTo>
                  <a:pt x="81" y="0"/>
                  <a:pt x="86" y="8"/>
                  <a:pt x="90" y="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Freeform 129">
            <a:extLst>
              <a:ext uri="{FF2B5EF4-FFF2-40B4-BE49-F238E27FC236}">
                <a16:creationId xmlns:a16="http://schemas.microsoft.com/office/drawing/2014/main" id="{CE1A781B-6A98-8D57-0C31-59617296D0C9}"/>
              </a:ext>
            </a:extLst>
          </p:cNvPr>
          <p:cNvSpPr>
            <a:spLocks/>
          </p:cNvSpPr>
          <p:nvPr/>
        </p:nvSpPr>
        <p:spPr bwMode="auto">
          <a:xfrm>
            <a:off x="9001649" y="234684"/>
            <a:ext cx="62767" cy="24964"/>
          </a:xfrm>
          <a:custGeom>
            <a:avLst/>
            <a:gdLst>
              <a:gd name="T0" fmla="*/ 87 w 87"/>
              <a:gd name="T1" fmla="*/ 16 h 32"/>
              <a:gd name="T2" fmla="*/ 62 w 87"/>
              <a:gd name="T3" fmla="*/ 27 h 32"/>
              <a:gd name="T4" fmla="*/ 7 w 87"/>
              <a:gd name="T5" fmla="*/ 32 h 32"/>
              <a:gd name="T6" fmla="*/ 1 w 87"/>
              <a:gd name="T7" fmla="*/ 24 h 32"/>
              <a:gd name="T8" fmla="*/ 6 w 87"/>
              <a:gd name="T9" fmla="*/ 11 h 32"/>
              <a:gd name="T10" fmla="*/ 87 w 87"/>
              <a:gd name="T11" fmla="*/ 16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7" h="32">
                <a:moveTo>
                  <a:pt x="87" y="16"/>
                </a:moveTo>
                <a:cubicBezTo>
                  <a:pt x="79" y="20"/>
                  <a:pt x="71" y="25"/>
                  <a:pt x="62" y="27"/>
                </a:cubicBezTo>
                <a:cubicBezTo>
                  <a:pt x="44" y="30"/>
                  <a:pt x="25" y="31"/>
                  <a:pt x="7" y="32"/>
                </a:cubicBezTo>
                <a:cubicBezTo>
                  <a:pt x="5" y="32"/>
                  <a:pt x="0" y="27"/>
                  <a:pt x="1" y="24"/>
                </a:cubicBezTo>
                <a:cubicBezTo>
                  <a:pt x="1" y="19"/>
                  <a:pt x="3" y="13"/>
                  <a:pt x="6" y="11"/>
                </a:cubicBezTo>
                <a:cubicBezTo>
                  <a:pt x="17" y="2"/>
                  <a:pt x="67" y="0"/>
                  <a:pt x="87" y="1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Freeform 130">
            <a:extLst>
              <a:ext uri="{FF2B5EF4-FFF2-40B4-BE49-F238E27FC236}">
                <a16:creationId xmlns:a16="http://schemas.microsoft.com/office/drawing/2014/main" id="{2009CEB0-B94C-D25E-56A6-F7E6CAAC8589}"/>
              </a:ext>
            </a:extLst>
          </p:cNvPr>
          <p:cNvSpPr>
            <a:spLocks/>
          </p:cNvSpPr>
          <p:nvPr/>
        </p:nvSpPr>
        <p:spPr bwMode="auto">
          <a:xfrm>
            <a:off x="8663257" y="289293"/>
            <a:ext cx="65495" cy="26525"/>
          </a:xfrm>
          <a:custGeom>
            <a:avLst/>
            <a:gdLst>
              <a:gd name="T0" fmla="*/ 95 w 95"/>
              <a:gd name="T1" fmla="*/ 15 h 32"/>
              <a:gd name="T2" fmla="*/ 9 w 95"/>
              <a:gd name="T3" fmla="*/ 30 h 32"/>
              <a:gd name="T4" fmla="*/ 20 w 95"/>
              <a:gd name="T5" fmla="*/ 6 h 32"/>
              <a:gd name="T6" fmla="*/ 82 w 95"/>
              <a:gd name="T7" fmla="*/ 1 h 32"/>
              <a:gd name="T8" fmla="*/ 95 w 95"/>
              <a:gd name="T9" fmla="*/ 15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5" h="32">
                <a:moveTo>
                  <a:pt x="95" y="15"/>
                </a:moveTo>
                <a:cubicBezTo>
                  <a:pt x="64" y="32"/>
                  <a:pt x="36" y="32"/>
                  <a:pt x="9" y="30"/>
                </a:cubicBezTo>
                <a:cubicBezTo>
                  <a:pt x="0" y="14"/>
                  <a:pt x="9" y="8"/>
                  <a:pt x="20" y="6"/>
                </a:cubicBezTo>
                <a:cubicBezTo>
                  <a:pt x="41" y="3"/>
                  <a:pt x="62" y="1"/>
                  <a:pt x="82" y="1"/>
                </a:cubicBezTo>
                <a:cubicBezTo>
                  <a:pt x="85" y="0"/>
                  <a:pt x="89" y="7"/>
                  <a:pt x="95" y="1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Freeform 131">
            <a:extLst>
              <a:ext uri="{FF2B5EF4-FFF2-40B4-BE49-F238E27FC236}">
                <a16:creationId xmlns:a16="http://schemas.microsoft.com/office/drawing/2014/main" id="{20B45EF8-A266-B06C-554D-033F0D4598BC}"/>
              </a:ext>
            </a:extLst>
          </p:cNvPr>
          <p:cNvSpPr>
            <a:spLocks/>
          </p:cNvSpPr>
          <p:nvPr/>
        </p:nvSpPr>
        <p:spPr bwMode="auto">
          <a:xfrm>
            <a:off x="8551369" y="306456"/>
            <a:ext cx="62767" cy="31205"/>
          </a:xfrm>
          <a:custGeom>
            <a:avLst/>
            <a:gdLst>
              <a:gd name="T0" fmla="*/ 0 w 90"/>
              <a:gd name="T1" fmla="*/ 28 h 39"/>
              <a:gd name="T2" fmla="*/ 16 w 90"/>
              <a:gd name="T3" fmla="*/ 9 h 39"/>
              <a:gd name="T4" fmla="*/ 75 w 90"/>
              <a:gd name="T5" fmla="*/ 0 h 39"/>
              <a:gd name="T6" fmla="*/ 89 w 90"/>
              <a:gd name="T7" fmla="*/ 10 h 39"/>
              <a:gd name="T8" fmla="*/ 81 w 90"/>
              <a:gd name="T9" fmla="*/ 24 h 39"/>
              <a:gd name="T10" fmla="*/ 0 w 90"/>
              <a:gd name="T11" fmla="*/ 28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0" h="39">
                <a:moveTo>
                  <a:pt x="0" y="28"/>
                </a:moveTo>
                <a:cubicBezTo>
                  <a:pt x="8" y="19"/>
                  <a:pt x="11" y="10"/>
                  <a:pt x="16" y="9"/>
                </a:cubicBezTo>
                <a:cubicBezTo>
                  <a:pt x="36" y="5"/>
                  <a:pt x="55" y="2"/>
                  <a:pt x="75" y="0"/>
                </a:cubicBezTo>
                <a:cubicBezTo>
                  <a:pt x="80" y="0"/>
                  <a:pt x="88" y="5"/>
                  <a:pt x="89" y="10"/>
                </a:cubicBezTo>
                <a:cubicBezTo>
                  <a:pt x="90" y="14"/>
                  <a:pt x="85" y="23"/>
                  <a:pt x="81" y="24"/>
                </a:cubicBezTo>
                <a:cubicBezTo>
                  <a:pt x="56" y="30"/>
                  <a:pt x="31" y="39"/>
                  <a:pt x="0" y="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Freeform 132">
            <a:extLst>
              <a:ext uri="{FF2B5EF4-FFF2-40B4-BE49-F238E27FC236}">
                <a16:creationId xmlns:a16="http://schemas.microsoft.com/office/drawing/2014/main" id="{F3180083-E7E7-07E1-7144-BF45C0746077}"/>
              </a:ext>
            </a:extLst>
          </p:cNvPr>
          <p:cNvSpPr>
            <a:spLocks/>
          </p:cNvSpPr>
          <p:nvPr/>
        </p:nvSpPr>
        <p:spPr bwMode="auto">
          <a:xfrm>
            <a:off x="8442210" y="317377"/>
            <a:ext cx="62767" cy="32766"/>
          </a:xfrm>
          <a:custGeom>
            <a:avLst/>
            <a:gdLst>
              <a:gd name="T0" fmla="*/ 90 w 90"/>
              <a:gd name="T1" fmla="*/ 26 h 41"/>
              <a:gd name="T2" fmla="*/ 9 w 90"/>
              <a:gd name="T3" fmla="*/ 41 h 41"/>
              <a:gd name="T4" fmla="*/ 1 w 90"/>
              <a:gd name="T5" fmla="*/ 29 h 41"/>
              <a:gd name="T6" fmla="*/ 6 w 90"/>
              <a:gd name="T7" fmla="*/ 20 h 41"/>
              <a:gd name="T8" fmla="*/ 85 w 90"/>
              <a:gd name="T9" fmla="*/ 14 h 41"/>
              <a:gd name="T10" fmla="*/ 90 w 90"/>
              <a:gd name="T11" fmla="*/ 26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0" h="41">
                <a:moveTo>
                  <a:pt x="90" y="26"/>
                </a:moveTo>
                <a:cubicBezTo>
                  <a:pt x="65" y="40"/>
                  <a:pt x="37" y="41"/>
                  <a:pt x="9" y="41"/>
                </a:cubicBezTo>
                <a:cubicBezTo>
                  <a:pt x="6" y="41"/>
                  <a:pt x="2" y="34"/>
                  <a:pt x="1" y="29"/>
                </a:cubicBezTo>
                <a:cubicBezTo>
                  <a:pt x="0" y="27"/>
                  <a:pt x="3" y="20"/>
                  <a:pt x="6" y="20"/>
                </a:cubicBezTo>
                <a:cubicBezTo>
                  <a:pt x="32" y="15"/>
                  <a:pt x="57" y="0"/>
                  <a:pt x="85" y="14"/>
                </a:cubicBezTo>
                <a:cubicBezTo>
                  <a:pt x="87" y="15"/>
                  <a:pt x="87" y="19"/>
                  <a:pt x="90" y="2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Freeform 133">
            <a:extLst>
              <a:ext uri="{FF2B5EF4-FFF2-40B4-BE49-F238E27FC236}">
                <a16:creationId xmlns:a16="http://schemas.microsoft.com/office/drawing/2014/main" id="{DD0BBD9D-D31E-3C57-E674-455894634D4E}"/>
              </a:ext>
            </a:extLst>
          </p:cNvPr>
          <p:cNvSpPr>
            <a:spLocks/>
          </p:cNvSpPr>
          <p:nvPr/>
        </p:nvSpPr>
        <p:spPr bwMode="auto">
          <a:xfrm>
            <a:off x="8215707" y="359505"/>
            <a:ext cx="62767" cy="31205"/>
          </a:xfrm>
          <a:custGeom>
            <a:avLst/>
            <a:gdLst>
              <a:gd name="T0" fmla="*/ 0 w 87"/>
              <a:gd name="T1" fmla="*/ 17 h 37"/>
              <a:gd name="T2" fmla="*/ 76 w 87"/>
              <a:gd name="T3" fmla="*/ 2 h 37"/>
              <a:gd name="T4" fmla="*/ 86 w 87"/>
              <a:gd name="T5" fmla="*/ 11 h 37"/>
              <a:gd name="T6" fmla="*/ 83 w 87"/>
              <a:gd name="T7" fmla="*/ 21 h 37"/>
              <a:gd name="T8" fmla="*/ 4 w 87"/>
              <a:gd name="T9" fmla="*/ 29 h 37"/>
              <a:gd name="T10" fmla="*/ 0 w 87"/>
              <a:gd name="T11" fmla="*/ 17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7" h="37">
                <a:moveTo>
                  <a:pt x="0" y="17"/>
                </a:moveTo>
                <a:cubicBezTo>
                  <a:pt x="24" y="0"/>
                  <a:pt x="50" y="3"/>
                  <a:pt x="76" y="2"/>
                </a:cubicBezTo>
                <a:cubicBezTo>
                  <a:pt x="79" y="2"/>
                  <a:pt x="84" y="7"/>
                  <a:pt x="86" y="11"/>
                </a:cubicBezTo>
                <a:cubicBezTo>
                  <a:pt x="87" y="13"/>
                  <a:pt x="85" y="19"/>
                  <a:pt x="83" y="21"/>
                </a:cubicBezTo>
                <a:cubicBezTo>
                  <a:pt x="72" y="31"/>
                  <a:pt x="18" y="37"/>
                  <a:pt x="4" y="29"/>
                </a:cubicBezTo>
                <a:cubicBezTo>
                  <a:pt x="2" y="27"/>
                  <a:pt x="2" y="22"/>
                  <a:pt x="0" y="1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Freeform 134">
            <a:extLst>
              <a:ext uri="{FF2B5EF4-FFF2-40B4-BE49-F238E27FC236}">
                <a16:creationId xmlns:a16="http://schemas.microsoft.com/office/drawing/2014/main" id="{A76FAD90-F98B-93FB-71E8-9A10937FF372}"/>
              </a:ext>
            </a:extLst>
          </p:cNvPr>
          <p:cNvSpPr>
            <a:spLocks/>
          </p:cNvSpPr>
          <p:nvPr/>
        </p:nvSpPr>
        <p:spPr bwMode="auto">
          <a:xfrm>
            <a:off x="9558358" y="108301"/>
            <a:ext cx="60037" cy="35887"/>
          </a:xfrm>
          <a:custGeom>
            <a:avLst/>
            <a:gdLst>
              <a:gd name="T0" fmla="*/ 85 w 85"/>
              <a:gd name="T1" fmla="*/ 11 h 44"/>
              <a:gd name="T2" fmla="*/ 73 w 85"/>
              <a:gd name="T3" fmla="*/ 28 h 44"/>
              <a:gd name="T4" fmla="*/ 16 w 85"/>
              <a:gd name="T5" fmla="*/ 43 h 44"/>
              <a:gd name="T6" fmla="*/ 1 w 85"/>
              <a:gd name="T7" fmla="*/ 35 h 44"/>
              <a:gd name="T8" fmla="*/ 8 w 85"/>
              <a:gd name="T9" fmla="*/ 20 h 44"/>
              <a:gd name="T10" fmla="*/ 78 w 85"/>
              <a:gd name="T11" fmla="*/ 0 h 44"/>
              <a:gd name="T12" fmla="*/ 85 w 85"/>
              <a:gd name="T13" fmla="*/ 11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5" h="44">
                <a:moveTo>
                  <a:pt x="85" y="11"/>
                </a:moveTo>
                <a:cubicBezTo>
                  <a:pt x="81" y="17"/>
                  <a:pt x="79" y="26"/>
                  <a:pt x="73" y="28"/>
                </a:cubicBezTo>
                <a:cubicBezTo>
                  <a:pt x="55" y="34"/>
                  <a:pt x="35" y="39"/>
                  <a:pt x="16" y="43"/>
                </a:cubicBezTo>
                <a:cubicBezTo>
                  <a:pt x="11" y="44"/>
                  <a:pt x="3" y="39"/>
                  <a:pt x="1" y="35"/>
                </a:cubicBezTo>
                <a:cubicBezTo>
                  <a:pt x="0" y="31"/>
                  <a:pt x="4" y="21"/>
                  <a:pt x="8" y="20"/>
                </a:cubicBezTo>
                <a:cubicBezTo>
                  <a:pt x="31" y="12"/>
                  <a:pt x="55" y="7"/>
                  <a:pt x="78" y="0"/>
                </a:cubicBezTo>
                <a:cubicBezTo>
                  <a:pt x="81" y="4"/>
                  <a:pt x="83" y="7"/>
                  <a:pt x="85" y="1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Freeform 135">
            <a:extLst>
              <a:ext uri="{FF2B5EF4-FFF2-40B4-BE49-F238E27FC236}">
                <a16:creationId xmlns:a16="http://schemas.microsoft.com/office/drawing/2014/main" id="{6E297A63-DC4D-7534-3275-703C660D9ABE}"/>
              </a:ext>
            </a:extLst>
          </p:cNvPr>
          <p:cNvSpPr>
            <a:spLocks/>
          </p:cNvSpPr>
          <p:nvPr/>
        </p:nvSpPr>
        <p:spPr bwMode="auto">
          <a:xfrm>
            <a:off x="9446469" y="139506"/>
            <a:ext cx="62767" cy="37447"/>
          </a:xfrm>
          <a:custGeom>
            <a:avLst/>
            <a:gdLst>
              <a:gd name="T0" fmla="*/ 86 w 86"/>
              <a:gd name="T1" fmla="*/ 14 h 47"/>
              <a:gd name="T2" fmla="*/ 0 w 86"/>
              <a:gd name="T3" fmla="*/ 29 h 47"/>
              <a:gd name="T4" fmla="*/ 86 w 86"/>
              <a:gd name="T5" fmla="*/ 14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6" h="47">
                <a:moveTo>
                  <a:pt x="86" y="14"/>
                </a:moveTo>
                <a:cubicBezTo>
                  <a:pt x="64" y="40"/>
                  <a:pt x="23" y="47"/>
                  <a:pt x="0" y="29"/>
                </a:cubicBezTo>
                <a:cubicBezTo>
                  <a:pt x="24" y="6"/>
                  <a:pt x="60" y="0"/>
                  <a:pt x="86" y="1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Freeform 136">
            <a:extLst>
              <a:ext uri="{FF2B5EF4-FFF2-40B4-BE49-F238E27FC236}">
                <a16:creationId xmlns:a16="http://schemas.microsoft.com/office/drawing/2014/main" id="{2104E40C-7567-9EB0-865E-56C802C29AE7}"/>
              </a:ext>
            </a:extLst>
          </p:cNvPr>
          <p:cNvSpPr>
            <a:spLocks/>
          </p:cNvSpPr>
          <p:nvPr/>
        </p:nvSpPr>
        <p:spPr bwMode="auto">
          <a:xfrm>
            <a:off x="7440681" y="545177"/>
            <a:ext cx="62767" cy="40567"/>
          </a:xfrm>
          <a:custGeom>
            <a:avLst/>
            <a:gdLst>
              <a:gd name="T0" fmla="*/ 0 w 92"/>
              <a:gd name="T1" fmla="*/ 35 h 51"/>
              <a:gd name="T2" fmla="*/ 74 w 92"/>
              <a:gd name="T3" fmla="*/ 1 h 51"/>
              <a:gd name="T4" fmla="*/ 90 w 92"/>
              <a:gd name="T5" fmla="*/ 8 h 51"/>
              <a:gd name="T6" fmla="*/ 87 w 92"/>
              <a:gd name="T7" fmla="*/ 22 h 51"/>
              <a:gd name="T8" fmla="*/ 19 w 92"/>
              <a:gd name="T9" fmla="*/ 50 h 51"/>
              <a:gd name="T10" fmla="*/ 0 w 92"/>
              <a:gd name="T11" fmla="*/ 35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2" h="51">
                <a:moveTo>
                  <a:pt x="0" y="35"/>
                </a:moveTo>
                <a:cubicBezTo>
                  <a:pt x="30" y="21"/>
                  <a:pt x="52" y="10"/>
                  <a:pt x="74" y="1"/>
                </a:cubicBezTo>
                <a:cubicBezTo>
                  <a:pt x="78" y="0"/>
                  <a:pt x="86" y="4"/>
                  <a:pt x="90" y="8"/>
                </a:cubicBezTo>
                <a:cubicBezTo>
                  <a:pt x="92" y="10"/>
                  <a:pt x="90" y="20"/>
                  <a:pt x="87" y="22"/>
                </a:cubicBezTo>
                <a:cubicBezTo>
                  <a:pt x="65" y="32"/>
                  <a:pt x="42" y="41"/>
                  <a:pt x="19" y="50"/>
                </a:cubicBezTo>
                <a:cubicBezTo>
                  <a:pt x="17" y="51"/>
                  <a:pt x="12" y="44"/>
                  <a:pt x="0" y="3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Freeform 137">
            <a:extLst>
              <a:ext uri="{FF2B5EF4-FFF2-40B4-BE49-F238E27FC236}">
                <a16:creationId xmlns:a16="http://schemas.microsoft.com/office/drawing/2014/main" id="{C6CC03E7-14E5-9653-E08E-86B999EF40FB}"/>
              </a:ext>
            </a:extLst>
          </p:cNvPr>
          <p:cNvSpPr>
            <a:spLocks/>
          </p:cNvSpPr>
          <p:nvPr/>
        </p:nvSpPr>
        <p:spPr bwMode="auto">
          <a:xfrm>
            <a:off x="8324865" y="342342"/>
            <a:ext cx="68225" cy="24964"/>
          </a:xfrm>
          <a:custGeom>
            <a:avLst/>
            <a:gdLst>
              <a:gd name="T0" fmla="*/ 0 w 98"/>
              <a:gd name="T1" fmla="*/ 12 h 32"/>
              <a:gd name="T2" fmla="*/ 85 w 98"/>
              <a:gd name="T3" fmla="*/ 0 h 32"/>
              <a:gd name="T4" fmla="*/ 80 w 98"/>
              <a:gd name="T5" fmla="*/ 26 h 32"/>
              <a:gd name="T6" fmla="*/ 14 w 98"/>
              <a:gd name="T7" fmla="*/ 32 h 32"/>
              <a:gd name="T8" fmla="*/ 0 w 98"/>
              <a:gd name="T9" fmla="*/ 12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8" h="32">
                <a:moveTo>
                  <a:pt x="0" y="12"/>
                </a:moveTo>
                <a:cubicBezTo>
                  <a:pt x="34" y="7"/>
                  <a:pt x="61" y="3"/>
                  <a:pt x="85" y="0"/>
                </a:cubicBezTo>
                <a:cubicBezTo>
                  <a:pt x="98" y="16"/>
                  <a:pt x="92" y="24"/>
                  <a:pt x="80" y="26"/>
                </a:cubicBezTo>
                <a:cubicBezTo>
                  <a:pt x="58" y="30"/>
                  <a:pt x="36" y="31"/>
                  <a:pt x="14" y="32"/>
                </a:cubicBezTo>
                <a:cubicBezTo>
                  <a:pt x="11" y="32"/>
                  <a:pt x="9" y="25"/>
                  <a:pt x="0" y="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Freeform 138">
            <a:extLst>
              <a:ext uri="{FF2B5EF4-FFF2-40B4-BE49-F238E27FC236}">
                <a16:creationId xmlns:a16="http://schemas.microsoft.com/office/drawing/2014/main" id="{CCE07BD1-8151-9D69-73BB-6F5456203C2E}"/>
              </a:ext>
            </a:extLst>
          </p:cNvPr>
          <p:cNvSpPr>
            <a:spLocks/>
          </p:cNvSpPr>
          <p:nvPr/>
        </p:nvSpPr>
        <p:spPr bwMode="auto">
          <a:xfrm>
            <a:off x="9337310" y="167591"/>
            <a:ext cx="60037" cy="31205"/>
          </a:xfrm>
          <a:custGeom>
            <a:avLst/>
            <a:gdLst>
              <a:gd name="T0" fmla="*/ 87 w 87"/>
              <a:gd name="T1" fmla="*/ 9 h 38"/>
              <a:gd name="T2" fmla="*/ 75 w 87"/>
              <a:gd name="T3" fmla="*/ 26 h 38"/>
              <a:gd name="T4" fmla="*/ 17 w 87"/>
              <a:gd name="T5" fmla="*/ 37 h 38"/>
              <a:gd name="T6" fmla="*/ 0 w 87"/>
              <a:gd name="T7" fmla="*/ 26 h 38"/>
              <a:gd name="T8" fmla="*/ 12 w 87"/>
              <a:gd name="T9" fmla="*/ 12 h 38"/>
              <a:gd name="T10" fmla="*/ 80 w 87"/>
              <a:gd name="T11" fmla="*/ 0 h 38"/>
              <a:gd name="T12" fmla="*/ 87 w 87"/>
              <a:gd name="T13" fmla="*/ 9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7" h="38">
                <a:moveTo>
                  <a:pt x="87" y="9"/>
                </a:moveTo>
                <a:cubicBezTo>
                  <a:pt x="83" y="15"/>
                  <a:pt x="80" y="25"/>
                  <a:pt x="75" y="26"/>
                </a:cubicBezTo>
                <a:cubicBezTo>
                  <a:pt x="56" y="31"/>
                  <a:pt x="37" y="35"/>
                  <a:pt x="17" y="37"/>
                </a:cubicBezTo>
                <a:cubicBezTo>
                  <a:pt x="12" y="38"/>
                  <a:pt x="6" y="30"/>
                  <a:pt x="0" y="26"/>
                </a:cubicBezTo>
                <a:cubicBezTo>
                  <a:pt x="4" y="21"/>
                  <a:pt x="7" y="13"/>
                  <a:pt x="12" y="12"/>
                </a:cubicBezTo>
                <a:cubicBezTo>
                  <a:pt x="34" y="7"/>
                  <a:pt x="57" y="4"/>
                  <a:pt x="80" y="0"/>
                </a:cubicBezTo>
                <a:cubicBezTo>
                  <a:pt x="82" y="3"/>
                  <a:pt x="84" y="6"/>
                  <a:pt x="87" y="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Freeform 139">
            <a:extLst>
              <a:ext uri="{FF2B5EF4-FFF2-40B4-BE49-F238E27FC236}">
                <a16:creationId xmlns:a16="http://schemas.microsoft.com/office/drawing/2014/main" id="{AD8C8097-4A2C-2CC1-353B-4ADD37EFB70B}"/>
              </a:ext>
            </a:extLst>
          </p:cNvPr>
          <p:cNvSpPr>
            <a:spLocks/>
          </p:cNvSpPr>
          <p:nvPr/>
        </p:nvSpPr>
        <p:spPr bwMode="auto">
          <a:xfrm>
            <a:off x="8889760" y="247166"/>
            <a:ext cx="62767" cy="32766"/>
          </a:xfrm>
          <a:custGeom>
            <a:avLst/>
            <a:gdLst>
              <a:gd name="T0" fmla="*/ 88 w 88"/>
              <a:gd name="T1" fmla="*/ 16 h 42"/>
              <a:gd name="T2" fmla="*/ 77 w 88"/>
              <a:gd name="T3" fmla="*/ 31 h 42"/>
              <a:gd name="T4" fmla="*/ 15 w 88"/>
              <a:gd name="T5" fmla="*/ 42 h 42"/>
              <a:gd name="T6" fmla="*/ 1 w 88"/>
              <a:gd name="T7" fmla="*/ 32 h 42"/>
              <a:gd name="T8" fmla="*/ 6 w 88"/>
              <a:gd name="T9" fmla="*/ 19 h 42"/>
              <a:gd name="T10" fmla="*/ 88 w 88"/>
              <a:gd name="T11" fmla="*/ 16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8" h="42">
                <a:moveTo>
                  <a:pt x="88" y="16"/>
                </a:moveTo>
                <a:cubicBezTo>
                  <a:pt x="83" y="22"/>
                  <a:pt x="81" y="31"/>
                  <a:pt x="77" y="31"/>
                </a:cubicBezTo>
                <a:cubicBezTo>
                  <a:pt x="56" y="36"/>
                  <a:pt x="36" y="40"/>
                  <a:pt x="15" y="42"/>
                </a:cubicBezTo>
                <a:cubicBezTo>
                  <a:pt x="11" y="42"/>
                  <a:pt x="4" y="36"/>
                  <a:pt x="1" y="32"/>
                </a:cubicBezTo>
                <a:cubicBezTo>
                  <a:pt x="0" y="29"/>
                  <a:pt x="4" y="19"/>
                  <a:pt x="6" y="19"/>
                </a:cubicBezTo>
                <a:cubicBezTo>
                  <a:pt x="32" y="14"/>
                  <a:pt x="58" y="0"/>
                  <a:pt x="88" y="1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Freeform 140">
            <a:extLst>
              <a:ext uri="{FF2B5EF4-FFF2-40B4-BE49-F238E27FC236}">
                <a16:creationId xmlns:a16="http://schemas.microsoft.com/office/drawing/2014/main" id="{614F13CD-1C3A-4452-7B76-CF6CEC50C112}"/>
              </a:ext>
            </a:extLst>
          </p:cNvPr>
          <p:cNvSpPr>
            <a:spLocks/>
          </p:cNvSpPr>
          <p:nvPr/>
        </p:nvSpPr>
        <p:spPr bwMode="auto">
          <a:xfrm>
            <a:off x="7552567" y="501489"/>
            <a:ext cx="57309" cy="35887"/>
          </a:xfrm>
          <a:custGeom>
            <a:avLst/>
            <a:gdLst>
              <a:gd name="T0" fmla="*/ 0 w 81"/>
              <a:gd name="T1" fmla="*/ 44 h 44"/>
              <a:gd name="T2" fmla="*/ 81 w 81"/>
              <a:gd name="T3" fmla="*/ 9 h 44"/>
              <a:gd name="T4" fmla="*/ 0 w 81"/>
              <a:gd name="T5" fmla="*/ 44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1" h="44">
                <a:moveTo>
                  <a:pt x="0" y="44"/>
                </a:moveTo>
                <a:cubicBezTo>
                  <a:pt x="5" y="15"/>
                  <a:pt x="43" y="0"/>
                  <a:pt x="81" y="9"/>
                </a:cubicBezTo>
                <a:cubicBezTo>
                  <a:pt x="72" y="31"/>
                  <a:pt x="52" y="40"/>
                  <a:pt x="0" y="4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Freeform 141">
            <a:extLst>
              <a:ext uri="{FF2B5EF4-FFF2-40B4-BE49-F238E27FC236}">
                <a16:creationId xmlns:a16="http://schemas.microsoft.com/office/drawing/2014/main" id="{D9F9DEE3-8917-8D5F-4590-970E70AF5336}"/>
              </a:ext>
            </a:extLst>
          </p:cNvPr>
          <p:cNvSpPr>
            <a:spLocks/>
          </p:cNvSpPr>
          <p:nvPr/>
        </p:nvSpPr>
        <p:spPr bwMode="auto">
          <a:xfrm>
            <a:off x="7372456" y="609149"/>
            <a:ext cx="35477" cy="67092"/>
          </a:xfrm>
          <a:custGeom>
            <a:avLst/>
            <a:gdLst>
              <a:gd name="T0" fmla="*/ 40 w 53"/>
              <a:gd name="T1" fmla="*/ 0 h 84"/>
              <a:gd name="T2" fmla="*/ 47 w 53"/>
              <a:gd name="T3" fmla="*/ 4 h 84"/>
              <a:gd name="T4" fmla="*/ 51 w 53"/>
              <a:gd name="T5" fmla="*/ 20 h 84"/>
              <a:gd name="T6" fmla="*/ 16 w 53"/>
              <a:gd name="T7" fmla="*/ 76 h 84"/>
              <a:gd name="T8" fmla="*/ 2 w 53"/>
              <a:gd name="T9" fmla="*/ 60 h 84"/>
              <a:gd name="T10" fmla="*/ 40 w 53"/>
              <a:gd name="T11" fmla="*/ 0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3" h="84">
                <a:moveTo>
                  <a:pt x="40" y="0"/>
                </a:moveTo>
                <a:cubicBezTo>
                  <a:pt x="45" y="2"/>
                  <a:pt x="47" y="3"/>
                  <a:pt x="47" y="4"/>
                </a:cubicBezTo>
                <a:cubicBezTo>
                  <a:pt x="49" y="9"/>
                  <a:pt x="53" y="17"/>
                  <a:pt x="51" y="20"/>
                </a:cubicBezTo>
                <a:cubicBezTo>
                  <a:pt x="41" y="40"/>
                  <a:pt x="31" y="61"/>
                  <a:pt x="16" y="76"/>
                </a:cubicBezTo>
                <a:cubicBezTo>
                  <a:pt x="8" y="84"/>
                  <a:pt x="0" y="70"/>
                  <a:pt x="2" y="60"/>
                </a:cubicBezTo>
                <a:cubicBezTo>
                  <a:pt x="6" y="36"/>
                  <a:pt x="18" y="15"/>
                  <a:pt x="4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Freeform 142">
            <a:extLst>
              <a:ext uri="{FF2B5EF4-FFF2-40B4-BE49-F238E27FC236}">
                <a16:creationId xmlns:a16="http://schemas.microsoft.com/office/drawing/2014/main" id="{4C83D8F6-5BEF-B797-61D9-FC1031A17D28}"/>
              </a:ext>
            </a:extLst>
          </p:cNvPr>
          <p:cNvSpPr>
            <a:spLocks/>
          </p:cNvSpPr>
          <p:nvPr/>
        </p:nvSpPr>
        <p:spPr bwMode="auto">
          <a:xfrm>
            <a:off x="9664786" y="67734"/>
            <a:ext cx="60037" cy="39007"/>
          </a:xfrm>
          <a:custGeom>
            <a:avLst/>
            <a:gdLst>
              <a:gd name="T0" fmla="*/ 0 w 88"/>
              <a:gd name="T1" fmla="*/ 42 h 48"/>
              <a:gd name="T2" fmla="*/ 85 w 88"/>
              <a:gd name="T3" fmla="*/ 0 h 48"/>
              <a:gd name="T4" fmla="*/ 86 w 88"/>
              <a:gd name="T5" fmla="*/ 23 h 48"/>
              <a:gd name="T6" fmla="*/ 0 w 88"/>
              <a:gd name="T7" fmla="*/ 42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8" h="48">
                <a:moveTo>
                  <a:pt x="0" y="42"/>
                </a:moveTo>
                <a:cubicBezTo>
                  <a:pt x="23" y="11"/>
                  <a:pt x="55" y="14"/>
                  <a:pt x="85" y="0"/>
                </a:cubicBezTo>
                <a:cubicBezTo>
                  <a:pt x="85" y="12"/>
                  <a:pt x="88" y="20"/>
                  <a:pt x="86" y="23"/>
                </a:cubicBezTo>
                <a:cubicBezTo>
                  <a:pt x="72" y="38"/>
                  <a:pt x="30" y="48"/>
                  <a:pt x="0" y="4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Freeform 143">
            <a:extLst>
              <a:ext uri="{FF2B5EF4-FFF2-40B4-BE49-F238E27FC236}">
                <a16:creationId xmlns:a16="http://schemas.microsoft.com/office/drawing/2014/main" id="{F809A26C-38C0-A9A8-3FE2-3A2B72AD5BD0}"/>
              </a:ext>
            </a:extLst>
          </p:cNvPr>
          <p:cNvSpPr>
            <a:spLocks/>
          </p:cNvSpPr>
          <p:nvPr/>
        </p:nvSpPr>
        <p:spPr bwMode="auto">
          <a:xfrm>
            <a:off x="7399745" y="718368"/>
            <a:ext cx="27290" cy="29646"/>
          </a:xfrm>
          <a:custGeom>
            <a:avLst/>
            <a:gdLst>
              <a:gd name="T0" fmla="*/ 34 w 38"/>
              <a:gd name="T1" fmla="*/ 33 h 36"/>
              <a:gd name="T2" fmla="*/ 27 w 38"/>
              <a:gd name="T3" fmla="*/ 36 h 36"/>
              <a:gd name="T4" fmla="*/ 1 w 38"/>
              <a:gd name="T5" fmla="*/ 10 h 36"/>
              <a:gd name="T6" fmla="*/ 13 w 38"/>
              <a:gd name="T7" fmla="*/ 1 h 36"/>
              <a:gd name="T8" fmla="*/ 34 w 38"/>
              <a:gd name="T9" fmla="*/ 33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" h="36">
                <a:moveTo>
                  <a:pt x="34" y="33"/>
                </a:moveTo>
                <a:cubicBezTo>
                  <a:pt x="29" y="35"/>
                  <a:pt x="28" y="36"/>
                  <a:pt x="27" y="36"/>
                </a:cubicBezTo>
                <a:cubicBezTo>
                  <a:pt x="11" y="34"/>
                  <a:pt x="0" y="27"/>
                  <a:pt x="1" y="10"/>
                </a:cubicBezTo>
                <a:cubicBezTo>
                  <a:pt x="2" y="7"/>
                  <a:pt x="10" y="0"/>
                  <a:pt x="13" y="1"/>
                </a:cubicBezTo>
                <a:cubicBezTo>
                  <a:pt x="27" y="6"/>
                  <a:pt x="38" y="14"/>
                  <a:pt x="34" y="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62" name="Group 7">
            <a:extLst>
              <a:ext uri="{FF2B5EF4-FFF2-40B4-BE49-F238E27FC236}">
                <a16:creationId xmlns:a16="http://schemas.microsoft.com/office/drawing/2014/main" id="{E69EA74C-5046-0FC4-902E-CF678DF85E32}"/>
              </a:ext>
            </a:extLst>
          </p:cNvPr>
          <p:cNvGrpSpPr/>
          <p:nvPr/>
        </p:nvGrpSpPr>
        <p:grpSpPr>
          <a:xfrm>
            <a:off x="426507" y="1"/>
            <a:ext cx="9926659" cy="6858000"/>
            <a:chOff x="4549775" y="1466850"/>
            <a:chExt cx="3092450" cy="3922713"/>
          </a:xfrm>
        </p:grpSpPr>
        <p:sp>
          <p:nvSpPr>
            <p:cNvPr id="117" name="Freeform 5">
              <a:extLst>
                <a:ext uri="{FF2B5EF4-FFF2-40B4-BE49-F238E27FC236}">
                  <a16:creationId xmlns:a16="http://schemas.microsoft.com/office/drawing/2014/main" id="{F10FD92E-E8BA-04C9-0276-F7E67CF5A05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9775" y="1466850"/>
              <a:ext cx="3092450" cy="3922713"/>
            </a:xfrm>
            <a:custGeom>
              <a:avLst/>
              <a:gdLst>
                <a:gd name="T0" fmla="*/ 1387 w 4410"/>
                <a:gd name="T1" fmla="*/ 2798 h 2798"/>
                <a:gd name="T2" fmla="*/ 2876 w 4410"/>
                <a:gd name="T3" fmla="*/ 2392 h 2798"/>
                <a:gd name="T4" fmla="*/ 3712 w 4410"/>
                <a:gd name="T5" fmla="*/ 1825 h 2798"/>
                <a:gd name="T6" fmla="*/ 2634 w 4410"/>
                <a:gd name="T7" fmla="*/ 1144 h 2798"/>
                <a:gd name="T8" fmla="*/ 3364 w 4410"/>
                <a:gd name="T9" fmla="*/ 921 h 2798"/>
                <a:gd name="T10" fmla="*/ 4107 w 4410"/>
                <a:gd name="T11" fmla="*/ 631 h 2798"/>
                <a:gd name="T12" fmla="*/ 3500 w 4410"/>
                <a:gd name="T13" fmla="*/ 372 h 2798"/>
                <a:gd name="T14" fmla="*/ 3802 w 4410"/>
                <a:gd name="T15" fmla="*/ 184 h 2798"/>
                <a:gd name="T16" fmla="*/ 4410 w 4410"/>
                <a:gd name="T17" fmla="*/ 0 h 2798"/>
                <a:gd name="T18" fmla="*/ 4066 w 4410"/>
                <a:gd name="T19" fmla="*/ 0 h 2798"/>
                <a:gd name="T20" fmla="*/ 2835 w 4410"/>
                <a:gd name="T21" fmla="*/ 306 h 2798"/>
                <a:gd name="T22" fmla="*/ 3594 w 4410"/>
                <a:gd name="T23" fmla="*/ 621 h 2798"/>
                <a:gd name="T24" fmla="*/ 1949 w 4410"/>
                <a:gd name="T25" fmla="*/ 1104 h 2798"/>
                <a:gd name="T26" fmla="*/ 1939 w 4410"/>
                <a:gd name="T27" fmla="*/ 1191 h 2798"/>
                <a:gd name="T28" fmla="*/ 2829 w 4410"/>
                <a:gd name="T29" fmla="*/ 1822 h 2798"/>
                <a:gd name="T30" fmla="*/ 1136 w 4410"/>
                <a:gd name="T31" fmla="*/ 2243 h 2798"/>
                <a:gd name="T32" fmla="*/ 0 w 4410"/>
                <a:gd name="T33" fmla="*/ 2685 h 2798"/>
                <a:gd name="T34" fmla="*/ 0 w 4410"/>
                <a:gd name="T35" fmla="*/ 2798 h 2798"/>
                <a:gd name="T36" fmla="*/ 1387 w 4410"/>
                <a:gd name="T37" fmla="*/ 2798 h 27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410" h="2798">
                  <a:moveTo>
                    <a:pt x="1387" y="2798"/>
                  </a:moveTo>
                  <a:cubicBezTo>
                    <a:pt x="1590" y="2615"/>
                    <a:pt x="2359" y="2534"/>
                    <a:pt x="2876" y="2392"/>
                  </a:cubicBezTo>
                  <a:cubicBezTo>
                    <a:pt x="3505" y="2220"/>
                    <a:pt x="3693" y="2022"/>
                    <a:pt x="3712" y="1825"/>
                  </a:cubicBezTo>
                  <a:cubicBezTo>
                    <a:pt x="3765" y="1299"/>
                    <a:pt x="2623" y="1305"/>
                    <a:pt x="2634" y="1144"/>
                  </a:cubicBezTo>
                  <a:cubicBezTo>
                    <a:pt x="2644" y="1007"/>
                    <a:pt x="3129" y="948"/>
                    <a:pt x="3364" y="921"/>
                  </a:cubicBezTo>
                  <a:cubicBezTo>
                    <a:pt x="3739" y="879"/>
                    <a:pt x="4086" y="784"/>
                    <a:pt x="4107" y="631"/>
                  </a:cubicBezTo>
                  <a:cubicBezTo>
                    <a:pt x="4143" y="377"/>
                    <a:pt x="3608" y="403"/>
                    <a:pt x="3500" y="372"/>
                  </a:cubicBezTo>
                  <a:cubicBezTo>
                    <a:pt x="3181" y="282"/>
                    <a:pt x="3396" y="234"/>
                    <a:pt x="3802" y="184"/>
                  </a:cubicBezTo>
                  <a:cubicBezTo>
                    <a:pt x="4172" y="138"/>
                    <a:pt x="4365" y="106"/>
                    <a:pt x="4410" y="0"/>
                  </a:cubicBezTo>
                  <a:cubicBezTo>
                    <a:pt x="4066" y="0"/>
                    <a:pt x="4066" y="0"/>
                    <a:pt x="4066" y="0"/>
                  </a:cubicBezTo>
                  <a:cubicBezTo>
                    <a:pt x="3945" y="129"/>
                    <a:pt x="2829" y="68"/>
                    <a:pt x="2835" y="306"/>
                  </a:cubicBezTo>
                  <a:cubicBezTo>
                    <a:pt x="2839" y="481"/>
                    <a:pt x="3599" y="506"/>
                    <a:pt x="3594" y="621"/>
                  </a:cubicBezTo>
                  <a:cubicBezTo>
                    <a:pt x="3587" y="771"/>
                    <a:pt x="2144" y="733"/>
                    <a:pt x="1949" y="1104"/>
                  </a:cubicBezTo>
                  <a:cubicBezTo>
                    <a:pt x="1934" y="1133"/>
                    <a:pt x="1938" y="1156"/>
                    <a:pt x="1939" y="1191"/>
                  </a:cubicBezTo>
                  <a:cubicBezTo>
                    <a:pt x="1952" y="1468"/>
                    <a:pt x="2882" y="1583"/>
                    <a:pt x="2829" y="1822"/>
                  </a:cubicBezTo>
                  <a:cubicBezTo>
                    <a:pt x="2783" y="2029"/>
                    <a:pt x="2384" y="1941"/>
                    <a:pt x="1136" y="2243"/>
                  </a:cubicBezTo>
                  <a:cubicBezTo>
                    <a:pt x="939" y="2291"/>
                    <a:pt x="246" y="2452"/>
                    <a:pt x="0" y="2685"/>
                  </a:cubicBezTo>
                  <a:cubicBezTo>
                    <a:pt x="0" y="2798"/>
                    <a:pt x="0" y="2798"/>
                    <a:pt x="0" y="2798"/>
                  </a:cubicBezTo>
                  <a:lnTo>
                    <a:pt x="1387" y="279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6">
              <a:extLst>
                <a:ext uri="{FF2B5EF4-FFF2-40B4-BE49-F238E27FC236}">
                  <a16:creationId xmlns:a16="http://schemas.microsoft.com/office/drawing/2014/main" id="{7288BAE0-9315-E755-DBAB-994F6BFD95A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9775" y="1466850"/>
              <a:ext cx="3081338" cy="3763963"/>
            </a:xfrm>
            <a:custGeom>
              <a:avLst/>
              <a:gdLst>
                <a:gd name="T0" fmla="*/ 1387 w 4395"/>
                <a:gd name="T1" fmla="*/ 2685 h 2685"/>
                <a:gd name="T2" fmla="*/ 2876 w 4395"/>
                <a:gd name="T3" fmla="*/ 2292 h 2685"/>
                <a:gd name="T4" fmla="*/ 3712 w 4395"/>
                <a:gd name="T5" fmla="*/ 1742 h 2685"/>
                <a:gd name="T6" fmla="*/ 2634 w 4395"/>
                <a:gd name="T7" fmla="*/ 1082 h 2685"/>
                <a:gd name="T8" fmla="*/ 3364 w 4395"/>
                <a:gd name="T9" fmla="*/ 866 h 2685"/>
                <a:gd name="T10" fmla="*/ 4107 w 4395"/>
                <a:gd name="T11" fmla="*/ 585 h 2685"/>
                <a:gd name="T12" fmla="*/ 3500 w 4395"/>
                <a:gd name="T13" fmla="*/ 334 h 2685"/>
                <a:gd name="T14" fmla="*/ 3802 w 4395"/>
                <a:gd name="T15" fmla="*/ 152 h 2685"/>
                <a:gd name="T16" fmla="*/ 4395 w 4395"/>
                <a:gd name="T17" fmla="*/ 0 h 2685"/>
                <a:gd name="T18" fmla="*/ 4033 w 4395"/>
                <a:gd name="T19" fmla="*/ 0 h 2685"/>
                <a:gd name="T20" fmla="*/ 2840 w 4395"/>
                <a:gd name="T21" fmla="*/ 270 h 2685"/>
                <a:gd name="T22" fmla="*/ 3594 w 4395"/>
                <a:gd name="T23" fmla="*/ 575 h 2685"/>
                <a:gd name="T24" fmla="*/ 1940 w 4395"/>
                <a:gd name="T25" fmla="*/ 1122 h 2685"/>
                <a:gd name="T26" fmla="*/ 2829 w 4395"/>
                <a:gd name="T27" fmla="*/ 1739 h 2685"/>
                <a:gd name="T28" fmla="*/ 1136 w 4395"/>
                <a:gd name="T29" fmla="*/ 2147 h 2685"/>
                <a:gd name="T30" fmla="*/ 0 w 4395"/>
                <a:gd name="T31" fmla="*/ 2685 h 2685"/>
                <a:gd name="T32" fmla="*/ 1387 w 4395"/>
                <a:gd name="T33" fmla="*/ 2685 h 26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395" h="2685">
                  <a:moveTo>
                    <a:pt x="1387" y="2685"/>
                  </a:moveTo>
                  <a:cubicBezTo>
                    <a:pt x="1590" y="2508"/>
                    <a:pt x="2359" y="2429"/>
                    <a:pt x="2876" y="2292"/>
                  </a:cubicBezTo>
                  <a:cubicBezTo>
                    <a:pt x="3505" y="2125"/>
                    <a:pt x="3714" y="1934"/>
                    <a:pt x="3712" y="1742"/>
                  </a:cubicBezTo>
                  <a:cubicBezTo>
                    <a:pt x="3708" y="1359"/>
                    <a:pt x="2623" y="1238"/>
                    <a:pt x="2634" y="1082"/>
                  </a:cubicBezTo>
                  <a:cubicBezTo>
                    <a:pt x="2644" y="949"/>
                    <a:pt x="3129" y="892"/>
                    <a:pt x="3364" y="866"/>
                  </a:cubicBezTo>
                  <a:cubicBezTo>
                    <a:pt x="3739" y="825"/>
                    <a:pt x="4110" y="735"/>
                    <a:pt x="4107" y="585"/>
                  </a:cubicBezTo>
                  <a:cubicBezTo>
                    <a:pt x="4104" y="397"/>
                    <a:pt x="3608" y="364"/>
                    <a:pt x="3500" y="334"/>
                  </a:cubicBezTo>
                  <a:cubicBezTo>
                    <a:pt x="3181" y="247"/>
                    <a:pt x="3396" y="202"/>
                    <a:pt x="3802" y="152"/>
                  </a:cubicBezTo>
                  <a:cubicBezTo>
                    <a:pt x="4266" y="94"/>
                    <a:pt x="4362" y="62"/>
                    <a:pt x="4395" y="0"/>
                  </a:cubicBezTo>
                  <a:cubicBezTo>
                    <a:pt x="4033" y="0"/>
                    <a:pt x="4033" y="0"/>
                    <a:pt x="4033" y="0"/>
                  </a:cubicBezTo>
                  <a:cubicBezTo>
                    <a:pt x="3907" y="77"/>
                    <a:pt x="2921" y="89"/>
                    <a:pt x="2840" y="270"/>
                  </a:cubicBezTo>
                  <a:cubicBezTo>
                    <a:pt x="2773" y="419"/>
                    <a:pt x="3599" y="464"/>
                    <a:pt x="3594" y="575"/>
                  </a:cubicBezTo>
                  <a:cubicBezTo>
                    <a:pt x="3585" y="751"/>
                    <a:pt x="2014" y="702"/>
                    <a:pt x="1940" y="1122"/>
                  </a:cubicBezTo>
                  <a:cubicBezTo>
                    <a:pt x="1893" y="1387"/>
                    <a:pt x="2882" y="1508"/>
                    <a:pt x="2829" y="1739"/>
                  </a:cubicBezTo>
                  <a:cubicBezTo>
                    <a:pt x="2783" y="1940"/>
                    <a:pt x="2384" y="1854"/>
                    <a:pt x="1136" y="2147"/>
                  </a:cubicBezTo>
                  <a:cubicBezTo>
                    <a:pt x="907" y="2200"/>
                    <a:pt x="169" y="2442"/>
                    <a:pt x="0" y="2685"/>
                  </a:cubicBezTo>
                  <a:lnTo>
                    <a:pt x="1387" y="2685"/>
                  </a:lnTo>
                  <a:close/>
                </a:path>
              </a:pathLst>
            </a:custGeom>
            <a:solidFill>
              <a:schemeClr val="tx1">
                <a:lumMod val="90000"/>
                <a:lumOff val="1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63" name="TextBox 8">
            <a:extLst>
              <a:ext uri="{FF2B5EF4-FFF2-40B4-BE49-F238E27FC236}">
                <a16:creationId xmlns:a16="http://schemas.microsoft.com/office/drawing/2014/main" id="{759286C0-7417-1290-EAF8-3BBAAD73A35D}"/>
              </a:ext>
            </a:extLst>
          </p:cNvPr>
          <p:cNvSpPr txBox="1"/>
          <p:nvPr/>
        </p:nvSpPr>
        <p:spPr>
          <a:xfrm>
            <a:off x="530352" y="347455"/>
            <a:ext cx="684346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4400" b="1" dirty="0" err="1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Linha</a:t>
            </a:r>
            <a:r>
              <a:rPr lang="en-US" sz="4400" b="1" dirty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 do tempo</a:t>
            </a:r>
          </a:p>
          <a:p>
            <a:pPr lvl="0">
              <a:defRPr/>
            </a:pPr>
            <a:r>
              <a:rPr lang="en-US" sz="4400" b="1" dirty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das MTCI</a:t>
            </a:r>
            <a:endParaRPr lang="en-GB" sz="4400" b="1" dirty="0"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grpSp>
        <p:nvGrpSpPr>
          <p:cNvPr id="64" name="Group 158">
            <a:extLst>
              <a:ext uri="{FF2B5EF4-FFF2-40B4-BE49-F238E27FC236}">
                <a16:creationId xmlns:a16="http://schemas.microsoft.com/office/drawing/2014/main" id="{C3EF5531-5E9F-8FF0-B98D-D2BFE96C1899}"/>
              </a:ext>
            </a:extLst>
          </p:cNvPr>
          <p:cNvGrpSpPr/>
          <p:nvPr/>
        </p:nvGrpSpPr>
        <p:grpSpPr>
          <a:xfrm>
            <a:off x="6701606" y="3631655"/>
            <a:ext cx="400921" cy="600743"/>
            <a:chOff x="7478257" y="2193205"/>
            <a:chExt cx="452893" cy="700189"/>
          </a:xfrm>
        </p:grpSpPr>
        <p:sp>
          <p:nvSpPr>
            <p:cNvPr id="115" name="Oval 159">
              <a:extLst>
                <a:ext uri="{FF2B5EF4-FFF2-40B4-BE49-F238E27FC236}">
                  <a16:creationId xmlns:a16="http://schemas.microsoft.com/office/drawing/2014/main" id="{847A4537-5171-C5CE-5B18-F2222588D003}"/>
                </a:ext>
              </a:extLst>
            </p:cNvPr>
            <p:cNvSpPr/>
            <p:nvPr/>
          </p:nvSpPr>
          <p:spPr>
            <a:xfrm>
              <a:off x="7478257" y="2786413"/>
              <a:ext cx="452893" cy="106981"/>
            </a:xfrm>
            <a:prstGeom prst="ellipse">
              <a:avLst/>
            </a:prstGeom>
            <a:solidFill>
              <a:schemeClr val="tx2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6" name="Freeform 17">
              <a:extLst>
                <a:ext uri="{FF2B5EF4-FFF2-40B4-BE49-F238E27FC236}">
                  <a16:creationId xmlns:a16="http://schemas.microsoft.com/office/drawing/2014/main" id="{57DE079A-FDD2-D77A-DB42-4EB7329FFC8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78257" y="2193205"/>
              <a:ext cx="452893" cy="646699"/>
            </a:xfrm>
            <a:custGeom>
              <a:avLst/>
              <a:gdLst>
                <a:gd name="T0" fmla="*/ 214 w 221"/>
                <a:gd name="T1" fmla="*/ 77 h 315"/>
                <a:gd name="T2" fmla="*/ 164 w 221"/>
                <a:gd name="T3" fmla="*/ 14 h 315"/>
                <a:gd name="T4" fmla="*/ 110 w 221"/>
                <a:gd name="T5" fmla="*/ 0 h 315"/>
                <a:gd name="T6" fmla="*/ 110 w 221"/>
                <a:gd name="T7" fmla="*/ 0 h 315"/>
                <a:gd name="T8" fmla="*/ 56 w 221"/>
                <a:gd name="T9" fmla="*/ 14 h 315"/>
                <a:gd name="T10" fmla="*/ 6 w 221"/>
                <a:gd name="T11" fmla="*/ 77 h 315"/>
                <a:gd name="T12" fmla="*/ 5 w 221"/>
                <a:gd name="T13" fmla="*/ 132 h 315"/>
                <a:gd name="T14" fmla="*/ 40 w 221"/>
                <a:gd name="T15" fmla="*/ 208 h 315"/>
                <a:gd name="T16" fmla="*/ 94 w 221"/>
                <a:gd name="T17" fmla="*/ 292 h 315"/>
                <a:gd name="T18" fmla="*/ 110 w 221"/>
                <a:gd name="T19" fmla="*/ 315 h 315"/>
                <a:gd name="T20" fmla="*/ 110 w 221"/>
                <a:gd name="T21" fmla="*/ 315 h 315"/>
                <a:gd name="T22" fmla="*/ 126 w 221"/>
                <a:gd name="T23" fmla="*/ 292 h 315"/>
                <a:gd name="T24" fmla="*/ 180 w 221"/>
                <a:gd name="T25" fmla="*/ 208 h 315"/>
                <a:gd name="T26" fmla="*/ 215 w 221"/>
                <a:gd name="T27" fmla="*/ 132 h 315"/>
                <a:gd name="T28" fmla="*/ 214 w 221"/>
                <a:gd name="T29" fmla="*/ 77 h 315"/>
                <a:gd name="T30" fmla="*/ 110 w 221"/>
                <a:gd name="T31" fmla="*/ 174 h 315"/>
                <a:gd name="T32" fmla="*/ 110 w 221"/>
                <a:gd name="T33" fmla="*/ 174 h 315"/>
                <a:gd name="T34" fmla="*/ 110 w 221"/>
                <a:gd name="T35" fmla="*/ 174 h 315"/>
                <a:gd name="T36" fmla="*/ 44 w 221"/>
                <a:gd name="T37" fmla="*/ 108 h 315"/>
                <a:gd name="T38" fmla="*/ 110 w 221"/>
                <a:gd name="T39" fmla="*/ 42 h 315"/>
                <a:gd name="T40" fmla="*/ 110 w 221"/>
                <a:gd name="T41" fmla="*/ 42 h 315"/>
                <a:gd name="T42" fmla="*/ 110 w 221"/>
                <a:gd name="T43" fmla="*/ 42 h 315"/>
                <a:gd name="T44" fmla="*/ 176 w 221"/>
                <a:gd name="T45" fmla="*/ 108 h 315"/>
                <a:gd name="T46" fmla="*/ 110 w 221"/>
                <a:gd name="T47" fmla="*/ 174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21" h="315">
                  <a:moveTo>
                    <a:pt x="214" y="77"/>
                  </a:moveTo>
                  <a:cubicBezTo>
                    <a:pt x="206" y="50"/>
                    <a:pt x="189" y="29"/>
                    <a:pt x="164" y="14"/>
                  </a:cubicBezTo>
                  <a:cubicBezTo>
                    <a:pt x="147" y="4"/>
                    <a:pt x="129" y="0"/>
                    <a:pt x="110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91" y="0"/>
                    <a:pt x="73" y="4"/>
                    <a:pt x="56" y="14"/>
                  </a:cubicBezTo>
                  <a:cubicBezTo>
                    <a:pt x="31" y="29"/>
                    <a:pt x="15" y="50"/>
                    <a:pt x="6" y="77"/>
                  </a:cubicBezTo>
                  <a:cubicBezTo>
                    <a:pt x="1" y="95"/>
                    <a:pt x="0" y="114"/>
                    <a:pt x="5" y="132"/>
                  </a:cubicBezTo>
                  <a:cubicBezTo>
                    <a:pt x="13" y="159"/>
                    <a:pt x="26" y="184"/>
                    <a:pt x="40" y="208"/>
                  </a:cubicBezTo>
                  <a:cubicBezTo>
                    <a:pt x="58" y="237"/>
                    <a:pt x="76" y="264"/>
                    <a:pt x="94" y="292"/>
                  </a:cubicBezTo>
                  <a:cubicBezTo>
                    <a:pt x="99" y="300"/>
                    <a:pt x="104" y="307"/>
                    <a:pt x="110" y="315"/>
                  </a:cubicBezTo>
                  <a:cubicBezTo>
                    <a:pt x="110" y="315"/>
                    <a:pt x="110" y="315"/>
                    <a:pt x="110" y="315"/>
                  </a:cubicBezTo>
                  <a:cubicBezTo>
                    <a:pt x="116" y="307"/>
                    <a:pt x="121" y="300"/>
                    <a:pt x="126" y="292"/>
                  </a:cubicBezTo>
                  <a:cubicBezTo>
                    <a:pt x="144" y="264"/>
                    <a:pt x="163" y="237"/>
                    <a:pt x="180" y="208"/>
                  </a:cubicBezTo>
                  <a:cubicBezTo>
                    <a:pt x="194" y="184"/>
                    <a:pt x="207" y="159"/>
                    <a:pt x="215" y="132"/>
                  </a:cubicBezTo>
                  <a:cubicBezTo>
                    <a:pt x="221" y="114"/>
                    <a:pt x="220" y="95"/>
                    <a:pt x="214" y="77"/>
                  </a:cubicBezTo>
                  <a:close/>
                  <a:moveTo>
                    <a:pt x="110" y="174"/>
                  </a:moveTo>
                  <a:cubicBezTo>
                    <a:pt x="110" y="174"/>
                    <a:pt x="110" y="174"/>
                    <a:pt x="110" y="174"/>
                  </a:cubicBezTo>
                  <a:cubicBezTo>
                    <a:pt x="110" y="174"/>
                    <a:pt x="110" y="174"/>
                    <a:pt x="110" y="174"/>
                  </a:cubicBezTo>
                  <a:cubicBezTo>
                    <a:pt x="74" y="174"/>
                    <a:pt x="44" y="145"/>
                    <a:pt x="44" y="108"/>
                  </a:cubicBezTo>
                  <a:cubicBezTo>
                    <a:pt x="44" y="72"/>
                    <a:pt x="74" y="42"/>
                    <a:pt x="110" y="42"/>
                  </a:cubicBezTo>
                  <a:cubicBezTo>
                    <a:pt x="110" y="42"/>
                    <a:pt x="110" y="42"/>
                    <a:pt x="110" y="42"/>
                  </a:cubicBezTo>
                  <a:cubicBezTo>
                    <a:pt x="110" y="42"/>
                    <a:pt x="110" y="42"/>
                    <a:pt x="110" y="42"/>
                  </a:cubicBezTo>
                  <a:cubicBezTo>
                    <a:pt x="147" y="42"/>
                    <a:pt x="176" y="72"/>
                    <a:pt x="176" y="108"/>
                  </a:cubicBezTo>
                  <a:cubicBezTo>
                    <a:pt x="176" y="145"/>
                    <a:pt x="147" y="174"/>
                    <a:pt x="110" y="1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65" name="Group 161">
            <a:extLst>
              <a:ext uri="{FF2B5EF4-FFF2-40B4-BE49-F238E27FC236}">
                <a16:creationId xmlns:a16="http://schemas.microsoft.com/office/drawing/2014/main" id="{AF093CA9-B40D-EF0F-5B84-B7000C66C5EF}"/>
              </a:ext>
            </a:extLst>
          </p:cNvPr>
          <p:cNvGrpSpPr/>
          <p:nvPr/>
        </p:nvGrpSpPr>
        <p:grpSpPr>
          <a:xfrm>
            <a:off x="7317317" y="47582"/>
            <a:ext cx="443747" cy="581886"/>
            <a:chOff x="7478257" y="2193205"/>
            <a:chExt cx="452893" cy="700189"/>
          </a:xfrm>
        </p:grpSpPr>
        <p:sp>
          <p:nvSpPr>
            <p:cNvPr id="113" name="Oval 162">
              <a:extLst>
                <a:ext uri="{FF2B5EF4-FFF2-40B4-BE49-F238E27FC236}">
                  <a16:creationId xmlns:a16="http://schemas.microsoft.com/office/drawing/2014/main" id="{906CCBC8-7638-FC52-7CD1-51D6AC65744A}"/>
                </a:ext>
              </a:extLst>
            </p:cNvPr>
            <p:cNvSpPr/>
            <p:nvPr/>
          </p:nvSpPr>
          <p:spPr>
            <a:xfrm>
              <a:off x="7478257" y="2786413"/>
              <a:ext cx="452893" cy="106981"/>
            </a:xfrm>
            <a:prstGeom prst="ellipse">
              <a:avLst/>
            </a:prstGeom>
            <a:solidFill>
              <a:schemeClr val="tx2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4" name="Freeform 17">
              <a:extLst>
                <a:ext uri="{FF2B5EF4-FFF2-40B4-BE49-F238E27FC236}">
                  <a16:creationId xmlns:a16="http://schemas.microsoft.com/office/drawing/2014/main" id="{FB3ABA03-44E2-37AE-BB1C-560A395B47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78257" y="2193205"/>
              <a:ext cx="452893" cy="646699"/>
            </a:xfrm>
            <a:custGeom>
              <a:avLst/>
              <a:gdLst>
                <a:gd name="T0" fmla="*/ 214 w 221"/>
                <a:gd name="T1" fmla="*/ 77 h 315"/>
                <a:gd name="T2" fmla="*/ 164 w 221"/>
                <a:gd name="T3" fmla="*/ 14 h 315"/>
                <a:gd name="T4" fmla="*/ 110 w 221"/>
                <a:gd name="T5" fmla="*/ 0 h 315"/>
                <a:gd name="T6" fmla="*/ 110 w 221"/>
                <a:gd name="T7" fmla="*/ 0 h 315"/>
                <a:gd name="T8" fmla="*/ 56 w 221"/>
                <a:gd name="T9" fmla="*/ 14 h 315"/>
                <a:gd name="T10" fmla="*/ 6 w 221"/>
                <a:gd name="T11" fmla="*/ 77 h 315"/>
                <a:gd name="T12" fmla="*/ 5 w 221"/>
                <a:gd name="T13" fmla="*/ 132 h 315"/>
                <a:gd name="T14" fmla="*/ 40 w 221"/>
                <a:gd name="T15" fmla="*/ 208 h 315"/>
                <a:gd name="T16" fmla="*/ 94 w 221"/>
                <a:gd name="T17" fmla="*/ 292 h 315"/>
                <a:gd name="T18" fmla="*/ 110 w 221"/>
                <a:gd name="T19" fmla="*/ 315 h 315"/>
                <a:gd name="T20" fmla="*/ 110 w 221"/>
                <a:gd name="T21" fmla="*/ 315 h 315"/>
                <a:gd name="T22" fmla="*/ 126 w 221"/>
                <a:gd name="T23" fmla="*/ 292 h 315"/>
                <a:gd name="T24" fmla="*/ 180 w 221"/>
                <a:gd name="T25" fmla="*/ 208 h 315"/>
                <a:gd name="T26" fmla="*/ 215 w 221"/>
                <a:gd name="T27" fmla="*/ 132 h 315"/>
                <a:gd name="T28" fmla="*/ 214 w 221"/>
                <a:gd name="T29" fmla="*/ 77 h 315"/>
                <a:gd name="T30" fmla="*/ 110 w 221"/>
                <a:gd name="T31" fmla="*/ 174 h 315"/>
                <a:gd name="T32" fmla="*/ 110 w 221"/>
                <a:gd name="T33" fmla="*/ 174 h 315"/>
                <a:gd name="T34" fmla="*/ 110 w 221"/>
                <a:gd name="T35" fmla="*/ 174 h 315"/>
                <a:gd name="T36" fmla="*/ 44 w 221"/>
                <a:gd name="T37" fmla="*/ 108 h 315"/>
                <a:gd name="T38" fmla="*/ 110 w 221"/>
                <a:gd name="T39" fmla="*/ 42 h 315"/>
                <a:gd name="T40" fmla="*/ 110 w 221"/>
                <a:gd name="T41" fmla="*/ 42 h 315"/>
                <a:gd name="T42" fmla="*/ 110 w 221"/>
                <a:gd name="T43" fmla="*/ 42 h 315"/>
                <a:gd name="T44" fmla="*/ 176 w 221"/>
                <a:gd name="T45" fmla="*/ 108 h 315"/>
                <a:gd name="T46" fmla="*/ 110 w 221"/>
                <a:gd name="T47" fmla="*/ 174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21" h="315">
                  <a:moveTo>
                    <a:pt x="214" y="77"/>
                  </a:moveTo>
                  <a:cubicBezTo>
                    <a:pt x="206" y="50"/>
                    <a:pt x="189" y="29"/>
                    <a:pt x="164" y="14"/>
                  </a:cubicBezTo>
                  <a:cubicBezTo>
                    <a:pt x="147" y="4"/>
                    <a:pt x="129" y="0"/>
                    <a:pt x="110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91" y="0"/>
                    <a:pt x="73" y="4"/>
                    <a:pt x="56" y="14"/>
                  </a:cubicBezTo>
                  <a:cubicBezTo>
                    <a:pt x="31" y="29"/>
                    <a:pt x="15" y="50"/>
                    <a:pt x="6" y="77"/>
                  </a:cubicBezTo>
                  <a:cubicBezTo>
                    <a:pt x="1" y="95"/>
                    <a:pt x="0" y="114"/>
                    <a:pt x="5" y="132"/>
                  </a:cubicBezTo>
                  <a:cubicBezTo>
                    <a:pt x="13" y="159"/>
                    <a:pt x="26" y="184"/>
                    <a:pt x="40" y="208"/>
                  </a:cubicBezTo>
                  <a:cubicBezTo>
                    <a:pt x="58" y="237"/>
                    <a:pt x="76" y="264"/>
                    <a:pt x="94" y="292"/>
                  </a:cubicBezTo>
                  <a:cubicBezTo>
                    <a:pt x="99" y="300"/>
                    <a:pt x="104" y="307"/>
                    <a:pt x="110" y="315"/>
                  </a:cubicBezTo>
                  <a:cubicBezTo>
                    <a:pt x="110" y="315"/>
                    <a:pt x="110" y="315"/>
                    <a:pt x="110" y="315"/>
                  </a:cubicBezTo>
                  <a:cubicBezTo>
                    <a:pt x="116" y="307"/>
                    <a:pt x="121" y="300"/>
                    <a:pt x="126" y="292"/>
                  </a:cubicBezTo>
                  <a:cubicBezTo>
                    <a:pt x="144" y="264"/>
                    <a:pt x="163" y="237"/>
                    <a:pt x="180" y="208"/>
                  </a:cubicBezTo>
                  <a:cubicBezTo>
                    <a:pt x="194" y="184"/>
                    <a:pt x="207" y="159"/>
                    <a:pt x="215" y="132"/>
                  </a:cubicBezTo>
                  <a:cubicBezTo>
                    <a:pt x="221" y="114"/>
                    <a:pt x="220" y="95"/>
                    <a:pt x="214" y="77"/>
                  </a:cubicBezTo>
                  <a:close/>
                  <a:moveTo>
                    <a:pt x="110" y="174"/>
                  </a:moveTo>
                  <a:cubicBezTo>
                    <a:pt x="110" y="174"/>
                    <a:pt x="110" y="174"/>
                    <a:pt x="110" y="174"/>
                  </a:cubicBezTo>
                  <a:cubicBezTo>
                    <a:pt x="110" y="174"/>
                    <a:pt x="110" y="174"/>
                    <a:pt x="110" y="174"/>
                  </a:cubicBezTo>
                  <a:cubicBezTo>
                    <a:pt x="74" y="174"/>
                    <a:pt x="44" y="145"/>
                    <a:pt x="44" y="108"/>
                  </a:cubicBezTo>
                  <a:cubicBezTo>
                    <a:pt x="44" y="72"/>
                    <a:pt x="74" y="42"/>
                    <a:pt x="110" y="42"/>
                  </a:cubicBezTo>
                  <a:cubicBezTo>
                    <a:pt x="110" y="42"/>
                    <a:pt x="110" y="42"/>
                    <a:pt x="110" y="42"/>
                  </a:cubicBezTo>
                  <a:cubicBezTo>
                    <a:pt x="110" y="42"/>
                    <a:pt x="110" y="42"/>
                    <a:pt x="110" y="42"/>
                  </a:cubicBezTo>
                  <a:cubicBezTo>
                    <a:pt x="147" y="42"/>
                    <a:pt x="176" y="72"/>
                    <a:pt x="176" y="108"/>
                  </a:cubicBezTo>
                  <a:cubicBezTo>
                    <a:pt x="176" y="145"/>
                    <a:pt x="147" y="174"/>
                    <a:pt x="110" y="17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66" name="Group 164">
            <a:extLst>
              <a:ext uri="{FF2B5EF4-FFF2-40B4-BE49-F238E27FC236}">
                <a16:creationId xmlns:a16="http://schemas.microsoft.com/office/drawing/2014/main" id="{CA361652-2F02-824A-33F1-3F7057A6F1EA}"/>
              </a:ext>
            </a:extLst>
          </p:cNvPr>
          <p:cNvGrpSpPr/>
          <p:nvPr/>
        </p:nvGrpSpPr>
        <p:grpSpPr>
          <a:xfrm>
            <a:off x="9132099" y="51374"/>
            <a:ext cx="266909" cy="304232"/>
            <a:chOff x="7478257" y="2193205"/>
            <a:chExt cx="452893" cy="700189"/>
          </a:xfrm>
        </p:grpSpPr>
        <p:sp>
          <p:nvSpPr>
            <p:cNvPr id="111" name="Oval 165">
              <a:extLst>
                <a:ext uri="{FF2B5EF4-FFF2-40B4-BE49-F238E27FC236}">
                  <a16:creationId xmlns:a16="http://schemas.microsoft.com/office/drawing/2014/main" id="{40E1716A-E79B-9974-8C13-4A71E6165EFF}"/>
                </a:ext>
              </a:extLst>
            </p:cNvPr>
            <p:cNvSpPr/>
            <p:nvPr/>
          </p:nvSpPr>
          <p:spPr>
            <a:xfrm>
              <a:off x="7478257" y="2786413"/>
              <a:ext cx="452893" cy="106981"/>
            </a:xfrm>
            <a:prstGeom prst="ellipse">
              <a:avLst/>
            </a:prstGeom>
            <a:solidFill>
              <a:schemeClr val="tx2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2" name="Freeform 17">
              <a:extLst>
                <a:ext uri="{FF2B5EF4-FFF2-40B4-BE49-F238E27FC236}">
                  <a16:creationId xmlns:a16="http://schemas.microsoft.com/office/drawing/2014/main" id="{7C8768FC-03C9-709F-4002-12787E73493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78257" y="2193205"/>
              <a:ext cx="452893" cy="646699"/>
            </a:xfrm>
            <a:custGeom>
              <a:avLst/>
              <a:gdLst>
                <a:gd name="T0" fmla="*/ 214 w 221"/>
                <a:gd name="T1" fmla="*/ 77 h 315"/>
                <a:gd name="T2" fmla="*/ 164 w 221"/>
                <a:gd name="T3" fmla="*/ 14 h 315"/>
                <a:gd name="T4" fmla="*/ 110 w 221"/>
                <a:gd name="T5" fmla="*/ 0 h 315"/>
                <a:gd name="T6" fmla="*/ 110 w 221"/>
                <a:gd name="T7" fmla="*/ 0 h 315"/>
                <a:gd name="T8" fmla="*/ 56 w 221"/>
                <a:gd name="T9" fmla="*/ 14 h 315"/>
                <a:gd name="T10" fmla="*/ 6 w 221"/>
                <a:gd name="T11" fmla="*/ 77 h 315"/>
                <a:gd name="T12" fmla="*/ 5 w 221"/>
                <a:gd name="T13" fmla="*/ 132 h 315"/>
                <a:gd name="T14" fmla="*/ 40 w 221"/>
                <a:gd name="T15" fmla="*/ 208 h 315"/>
                <a:gd name="T16" fmla="*/ 94 w 221"/>
                <a:gd name="T17" fmla="*/ 292 h 315"/>
                <a:gd name="T18" fmla="*/ 110 w 221"/>
                <a:gd name="T19" fmla="*/ 315 h 315"/>
                <a:gd name="T20" fmla="*/ 110 w 221"/>
                <a:gd name="T21" fmla="*/ 315 h 315"/>
                <a:gd name="T22" fmla="*/ 126 w 221"/>
                <a:gd name="T23" fmla="*/ 292 h 315"/>
                <a:gd name="T24" fmla="*/ 180 w 221"/>
                <a:gd name="T25" fmla="*/ 208 h 315"/>
                <a:gd name="T26" fmla="*/ 215 w 221"/>
                <a:gd name="T27" fmla="*/ 132 h 315"/>
                <a:gd name="T28" fmla="*/ 214 w 221"/>
                <a:gd name="T29" fmla="*/ 77 h 315"/>
                <a:gd name="T30" fmla="*/ 110 w 221"/>
                <a:gd name="T31" fmla="*/ 174 h 315"/>
                <a:gd name="T32" fmla="*/ 110 w 221"/>
                <a:gd name="T33" fmla="*/ 174 h 315"/>
                <a:gd name="T34" fmla="*/ 110 w 221"/>
                <a:gd name="T35" fmla="*/ 174 h 315"/>
                <a:gd name="T36" fmla="*/ 44 w 221"/>
                <a:gd name="T37" fmla="*/ 108 h 315"/>
                <a:gd name="T38" fmla="*/ 110 w 221"/>
                <a:gd name="T39" fmla="*/ 42 h 315"/>
                <a:gd name="T40" fmla="*/ 110 w 221"/>
                <a:gd name="T41" fmla="*/ 42 h 315"/>
                <a:gd name="T42" fmla="*/ 110 w 221"/>
                <a:gd name="T43" fmla="*/ 42 h 315"/>
                <a:gd name="T44" fmla="*/ 176 w 221"/>
                <a:gd name="T45" fmla="*/ 108 h 315"/>
                <a:gd name="T46" fmla="*/ 110 w 221"/>
                <a:gd name="T47" fmla="*/ 174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21" h="315">
                  <a:moveTo>
                    <a:pt x="214" y="77"/>
                  </a:moveTo>
                  <a:cubicBezTo>
                    <a:pt x="206" y="50"/>
                    <a:pt x="189" y="29"/>
                    <a:pt x="164" y="14"/>
                  </a:cubicBezTo>
                  <a:cubicBezTo>
                    <a:pt x="147" y="4"/>
                    <a:pt x="129" y="0"/>
                    <a:pt x="110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91" y="0"/>
                    <a:pt x="73" y="4"/>
                    <a:pt x="56" y="14"/>
                  </a:cubicBezTo>
                  <a:cubicBezTo>
                    <a:pt x="31" y="29"/>
                    <a:pt x="15" y="50"/>
                    <a:pt x="6" y="77"/>
                  </a:cubicBezTo>
                  <a:cubicBezTo>
                    <a:pt x="1" y="95"/>
                    <a:pt x="0" y="114"/>
                    <a:pt x="5" y="132"/>
                  </a:cubicBezTo>
                  <a:cubicBezTo>
                    <a:pt x="13" y="159"/>
                    <a:pt x="26" y="184"/>
                    <a:pt x="40" y="208"/>
                  </a:cubicBezTo>
                  <a:cubicBezTo>
                    <a:pt x="58" y="237"/>
                    <a:pt x="76" y="264"/>
                    <a:pt x="94" y="292"/>
                  </a:cubicBezTo>
                  <a:cubicBezTo>
                    <a:pt x="99" y="300"/>
                    <a:pt x="104" y="307"/>
                    <a:pt x="110" y="315"/>
                  </a:cubicBezTo>
                  <a:cubicBezTo>
                    <a:pt x="110" y="315"/>
                    <a:pt x="110" y="315"/>
                    <a:pt x="110" y="315"/>
                  </a:cubicBezTo>
                  <a:cubicBezTo>
                    <a:pt x="116" y="307"/>
                    <a:pt x="121" y="300"/>
                    <a:pt x="126" y="292"/>
                  </a:cubicBezTo>
                  <a:cubicBezTo>
                    <a:pt x="144" y="264"/>
                    <a:pt x="163" y="237"/>
                    <a:pt x="180" y="208"/>
                  </a:cubicBezTo>
                  <a:cubicBezTo>
                    <a:pt x="194" y="184"/>
                    <a:pt x="207" y="159"/>
                    <a:pt x="215" y="132"/>
                  </a:cubicBezTo>
                  <a:cubicBezTo>
                    <a:pt x="221" y="114"/>
                    <a:pt x="220" y="95"/>
                    <a:pt x="214" y="77"/>
                  </a:cubicBezTo>
                  <a:close/>
                  <a:moveTo>
                    <a:pt x="110" y="174"/>
                  </a:moveTo>
                  <a:cubicBezTo>
                    <a:pt x="110" y="174"/>
                    <a:pt x="110" y="174"/>
                    <a:pt x="110" y="174"/>
                  </a:cubicBezTo>
                  <a:cubicBezTo>
                    <a:pt x="110" y="174"/>
                    <a:pt x="110" y="174"/>
                    <a:pt x="110" y="174"/>
                  </a:cubicBezTo>
                  <a:cubicBezTo>
                    <a:pt x="74" y="174"/>
                    <a:pt x="44" y="145"/>
                    <a:pt x="44" y="108"/>
                  </a:cubicBezTo>
                  <a:cubicBezTo>
                    <a:pt x="44" y="72"/>
                    <a:pt x="74" y="42"/>
                    <a:pt x="110" y="42"/>
                  </a:cubicBezTo>
                  <a:cubicBezTo>
                    <a:pt x="110" y="42"/>
                    <a:pt x="110" y="42"/>
                    <a:pt x="110" y="42"/>
                  </a:cubicBezTo>
                  <a:cubicBezTo>
                    <a:pt x="110" y="42"/>
                    <a:pt x="110" y="42"/>
                    <a:pt x="110" y="42"/>
                  </a:cubicBezTo>
                  <a:cubicBezTo>
                    <a:pt x="147" y="42"/>
                    <a:pt x="176" y="72"/>
                    <a:pt x="176" y="108"/>
                  </a:cubicBezTo>
                  <a:cubicBezTo>
                    <a:pt x="176" y="145"/>
                    <a:pt x="147" y="174"/>
                    <a:pt x="110" y="17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67" name="Group 158">
            <a:extLst>
              <a:ext uri="{FF2B5EF4-FFF2-40B4-BE49-F238E27FC236}">
                <a16:creationId xmlns:a16="http://schemas.microsoft.com/office/drawing/2014/main" id="{235FC667-E443-D1D2-5D3C-DC4D0D44EAE3}"/>
              </a:ext>
            </a:extLst>
          </p:cNvPr>
          <p:cNvGrpSpPr/>
          <p:nvPr/>
        </p:nvGrpSpPr>
        <p:grpSpPr>
          <a:xfrm>
            <a:off x="9131604" y="939459"/>
            <a:ext cx="397271" cy="488808"/>
            <a:chOff x="7478257" y="2193205"/>
            <a:chExt cx="452893" cy="700189"/>
          </a:xfrm>
        </p:grpSpPr>
        <p:sp>
          <p:nvSpPr>
            <p:cNvPr id="109" name="Oval 159">
              <a:extLst>
                <a:ext uri="{FF2B5EF4-FFF2-40B4-BE49-F238E27FC236}">
                  <a16:creationId xmlns:a16="http://schemas.microsoft.com/office/drawing/2014/main" id="{DCC5E3C3-35D9-4C45-D964-B84B2C0ACF4E}"/>
                </a:ext>
              </a:extLst>
            </p:cNvPr>
            <p:cNvSpPr/>
            <p:nvPr/>
          </p:nvSpPr>
          <p:spPr>
            <a:xfrm>
              <a:off x="7478257" y="2786413"/>
              <a:ext cx="452893" cy="106981"/>
            </a:xfrm>
            <a:prstGeom prst="ellipse">
              <a:avLst/>
            </a:prstGeom>
            <a:solidFill>
              <a:schemeClr val="tx2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0" name="Freeform 17">
              <a:extLst>
                <a:ext uri="{FF2B5EF4-FFF2-40B4-BE49-F238E27FC236}">
                  <a16:creationId xmlns:a16="http://schemas.microsoft.com/office/drawing/2014/main" id="{5FD05398-C6F5-116B-390B-E0BED121F41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78257" y="2193205"/>
              <a:ext cx="452893" cy="646699"/>
            </a:xfrm>
            <a:custGeom>
              <a:avLst/>
              <a:gdLst>
                <a:gd name="T0" fmla="*/ 214 w 221"/>
                <a:gd name="T1" fmla="*/ 77 h 315"/>
                <a:gd name="T2" fmla="*/ 164 w 221"/>
                <a:gd name="T3" fmla="*/ 14 h 315"/>
                <a:gd name="T4" fmla="*/ 110 w 221"/>
                <a:gd name="T5" fmla="*/ 0 h 315"/>
                <a:gd name="T6" fmla="*/ 110 w 221"/>
                <a:gd name="T7" fmla="*/ 0 h 315"/>
                <a:gd name="T8" fmla="*/ 56 w 221"/>
                <a:gd name="T9" fmla="*/ 14 h 315"/>
                <a:gd name="T10" fmla="*/ 6 w 221"/>
                <a:gd name="T11" fmla="*/ 77 h 315"/>
                <a:gd name="T12" fmla="*/ 5 w 221"/>
                <a:gd name="T13" fmla="*/ 132 h 315"/>
                <a:gd name="T14" fmla="*/ 40 w 221"/>
                <a:gd name="T15" fmla="*/ 208 h 315"/>
                <a:gd name="T16" fmla="*/ 94 w 221"/>
                <a:gd name="T17" fmla="*/ 292 h 315"/>
                <a:gd name="T18" fmla="*/ 110 w 221"/>
                <a:gd name="T19" fmla="*/ 315 h 315"/>
                <a:gd name="T20" fmla="*/ 110 w 221"/>
                <a:gd name="T21" fmla="*/ 315 h 315"/>
                <a:gd name="T22" fmla="*/ 126 w 221"/>
                <a:gd name="T23" fmla="*/ 292 h 315"/>
                <a:gd name="T24" fmla="*/ 180 w 221"/>
                <a:gd name="T25" fmla="*/ 208 h 315"/>
                <a:gd name="T26" fmla="*/ 215 w 221"/>
                <a:gd name="T27" fmla="*/ 132 h 315"/>
                <a:gd name="T28" fmla="*/ 214 w 221"/>
                <a:gd name="T29" fmla="*/ 77 h 315"/>
                <a:gd name="T30" fmla="*/ 110 w 221"/>
                <a:gd name="T31" fmla="*/ 174 h 315"/>
                <a:gd name="T32" fmla="*/ 110 w 221"/>
                <a:gd name="T33" fmla="*/ 174 h 315"/>
                <a:gd name="T34" fmla="*/ 110 w 221"/>
                <a:gd name="T35" fmla="*/ 174 h 315"/>
                <a:gd name="T36" fmla="*/ 44 w 221"/>
                <a:gd name="T37" fmla="*/ 108 h 315"/>
                <a:gd name="T38" fmla="*/ 110 w 221"/>
                <a:gd name="T39" fmla="*/ 42 h 315"/>
                <a:gd name="T40" fmla="*/ 110 w 221"/>
                <a:gd name="T41" fmla="*/ 42 h 315"/>
                <a:gd name="T42" fmla="*/ 110 w 221"/>
                <a:gd name="T43" fmla="*/ 42 h 315"/>
                <a:gd name="T44" fmla="*/ 176 w 221"/>
                <a:gd name="T45" fmla="*/ 108 h 315"/>
                <a:gd name="T46" fmla="*/ 110 w 221"/>
                <a:gd name="T47" fmla="*/ 174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21" h="315">
                  <a:moveTo>
                    <a:pt x="214" y="77"/>
                  </a:moveTo>
                  <a:cubicBezTo>
                    <a:pt x="206" y="50"/>
                    <a:pt x="189" y="29"/>
                    <a:pt x="164" y="14"/>
                  </a:cubicBezTo>
                  <a:cubicBezTo>
                    <a:pt x="147" y="4"/>
                    <a:pt x="129" y="0"/>
                    <a:pt x="110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91" y="0"/>
                    <a:pt x="73" y="4"/>
                    <a:pt x="56" y="14"/>
                  </a:cubicBezTo>
                  <a:cubicBezTo>
                    <a:pt x="31" y="29"/>
                    <a:pt x="15" y="50"/>
                    <a:pt x="6" y="77"/>
                  </a:cubicBezTo>
                  <a:cubicBezTo>
                    <a:pt x="1" y="95"/>
                    <a:pt x="0" y="114"/>
                    <a:pt x="5" y="132"/>
                  </a:cubicBezTo>
                  <a:cubicBezTo>
                    <a:pt x="13" y="159"/>
                    <a:pt x="26" y="184"/>
                    <a:pt x="40" y="208"/>
                  </a:cubicBezTo>
                  <a:cubicBezTo>
                    <a:pt x="58" y="237"/>
                    <a:pt x="76" y="264"/>
                    <a:pt x="94" y="292"/>
                  </a:cubicBezTo>
                  <a:cubicBezTo>
                    <a:pt x="99" y="300"/>
                    <a:pt x="104" y="307"/>
                    <a:pt x="110" y="315"/>
                  </a:cubicBezTo>
                  <a:cubicBezTo>
                    <a:pt x="110" y="315"/>
                    <a:pt x="110" y="315"/>
                    <a:pt x="110" y="315"/>
                  </a:cubicBezTo>
                  <a:cubicBezTo>
                    <a:pt x="116" y="307"/>
                    <a:pt x="121" y="300"/>
                    <a:pt x="126" y="292"/>
                  </a:cubicBezTo>
                  <a:cubicBezTo>
                    <a:pt x="144" y="264"/>
                    <a:pt x="163" y="237"/>
                    <a:pt x="180" y="208"/>
                  </a:cubicBezTo>
                  <a:cubicBezTo>
                    <a:pt x="194" y="184"/>
                    <a:pt x="207" y="159"/>
                    <a:pt x="215" y="132"/>
                  </a:cubicBezTo>
                  <a:cubicBezTo>
                    <a:pt x="221" y="114"/>
                    <a:pt x="220" y="95"/>
                    <a:pt x="214" y="77"/>
                  </a:cubicBezTo>
                  <a:close/>
                  <a:moveTo>
                    <a:pt x="110" y="174"/>
                  </a:moveTo>
                  <a:cubicBezTo>
                    <a:pt x="110" y="174"/>
                    <a:pt x="110" y="174"/>
                    <a:pt x="110" y="174"/>
                  </a:cubicBezTo>
                  <a:cubicBezTo>
                    <a:pt x="110" y="174"/>
                    <a:pt x="110" y="174"/>
                    <a:pt x="110" y="174"/>
                  </a:cubicBezTo>
                  <a:cubicBezTo>
                    <a:pt x="74" y="174"/>
                    <a:pt x="44" y="145"/>
                    <a:pt x="44" y="108"/>
                  </a:cubicBezTo>
                  <a:cubicBezTo>
                    <a:pt x="44" y="72"/>
                    <a:pt x="74" y="42"/>
                    <a:pt x="110" y="42"/>
                  </a:cubicBezTo>
                  <a:cubicBezTo>
                    <a:pt x="110" y="42"/>
                    <a:pt x="110" y="42"/>
                    <a:pt x="110" y="42"/>
                  </a:cubicBezTo>
                  <a:cubicBezTo>
                    <a:pt x="110" y="42"/>
                    <a:pt x="110" y="42"/>
                    <a:pt x="110" y="42"/>
                  </a:cubicBezTo>
                  <a:cubicBezTo>
                    <a:pt x="147" y="42"/>
                    <a:pt x="176" y="72"/>
                    <a:pt x="176" y="108"/>
                  </a:cubicBezTo>
                  <a:cubicBezTo>
                    <a:pt x="176" y="145"/>
                    <a:pt x="147" y="174"/>
                    <a:pt x="110" y="1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68" name="Retângulo: Cantos Arredondados 67">
            <a:extLst>
              <a:ext uri="{FF2B5EF4-FFF2-40B4-BE49-F238E27FC236}">
                <a16:creationId xmlns:a16="http://schemas.microsoft.com/office/drawing/2014/main" id="{230E05E4-ECB9-710E-FD63-B907E157BF76}"/>
              </a:ext>
            </a:extLst>
          </p:cNvPr>
          <p:cNvSpPr/>
          <p:nvPr/>
        </p:nvSpPr>
        <p:spPr>
          <a:xfrm>
            <a:off x="4431171" y="206712"/>
            <a:ext cx="2712591" cy="4819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100" b="1" dirty="0">
                <a:latin typeface="Open Sans" panose="020B0606030504020204" pitchFamily="34" charset="0"/>
              </a:rPr>
              <a:t>1983</a:t>
            </a:r>
            <a:r>
              <a:rPr lang="es-CO" sz="1100" dirty="0">
                <a:latin typeface="Gill Sans MT" panose="020B0502020104020203"/>
              </a:rPr>
              <a:t> </a:t>
            </a:r>
            <a:r>
              <a:rPr lang="es-CO" sz="1100" dirty="0">
                <a:latin typeface="Open Sans" panose="020B0606030504020204" pitchFamily="34" charset="0"/>
              </a:rPr>
              <a:t>Reino</a:t>
            </a:r>
            <a:r>
              <a:rPr lang="es-CO" sz="1100" dirty="0">
                <a:latin typeface="Gill Sans MT" panose="020B0502020104020203"/>
              </a:rPr>
              <a:t> </a:t>
            </a:r>
            <a:r>
              <a:rPr lang="es-CO" sz="1100" dirty="0">
                <a:latin typeface="Open Sans" panose="020B0606030504020204" pitchFamily="34" charset="0"/>
              </a:rPr>
              <a:t>unido </a:t>
            </a:r>
            <a:r>
              <a:rPr lang="en-US" sz="1100" dirty="0">
                <a:latin typeface="Open Sans" panose="020B0606030504020204" pitchFamily="34" charset="0"/>
              </a:rPr>
              <a:t>Research Council for Complementary Medicine (RCCM)</a:t>
            </a:r>
            <a:endParaRPr lang="es-CO" sz="1100" dirty="0">
              <a:latin typeface="Open Sans" panose="020B0606030504020204" pitchFamily="34" charset="0"/>
            </a:endParaRPr>
          </a:p>
        </p:txBody>
      </p:sp>
      <p:sp>
        <p:nvSpPr>
          <p:cNvPr id="69" name="Retângulo: Cantos Arredondados 68">
            <a:extLst>
              <a:ext uri="{FF2B5EF4-FFF2-40B4-BE49-F238E27FC236}">
                <a16:creationId xmlns:a16="http://schemas.microsoft.com/office/drawing/2014/main" id="{DB7453B4-9718-C0D3-F65D-42E796CDC76B}"/>
              </a:ext>
            </a:extLst>
          </p:cNvPr>
          <p:cNvSpPr/>
          <p:nvPr/>
        </p:nvSpPr>
        <p:spPr>
          <a:xfrm>
            <a:off x="9856507" y="86019"/>
            <a:ext cx="2107873" cy="4819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100" b="1" dirty="0">
                <a:latin typeface="Gill Sans MT" panose="020B0502020104020203"/>
              </a:rPr>
              <a:t>1978-</a:t>
            </a:r>
            <a:r>
              <a:rPr lang="es-CO" sz="1100" dirty="0">
                <a:latin typeface="Gill Sans MT" panose="020B0502020104020203"/>
              </a:rPr>
              <a:t> </a:t>
            </a:r>
            <a:r>
              <a:rPr lang="es-CO" sz="1100" dirty="0">
                <a:latin typeface="Open Sans" panose="020B0606030504020204" pitchFamily="34" charset="0"/>
              </a:rPr>
              <a:t>ALMA ATA- </a:t>
            </a:r>
            <a:r>
              <a:rPr lang="es-CO" sz="1100" dirty="0" err="1">
                <a:latin typeface="Open Sans" panose="020B0606030504020204" pitchFamily="34" charset="0"/>
              </a:rPr>
              <a:t>Saúde</a:t>
            </a:r>
            <a:r>
              <a:rPr lang="es-CO" sz="1100" dirty="0">
                <a:latin typeface="Open Sans" panose="020B0606030504020204" pitchFamily="34" charset="0"/>
              </a:rPr>
              <a:t> para todos</a:t>
            </a:r>
          </a:p>
        </p:txBody>
      </p:sp>
      <p:sp>
        <p:nvSpPr>
          <p:cNvPr id="70" name="Retângulo: Cantos Arredondados 69">
            <a:extLst>
              <a:ext uri="{FF2B5EF4-FFF2-40B4-BE49-F238E27FC236}">
                <a16:creationId xmlns:a16="http://schemas.microsoft.com/office/drawing/2014/main" id="{92FF1BFD-EB49-31F3-EBB0-09EA49D2B3D6}"/>
              </a:ext>
            </a:extLst>
          </p:cNvPr>
          <p:cNvSpPr/>
          <p:nvPr/>
        </p:nvSpPr>
        <p:spPr>
          <a:xfrm>
            <a:off x="9766874" y="1095953"/>
            <a:ext cx="2107873" cy="5639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>
                <a:solidFill>
                  <a:prstClr val="white"/>
                </a:solidFill>
                <a:latin typeface="Gill Sans MT" panose="020B0502020104020203"/>
              </a:rPr>
              <a:t>1985 – OMS e China</a:t>
            </a:r>
            <a:r>
              <a:rPr lang="en-US" sz="1100" dirty="0">
                <a:solidFill>
                  <a:prstClr val="white"/>
                </a:solidFill>
                <a:latin typeface="Gill Sans MT" panose="020B0502020104020203"/>
              </a:rPr>
              <a:t> “The role of traditional medicine in Primary Health Care”,</a:t>
            </a:r>
            <a:endParaRPr lang="es-CO" sz="1100" dirty="0">
              <a:latin typeface="Open Sans" panose="020B0606030504020204" pitchFamily="34" charset="0"/>
            </a:endParaRPr>
          </a:p>
        </p:txBody>
      </p:sp>
      <p:sp>
        <p:nvSpPr>
          <p:cNvPr id="71" name="Retângulo: Cantos Arredondados 70">
            <a:extLst>
              <a:ext uri="{FF2B5EF4-FFF2-40B4-BE49-F238E27FC236}">
                <a16:creationId xmlns:a16="http://schemas.microsoft.com/office/drawing/2014/main" id="{093C9A80-9759-6A48-765E-9A418A251DC0}"/>
              </a:ext>
            </a:extLst>
          </p:cNvPr>
          <p:cNvSpPr/>
          <p:nvPr/>
        </p:nvSpPr>
        <p:spPr>
          <a:xfrm>
            <a:off x="3770164" y="1384275"/>
            <a:ext cx="2107873" cy="5639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100" b="1" dirty="0">
                <a:solidFill>
                  <a:prstClr val="white"/>
                </a:solidFill>
                <a:latin typeface="Gill Sans MT" panose="020B0502020104020203"/>
              </a:rPr>
              <a:t>1999 – EUA - </a:t>
            </a:r>
            <a:r>
              <a:rPr lang="es-CO" sz="1100" i="1" dirty="0" err="1">
                <a:solidFill>
                  <a:prstClr val="white"/>
                </a:solidFill>
                <a:latin typeface="Gill Sans MT" panose="020B0502020104020203"/>
              </a:rPr>
              <a:t>National</a:t>
            </a:r>
            <a:r>
              <a:rPr lang="es-CO" sz="1100" i="1" dirty="0">
                <a:solidFill>
                  <a:prstClr val="white"/>
                </a:solidFill>
                <a:latin typeface="Gill Sans MT" panose="020B0502020104020203"/>
              </a:rPr>
              <a:t> Center </a:t>
            </a:r>
            <a:r>
              <a:rPr lang="es-CO" sz="1100" i="1" dirty="0" err="1">
                <a:solidFill>
                  <a:prstClr val="white"/>
                </a:solidFill>
                <a:latin typeface="Gill Sans MT" panose="020B0502020104020203"/>
              </a:rPr>
              <a:t>for</a:t>
            </a:r>
            <a:r>
              <a:rPr lang="es-CO" sz="1100" i="1" dirty="0">
                <a:solidFill>
                  <a:prstClr val="white"/>
                </a:solidFill>
                <a:latin typeface="Gill Sans MT" panose="020B0502020104020203"/>
              </a:rPr>
              <a:t> </a:t>
            </a:r>
            <a:r>
              <a:rPr lang="es-CO" sz="1100" i="1" dirty="0" err="1">
                <a:solidFill>
                  <a:prstClr val="white"/>
                </a:solidFill>
                <a:latin typeface="Gill Sans MT" panose="020B0502020104020203"/>
              </a:rPr>
              <a:t>Complementary</a:t>
            </a:r>
            <a:r>
              <a:rPr lang="es-CO" sz="1100" i="1" dirty="0">
                <a:solidFill>
                  <a:prstClr val="white"/>
                </a:solidFill>
                <a:latin typeface="Gill Sans MT" panose="020B0502020104020203"/>
              </a:rPr>
              <a:t> and </a:t>
            </a:r>
            <a:r>
              <a:rPr lang="es-CO" sz="1100" i="1" dirty="0" err="1">
                <a:solidFill>
                  <a:prstClr val="white"/>
                </a:solidFill>
                <a:latin typeface="Gill Sans MT" panose="020B0502020104020203"/>
              </a:rPr>
              <a:t>Integrative</a:t>
            </a:r>
            <a:r>
              <a:rPr lang="es-CO" sz="1100" i="1" dirty="0">
                <a:solidFill>
                  <a:prstClr val="white"/>
                </a:solidFill>
                <a:latin typeface="Gill Sans MT" panose="020B0502020104020203"/>
              </a:rPr>
              <a:t> </a:t>
            </a:r>
            <a:r>
              <a:rPr lang="es-CO" sz="1100" i="1" dirty="0" err="1">
                <a:solidFill>
                  <a:prstClr val="white"/>
                </a:solidFill>
                <a:latin typeface="Gill Sans MT" panose="020B0502020104020203"/>
              </a:rPr>
              <a:t>Health</a:t>
            </a:r>
            <a:r>
              <a:rPr lang="es-CO" sz="1100" dirty="0">
                <a:solidFill>
                  <a:prstClr val="white"/>
                </a:solidFill>
                <a:latin typeface="Gill Sans MT" panose="020B0502020104020203"/>
              </a:rPr>
              <a:t> o NNCIH</a:t>
            </a:r>
          </a:p>
        </p:txBody>
      </p:sp>
      <p:sp>
        <p:nvSpPr>
          <p:cNvPr id="72" name="Retângulo: Cantos Arredondados 71">
            <a:extLst>
              <a:ext uri="{FF2B5EF4-FFF2-40B4-BE49-F238E27FC236}">
                <a16:creationId xmlns:a16="http://schemas.microsoft.com/office/drawing/2014/main" id="{FE906A1C-91D5-5725-0C64-DCA9EE92C5CD}"/>
              </a:ext>
            </a:extLst>
          </p:cNvPr>
          <p:cNvSpPr/>
          <p:nvPr/>
        </p:nvSpPr>
        <p:spPr>
          <a:xfrm>
            <a:off x="6781887" y="2187793"/>
            <a:ext cx="2107873" cy="3949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100" b="1" dirty="0">
                <a:solidFill>
                  <a:prstClr val="white"/>
                </a:solidFill>
                <a:latin typeface="Gill Sans MT" panose="020B0502020104020203"/>
              </a:rPr>
              <a:t>2002 OMS</a:t>
            </a:r>
            <a:r>
              <a:rPr lang="es-CO" sz="1100" dirty="0">
                <a:solidFill>
                  <a:prstClr val="white"/>
                </a:solidFill>
                <a:latin typeface="Gill Sans MT" panose="020B0502020104020203"/>
              </a:rPr>
              <a:t> “</a:t>
            </a:r>
            <a:r>
              <a:rPr lang="pt-BR" sz="1100" dirty="0" err="1"/>
              <a:t>Traditional</a:t>
            </a:r>
            <a:r>
              <a:rPr lang="pt-BR" sz="1100" dirty="0"/>
              <a:t> Medicine </a:t>
            </a:r>
            <a:r>
              <a:rPr lang="pt-BR" sz="1100" dirty="0" err="1"/>
              <a:t>Strategy</a:t>
            </a:r>
            <a:r>
              <a:rPr lang="pt-BR" sz="1100" dirty="0"/>
              <a:t> 2002–2005”</a:t>
            </a:r>
            <a:endParaRPr lang="es-CO" sz="1100" dirty="0">
              <a:solidFill>
                <a:prstClr val="white"/>
              </a:solidFill>
              <a:latin typeface="Gill Sans MT" panose="020B0502020104020203"/>
            </a:endParaRPr>
          </a:p>
        </p:txBody>
      </p:sp>
      <p:sp>
        <p:nvSpPr>
          <p:cNvPr id="73" name="Retângulo: Cantos Arredondados 72">
            <a:extLst>
              <a:ext uri="{FF2B5EF4-FFF2-40B4-BE49-F238E27FC236}">
                <a16:creationId xmlns:a16="http://schemas.microsoft.com/office/drawing/2014/main" id="{D3328774-6305-0D60-1362-0CFA1400BA14}"/>
              </a:ext>
            </a:extLst>
          </p:cNvPr>
          <p:cNvSpPr/>
          <p:nvPr/>
        </p:nvSpPr>
        <p:spPr>
          <a:xfrm>
            <a:off x="3296941" y="3865491"/>
            <a:ext cx="3242010" cy="4471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100" b="1" dirty="0">
                <a:solidFill>
                  <a:prstClr val="white"/>
                </a:solidFill>
                <a:latin typeface="Gill Sans MT" panose="020B0502020104020203"/>
              </a:rPr>
              <a:t>2011</a:t>
            </a:r>
            <a:r>
              <a:rPr lang="es-CO" sz="1100" dirty="0">
                <a:solidFill>
                  <a:prstClr val="white"/>
                </a:solidFill>
                <a:latin typeface="Gill Sans MT" panose="020B0502020104020203"/>
              </a:rPr>
              <a:t> Cochrane reporta  438 revisiones sistemáticas en MTCI e 246 protocolos de pesquisa</a:t>
            </a:r>
          </a:p>
        </p:txBody>
      </p:sp>
      <p:sp>
        <p:nvSpPr>
          <p:cNvPr id="74" name="Retângulo: Cantos Arredondados 73">
            <a:extLst>
              <a:ext uri="{FF2B5EF4-FFF2-40B4-BE49-F238E27FC236}">
                <a16:creationId xmlns:a16="http://schemas.microsoft.com/office/drawing/2014/main" id="{DE480639-8B0F-C35C-B5A0-2563FD261860}"/>
              </a:ext>
            </a:extLst>
          </p:cNvPr>
          <p:cNvSpPr/>
          <p:nvPr/>
        </p:nvSpPr>
        <p:spPr>
          <a:xfrm>
            <a:off x="2612658" y="2467954"/>
            <a:ext cx="2107873" cy="713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100" b="1" dirty="0">
                <a:solidFill>
                  <a:prstClr val="white"/>
                </a:solidFill>
                <a:latin typeface="Gill Sans MT" panose="020B0502020104020203"/>
              </a:rPr>
              <a:t>2003 </a:t>
            </a:r>
            <a:r>
              <a:rPr lang="es-ES" sz="1100" dirty="0">
                <a:solidFill>
                  <a:prstClr val="white"/>
                </a:solidFill>
                <a:latin typeface="Gill Sans MT" panose="020B0502020104020203"/>
              </a:rPr>
              <a:t>56ª </a:t>
            </a:r>
            <a:r>
              <a:rPr lang="es-ES" sz="1100" dirty="0" err="1">
                <a:solidFill>
                  <a:prstClr val="white"/>
                </a:solidFill>
                <a:latin typeface="Gill Sans MT" panose="020B0502020104020203"/>
              </a:rPr>
              <a:t>Assembléia</a:t>
            </a:r>
            <a:r>
              <a:rPr lang="es-ES" sz="1100" dirty="0">
                <a:solidFill>
                  <a:prstClr val="white"/>
                </a:solidFill>
                <a:latin typeface="Gill Sans MT" panose="020B0502020104020203"/>
              </a:rPr>
              <a:t> Mundial de </a:t>
            </a:r>
            <a:r>
              <a:rPr lang="es-ES" sz="1100" dirty="0" err="1">
                <a:solidFill>
                  <a:prstClr val="white"/>
                </a:solidFill>
                <a:latin typeface="Gill Sans MT" panose="020B0502020104020203"/>
              </a:rPr>
              <a:t>Saúde</a:t>
            </a:r>
            <a:r>
              <a:rPr lang="es-ES" sz="1100" dirty="0">
                <a:solidFill>
                  <a:prstClr val="white"/>
                </a:solidFill>
                <a:latin typeface="Gill Sans MT" panose="020B0502020104020203"/>
              </a:rPr>
              <a:t> (WHA56.3) </a:t>
            </a:r>
            <a:r>
              <a:rPr lang="es-ES" sz="1100" dirty="0" err="1">
                <a:solidFill>
                  <a:prstClr val="white"/>
                </a:solidFill>
                <a:latin typeface="Gill Sans MT" panose="020B0502020104020203"/>
              </a:rPr>
              <a:t>reconhecimento</a:t>
            </a:r>
            <a:r>
              <a:rPr lang="es-ES" sz="1100" dirty="0">
                <a:solidFill>
                  <a:prstClr val="white"/>
                </a:solidFill>
                <a:latin typeface="Gill Sans MT" panose="020B0502020104020203"/>
              </a:rPr>
              <a:t> das MTCI</a:t>
            </a:r>
          </a:p>
        </p:txBody>
      </p:sp>
      <p:sp>
        <p:nvSpPr>
          <p:cNvPr id="75" name="Retângulo: Cantos Arredondados 74">
            <a:extLst>
              <a:ext uri="{FF2B5EF4-FFF2-40B4-BE49-F238E27FC236}">
                <a16:creationId xmlns:a16="http://schemas.microsoft.com/office/drawing/2014/main" id="{B38726C9-1A92-B184-F134-C7812E7409BA}"/>
              </a:ext>
            </a:extLst>
          </p:cNvPr>
          <p:cNvSpPr/>
          <p:nvPr/>
        </p:nvSpPr>
        <p:spPr>
          <a:xfrm>
            <a:off x="7921891" y="4984286"/>
            <a:ext cx="2107873" cy="4570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>
                <a:solidFill>
                  <a:prstClr val="white"/>
                </a:solidFill>
                <a:latin typeface="Gill Sans MT" panose="020B0502020104020203"/>
              </a:rPr>
              <a:t>2014</a:t>
            </a:r>
            <a:r>
              <a:rPr lang="en-US" sz="1100" dirty="0">
                <a:solidFill>
                  <a:prstClr val="white"/>
                </a:solidFill>
                <a:latin typeface="Gill Sans MT" panose="020B0502020104020203"/>
              </a:rPr>
              <a:t> WHO traditional medicine strategy: 2014-2023</a:t>
            </a:r>
          </a:p>
        </p:txBody>
      </p:sp>
      <p:sp>
        <p:nvSpPr>
          <p:cNvPr id="76" name="Retângulo: Cantos Arredondados 75">
            <a:extLst>
              <a:ext uri="{FF2B5EF4-FFF2-40B4-BE49-F238E27FC236}">
                <a16:creationId xmlns:a16="http://schemas.microsoft.com/office/drawing/2014/main" id="{62E1E41A-B0FD-F2B9-C542-E9B7D9CC2D2B}"/>
              </a:ext>
            </a:extLst>
          </p:cNvPr>
          <p:cNvSpPr/>
          <p:nvPr/>
        </p:nvSpPr>
        <p:spPr>
          <a:xfrm>
            <a:off x="7500153" y="3446737"/>
            <a:ext cx="2550413" cy="5639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100" dirty="0">
                <a:solidFill>
                  <a:prstClr val="white"/>
                </a:solidFill>
                <a:latin typeface="Gill Sans MT" panose="020B0502020104020203"/>
              </a:rPr>
              <a:t>2005  OMS - WHO Global Atlas </a:t>
            </a:r>
            <a:r>
              <a:rPr lang="es-CO" sz="1100" dirty="0" err="1">
                <a:solidFill>
                  <a:prstClr val="white"/>
                </a:solidFill>
                <a:latin typeface="Gill Sans MT" panose="020B0502020104020203"/>
              </a:rPr>
              <a:t>of</a:t>
            </a:r>
            <a:r>
              <a:rPr lang="es-CO" sz="1100" dirty="0">
                <a:solidFill>
                  <a:prstClr val="white"/>
                </a:solidFill>
                <a:latin typeface="Gill Sans MT" panose="020B0502020104020203"/>
              </a:rPr>
              <a:t> </a:t>
            </a:r>
            <a:r>
              <a:rPr lang="es-CO" sz="1100" dirty="0" err="1">
                <a:solidFill>
                  <a:prstClr val="white"/>
                </a:solidFill>
                <a:latin typeface="Gill Sans MT" panose="020B0502020104020203"/>
              </a:rPr>
              <a:t>Traditional</a:t>
            </a:r>
            <a:r>
              <a:rPr lang="es-CO" sz="1100" dirty="0">
                <a:solidFill>
                  <a:prstClr val="white"/>
                </a:solidFill>
                <a:latin typeface="Gill Sans MT" panose="020B0502020104020203"/>
              </a:rPr>
              <a:t>, </a:t>
            </a:r>
            <a:r>
              <a:rPr lang="es-CO" sz="1100" dirty="0" err="1">
                <a:solidFill>
                  <a:prstClr val="white"/>
                </a:solidFill>
                <a:latin typeface="Gill Sans MT" panose="020B0502020104020203"/>
              </a:rPr>
              <a:t>Complementary</a:t>
            </a:r>
            <a:r>
              <a:rPr lang="es-CO" sz="1100" dirty="0">
                <a:solidFill>
                  <a:prstClr val="white"/>
                </a:solidFill>
                <a:latin typeface="Gill Sans MT" panose="020B0502020104020203"/>
              </a:rPr>
              <a:t> and </a:t>
            </a:r>
            <a:r>
              <a:rPr lang="es-CO" sz="1100" dirty="0" err="1">
                <a:solidFill>
                  <a:prstClr val="white"/>
                </a:solidFill>
                <a:latin typeface="Gill Sans MT" panose="020B0502020104020203"/>
              </a:rPr>
              <a:t>Alternative</a:t>
            </a:r>
            <a:r>
              <a:rPr lang="es-CO" sz="1100" dirty="0">
                <a:solidFill>
                  <a:prstClr val="white"/>
                </a:solidFill>
                <a:latin typeface="Gill Sans MT" panose="020B0502020104020203"/>
              </a:rPr>
              <a:t> Medicine.</a:t>
            </a:r>
          </a:p>
        </p:txBody>
      </p:sp>
      <p:sp>
        <p:nvSpPr>
          <p:cNvPr id="77" name="Retângulo: Cantos Arredondados 76">
            <a:extLst>
              <a:ext uri="{FF2B5EF4-FFF2-40B4-BE49-F238E27FC236}">
                <a16:creationId xmlns:a16="http://schemas.microsoft.com/office/drawing/2014/main" id="{DA878EC4-DDD6-5CA9-20C0-6319FDFC9362}"/>
              </a:ext>
            </a:extLst>
          </p:cNvPr>
          <p:cNvSpPr/>
          <p:nvPr/>
        </p:nvSpPr>
        <p:spPr>
          <a:xfrm>
            <a:off x="3652321" y="4511237"/>
            <a:ext cx="2107873" cy="4471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100" b="1" dirty="0">
                <a:solidFill>
                  <a:prstClr val="white"/>
                </a:solidFill>
                <a:latin typeface="Gill Sans MT" panose="020B0502020104020203"/>
              </a:rPr>
              <a:t>2015</a:t>
            </a:r>
            <a:r>
              <a:rPr lang="es-CO" sz="1100" dirty="0">
                <a:solidFill>
                  <a:prstClr val="white"/>
                </a:solidFill>
                <a:latin typeface="Gill Sans MT" panose="020B0502020104020203"/>
              </a:rPr>
              <a:t> Rede MTCI – BIREME/BVS OPAS/OMS Nicaragua)</a:t>
            </a:r>
          </a:p>
        </p:txBody>
      </p:sp>
      <p:pic>
        <p:nvPicPr>
          <p:cNvPr id="78" name="Picture 2" descr="OPAS/OMS Brasil - Temas de Saúde">
            <a:extLst>
              <a:ext uri="{FF2B5EF4-FFF2-40B4-BE49-F238E27FC236}">
                <a16:creationId xmlns:a16="http://schemas.microsoft.com/office/drawing/2014/main" id="{63F798E5-6661-0F50-2837-532D4C570D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2457" y="5587365"/>
            <a:ext cx="1569543" cy="1436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6" descr="NIH-logo – UCRC">
            <a:extLst>
              <a:ext uri="{FF2B5EF4-FFF2-40B4-BE49-F238E27FC236}">
                <a16:creationId xmlns:a16="http://schemas.microsoft.com/office/drawing/2014/main" id="{5627C474-9A45-C0FE-FC16-B4D6CAEAF6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668" y="1149055"/>
            <a:ext cx="1094958" cy="394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Imagem 79">
            <a:extLst>
              <a:ext uri="{FF2B5EF4-FFF2-40B4-BE49-F238E27FC236}">
                <a16:creationId xmlns:a16="http://schemas.microsoft.com/office/drawing/2014/main" id="{9C111D27-16A4-FAFC-E337-916B0F43576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8380" t="15999" r="39241" b="10235"/>
          <a:stretch/>
        </p:blipFill>
        <p:spPr>
          <a:xfrm>
            <a:off x="8975828" y="1759854"/>
            <a:ext cx="1085921" cy="1510032"/>
          </a:xfrm>
          <a:prstGeom prst="rect">
            <a:avLst/>
          </a:prstGeom>
        </p:spPr>
      </p:pic>
      <p:pic>
        <p:nvPicPr>
          <p:cNvPr id="81" name="Imagem 80">
            <a:extLst>
              <a:ext uri="{FF2B5EF4-FFF2-40B4-BE49-F238E27FC236}">
                <a16:creationId xmlns:a16="http://schemas.microsoft.com/office/drawing/2014/main" id="{64251065-0764-9B75-A764-AE440403C0F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522" t="17897" r="38747" b="7013"/>
          <a:stretch/>
        </p:blipFill>
        <p:spPr>
          <a:xfrm>
            <a:off x="10266584" y="3341184"/>
            <a:ext cx="1026514" cy="1496430"/>
          </a:xfrm>
          <a:prstGeom prst="rect">
            <a:avLst/>
          </a:prstGeom>
        </p:spPr>
      </p:pic>
      <p:grpSp>
        <p:nvGrpSpPr>
          <p:cNvPr id="82" name="Group 158">
            <a:extLst>
              <a:ext uri="{FF2B5EF4-FFF2-40B4-BE49-F238E27FC236}">
                <a16:creationId xmlns:a16="http://schemas.microsoft.com/office/drawing/2014/main" id="{3A1BC16E-7742-AD62-8FC2-358DE33CECF4}"/>
              </a:ext>
            </a:extLst>
          </p:cNvPr>
          <p:cNvGrpSpPr/>
          <p:nvPr/>
        </p:nvGrpSpPr>
        <p:grpSpPr>
          <a:xfrm>
            <a:off x="6768522" y="1271110"/>
            <a:ext cx="488049" cy="695475"/>
            <a:chOff x="7478257" y="2193205"/>
            <a:chExt cx="452893" cy="700189"/>
          </a:xfrm>
        </p:grpSpPr>
        <p:sp>
          <p:nvSpPr>
            <p:cNvPr id="107" name="Oval 159">
              <a:extLst>
                <a:ext uri="{FF2B5EF4-FFF2-40B4-BE49-F238E27FC236}">
                  <a16:creationId xmlns:a16="http://schemas.microsoft.com/office/drawing/2014/main" id="{360EBC36-1229-23F5-0ADB-532BCA69D1EE}"/>
                </a:ext>
              </a:extLst>
            </p:cNvPr>
            <p:cNvSpPr/>
            <p:nvPr/>
          </p:nvSpPr>
          <p:spPr>
            <a:xfrm>
              <a:off x="7478257" y="2786413"/>
              <a:ext cx="452893" cy="106981"/>
            </a:xfrm>
            <a:prstGeom prst="ellipse">
              <a:avLst/>
            </a:prstGeom>
            <a:solidFill>
              <a:schemeClr val="tx2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8" name="Freeform 17">
              <a:extLst>
                <a:ext uri="{FF2B5EF4-FFF2-40B4-BE49-F238E27FC236}">
                  <a16:creationId xmlns:a16="http://schemas.microsoft.com/office/drawing/2014/main" id="{C06BB62D-4566-C33C-55B6-92A8098CFAA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78257" y="2193205"/>
              <a:ext cx="452893" cy="646699"/>
            </a:xfrm>
            <a:custGeom>
              <a:avLst/>
              <a:gdLst>
                <a:gd name="T0" fmla="*/ 214 w 221"/>
                <a:gd name="T1" fmla="*/ 77 h 315"/>
                <a:gd name="T2" fmla="*/ 164 w 221"/>
                <a:gd name="T3" fmla="*/ 14 h 315"/>
                <a:gd name="T4" fmla="*/ 110 w 221"/>
                <a:gd name="T5" fmla="*/ 0 h 315"/>
                <a:gd name="T6" fmla="*/ 110 w 221"/>
                <a:gd name="T7" fmla="*/ 0 h 315"/>
                <a:gd name="T8" fmla="*/ 56 w 221"/>
                <a:gd name="T9" fmla="*/ 14 h 315"/>
                <a:gd name="T10" fmla="*/ 6 w 221"/>
                <a:gd name="T11" fmla="*/ 77 h 315"/>
                <a:gd name="T12" fmla="*/ 5 w 221"/>
                <a:gd name="T13" fmla="*/ 132 h 315"/>
                <a:gd name="T14" fmla="*/ 40 w 221"/>
                <a:gd name="T15" fmla="*/ 208 h 315"/>
                <a:gd name="T16" fmla="*/ 94 w 221"/>
                <a:gd name="T17" fmla="*/ 292 h 315"/>
                <a:gd name="T18" fmla="*/ 110 w 221"/>
                <a:gd name="T19" fmla="*/ 315 h 315"/>
                <a:gd name="T20" fmla="*/ 110 w 221"/>
                <a:gd name="T21" fmla="*/ 315 h 315"/>
                <a:gd name="T22" fmla="*/ 126 w 221"/>
                <a:gd name="T23" fmla="*/ 292 h 315"/>
                <a:gd name="T24" fmla="*/ 180 w 221"/>
                <a:gd name="T25" fmla="*/ 208 h 315"/>
                <a:gd name="T26" fmla="*/ 215 w 221"/>
                <a:gd name="T27" fmla="*/ 132 h 315"/>
                <a:gd name="T28" fmla="*/ 214 w 221"/>
                <a:gd name="T29" fmla="*/ 77 h 315"/>
                <a:gd name="T30" fmla="*/ 110 w 221"/>
                <a:gd name="T31" fmla="*/ 174 h 315"/>
                <a:gd name="T32" fmla="*/ 110 w 221"/>
                <a:gd name="T33" fmla="*/ 174 h 315"/>
                <a:gd name="T34" fmla="*/ 110 w 221"/>
                <a:gd name="T35" fmla="*/ 174 h 315"/>
                <a:gd name="T36" fmla="*/ 44 w 221"/>
                <a:gd name="T37" fmla="*/ 108 h 315"/>
                <a:gd name="T38" fmla="*/ 110 w 221"/>
                <a:gd name="T39" fmla="*/ 42 h 315"/>
                <a:gd name="T40" fmla="*/ 110 w 221"/>
                <a:gd name="T41" fmla="*/ 42 h 315"/>
                <a:gd name="T42" fmla="*/ 110 w 221"/>
                <a:gd name="T43" fmla="*/ 42 h 315"/>
                <a:gd name="T44" fmla="*/ 176 w 221"/>
                <a:gd name="T45" fmla="*/ 108 h 315"/>
                <a:gd name="T46" fmla="*/ 110 w 221"/>
                <a:gd name="T47" fmla="*/ 174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21" h="315">
                  <a:moveTo>
                    <a:pt x="214" y="77"/>
                  </a:moveTo>
                  <a:cubicBezTo>
                    <a:pt x="206" y="50"/>
                    <a:pt x="189" y="29"/>
                    <a:pt x="164" y="14"/>
                  </a:cubicBezTo>
                  <a:cubicBezTo>
                    <a:pt x="147" y="4"/>
                    <a:pt x="129" y="0"/>
                    <a:pt x="110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91" y="0"/>
                    <a:pt x="73" y="4"/>
                    <a:pt x="56" y="14"/>
                  </a:cubicBezTo>
                  <a:cubicBezTo>
                    <a:pt x="31" y="29"/>
                    <a:pt x="15" y="50"/>
                    <a:pt x="6" y="77"/>
                  </a:cubicBezTo>
                  <a:cubicBezTo>
                    <a:pt x="1" y="95"/>
                    <a:pt x="0" y="114"/>
                    <a:pt x="5" y="132"/>
                  </a:cubicBezTo>
                  <a:cubicBezTo>
                    <a:pt x="13" y="159"/>
                    <a:pt x="26" y="184"/>
                    <a:pt x="40" y="208"/>
                  </a:cubicBezTo>
                  <a:cubicBezTo>
                    <a:pt x="58" y="237"/>
                    <a:pt x="76" y="264"/>
                    <a:pt x="94" y="292"/>
                  </a:cubicBezTo>
                  <a:cubicBezTo>
                    <a:pt x="99" y="300"/>
                    <a:pt x="104" y="307"/>
                    <a:pt x="110" y="315"/>
                  </a:cubicBezTo>
                  <a:cubicBezTo>
                    <a:pt x="110" y="315"/>
                    <a:pt x="110" y="315"/>
                    <a:pt x="110" y="315"/>
                  </a:cubicBezTo>
                  <a:cubicBezTo>
                    <a:pt x="116" y="307"/>
                    <a:pt x="121" y="300"/>
                    <a:pt x="126" y="292"/>
                  </a:cubicBezTo>
                  <a:cubicBezTo>
                    <a:pt x="144" y="264"/>
                    <a:pt x="163" y="237"/>
                    <a:pt x="180" y="208"/>
                  </a:cubicBezTo>
                  <a:cubicBezTo>
                    <a:pt x="194" y="184"/>
                    <a:pt x="207" y="159"/>
                    <a:pt x="215" y="132"/>
                  </a:cubicBezTo>
                  <a:cubicBezTo>
                    <a:pt x="221" y="114"/>
                    <a:pt x="220" y="95"/>
                    <a:pt x="214" y="77"/>
                  </a:cubicBezTo>
                  <a:close/>
                  <a:moveTo>
                    <a:pt x="110" y="174"/>
                  </a:moveTo>
                  <a:cubicBezTo>
                    <a:pt x="110" y="174"/>
                    <a:pt x="110" y="174"/>
                    <a:pt x="110" y="174"/>
                  </a:cubicBezTo>
                  <a:cubicBezTo>
                    <a:pt x="110" y="174"/>
                    <a:pt x="110" y="174"/>
                    <a:pt x="110" y="174"/>
                  </a:cubicBezTo>
                  <a:cubicBezTo>
                    <a:pt x="74" y="174"/>
                    <a:pt x="44" y="145"/>
                    <a:pt x="44" y="108"/>
                  </a:cubicBezTo>
                  <a:cubicBezTo>
                    <a:pt x="44" y="72"/>
                    <a:pt x="74" y="42"/>
                    <a:pt x="110" y="42"/>
                  </a:cubicBezTo>
                  <a:cubicBezTo>
                    <a:pt x="110" y="42"/>
                    <a:pt x="110" y="42"/>
                    <a:pt x="110" y="42"/>
                  </a:cubicBezTo>
                  <a:cubicBezTo>
                    <a:pt x="110" y="42"/>
                    <a:pt x="110" y="42"/>
                    <a:pt x="110" y="42"/>
                  </a:cubicBezTo>
                  <a:cubicBezTo>
                    <a:pt x="147" y="42"/>
                    <a:pt x="176" y="72"/>
                    <a:pt x="176" y="108"/>
                  </a:cubicBezTo>
                  <a:cubicBezTo>
                    <a:pt x="176" y="145"/>
                    <a:pt x="147" y="174"/>
                    <a:pt x="110" y="174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83" name="Group 158">
            <a:extLst>
              <a:ext uri="{FF2B5EF4-FFF2-40B4-BE49-F238E27FC236}">
                <a16:creationId xmlns:a16="http://schemas.microsoft.com/office/drawing/2014/main" id="{67942C01-6762-E590-9410-EEE991E0E8A9}"/>
              </a:ext>
            </a:extLst>
          </p:cNvPr>
          <p:cNvGrpSpPr/>
          <p:nvPr/>
        </p:nvGrpSpPr>
        <p:grpSpPr>
          <a:xfrm>
            <a:off x="6193770" y="2003649"/>
            <a:ext cx="420709" cy="650432"/>
            <a:chOff x="7478257" y="2193205"/>
            <a:chExt cx="452893" cy="700189"/>
          </a:xfrm>
        </p:grpSpPr>
        <p:sp>
          <p:nvSpPr>
            <p:cNvPr id="105" name="Oval 159">
              <a:extLst>
                <a:ext uri="{FF2B5EF4-FFF2-40B4-BE49-F238E27FC236}">
                  <a16:creationId xmlns:a16="http://schemas.microsoft.com/office/drawing/2014/main" id="{8BDA488C-C7B2-5D05-2DD9-B0EED8C4CBFE}"/>
                </a:ext>
              </a:extLst>
            </p:cNvPr>
            <p:cNvSpPr/>
            <p:nvPr/>
          </p:nvSpPr>
          <p:spPr>
            <a:xfrm>
              <a:off x="7478257" y="2786413"/>
              <a:ext cx="452893" cy="106981"/>
            </a:xfrm>
            <a:prstGeom prst="ellipse">
              <a:avLst/>
            </a:prstGeom>
            <a:solidFill>
              <a:schemeClr val="tx2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6" name="Freeform 17">
              <a:extLst>
                <a:ext uri="{FF2B5EF4-FFF2-40B4-BE49-F238E27FC236}">
                  <a16:creationId xmlns:a16="http://schemas.microsoft.com/office/drawing/2014/main" id="{B85A03DA-8954-BBDD-4BA1-9DE751DB42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78257" y="2193205"/>
              <a:ext cx="452893" cy="646699"/>
            </a:xfrm>
            <a:custGeom>
              <a:avLst/>
              <a:gdLst>
                <a:gd name="T0" fmla="*/ 214 w 221"/>
                <a:gd name="T1" fmla="*/ 77 h 315"/>
                <a:gd name="T2" fmla="*/ 164 w 221"/>
                <a:gd name="T3" fmla="*/ 14 h 315"/>
                <a:gd name="T4" fmla="*/ 110 w 221"/>
                <a:gd name="T5" fmla="*/ 0 h 315"/>
                <a:gd name="T6" fmla="*/ 110 w 221"/>
                <a:gd name="T7" fmla="*/ 0 h 315"/>
                <a:gd name="T8" fmla="*/ 56 w 221"/>
                <a:gd name="T9" fmla="*/ 14 h 315"/>
                <a:gd name="T10" fmla="*/ 6 w 221"/>
                <a:gd name="T11" fmla="*/ 77 h 315"/>
                <a:gd name="T12" fmla="*/ 5 w 221"/>
                <a:gd name="T13" fmla="*/ 132 h 315"/>
                <a:gd name="T14" fmla="*/ 40 w 221"/>
                <a:gd name="T15" fmla="*/ 208 h 315"/>
                <a:gd name="T16" fmla="*/ 94 w 221"/>
                <a:gd name="T17" fmla="*/ 292 h 315"/>
                <a:gd name="T18" fmla="*/ 110 w 221"/>
                <a:gd name="T19" fmla="*/ 315 h 315"/>
                <a:gd name="T20" fmla="*/ 110 w 221"/>
                <a:gd name="T21" fmla="*/ 315 h 315"/>
                <a:gd name="T22" fmla="*/ 126 w 221"/>
                <a:gd name="T23" fmla="*/ 292 h 315"/>
                <a:gd name="T24" fmla="*/ 180 w 221"/>
                <a:gd name="T25" fmla="*/ 208 h 315"/>
                <a:gd name="T26" fmla="*/ 215 w 221"/>
                <a:gd name="T27" fmla="*/ 132 h 315"/>
                <a:gd name="T28" fmla="*/ 214 w 221"/>
                <a:gd name="T29" fmla="*/ 77 h 315"/>
                <a:gd name="T30" fmla="*/ 110 w 221"/>
                <a:gd name="T31" fmla="*/ 174 h 315"/>
                <a:gd name="T32" fmla="*/ 110 w 221"/>
                <a:gd name="T33" fmla="*/ 174 h 315"/>
                <a:gd name="T34" fmla="*/ 110 w 221"/>
                <a:gd name="T35" fmla="*/ 174 h 315"/>
                <a:gd name="T36" fmla="*/ 44 w 221"/>
                <a:gd name="T37" fmla="*/ 108 h 315"/>
                <a:gd name="T38" fmla="*/ 110 w 221"/>
                <a:gd name="T39" fmla="*/ 42 h 315"/>
                <a:gd name="T40" fmla="*/ 110 w 221"/>
                <a:gd name="T41" fmla="*/ 42 h 315"/>
                <a:gd name="T42" fmla="*/ 110 w 221"/>
                <a:gd name="T43" fmla="*/ 42 h 315"/>
                <a:gd name="T44" fmla="*/ 176 w 221"/>
                <a:gd name="T45" fmla="*/ 108 h 315"/>
                <a:gd name="T46" fmla="*/ 110 w 221"/>
                <a:gd name="T47" fmla="*/ 174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21" h="315">
                  <a:moveTo>
                    <a:pt x="214" y="77"/>
                  </a:moveTo>
                  <a:cubicBezTo>
                    <a:pt x="206" y="50"/>
                    <a:pt x="189" y="29"/>
                    <a:pt x="164" y="14"/>
                  </a:cubicBezTo>
                  <a:cubicBezTo>
                    <a:pt x="147" y="4"/>
                    <a:pt x="129" y="0"/>
                    <a:pt x="110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91" y="0"/>
                    <a:pt x="73" y="4"/>
                    <a:pt x="56" y="14"/>
                  </a:cubicBezTo>
                  <a:cubicBezTo>
                    <a:pt x="31" y="29"/>
                    <a:pt x="15" y="50"/>
                    <a:pt x="6" y="77"/>
                  </a:cubicBezTo>
                  <a:cubicBezTo>
                    <a:pt x="1" y="95"/>
                    <a:pt x="0" y="114"/>
                    <a:pt x="5" y="132"/>
                  </a:cubicBezTo>
                  <a:cubicBezTo>
                    <a:pt x="13" y="159"/>
                    <a:pt x="26" y="184"/>
                    <a:pt x="40" y="208"/>
                  </a:cubicBezTo>
                  <a:cubicBezTo>
                    <a:pt x="58" y="237"/>
                    <a:pt x="76" y="264"/>
                    <a:pt x="94" y="292"/>
                  </a:cubicBezTo>
                  <a:cubicBezTo>
                    <a:pt x="99" y="300"/>
                    <a:pt x="104" y="307"/>
                    <a:pt x="110" y="315"/>
                  </a:cubicBezTo>
                  <a:cubicBezTo>
                    <a:pt x="110" y="315"/>
                    <a:pt x="110" y="315"/>
                    <a:pt x="110" y="315"/>
                  </a:cubicBezTo>
                  <a:cubicBezTo>
                    <a:pt x="116" y="307"/>
                    <a:pt x="121" y="300"/>
                    <a:pt x="126" y="292"/>
                  </a:cubicBezTo>
                  <a:cubicBezTo>
                    <a:pt x="144" y="264"/>
                    <a:pt x="163" y="237"/>
                    <a:pt x="180" y="208"/>
                  </a:cubicBezTo>
                  <a:cubicBezTo>
                    <a:pt x="194" y="184"/>
                    <a:pt x="207" y="159"/>
                    <a:pt x="215" y="132"/>
                  </a:cubicBezTo>
                  <a:cubicBezTo>
                    <a:pt x="221" y="114"/>
                    <a:pt x="220" y="95"/>
                    <a:pt x="214" y="77"/>
                  </a:cubicBezTo>
                  <a:close/>
                  <a:moveTo>
                    <a:pt x="110" y="174"/>
                  </a:moveTo>
                  <a:cubicBezTo>
                    <a:pt x="110" y="174"/>
                    <a:pt x="110" y="174"/>
                    <a:pt x="110" y="174"/>
                  </a:cubicBezTo>
                  <a:cubicBezTo>
                    <a:pt x="110" y="174"/>
                    <a:pt x="110" y="174"/>
                    <a:pt x="110" y="174"/>
                  </a:cubicBezTo>
                  <a:cubicBezTo>
                    <a:pt x="74" y="174"/>
                    <a:pt x="44" y="145"/>
                    <a:pt x="44" y="108"/>
                  </a:cubicBezTo>
                  <a:cubicBezTo>
                    <a:pt x="44" y="72"/>
                    <a:pt x="74" y="42"/>
                    <a:pt x="110" y="42"/>
                  </a:cubicBezTo>
                  <a:cubicBezTo>
                    <a:pt x="110" y="42"/>
                    <a:pt x="110" y="42"/>
                    <a:pt x="110" y="42"/>
                  </a:cubicBezTo>
                  <a:cubicBezTo>
                    <a:pt x="110" y="42"/>
                    <a:pt x="110" y="42"/>
                    <a:pt x="110" y="42"/>
                  </a:cubicBezTo>
                  <a:cubicBezTo>
                    <a:pt x="147" y="42"/>
                    <a:pt x="176" y="72"/>
                    <a:pt x="176" y="108"/>
                  </a:cubicBezTo>
                  <a:cubicBezTo>
                    <a:pt x="176" y="145"/>
                    <a:pt x="147" y="174"/>
                    <a:pt x="110" y="174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84" name="Group 158">
            <a:extLst>
              <a:ext uri="{FF2B5EF4-FFF2-40B4-BE49-F238E27FC236}">
                <a16:creationId xmlns:a16="http://schemas.microsoft.com/office/drawing/2014/main" id="{D937071A-FFB3-F847-AA55-96BADB23B620}"/>
              </a:ext>
            </a:extLst>
          </p:cNvPr>
          <p:cNvGrpSpPr/>
          <p:nvPr/>
        </p:nvGrpSpPr>
        <p:grpSpPr>
          <a:xfrm>
            <a:off x="4833438" y="2194621"/>
            <a:ext cx="511850" cy="760937"/>
            <a:chOff x="7478257" y="2193205"/>
            <a:chExt cx="452893" cy="700189"/>
          </a:xfrm>
        </p:grpSpPr>
        <p:sp>
          <p:nvSpPr>
            <p:cNvPr id="103" name="Oval 159">
              <a:extLst>
                <a:ext uri="{FF2B5EF4-FFF2-40B4-BE49-F238E27FC236}">
                  <a16:creationId xmlns:a16="http://schemas.microsoft.com/office/drawing/2014/main" id="{E8B8FDFD-63D5-BCB6-FAD7-C7B55FAE8D3D}"/>
                </a:ext>
              </a:extLst>
            </p:cNvPr>
            <p:cNvSpPr/>
            <p:nvPr/>
          </p:nvSpPr>
          <p:spPr>
            <a:xfrm>
              <a:off x="7478257" y="2786413"/>
              <a:ext cx="452893" cy="106981"/>
            </a:xfrm>
            <a:prstGeom prst="ellipse">
              <a:avLst/>
            </a:prstGeom>
            <a:solidFill>
              <a:schemeClr val="tx2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4" name="Freeform 17">
              <a:extLst>
                <a:ext uri="{FF2B5EF4-FFF2-40B4-BE49-F238E27FC236}">
                  <a16:creationId xmlns:a16="http://schemas.microsoft.com/office/drawing/2014/main" id="{E42BC2C4-B8F8-3818-D34C-9F778BABBAD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78257" y="2193205"/>
              <a:ext cx="452893" cy="646699"/>
            </a:xfrm>
            <a:custGeom>
              <a:avLst/>
              <a:gdLst>
                <a:gd name="T0" fmla="*/ 214 w 221"/>
                <a:gd name="T1" fmla="*/ 77 h 315"/>
                <a:gd name="T2" fmla="*/ 164 w 221"/>
                <a:gd name="T3" fmla="*/ 14 h 315"/>
                <a:gd name="T4" fmla="*/ 110 w 221"/>
                <a:gd name="T5" fmla="*/ 0 h 315"/>
                <a:gd name="T6" fmla="*/ 110 w 221"/>
                <a:gd name="T7" fmla="*/ 0 h 315"/>
                <a:gd name="T8" fmla="*/ 56 w 221"/>
                <a:gd name="T9" fmla="*/ 14 h 315"/>
                <a:gd name="T10" fmla="*/ 6 w 221"/>
                <a:gd name="T11" fmla="*/ 77 h 315"/>
                <a:gd name="T12" fmla="*/ 5 w 221"/>
                <a:gd name="T13" fmla="*/ 132 h 315"/>
                <a:gd name="T14" fmla="*/ 40 w 221"/>
                <a:gd name="T15" fmla="*/ 208 h 315"/>
                <a:gd name="T16" fmla="*/ 94 w 221"/>
                <a:gd name="T17" fmla="*/ 292 h 315"/>
                <a:gd name="T18" fmla="*/ 110 w 221"/>
                <a:gd name="T19" fmla="*/ 315 h 315"/>
                <a:gd name="T20" fmla="*/ 110 w 221"/>
                <a:gd name="T21" fmla="*/ 315 h 315"/>
                <a:gd name="T22" fmla="*/ 126 w 221"/>
                <a:gd name="T23" fmla="*/ 292 h 315"/>
                <a:gd name="T24" fmla="*/ 180 w 221"/>
                <a:gd name="T25" fmla="*/ 208 h 315"/>
                <a:gd name="T26" fmla="*/ 215 w 221"/>
                <a:gd name="T27" fmla="*/ 132 h 315"/>
                <a:gd name="T28" fmla="*/ 214 w 221"/>
                <a:gd name="T29" fmla="*/ 77 h 315"/>
                <a:gd name="T30" fmla="*/ 110 w 221"/>
                <a:gd name="T31" fmla="*/ 174 h 315"/>
                <a:gd name="T32" fmla="*/ 110 w 221"/>
                <a:gd name="T33" fmla="*/ 174 h 315"/>
                <a:gd name="T34" fmla="*/ 110 w 221"/>
                <a:gd name="T35" fmla="*/ 174 h 315"/>
                <a:gd name="T36" fmla="*/ 44 w 221"/>
                <a:gd name="T37" fmla="*/ 108 h 315"/>
                <a:gd name="T38" fmla="*/ 110 w 221"/>
                <a:gd name="T39" fmla="*/ 42 h 315"/>
                <a:gd name="T40" fmla="*/ 110 w 221"/>
                <a:gd name="T41" fmla="*/ 42 h 315"/>
                <a:gd name="T42" fmla="*/ 110 w 221"/>
                <a:gd name="T43" fmla="*/ 42 h 315"/>
                <a:gd name="T44" fmla="*/ 176 w 221"/>
                <a:gd name="T45" fmla="*/ 108 h 315"/>
                <a:gd name="T46" fmla="*/ 110 w 221"/>
                <a:gd name="T47" fmla="*/ 174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21" h="315">
                  <a:moveTo>
                    <a:pt x="214" y="77"/>
                  </a:moveTo>
                  <a:cubicBezTo>
                    <a:pt x="206" y="50"/>
                    <a:pt x="189" y="29"/>
                    <a:pt x="164" y="14"/>
                  </a:cubicBezTo>
                  <a:cubicBezTo>
                    <a:pt x="147" y="4"/>
                    <a:pt x="129" y="0"/>
                    <a:pt x="110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91" y="0"/>
                    <a:pt x="73" y="4"/>
                    <a:pt x="56" y="14"/>
                  </a:cubicBezTo>
                  <a:cubicBezTo>
                    <a:pt x="31" y="29"/>
                    <a:pt x="15" y="50"/>
                    <a:pt x="6" y="77"/>
                  </a:cubicBezTo>
                  <a:cubicBezTo>
                    <a:pt x="1" y="95"/>
                    <a:pt x="0" y="114"/>
                    <a:pt x="5" y="132"/>
                  </a:cubicBezTo>
                  <a:cubicBezTo>
                    <a:pt x="13" y="159"/>
                    <a:pt x="26" y="184"/>
                    <a:pt x="40" y="208"/>
                  </a:cubicBezTo>
                  <a:cubicBezTo>
                    <a:pt x="58" y="237"/>
                    <a:pt x="76" y="264"/>
                    <a:pt x="94" y="292"/>
                  </a:cubicBezTo>
                  <a:cubicBezTo>
                    <a:pt x="99" y="300"/>
                    <a:pt x="104" y="307"/>
                    <a:pt x="110" y="315"/>
                  </a:cubicBezTo>
                  <a:cubicBezTo>
                    <a:pt x="110" y="315"/>
                    <a:pt x="110" y="315"/>
                    <a:pt x="110" y="315"/>
                  </a:cubicBezTo>
                  <a:cubicBezTo>
                    <a:pt x="116" y="307"/>
                    <a:pt x="121" y="300"/>
                    <a:pt x="126" y="292"/>
                  </a:cubicBezTo>
                  <a:cubicBezTo>
                    <a:pt x="144" y="264"/>
                    <a:pt x="163" y="237"/>
                    <a:pt x="180" y="208"/>
                  </a:cubicBezTo>
                  <a:cubicBezTo>
                    <a:pt x="194" y="184"/>
                    <a:pt x="207" y="159"/>
                    <a:pt x="215" y="132"/>
                  </a:cubicBezTo>
                  <a:cubicBezTo>
                    <a:pt x="221" y="114"/>
                    <a:pt x="220" y="95"/>
                    <a:pt x="214" y="77"/>
                  </a:cubicBezTo>
                  <a:close/>
                  <a:moveTo>
                    <a:pt x="110" y="174"/>
                  </a:moveTo>
                  <a:cubicBezTo>
                    <a:pt x="110" y="174"/>
                    <a:pt x="110" y="174"/>
                    <a:pt x="110" y="174"/>
                  </a:cubicBezTo>
                  <a:cubicBezTo>
                    <a:pt x="110" y="174"/>
                    <a:pt x="110" y="174"/>
                    <a:pt x="110" y="174"/>
                  </a:cubicBezTo>
                  <a:cubicBezTo>
                    <a:pt x="74" y="174"/>
                    <a:pt x="44" y="145"/>
                    <a:pt x="44" y="108"/>
                  </a:cubicBezTo>
                  <a:cubicBezTo>
                    <a:pt x="44" y="72"/>
                    <a:pt x="74" y="42"/>
                    <a:pt x="110" y="42"/>
                  </a:cubicBezTo>
                  <a:cubicBezTo>
                    <a:pt x="110" y="42"/>
                    <a:pt x="110" y="42"/>
                    <a:pt x="110" y="42"/>
                  </a:cubicBezTo>
                  <a:cubicBezTo>
                    <a:pt x="110" y="42"/>
                    <a:pt x="110" y="42"/>
                    <a:pt x="110" y="42"/>
                  </a:cubicBezTo>
                  <a:cubicBezTo>
                    <a:pt x="147" y="42"/>
                    <a:pt x="176" y="72"/>
                    <a:pt x="176" y="108"/>
                  </a:cubicBezTo>
                  <a:cubicBezTo>
                    <a:pt x="176" y="145"/>
                    <a:pt x="147" y="174"/>
                    <a:pt x="110" y="174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85" name="Group 158">
            <a:extLst>
              <a:ext uri="{FF2B5EF4-FFF2-40B4-BE49-F238E27FC236}">
                <a16:creationId xmlns:a16="http://schemas.microsoft.com/office/drawing/2014/main" id="{D03F2B8B-FE6A-4597-2EA7-5F8956A0C64E}"/>
              </a:ext>
            </a:extLst>
          </p:cNvPr>
          <p:cNvGrpSpPr/>
          <p:nvPr/>
        </p:nvGrpSpPr>
        <p:grpSpPr>
          <a:xfrm>
            <a:off x="6880373" y="3059068"/>
            <a:ext cx="459408" cy="638426"/>
            <a:chOff x="7478257" y="2193205"/>
            <a:chExt cx="452893" cy="700189"/>
          </a:xfrm>
        </p:grpSpPr>
        <p:sp>
          <p:nvSpPr>
            <p:cNvPr id="101" name="Oval 159">
              <a:extLst>
                <a:ext uri="{FF2B5EF4-FFF2-40B4-BE49-F238E27FC236}">
                  <a16:creationId xmlns:a16="http://schemas.microsoft.com/office/drawing/2014/main" id="{7FB98BC5-CC2C-D9CC-43F0-3D00D9B51F79}"/>
                </a:ext>
              </a:extLst>
            </p:cNvPr>
            <p:cNvSpPr/>
            <p:nvPr/>
          </p:nvSpPr>
          <p:spPr>
            <a:xfrm>
              <a:off x="7478257" y="2786413"/>
              <a:ext cx="452893" cy="106981"/>
            </a:xfrm>
            <a:prstGeom prst="ellipse">
              <a:avLst/>
            </a:prstGeom>
            <a:solidFill>
              <a:schemeClr val="tx2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2" name="Freeform 17">
              <a:extLst>
                <a:ext uri="{FF2B5EF4-FFF2-40B4-BE49-F238E27FC236}">
                  <a16:creationId xmlns:a16="http://schemas.microsoft.com/office/drawing/2014/main" id="{722AF61D-562E-4680-EBBB-EE41B6D7B8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78257" y="2193205"/>
              <a:ext cx="452893" cy="646699"/>
            </a:xfrm>
            <a:custGeom>
              <a:avLst/>
              <a:gdLst>
                <a:gd name="T0" fmla="*/ 214 w 221"/>
                <a:gd name="T1" fmla="*/ 77 h 315"/>
                <a:gd name="T2" fmla="*/ 164 w 221"/>
                <a:gd name="T3" fmla="*/ 14 h 315"/>
                <a:gd name="T4" fmla="*/ 110 w 221"/>
                <a:gd name="T5" fmla="*/ 0 h 315"/>
                <a:gd name="T6" fmla="*/ 110 w 221"/>
                <a:gd name="T7" fmla="*/ 0 h 315"/>
                <a:gd name="T8" fmla="*/ 56 w 221"/>
                <a:gd name="T9" fmla="*/ 14 h 315"/>
                <a:gd name="T10" fmla="*/ 6 w 221"/>
                <a:gd name="T11" fmla="*/ 77 h 315"/>
                <a:gd name="T12" fmla="*/ 5 w 221"/>
                <a:gd name="T13" fmla="*/ 132 h 315"/>
                <a:gd name="T14" fmla="*/ 40 w 221"/>
                <a:gd name="T15" fmla="*/ 208 h 315"/>
                <a:gd name="T16" fmla="*/ 94 w 221"/>
                <a:gd name="T17" fmla="*/ 292 h 315"/>
                <a:gd name="T18" fmla="*/ 110 w 221"/>
                <a:gd name="T19" fmla="*/ 315 h 315"/>
                <a:gd name="T20" fmla="*/ 110 w 221"/>
                <a:gd name="T21" fmla="*/ 315 h 315"/>
                <a:gd name="T22" fmla="*/ 126 w 221"/>
                <a:gd name="T23" fmla="*/ 292 h 315"/>
                <a:gd name="T24" fmla="*/ 180 w 221"/>
                <a:gd name="T25" fmla="*/ 208 h 315"/>
                <a:gd name="T26" fmla="*/ 215 w 221"/>
                <a:gd name="T27" fmla="*/ 132 h 315"/>
                <a:gd name="T28" fmla="*/ 214 w 221"/>
                <a:gd name="T29" fmla="*/ 77 h 315"/>
                <a:gd name="T30" fmla="*/ 110 w 221"/>
                <a:gd name="T31" fmla="*/ 174 h 315"/>
                <a:gd name="T32" fmla="*/ 110 w 221"/>
                <a:gd name="T33" fmla="*/ 174 h 315"/>
                <a:gd name="T34" fmla="*/ 110 w 221"/>
                <a:gd name="T35" fmla="*/ 174 h 315"/>
                <a:gd name="T36" fmla="*/ 44 w 221"/>
                <a:gd name="T37" fmla="*/ 108 h 315"/>
                <a:gd name="T38" fmla="*/ 110 w 221"/>
                <a:gd name="T39" fmla="*/ 42 h 315"/>
                <a:gd name="T40" fmla="*/ 110 w 221"/>
                <a:gd name="T41" fmla="*/ 42 h 315"/>
                <a:gd name="T42" fmla="*/ 110 w 221"/>
                <a:gd name="T43" fmla="*/ 42 h 315"/>
                <a:gd name="T44" fmla="*/ 176 w 221"/>
                <a:gd name="T45" fmla="*/ 108 h 315"/>
                <a:gd name="T46" fmla="*/ 110 w 221"/>
                <a:gd name="T47" fmla="*/ 174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21" h="315">
                  <a:moveTo>
                    <a:pt x="214" y="77"/>
                  </a:moveTo>
                  <a:cubicBezTo>
                    <a:pt x="206" y="50"/>
                    <a:pt x="189" y="29"/>
                    <a:pt x="164" y="14"/>
                  </a:cubicBezTo>
                  <a:cubicBezTo>
                    <a:pt x="147" y="4"/>
                    <a:pt x="129" y="0"/>
                    <a:pt x="110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91" y="0"/>
                    <a:pt x="73" y="4"/>
                    <a:pt x="56" y="14"/>
                  </a:cubicBezTo>
                  <a:cubicBezTo>
                    <a:pt x="31" y="29"/>
                    <a:pt x="15" y="50"/>
                    <a:pt x="6" y="77"/>
                  </a:cubicBezTo>
                  <a:cubicBezTo>
                    <a:pt x="1" y="95"/>
                    <a:pt x="0" y="114"/>
                    <a:pt x="5" y="132"/>
                  </a:cubicBezTo>
                  <a:cubicBezTo>
                    <a:pt x="13" y="159"/>
                    <a:pt x="26" y="184"/>
                    <a:pt x="40" y="208"/>
                  </a:cubicBezTo>
                  <a:cubicBezTo>
                    <a:pt x="58" y="237"/>
                    <a:pt x="76" y="264"/>
                    <a:pt x="94" y="292"/>
                  </a:cubicBezTo>
                  <a:cubicBezTo>
                    <a:pt x="99" y="300"/>
                    <a:pt x="104" y="307"/>
                    <a:pt x="110" y="315"/>
                  </a:cubicBezTo>
                  <a:cubicBezTo>
                    <a:pt x="110" y="315"/>
                    <a:pt x="110" y="315"/>
                    <a:pt x="110" y="315"/>
                  </a:cubicBezTo>
                  <a:cubicBezTo>
                    <a:pt x="116" y="307"/>
                    <a:pt x="121" y="300"/>
                    <a:pt x="126" y="292"/>
                  </a:cubicBezTo>
                  <a:cubicBezTo>
                    <a:pt x="144" y="264"/>
                    <a:pt x="163" y="237"/>
                    <a:pt x="180" y="208"/>
                  </a:cubicBezTo>
                  <a:cubicBezTo>
                    <a:pt x="194" y="184"/>
                    <a:pt x="207" y="159"/>
                    <a:pt x="215" y="132"/>
                  </a:cubicBezTo>
                  <a:cubicBezTo>
                    <a:pt x="221" y="114"/>
                    <a:pt x="220" y="95"/>
                    <a:pt x="214" y="77"/>
                  </a:cubicBezTo>
                  <a:close/>
                  <a:moveTo>
                    <a:pt x="110" y="174"/>
                  </a:moveTo>
                  <a:cubicBezTo>
                    <a:pt x="110" y="174"/>
                    <a:pt x="110" y="174"/>
                    <a:pt x="110" y="174"/>
                  </a:cubicBezTo>
                  <a:cubicBezTo>
                    <a:pt x="110" y="174"/>
                    <a:pt x="110" y="174"/>
                    <a:pt x="110" y="174"/>
                  </a:cubicBezTo>
                  <a:cubicBezTo>
                    <a:pt x="74" y="174"/>
                    <a:pt x="44" y="145"/>
                    <a:pt x="44" y="108"/>
                  </a:cubicBezTo>
                  <a:cubicBezTo>
                    <a:pt x="44" y="72"/>
                    <a:pt x="74" y="42"/>
                    <a:pt x="110" y="42"/>
                  </a:cubicBezTo>
                  <a:cubicBezTo>
                    <a:pt x="110" y="42"/>
                    <a:pt x="110" y="42"/>
                    <a:pt x="110" y="42"/>
                  </a:cubicBezTo>
                  <a:cubicBezTo>
                    <a:pt x="110" y="42"/>
                    <a:pt x="110" y="42"/>
                    <a:pt x="110" y="42"/>
                  </a:cubicBezTo>
                  <a:cubicBezTo>
                    <a:pt x="147" y="42"/>
                    <a:pt x="176" y="72"/>
                    <a:pt x="176" y="108"/>
                  </a:cubicBezTo>
                  <a:cubicBezTo>
                    <a:pt x="176" y="145"/>
                    <a:pt x="147" y="174"/>
                    <a:pt x="110" y="17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86" name="Group 158">
            <a:extLst>
              <a:ext uri="{FF2B5EF4-FFF2-40B4-BE49-F238E27FC236}">
                <a16:creationId xmlns:a16="http://schemas.microsoft.com/office/drawing/2014/main" id="{80CE2826-219E-7538-B265-C3E5E8D74D43}"/>
              </a:ext>
            </a:extLst>
          </p:cNvPr>
          <p:cNvGrpSpPr/>
          <p:nvPr/>
        </p:nvGrpSpPr>
        <p:grpSpPr>
          <a:xfrm>
            <a:off x="7919608" y="4399047"/>
            <a:ext cx="329839" cy="509943"/>
            <a:chOff x="7478257" y="2193205"/>
            <a:chExt cx="452893" cy="700189"/>
          </a:xfrm>
        </p:grpSpPr>
        <p:sp>
          <p:nvSpPr>
            <p:cNvPr id="99" name="Oval 159">
              <a:extLst>
                <a:ext uri="{FF2B5EF4-FFF2-40B4-BE49-F238E27FC236}">
                  <a16:creationId xmlns:a16="http://schemas.microsoft.com/office/drawing/2014/main" id="{7ACBC7DE-2700-D155-D588-0B53517ACB3B}"/>
                </a:ext>
              </a:extLst>
            </p:cNvPr>
            <p:cNvSpPr/>
            <p:nvPr/>
          </p:nvSpPr>
          <p:spPr>
            <a:xfrm>
              <a:off x="7478257" y="2786413"/>
              <a:ext cx="452893" cy="106981"/>
            </a:xfrm>
            <a:prstGeom prst="ellipse">
              <a:avLst/>
            </a:prstGeom>
            <a:solidFill>
              <a:schemeClr val="tx2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0" name="Freeform 17">
              <a:extLst>
                <a:ext uri="{FF2B5EF4-FFF2-40B4-BE49-F238E27FC236}">
                  <a16:creationId xmlns:a16="http://schemas.microsoft.com/office/drawing/2014/main" id="{53D5D2D7-E0D0-E7E0-4905-C1F687E327B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78257" y="2193205"/>
              <a:ext cx="452893" cy="646699"/>
            </a:xfrm>
            <a:custGeom>
              <a:avLst/>
              <a:gdLst>
                <a:gd name="T0" fmla="*/ 214 w 221"/>
                <a:gd name="T1" fmla="*/ 77 h 315"/>
                <a:gd name="T2" fmla="*/ 164 w 221"/>
                <a:gd name="T3" fmla="*/ 14 h 315"/>
                <a:gd name="T4" fmla="*/ 110 w 221"/>
                <a:gd name="T5" fmla="*/ 0 h 315"/>
                <a:gd name="T6" fmla="*/ 110 w 221"/>
                <a:gd name="T7" fmla="*/ 0 h 315"/>
                <a:gd name="T8" fmla="*/ 56 w 221"/>
                <a:gd name="T9" fmla="*/ 14 h 315"/>
                <a:gd name="T10" fmla="*/ 6 w 221"/>
                <a:gd name="T11" fmla="*/ 77 h 315"/>
                <a:gd name="T12" fmla="*/ 5 w 221"/>
                <a:gd name="T13" fmla="*/ 132 h 315"/>
                <a:gd name="T14" fmla="*/ 40 w 221"/>
                <a:gd name="T15" fmla="*/ 208 h 315"/>
                <a:gd name="T16" fmla="*/ 94 w 221"/>
                <a:gd name="T17" fmla="*/ 292 h 315"/>
                <a:gd name="T18" fmla="*/ 110 w 221"/>
                <a:gd name="T19" fmla="*/ 315 h 315"/>
                <a:gd name="T20" fmla="*/ 110 w 221"/>
                <a:gd name="T21" fmla="*/ 315 h 315"/>
                <a:gd name="T22" fmla="*/ 126 w 221"/>
                <a:gd name="T23" fmla="*/ 292 h 315"/>
                <a:gd name="T24" fmla="*/ 180 w 221"/>
                <a:gd name="T25" fmla="*/ 208 h 315"/>
                <a:gd name="T26" fmla="*/ 215 w 221"/>
                <a:gd name="T27" fmla="*/ 132 h 315"/>
                <a:gd name="T28" fmla="*/ 214 w 221"/>
                <a:gd name="T29" fmla="*/ 77 h 315"/>
                <a:gd name="T30" fmla="*/ 110 w 221"/>
                <a:gd name="T31" fmla="*/ 174 h 315"/>
                <a:gd name="T32" fmla="*/ 110 w 221"/>
                <a:gd name="T33" fmla="*/ 174 h 315"/>
                <a:gd name="T34" fmla="*/ 110 w 221"/>
                <a:gd name="T35" fmla="*/ 174 h 315"/>
                <a:gd name="T36" fmla="*/ 44 w 221"/>
                <a:gd name="T37" fmla="*/ 108 h 315"/>
                <a:gd name="T38" fmla="*/ 110 w 221"/>
                <a:gd name="T39" fmla="*/ 42 h 315"/>
                <a:gd name="T40" fmla="*/ 110 w 221"/>
                <a:gd name="T41" fmla="*/ 42 h 315"/>
                <a:gd name="T42" fmla="*/ 110 w 221"/>
                <a:gd name="T43" fmla="*/ 42 h 315"/>
                <a:gd name="T44" fmla="*/ 176 w 221"/>
                <a:gd name="T45" fmla="*/ 108 h 315"/>
                <a:gd name="T46" fmla="*/ 110 w 221"/>
                <a:gd name="T47" fmla="*/ 174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21" h="315">
                  <a:moveTo>
                    <a:pt x="214" y="77"/>
                  </a:moveTo>
                  <a:cubicBezTo>
                    <a:pt x="206" y="50"/>
                    <a:pt x="189" y="29"/>
                    <a:pt x="164" y="14"/>
                  </a:cubicBezTo>
                  <a:cubicBezTo>
                    <a:pt x="147" y="4"/>
                    <a:pt x="129" y="0"/>
                    <a:pt x="110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91" y="0"/>
                    <a:pt x="73" y="4"/>
                    <a:pt x="56" y="14"/>
                  </a:cubicBezTo>
                  <a:cubicBezTo>
                    <a:pt x="31" y="29"/>
                    <a:pt x="15" y="50"/>
                    <a:pt x="6" y="77"/>
                  </a:cubicBezTo>
                  <a:cubicBezTo>
                    <a:pt x="1" y="95"/>
                    <a:pt x="0" y="114"/>
                    <a:pt x="5" y="132"/>
                  </a:cubicBezTo>
                  <a:cubicBezTo>
                    <a:pt x="13" y="159"/>
                    <a:pt x="26" y="184"/>
                    <a:pt x="40" y="208"/>
                  </a:cubicBezTo>
                  <a:cubicBezTo>
                    <a:pt x="58" y="237"/>
                    <a:pt x="76" y="264"/>
                    <a:pt x="94" y="292"/>
                  </a:cubicBezTo>
                  <a:cubicBezTo>
                    <a:pt x="99" y="300"/>
                    <a:pt x="104" y="307"/>
                    <a:pt x="110" y="315"/>
                  </a:cubicBezTo>
                  <a:cubicBezTo>
                    <a:pt x="110" y="315"/>
                    <a:pt x="110" y="315"/>
                    <a:pt x="110" y="315"/>
                  </a:cubicBezTo>
                  <a:cubicBezTo>
                    <a:pt x="116" y="307"/>
                    <a:pt x="121" y="300"/>
                    <a:pt x="126" y="292"/>
                  </a:cubicBezTo>
                  <a:cubicBezTo>
                    <a:pt x="144" y="264"/>
                    <a:pt x="163" y="237"/>
                    <a:pt x="180" y="208"/>
                  </a:cubicBezTo>
                  <a:cubicBezTo>
                    <a:pt x="194" y="184"/>
                    <a:pt x="207" y="159"/>
                    <a:pt x="215" y="132"/>
                  </a:cubicBezTo>
                  <a:cubicBezTo>
                    <a:pt x="221" y="114"/>
                    <a:pt x="220" y="95"/>
                    <a:pt x="214" y="77"/>
                  </a:cubicBezTo>
                  <a:close/>
                  <a:moveTo>
                    <a:pt x="110" y="174"/>
                  </a:moveTo>
                  <a:cubicBezTo>
                    <a:pt x="110" y="174"/>
                    <a:pt x="110" y="174"/>
                    <a:pt x="110" y="174"/>
                  </a:cubicBezTo>
                  <a:cubicBezTo>
                    <a:pt x="110" y="174"/>
                    <a:pt x="110" y="174"/>
                    <a:pt x="110" y="174"/>
                  </a:cubicBezTo>
                  <a:cubicBezTo>
                    <a:pt x="74" y="174"/>
                    <a:pt x="44" y="145"/>
                    <a:pt x="44" y="108"/>
                  </a:cubicBezTo>
                  <a:cubicBezTo>
                    <a:pt x="44" y="72"/>
                    <a:pt x="74" y="42"/>
                    <a:pt x="110" y="42"/>
                  </a:cubicBezTo>
                  <a:cubicBezTo>
                    <a:pt x="110" y="42"/>
                    <a:pt x="110" y="42"/>
                    <a:pt x="110" y="42"/>
                  </a:cubicBezTo>
                  <a:cubicBezTo>
                    <a:pt x="110" y="42"/>
                    <a:pt x="110" y="42"/>
                    <a:pt x="110" y="42"/>
                  </a:cubicBezTo>
                  <a:cubicBezTo>
                    <a:pt x="147" y="42"/>
                    <a:pt x="176" y="72"/>
                    <a:pt x="176" y="108"/>
                  </a:cubicBezTo>
                  <a:cubicBezTo>
                    <a:pt x="176" y="145"/>
                    <a:pt x="147" y="174"/>
                    <a:pt x="110" y="17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87" name="Group 9">
            <a:extLst>
              <a:ext uri="{FF2B5EF4-FFF2-40B4-BE49-F238E27FC236}">
                <a16:creationId xmlns:a16="http://schemas.microsoft.com/office/drawing/2014/main" id="{3BF9C18F-151F-B39F-F508-0204B0FCD516}"/>
              </a:ext>
            </a:extLst>
          </p:cNvPr>
          <p:cNvGrpSpPr/>
          <p:nvPr/>
        </p:nvGrpSpPr>
        <p:grpSpPr>
          <a:xfrm>
            <a:off x="5933119" y="4391892"/>
            <a:ext cx="471465" cy="606572"/>
            <a:chOff x="7478257" y="2193205"/>
            <a:chExt cx="452893" cy="700189"/>
          </a:xfrm>
        </p:grpSpPr>
        <p:sp>
          <p:nvSpPr>
            <p:cNvPr id="97" name="Oval 10">
              <a:extLst>
                <a:ext uri="{FF2B5EF4-FFF2-40B4-BE49-F238E27FC236}">
                  <a16:creationId xmlns:a16="http://schemas.microsoft.com/office/drawing/2014/main" id="{EF654098-C5B4-B405-7ED2-78F78223ABBD}"/>
                </a:ext>
              </a:extLst>
            </p:cNvPr>
            <p:cNvSpPr/>
            <p:nvPr/>
          </p:nvSpPr>
          <p:spPr>
            <a:xfrm>
              <a:off x="7478257" y="2786413"/>
              <a:ext cx="452893" cy="106981"/>
            </a:xfrm>
            <a:prstGeom prst="ellipse">
              <a:avLst/>
            </a:prstGeom>
            <a:solidFill>
              <a:schemeClr val="tx2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Freeform 17">
              <a:extLst>
                <a:ext uri="{FF2B5EF4-FFF2-40B4-BE49-F238E27FC236}">
                  <a16:creationId xmlns:a16="http://schemas.microsoft.com/office/drawing/2014/main" id="{90B11181-C636-D3F0-3F4E-5BAE5D262E1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78257" y="2193205"/>
              <a:ext cx="452893" cy="646699"/>
            </a:xfrm>
            <a:custGeom>
              <a:avLst/>
              <a:gdLst>
                <a:gd name="T0" fmla="*/ 214 w 221"/>
                <a:gd name="T1" fmla="*/ 77 h 315"/>
                <a:gd name="T2" fmla="*/ 164 w 221"/>
                <a:gd name="T3" fmla="*/ 14 h 315"/>
                <a:gd name="T4" fmla="*/ 110 w 221"/>
                <a:gd name="T5" fmla="*/ 0 h 315"/>
                <a:gd name="T6" fmla="*/ 110 w 221"/>
                <a:gd name="T7" fmla="*/ 0 h 315"/>
                <a:gd name="T8" fmla="*/ 56 w 221"/>
                <a:gd name="T9" fmla="*/ 14 h 315"/>
                <a:gd name="T10" fmla="*/ 6 w 221"/>
                <a:gd name="T11" fmla="*/ 77 h 315"/>
                <a:gd name="T12" fmla="*/ 5 w 221"/>
                <a:gd name="T13" fmla="*/ 132 h 315"/>
                <a:gd name="T14" fmla="*/ 40 w 221"/>
                <a:gd name="T15" fmla="*/ 208 h 315"/>
                <a:gd name="T16" fmla="*/ 94 w 221"/>
                <a:gd name="T17" fmla="*/ 292 h 315"/>
                <a:gd name="T18" fmla="*/ 110 w 221"/>
                <a:gd name="T19" fmla="*/ 315 h 315"/>
                <a:gd name="T20" fmla="*/ 110 w 221"/>
                <a:gd name="T21" fmla="*/ 315 h 315"/>
                <a:gd name="T22" fmla="*/ 126 w 221"/>
                <a:gd name="T23" fmla="*/ 292 h 315"/>
                <a:gd name="T24" fmla="*/ 180 w 221"/>
                <a:gd name="T25" fmla="*/ 208 h 315"/>
                <a:gd name="T26" fmla="*/ 215 w 221"/>
                <a:gd name="T27" fmla="*/ 132 h 315"/>
                <a:gd name="T28" fmla="*/ 214 w 221"/>
                <a:gd name="T29" fmla="*/ 77 h 315"/>
                <a:gd name="T30" fmla="*/ 110 w 221"/>
                <a:gd name="T31" fmla="*/ 174 h 315"/>
                <a:gd name="T32" fmla="*/ 110 w 221"/>
                <a:gd name="T33" fmla="*/ 174 h 315"/>
                <a:gd name="T34" fmla="*/ 110 w 221"/>
                <a:gd name="T35" fmla="*/ 174 h 315"/>
                <a:gd name="T36" fmla="*/ 44 w 221"/>
                <a:gd name="T37" fmla="*/ 108 h 315"/>
                <a:gd name="T38" fmla="*/ 110 w 221"/>
                <a:gd name="T39" fmla="*/ 42 h 315"/>
                <a:gd name="T40" fmla="*/ 110 w 221"/>
                <a:gd name="T41" fmla="*/ 42 h 315"/>
                <a:gd name="T42" fmla="*/ 110 w 221"/>
                <a:gd name="T43" fmla="*/ 42 h 315"/>
                <a:gd name="T44" fmla="*/ 176 w 221"/>
                <a:gd name="T45" fmla="*/ 108 h 315"/>
                <a:gd name="T46" fmla="*/ 110 w 221"/>
                <a:gd name="T47" fmla="*/ 174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21" h="315">
                  <a:moveTo>
                    <a:pt x="214" y="77"/>
                  </a:moveTo>
                  <a:cubicBezTo>
                    <a:pt x="206" y="50"/>
                    <a:pt x="189" y="29"/>
                    <a:pt x="164" y="14"/>
                  </a:cubicBezTo>
                  <a:cubicBezTo>
                    <a:pt x="147" y="4"/>
                    <a:pt x="129" y="0"/>
                    <a:pt x="110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91" y="0"/>
                    <a:pt x="73" y="4"/>
                    <a:pt x="56" y="14"/>
                  </a:cubicBezTo>
                  <a:cubicBezTo>
                    <a:pt x="31" y="29"/>
                    <a:pt x="15" y="50"/>
                    <a:pt x="6" y="77"/>
                  </a:cubicBezTo>
                  <a:cubicBezTo>
                    <a:pt x="1" y="95"/>
                    <a:pt x="0" y="114"/>
                    <a:pt x="5" y="132"/>
                  </a:cubicBezTo>
                  <a:cubicBezTo>
                    <a:pt x="13" y="159"/>
                    <a:pt x="26" y="184"/>
                    <a:pt x="40" y="208"/>
                  </a:cubicBezTo>
                  <a:cubicBezTo>
                    <a:pt x="58" y="237"/>
                    <a:pt x="76" y="264"/>
                    <a:pt x="94" y="292"/>
                  </a:cubicBezTo>
                  <a:cubicBezTo>
                    <a:pt x="99" y="300"/>
                    <a:pt x="104" y="307"/>
                    <a:pt x="110" y="315"/>
                  </a:cubicBezTo>
                  <a:cubicBezTo>
                    <a:pt x="110" y="315"/>
                    <a:pt x="110" y="315"/>
                    <a:pt x="110" y="315"/>
                  </a:cubicBezTo>
                  <a:cubicBezTo>
                    <a:pt x="116" y="307"/>
                    <a:pt x="121" y="300"/>
                    <a:pt x="126" y="292"/>
                  </a:cubicBezTo>
                  <a:cubicBezTo>
                    <a:pt x="144" y="264"/>
                    <a:pt x="163" y="237"/>
                    <a:pt x="180" y="208"/>
                  </a:cubicBezTo>
                  <a:cubicBezTo>
                    <a:pt x="194" y="184"/>
                    <a:pt x="207" y="159"/>
                    <a:pt x="215" y="132"/>
                  </a:cubicBezTo>
                  <a:cubicBezTo>
                    <a:pt x="221" y="114"/>
                    <a:pt x="220" y="95"/>
                    <a:pt x="214" y="77"/>
                  </a:cubicBezTo>
                  <a:close/>
                  <a:moveTo>
                    <a:pt x="110" y="174"/>
                  </a:moveTo>
                  <a:cubicBezTo>
                    <a:pt x="110" y="174"/>
                    <a:pt x="110" y="174"/>
                    <a:pt x="110" y="174"/>
                  </a:cubicBezTo>
                  <a:cubicBezTo>
                    <a:pt x="110" y="174"/>
                    <a:pt x="110" y="174"/>
                    <a:pt x="110" y="174"/>
                  </a:cubicBezTo>
                  <a:cubicBezTo>
                    <a:pt x="74" y="174"/>
                    <a:pt x="44" y="145"/>
                    <a:pt x="44" y="108"/>
                  </a:cubicBezTo>
                  <a:cubicBezTo>
                    <a:pt x="44" y="72"/>
                    <a:pt x="74" y="42"/>
                    <a:pt x="110" y="42"/>
                  </a:cubicBezTo>
                  <a:cubicBezTo>
                    <a:pt x="110" y="42"/>
                    <a:pt x="110" y="42"/>
                    <a:pt x="110" y="42"/>
                  </a:cubicBezTo>
                  <a:cubicBezTo>
                    <a:pt x="110" y="42"/>
                    <a:pt x="110" y="42"/>
                    <a:pt x="110" y="42"/>
                  </a:cubicBezTo>
                  <a:cubicBezTo>
                    <a:pt x="147" y="42"/>
                    <a:pt x="176" y="72"/>
                    <a:pt x="176" y="108"/>
                  </a:cubicBezTo>
                  <a:cubicBezTo>
                    <a:pt x="176" y="145"/>
                    <a:pt x="147" y="174"/>
                    <a:pt x="110" y="174"/>
                  </a:cubicBezTo>
                  <a:close/>
                </a:path>
              </a:pathLst>
            </a:custGeom>
            <a:solidFill>
              <a:srgbClr val="19D3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88" name="Group 158">
            <a:extLst>
              <a:ext uri="{FF2B5EF4-FFF2-40B4-BE49-F238E27FC236}">
                <a16:creationId xmlns:a16="http://schemas.microsoft.com/office/drawing/2014/main" id="{F63EBAAD-CEED-8A56-F7EF-9A6C498F2456}"/>
              </a:ext>
            </a:extLst>
          </p:cNvPr>
          <p:cNvGrpSpPr/>
          <p:nvPr/>
        </p:nvGrpSpPr>
        <p:grpSpPr>
          <a:xfrm>
            <a:off x="6470715" y="5025740"/>
            <a:ext cx="329839" cy="509943"/>
            <a:chOff x="7478257" y="2193205"/>
            <a:chExt cx="452893" cy="700189"/>
          </a:xfrm>
        </p:grpSpPr>
        <p:sp>
          <p:nvSpPr>
            <p:cNvPr id="95" name="Oval 159">
              <a:extLst>
                <a:ext uri="{FF2B5EF4-FFF2-40B4-BE49-F238E27FC236}">
                  <a16:creationId xmlns:a16="http://schemas.microsoft.com/office/drawing/2014/main" id="{6630217C-F50A-1A10-4252-83FC5335B273}"/>
                </a:ext>
              </a:extLst>
            </p:cNvPr>
            <p:cNvSpPr/>
            <p:nvPr/>
          </p:nvSpPr>
          <p:spPr>
            <a:xfrm>
              <a:off x="7478257" y="2786413"/>
              <a:ext cx="452893" cy="106981"/>
            </a:xfrm>
            <a:prstGeom prst="ellipse">
              <a:avLst/>
            </a:prstGeom>
            <a:solidFill>
              <a:schemeClr val="tx2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Freeform 17">
              <a:extLst>
                <a:ext uri="{FF2B5EF4-FFF2-40B4-BE49-F238E27FC236}">
                  <a16:creationId xmlns:a16="http://schemas.microsoft.com/office/drawing/2014/main" id="{E1447409-D91D-C6FE-E951-B6D01D41260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78257" y="2193205"/>
              <a:ext cx="452893" cy="646699"/>
            </a:xfrm>
            <a:custGeom>
              <a:avLst/>
              <a:gdLst>
                <a:gd name="T0" fmla="*/ 214 w 221"/>
                <a:gd name="T1" fmla="*/ 77 h 315"/>
                <a:gd name="T2" fmla="*/ 164 w 221"/>
                <a:gd name="T3" fmla="*/ 14 h 315"/>
                <a:gd name="T4" fmla="*/ 110 w 221"/>
                <a:gd name="T5" fmla="*/ 0 h 315"/>
                <a:gd name="T6" fmla="*/ 110 w 221"/>
                <a:gd name="T7" fmla="*/ 0 h 315"/>
                <a:gd name="T8" fmla="*/ 56 w 221"/>
                <a:gd name="T9" fmla="*/ 14 h 315"/>
                <a:gd name="T10" fmla="*/ 6 w 221"/>
                <a:gd name="T11" fmla="*/ 77 h 315"/>
                <a:gd name="T12" fmla="*/ 5 w 221"/>
                <a:gd name="T13" fmla="*/ 132 h 315"/>
                <a:gd name="T14" fmla="*/ 40 w 221"/>
                <a:gd name="T15" fmla="*/ 208 h 315"/>
                <a:gd name="T16" fmla="*/ 94 w 221"/>
                <a:gd name="T17" fmla="*/ 292 h 315"/>
                <a:gd name="T18" fmla="*/ 110 w 221"/>
                <a:gd name="T19" fmla="*/ 315 h 315"/>
                <a:gd name="T20" fmla="*/ 110 w 221"/>
                <a:gd name="T21" fmla="*/ 315 h 315"/>
                <a:gd name="T22" fmla="*/ 126 w 221"/>
                <a:gd name="T23" fmla="*/ 292 h 315"/>
                <a:gd name="T24" fmla="*/ 180 w 221"/>
                <a:gd name="T25" fmla="*/ 208 h 315"/>
                <a:gd name="T26" fmla="*/ 215 w 221"/>
                <a:gd name="T27" fmla="*/ 132 h 315"/>
                <a:gd name="T28" fmla="*/ 214 w 221"/>
                <a:gd name="T29" fmla="*/ 77 h 315"/>
                <a:gd name="T30" fmla="*/ 110 w 221"/>
                <a:gd name="T31" fmla="*/ 174 h 315"/>
                <a:gd name="T32" fmla="*/ 110 w 221"/>
                <a:gd name="T33" fmla="*/ 174 h 315"/>
                <a:gd name="T34" fmla="*/ 110 w 221"/>
                <a:gd name="T35" fmla="*/ 174 h 315"/>
                <a:gd name="T36" fmla="*/ 44 w 221"/>
                <a:gd name="T37" fmla="*/ 108 h 315"/>
                <a:gd name="T38" fmla="*/ 110 w 221"/>
                <a:gd name="T39" fmla="*/ 42 h 315"/>
                <a:gd name="T40" fmla="*/ 110 w 221"/>
                <a:gd name="T41" fmla="*/ 42 h 315"/>
                <a:gd name="T42" fmla="*/ 110 w 221"/>
                <a:gd name="T43" fmla="*/ 42 h 315"/>
                <a:gd name="T44" fmla="*/ 176 w 221"/>
                <a:gd name="T45" fmla="*/ 108 h 315"/>
                <a:gd name="T46" fmla="*/ 110 w 221"/>
                <a:gd name="T47" fmla="*/ 174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21" h="315">
                  <a:moveTo>
                    <a:pt x="214" y="77"/>
                  </a:moveTo>
                  <a:cubicBezTo>
                    <a:pt x="206" y="50"/>
                    <a:pt x="189" y="29"/>
                    <a:pt x="164" y="14"/>
                  </a:cubicBezTo>
                  <a:cubicBezTo>
                    <a:pt x="147" y="4"/>
                    <a:pt x="129" y="0"/>
                    <a:pt x="110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91" y="0"/>
                    <a:pt x="73" y="4"/>
                    <a:pt x="56" y="14"/>
                  </a:cubicBezTo>
                  <a:cubicBezTo>
                    <a:pt x="31" y="29"/>
                    <a:pt x="15" y="50"/>
                    <a:pt x="6" y="77"/>
                  </a:cubicBezTo>
                  <a:cubicBezTo>
                    <a:pt x="1" y="95"/>
                    <a:pt x="0" y="114"/>
                    <a:pt x="5" y="132"/>
                  </a:cubicBezTo>
                  <a:cubicBezTo>
                    <a:pt x="13" y="159"/>
                    <a:pt x="26" y="184"/>
                    <a:pt x="40" y="208"/>
                  </a:cubicBezTo>
                  <a:cubicBezTo>
                    <a:pt x="58" y="237"/>
                    <a:pt x="76" y="264"/>
                    <a:pt x="94" y="292"/>
                  </a:cubicBezTo>
                  <a:cubicBezTo>
                    <a:pt x="99" y="300"/>
                    <a:pt x="104" y="307"/>
                    <a:pt x="110" y="315"/>
                  </a:cubicBezTo>
                  <a:cubicBezTo>
                    <a:pt x="110" y="315"/>
                    <a:pt x="110" y="315"/>
                    <a:pt x="110" y="315"/>
                  </a:cubicBezTo>
                  <a:cubicBezTo>
                    <a:pt x="116" y="307"/>
                    <a:pt x="121" y="300"/>
                    <a:pt x="126" y="292"/>
                  </a:cubicBezTo>
                  <a:cubicBezTo>
                    <a:pt x="144" y="264"/>
                    <a:pt x="163" y="237"/>
                    <a:pt x="180" y="208"/>
                  </a:cubicBezTo>
                  <a:cubicBezTo>
                    <a:pt x="194" y="184"/>
                    <a:pt x="207" y="159"/>
                    <a:pt x="215" y="132"/>
                  </a:cubicBezTo>
                  <a:cubicBezTo>
                    <a:pt x="221" y="114"/>
                    <a:pt x="220" y="95"/>
                    <a:pt x="214" y="77"/>
                  </a:cubicBezTo>
                  <a:close/>
                  <a:moveTo>
                    <a:pt x="110" y="174"/>
                  </a:moveTo>
                  <a:cubicBezTo>
                    <a:pt x="110" y="174"/>
                    <a:pt x="110" y="174"/>
                    <a:pt x="110" y="174"/>
                  </a:cubicBezTo>
                  <a:cubicBezTo>
                    <a:pt x="110" y="174"/>
                    <a:pt x="110" y="174"/>
                    <a:pt x="110" y="174"/>
                  </a:cubicBezTo>
                  <a:cubicBezTo>
                    <a:pt x="74" y="174"/>
                    <a:pt x="44" y="145"/>
                    <a:pt x="44" y="108"/>
                  </a:cubicBezTo>
                  <a:cubicBezTo>
                    <a:pt x="44" y="72"/>
                    <a:pt x="74" y="42"/>
                    <a:pt x="110" y="42"/>
                  </a:cubicBezTo>
                  <a:cubicBezTo>
                    <a:pt x="110" y="42"/>
                    <a:pt x="110" y="42"/>
                    <a:pt x="110" y="42"/>
                  </a:cubicBezTo>
                  <a:cubicBezTo>
                    <a:pt x="110" y="42"/>
                    <a:pt x="110" y="42"/>
                    <a:pt x="110" y="42"/>
                  </a:cubicBezTo>
                  <a:cubicBezTo>
                    <a:pt x="147" y="42"/>
                    <a:pt x="176" y="72"/>
                    <a:pt x="176" y="108"/>
                  </a:cubicBezTo>
                  <a:cubicBezTo>
                    <a:pt x="176" y="145"/>
                    <a:pt x="147" y="174"/>
                    <a:pt x="110" y="17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89" name="Retângulo: Cantos Arredondados 88">
            <a:extLst>
              <a:ext uri="{FF2B5EF4-FFF2-40B4-BE49-F238E27FC236}">
                <a16:creationId xmlns:a16="http://schemas.microsoft.com/office/drawing/2014/main" id="{B7FDA531-C070-1D93-448B-ED2738EC6FF1}"/>
              </a:ext>
            </a:extLst>
          </p:cNvPr>
          <p:cNvSpPr/>
          <p:nvPr/>
        </p:nvSpPr>
        <p:spPr>
          <a:xfrm>
            <a:off x="6089825" y="5629273"/>
            <a:ext cx="2107873" cy="4570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>
                <a:solidFill>
                  <a:prstClr val="white"/>
                </a:solidFill>
                <a:latin typeface="Gill Sans MT" panose="020B0502020104020203"/>
              </a:rPr>
              <a:t>2018 </a:t>
            </a:r>
            <a:r>
              <a:rPr lang="en-US" sz="1100" dirty="0">
                <a:solidFill>
                  <a:prstClr val="white"/>
                </a:solidFill>
                <a:latin typeface="Gill Sans MT" panose="020B0502020104020203"/>
              </a:rPr>
              <a:t>Traditional and complementary medicine in primary health care</a:t>
            </a:r>
          </a:p>
        </p:txBody>
      </p:sp>
      <p:sp>
        <p:nvSpPr>
          <p:cNvPr id="90" name="Retângulo: Cantos Arredondados 89">
            <a:extLst>
              <a:ext uri="{FF2B5EF4-FFF2-40B4-BE49-F238E27FC236}">
                <a16:creationId xmlns:a16="http://schemas.microsoft.com/office/drawing/2014/main" id="{3DE398B0-E733-C1DA-C598-235F274E95A1}"/>
              </a:ext>
            </a:extLst>
          </p:cNvPr>
          <p:cNvSpPr/>
          <p:nvPr/>
        </p:nvSpPr>
        <p:spPr>
          <a:xfrm>
            <a:off x="6078494" y="6183165"/>
            <a:ext cx="2107873" cy="4570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>
                <a:solidFill>
                  <a:prstClr val="white"/>
                </a:solidFill>
                <a:latin typeface="Gill Sans MT" panose="020B0502020104020203"/>
              </a:rPr>
              <a:t>2018 </a:t>
            </a:r>
            <a:r>
              <a:rPr lang="en-US" sz="1100" dirty="0" err="1">
                <a:solidFill>
                  <a:prstClr val="white"/>
                </a:solidFill>
                <a:latin typeface="Gill Sans MT" panose="020B0502020104020203"/>
              </a:rPr>
              <a:t>Declaração</a:t>
            </a:r>
            <a:r>
              <a:rPr lang="en-US" sz="1100" dirty="0">
                <a:solidFill>
                  <a:prstClr val="white"/>
                </a:solidFill>
                <a:latin typeface="Gill Sans MT" panose="020B0502020104020203"/>
              </a:rPr>
              <a:t> de Astana</a:t>
            </a:r>
          </a:p>
        </p:txBody>
      </p:sp>
      <p:sp>
        <p:nvSpPr>
          <p:cNvPr id="91" name="Retângulo: Cantos Arredondados 90">
            <a:extLst>
              <a:ext uri="{FF2B5EF4-FFF2-40B4-BE49-F238E27FC236}">
                <a16:creationId xmlns:a16="http://schemas.microsoft.com/office/drawing/2014/main" id="{ED7F394D-08DD-652E-842F-D922CF566403}"/>
              </a:ext>
            </a:extLst>
          </p:cNvPr>
          <p:cNvSpPr/>
          <p:nvPr/>
        </p:nvSpPr>
        <p:spPr>
          <a:xfrm>
            <a:off x="693816" y="5113286"/>
            <a:ext cx="2651347" cy="4177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>
                <a:solidFill>
                  <a:prstClr val="white"/>
                </a:solidFill>
                <a:latin typeface="Gill Sans MT" panose="020B0502020104020203"/>
              </a:rPr>
              <a:t>2019 </a:t>
            </a:r>
            <a:r>
              <a:rPr lang="en-US" sz="1100" dirty="0">
                <a:solidFill>
                  <a:prstClr val="white"/>
                </a:solidFill>
                <a:latin typeface="Gill Sans MT" panose="020B0502020104020203"/>
              </a:rPr>
              <a:t>WHO global report on traditional and complementary medicine</a:t>
            </a:r>
          </a:p>
        </p:txBody>
      </p:sp>
      <p:grpSp>
        <p:nvGrpSpPr>
          <p:cNvPr id="92" name="Group 158">
            <a:extLst>
              <a:ext uri="{FF2B5EF4-FFF2-40B4-BE49-F238E27FC236}">
                <a16:creationId xmlns:a16="http://schemas.microsoft.com/office/drawing/2014/main" id="{FF4B7536-D317-689B-3893-2D22C1628224}"/>
              </a:ext>
            </a:extLst>
          </p:cNvPr>
          <p:cNvGrpSpPr/>
          <p:nvPr/>
        </p:nvGrpSpPr>
        <p:grpSpPr>
          <a:xfrm>
            <a:off x="3467958" y="5077504"/>
            <a:ext cx="397271" cy="488808"/>
            <a:chOff x="7478257" y="2193205"/>
            <a:chExt cx="452893" cy="700189"/>
          </a:xfrm>
        </p:grpSpPr>
        <p:sp>
          <p:nvSpPr>
            <p:cNvPr id="93" name="Oval 159">
              <a:extLst>
                <a:ext uri="{FF2B5EF4-FFF2-40B4-BE49-F238E27FC236}">
                  <a16:creationId xmlns:a16="http://schemas.microsoft.com/office/drawing/2014/main" id="{0D223835-7009-F32D-085A-D10850BA118E}"/>
                </a:ext>
              </a:extLst>
            </p:cNvPr>
            <p:cNvSpPr/>
            <p:nvPr/>
          </p:nvSpPr>
          <p:spPr>
            <a:xfrm>
              <a:off x="7478257" y="2786413"/>
              <a:ext cx="452893" cy="106981"/>
            </a:xfrm>
            <a:prstGeom prst="ellipse">
              <a:avLst/>
            </a:prstGeom>
            <a:solidFill>
              <a:schemeClr val="tx2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4" name="Freeform 17">
              <a:extLst>
                <a:ext uri="{FF2B5EF4-FFF2-40B4-BE49-F238E27FC236}">
                  <a16:creationId xmlns:a16="http://schemas.microsoft.com/office/drawing/2014/main" id="{04240B28-3C01-AAAD-550D-C67B3A9F9C1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78257" y="2193205"/>
              <a:ext cx="452893" cy="646699"/>
            </a:xfrm>
            <a:custGeom>
              <a:avLst/>
              <a:gdLst>
                <a:gd name="T0" fmla="*/ 214 w 221"/>
                <a:gd name="T1" fmla="*/ 77 h 315"/>
                <a:gd name="T2" fmla="*/ 164 w 221"/>
                <a:gd name="T3" fmla="*/ 14 h 315"/>
                <a:gd name="T4" fmla="*/ 110 w 221"/>
                <a:gd name="T5" fmla="*/ 0 h 315"/>
                <a:gd name="T6" fmla="*/ 110 w 221"/>
                <a:gd name="T7" fmla="*/ 0 h 315"/>
                <a:gd name="T8" fmla="*/ 56 w 221"/>
                <a:gd name="T9" fmla="*/ 14 h 315"/>
                <a:gd name="T10" fmla="*/ 6 w 221"/>
                <a:gd name="T11" fmla="*/ 77 h 315"/>
                <a:gd name="T12" fmla="*/ 5 w 221"/>
                <a:gd name="T13" fmla="*/ 132 h 315"/>
                <a:gd name="T14" fmla="*/ 40 w 221"/>
                <a:gd name="T15" fmla="*/ 208 h 315"/>
                <a:gd name="T16" fmla="*/ 94 w 221"/>
                <a:gd name="T17" fmla="*/ 292 h 315"/>
                <a:gd name="T18" fmla="*/ 110 w 221"/>
                <a:gd name="T19" fmla="*/ 315 h 315"/>
                <a:gd name="T20" fmla="*/ 110 w 221"/>
                <a:gd name="T21" fmla="*/ 315 h 315"/>
                <a:gd name="T22" fmla="*/ 126 w 221"/>
                <a:gd name="T23" fmla="*/ 292 h 315"/>
                <a:gd name="T24" fmla="*/ 180 w 221"/>
                <a:gd name="T25" fmla="*/ 208 h 315"/>
                <a:gd name="T26" fmla="*/ 215 w 221"/>
                <a:gd name="T27" fmla="*/ 132 h 315"/>
                <a:gd name="T28" fmla="*/ 214 w 221"/>
                <a:gd name="T29" fmla="*/ 77 h 315"/>
                <a:gd name="T30" fmla="*/ 110 w 221"/>
                <a:gd name="T31" fmla="*/ 174 h 315"/>
                <a:gd name="T32" fmla="*/ 110 w 221"/>
                <a:gd name="T33" fmla="*/ 174 h 315"/>
                <a:gd name="T34" fmla="*/ 110 w 221"/>
                <a:gd name="T35" fmla="*/ 174 h 315"/>
                <a:gd name="T36" fmla="*/ 44 w 221"/>
                <a:gd name="T37" fmla="*/ 108 h 315"/>
                <a:gd name="T38" fmla="*/ 110 w 221"/>
                <a:gd name="T39" fmla="*/ 42 h 315"/>
                <a:gd name="T40" fmla="*/ 110 w 221"/>
                <a:gd name="T41" fmla="*/ 42 h 315"/>
                <a:gd name="T42" fmla="*/ 110 w 221"/>
                <a:gd name="T43" fmla="*/ 42 h 315"/>
                <a:gd name="T44" fmla="*/ 176 w 221"/>
                <a:gd name="T45" fmla="*/ 108 h 315"/>
                <a:gd name="T46" fmla="*/ 110 w 221"/>
                <a:gd name="T47" fmla="*/ 174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21" h="315">
                  <a:moveTo>
                    <a:pt x="214" y="77"/>
                  </a:moveTo>
                  <a:cubicBezTo>
                    <a:pt x="206" y="50"/>
                    <a:pt x="189" y="29"/>
                    <a:pt x="164" y="14"/>
                  </a:cubicBezTo>
                  <a:cubicBezTo>
                    <a:pt x="147" y="4"/>
                    <a:pt x="129" y="0"/>
                    <a:pt x="110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91" y="0"/>
                    <a:pt x="73" y="4"/>
                    <a:pt x="56" y="14"/>
                  </a:cubicBezTo>
                  <a:cubicBezTo>
                    <a:pt x="31" y="29"/>
                    <a:pt x="15" y="50"/>
                    <a:pt x="6" y="77"/>
                  </a:cubicBezTo>
                  <a:cubicBezTo>
                    <a:pt x="1" y="95"/>
                    <a:pt x="0" y="114"/>
                    <a:pt x="5" y="132"/>
                  </a:cubicBezTo>
                  <a:cubicBezTo>
                    <a:pt x="13" y="159"/>
                    <a:pt x="26" y="184"/>
                    <a:pt x="40" y="208"/>
                  </a:cubicBezTo>
                  <a:cubicBezTo>
                    <a:pt x="58" y="237"/>
                    <a:pt x="76" y="264"/>
                    <a:pt x="94" y="292"/>
                  </a:cubicBezTo>
                  <a:cubicBezTo>
                    <a:pt x="99" y="300"/>
                    <a:pt x="104" y="307"/>
                    <a:pt x="110" y="315"/>
                  </a:cubicBezTo>
                  <a:cubicBezTo>
                    <a:pt x="110" y="315"/>
                    <a:pt x="110" y="315"/>
                    <a:pt x="110" y="315"/>
                  </a:cubicBezTo>
                  <a:cubicBezTo>
                    <a:pt x="116" y="307"/>
                    <a:pt x="121" y="300"/>
                    <a:pt x="126" y="292"/>
                  </a:cubicBezTo>
                  <a:cubicBezTo>
                    <a:pt x="144" y="264"/>
                    <a:pt x="163" y="237"/>
                    <a:pt x="180" y="208"/>
                  </a:cubicBezTo>
                  <a:cubicBezTo>
                    <a:pt x="194" y="184"/>
                    <a:pt x="207" y="159"/>
                    <a:pt x="215" y="132"/>
                  </a:cubicBezTo>
                  <a:cubicBezTo>
                    <a:pt x="221" y="114"/>
                    <a:pt x="220" y="95"/>
                    <a:pt x="214" y="77"/>
                  </a:cubicBezTo>
                  <a:close/>
                  <a:moveTo>
                    <a:pt x="110" y="174"/>
                  </a:moveTo>
                  <a:cubicBezTo>
                    <a:pt x="110" y="174"/>
                    <a:pt x="110" y="174"/>
                    <a:pt x="110" y="174"/>
                  </a:cubicBezTo>
                  <a:cubicBezTo>
                    <a:pt x="110" y="174"/>
                    <a:pt x="110" y="174"/>
                    <a:pt x="110" y="174"/>
                  </a:cubicBezTo>
                  <a:cubicBezTo>
                    <a:pt x="74" y="174"/>
                    <a:pt x="44" y="145"/>
                    <a:pt x="44" y="108"/>
                  </a:cubicBezTo>
                  <a:cubicBezTo>
                    <a:pt x="44" y="72"/>
                    <a:pt x="74" y="42"/>
                    <a:pt x="110" y="42"/>
                  </a:cubicBezTo>
                  <a:cubicBezTo>
                    <a:pt x="110" y="42"/>
                    <a:pt x="110" y="42"/>
                    <a:pt x="110" y="42"/>
                  </a:cubicBezTo>
                  <a:cubicBezTo>
                    <a:pt x="110" y="42"/>
                    <a:pt x="110" y="42"/>
                    <a:pt x="110" y="42"/>
                  </a:cubicBezTo>
                  <a:cubicBezTo>
                    <a:pt x="147" y="42"/>
                    <a:pt x="176" y="72"/>
                    <a:pt x="176" y="108"/>
                  </a:cubicBezTo>
                  <a:cubicBezTo>
                    <a:pt x="176" y="145"/>
                    <a:pt x="147" y="174"/>
                    <a:pt x="110" y="174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5342023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1C02352-E449-1840-9A5B-86D40944F2E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 r="12367" b="3702"/>
          <a:stretch/>
        </p:blipFill>
        <p:spPr>
          <a:xfrm>
            <a:off x="9238984" y="3775575"/>
            <a:ext cx="3212096" cy="320434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89EA400-A74A-7347-918E-7D75804B5B0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2985" b="31978"/>
          <a:stretch/>
        </p:blipFill>
        <p:spPr>
          <a:xfrm>
            <a:off x="196265" y="6031936"/>
            <a:ext cx="2501215" cy="795583"/>
          </a:xfrm>
          <a:prstGeom prst="rect">
            <a:avLst/>
          </a:prstGeom>
        </p:spPr>
      </p:pic>
      <p:sp>
        <p:nvSpPr>
          <p:cNvPr id="10" name="TextBox 8">
            <a:extLst>
              <a:ext uri="{FF2B5EF4-FFF2-40B4-BE49-F238E27FC236}">
                <a16:creationId xmlns:a16="http://schemas.microsoft.com/office/drawing/2014/main" id="{99A57DE0-A4E9-1552-95F3-DE59CF3AB6B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46456" y="15737"/>
            <a:ext cx="10118344" cy="11726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altLang="en-US" sz="4000" b="1" dirty="0">
                <a:latin typeface="Noto Sans" panose="020B0502040504020204" pitchFamily="34"/>
              </a:rPr>
              <a:t>Estrategia 2014-2023 – MTCI 2014-2023</a:t>
            </a:r>
            <a:br>
              <a:rPr lang="es-ES" altLang="en-US" sz="2400" b="1" dirty="0"/>
            </a:br>
            <a:br>
              <a:rPr lang="es-ES" altLang="en-US" sz="1400" b="1" dirty="0"/>
            </a:br>
            <a:r>
              <a:rPr lang="es-ES" altLang="en-US" sz="2400" dirty="0"/>
              <a:t>Objetivos e  </a:t>
            </a:r>
            <a:r>
              <a:rPr lang="es-ES" altLang="en-US" sz="2400" dirty="0" err="1"/>
              <a:t>Orientações</a:t>
            </a:r>
            <a:r>
              <a:rPr lang="es-ES" altLang="en-US" sz="2400" dirty="0"/>
              <a:t> Estratégicas</a:t>
            </a:r>
          </a:p>
        </p:txBody>
      </p:sp>
      <p:sp>
        <p:nvSpPr>
          <p:cNvPr id="11" name="Rounded Rectangle 6">
            <a:extLst>
              <a:ext uri="{FF2B5EF4-FFF2-40B4-BE49-F238E27FC236}">
                <a16:creationId xmlns:a16="http://schemas.microsoft.com/office/drawing/2014/main" id="{1F616E62-7EB1-D276-EAE1-C06D07883B54}"/>
              </a:ext>
            </a:extLst>
          </p:cNvPr>
          <p:cNvSpPr/>
          <p:nvPr/>
        </p:nvSpPr>
        <p:spPr>
          <a:xfrm>
            <a:off x="5222240" y="1152226"/>
            <a:ext cx="4814888" cy="140493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285750" indent="-285750" defTabSz="914400" eaLnBrk="0" hangingPunct="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srgbClr val="000000"/>
                </a:solidFill>
                <a:latin typeface="Arial"/>
              </a:rPr>
              <a:t>Compreender e reconhecer o papel e as possibilidades da MTCI;</a:t>
            </a:r>
          </a:p>
          <a:p>
            <a:pPr marL="285750" indent="-285750" defTabSz="914400" eaLnBrk="0" hangingPunct="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srgbClr val="000000"/>
                </a:solidFill>
                <a:latin typeface="Arial"/>
              </a:rPr>
              <a:t>Fortalecer a base de conhecimento e preservar os recursos</a:t>
            </a:r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entagon 3">
            <a:extLst>
              <a:ext uri="{FF2B5EF4-FFF2-40B4-BE49-F238E27FC236}">
                <a16:creationId xmlns:a16="http://schemas.microsoft.com/office/drawing/2014/main" id="{A75A7414-1A46-BD4C-0C3F-4774917A69DC}"/>
              </a:ext>
            </a:extLst>
          </p:cNvPr>
          <p:cNvSpPr/>
          <p:nvPr/>
        </p:nvSpPr>
        <p:spPr>
          <a:xfrm>
            <a:off x="1358960" y="1290488"/>
            <a:ext cx="3698716" cy="1128360"/>
          </a:xfrm>
          <a:prstGeom prst="homePlat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0" hangingPunct="0">
              <a:defRPr/>
            </a:pPr>
            <a:r>
              <a:rPr lang="pt-BR" b="1" dirty="0">
                <a:solidFill>
                  <a:srgbClr val="FFFFFF"/>
                </a:solidFill>
                <a:latin typeface="Arial"/>
              </a:rPr>
              <a:t>Desenvolver a base de conhecimento para gestão (políticas nacionais)</a:t>
            </a:r>
            <a:endParaRPr lang="en-US" b="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" name="Pentagon 4">
            <a:extLst>
              <a:ext uri="{FF2B5EF4-FFF2-40B4-BE49-F238E27FC236}">
                <a16:creationId xmlns:a16="http://schemas.microsoft.com/office/drawing/2014/main" id="{D4155895-1303-D989-E856-A529A5371778}"/>
              </a:ext>
            </a:extLst>
          </p:cNvPr>
          <p:cNvSpPr/>
          <p:nvPr/>
        </p:nvSpPr>
        <p:spPr>
          <a:xfrm>
            <a:off x="1358960" y="2956133"/>
            <a:ext cx="3698716" cy="1205369"/>
          </a:xfrm>
          <a:prstGeom prst="homePlat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0" hangingPunct="0">
              <a:defRPr/>
            </a:pPr>
            <a:r>
              <a:rPr lang="pt-BR" b="1" dirty="0">
                <a:solidFill>
                  <a:srgbClr val="FFFFFF"/>
                </a:solidFill>
                <a:latin typeface="Arial"/>
              </a:rPr>
              <a:t>Reforçar a qualidade, segurança, uso adequado eficaz (regulação)</a:t>
            </a:r>
            <a:endParaRPr lang="en-US" b="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" name="Pentagon 5">
            <a:extLst>
              <a:ext uri="{FF2B5EF4-FFF2-40B4-BE49-F238E27FC236}">
                <a16:creationId xmlns:a16="http://schemas.microsoft.com/office/drawing/2014/main" id="{983D6FE7-04D7-D2A1-66A1-835F682F0FF3}"/>
              </a:ext>
            </a:extLst>
          </p:cNvPr>
          <p:cNvSpPr/>
          <p:nvPr/>
        </p:nvSpPr>
        <p:spPr>
          <a:xfrm>
            <a:off x="1358960" y="4808882"/>
            <a:ext cx="3754760" cy="1060401"/>
          </a:xfrm>
          <a:prstGeom prst="homePlat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ES" b="1" dirty="0">
                <a:solidFill>
                  <a:srgbClr val="FFFFFF"/>
                </a:solidFill>
                <a:latin typeface="Arial"/>
              </a:rPr>
              <a:t>Cobertura Universal 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ES" b="1" dirty="0">
                <a:solidFill>
                  <a:srgbClr val="FFFFFF"/>
                </a:solidFill>
                <a:latin typeface="Arial"/>
              </a:rPr>
              <a:t>(</a:t>
            </a:r>
            <a:r>
              <a:rPr lang="es-ES" b="1" dirty="0" err="1">
                <a:solidFill>
                  <a:srgbClr val="FFFFFF"/>
                </a:solidFill>
                <a:latin typeface="Arial"/>
              </a:rPr>
              <a:t>Integração</a:t>
            </a:r>
            <a:r>
              <a:rPr lang="es-ES" b="1" dirty="0">
                <a:solidFill>
                  <a:srgbClr val="FFFFFF"/>
                </a:solidFill>
                <a:latin typeface="Arial"/>
              </a:rPr>
              <a:t> MTCI)</a:t>
            </a:r>
            <a:endParaRPr lang="en-US" b="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" name="Rounded Rectangle 7">
            <a:extLst>
              <a:ext uri="{FF2B5EF4-FFF2-40B4-BE49-F238E27FC236}">
                <a16:creationId xmlns:a16="http://schemas.microsoft.com/office/drawing/2014/main" id="{DE85FE7D-02E9-DF66-0C64-ACD1AD41C6C4}"/>
              </a:ext>
            </a:extLst>
          </p:cNvPr>
          <p:cNvSpPr/>
          <p:nvPr/>
        </p:nvSpPr>
        <p:spPr>
          <a:xfrm>
            <a:off x="5222240" y="2831800"/>
            <a:ext cx="4814888" cy="145415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285750" indent="-285750" defTabSz="914400" eaLnBrk="0" hangingPunct="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srgbClr val="000000"/>
                </a:solidFill>
                <a:latin typeface="Arial"/>
              </a:rPr>
              <a:t>Regulamentar produtos: Monitoramento e Implementação</a:t>
            </a:r>
          </a:p>
          <a:p>
            <a:pPr marL="285750" indent="-285750" defTabSz="914400" eaLnBrk="0" hangingPunct="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srgbClr val="000000"/>
                </a:solidFill>
                <a:latin typeface="Arial"/>
              </a:rPr>
              <a:t>Regulamentação de praticantes, cursos de formação, treinamento e prestação de serviços</a:t>
            </a:r>
            <a:endParaRPr lang="es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Rounded Rectangle 8">
            <a:extLst>
              <a:ext uri="{FF2B5EF4-FFF2-40B4-BE49-F238E27FC236}">
                <a16:creationId xmlns:a16="http://schemas.microsoft.com/office/drawing/2014/main" id="{5572A674-41E7-A57A-234B-8416F1A431C7}"/>
              </a:ext>
            </a:extLst>
          </p:cNvPr>
          <p:cNvSpPr/>
          <p:nvPr/>
        </p:nvSpPr>
        <p:spPr>
          <a:xfrm>
            <a:off x="5222240" y="4716163"/>
            <a:ext cx="4814888" cy="138112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285750" indent="-285750" defTabSz="914400" eaLnBrk="0" hangingPunct="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srgbClr val="000000"/>
                </a:solidFill>
                <a:latin typeface="Arial"/>
              </a:rPr>
              <a:t>Aproveitar a contribuição do potencial das MTCI para melhorar os serviços de saúde e os resultados. </a:t>
            </a:r>
          </a:p>
          <a:p>
            <a:pPr marL="285750" indent="-285750" defTabSz="914400" eaLnBrk="0" hangingPunct="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srgbClr val="000000"/>
                </a:solidFill>
                <a:latin typeface="Arial"/>
              </a:rPr>
              <a:t>Facilitar e mediar decisões informadas sobre autocuidado</a:t>
            </a:r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B3639480-1A1E-4132-EF65-ECDBCBAF9D08}"/>
              </a:ext>
            </a:extLst>
          </p:cNvPr>
          <p:cNvSpPr txBox="1"/>
          <p:nvPr/>
        </p:nvSpPr>
        <p:spPr>
          <a:xfrm>
            <a:off x="3812498" y="6375336"/>
            <a:ext cx="622463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i="0" dirty="0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 WHO traditional medicine strategy: 2014-2023. World Health Organization. </a:t>
            </a:r>
            <a:r>
              <a:rPr lang="pt-BR" sz="1400" dirty="0"/>
              <a:t>https://apps.who.int/iris/handle/10665/92455</a:t>
            </a:r>
          </a:p>
        </p:txBody>
      </p:sp>
    </p:spTree>
    <p:extLst>
      <p:ext uri="{BB962C8B-B14F-4D97-AF65-F5344CB8AC3E}">
        <p14:creationId xmlns:p14="http://schemas.microsoft.com/office/powerpoint/2010/main" val="1437387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1C02352-E449-1840-9A5B-86D40944F2E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r="12367" b="3702"/>
          <a:stretch/>
        </p:blipFill>
        <p:spPr>
          <a:xfrm>
            <a:off x="9238984" y="3775575"/>
            <a:ext cx="3212096" cy="320434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89EA400-A74A-7347-918E-7D75804B5B0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2985" b="31978"/>
          <a:stretch/>
        </p:blipFill>
        <p:spPr>
          <a:xfrm>
            <a:off x="196265" y="6031936"/>
            <a:ext cx="2501215" cy="795583"/>
          </a:xfrm>
          <a:prstGeom prst="rect">
            <a:avLst/>
          </a:prstGeom>
        </p:spPr>
      </p:pic>
      <p:sp>
        <p:nvSpPr>
          <p:cNvPr id="10" name="TextBox 8">
            <a:extLst>
              <a:ext uri="{FF2B5EF4-FFF2-40B4-BE49-F238E27FC236}">
                <a16:creationId xmlns:a16="http://schemas.microsoft.com/office/drawing/2014/main" id="{99A57DE0-A4E9-1552-95F3-DE59CF3AB6B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46456" y="278886"/>
            <a:ext cx="1011834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altLang="en-US" sz="4000" b="1" dirty="0">
                <a:latin typeface="Noto Sans" panose="020B0502040504020204" pitchFamily="34"/>
              </a:rPr>
              <a:t>Agendas Sinérgicas</a:t>
            </a:r>
            <a:endParaRPr lang="es-ES" altLang="en-US" sz="2400" dirty="0"/>
          </a:p>
        </p:txBody>
      </p:sp>
      <p:pic>
        <p:nvPicPr>
          <p:cNvPr id="1026" name="Picture 2" descr="O que é a Agenda 2030 das Nações Unidas e quais são os Objetivos de Desenvolvimento  Sustentável -">
            <a:extLst>
              <a:ext uri="{FF2B5EF4-FFF2-40B4-BE49-F238E27FC236}">
                <a16:creationId xmlns:a16="http://schemas.microsoft.com/office/drawing/2014/main" id="{E0090CBF-D1D6-3137-C6F0-DCD0286407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456" y="1059443"/>
            <a:ext cx="3230867" cy="2036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D53C83BA-4195-C28D-B049-1F1F754D8F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8194" y="278886"/>
            <a:ext cx="3069322" cy="3069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72C996E9-F8DC-8C71-0B75-884FA1E50FE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2969" t="18202" r="46797" b="6251"/>
          <a:stretch/>
        </p:blipFill>
        <p:spPr>
          <a:xfrm>
            <a:off x="6239540" y="240893"/>
            <a:ext cx="2346381" cy="3297886"/>
          </a:xfrm>
          <a:prstGeom prst="rect">
            <a:avLst/>
          </a:prstGeom>
        </p:spPr>
      </p:pic>
      <p:pic>
        <p:nvPicPr>
          <p:cNvPr id="3" name="Picture 2" descr="Thumbnail">
            <a:extLst>
              <a:ext uri="{FF2B5EF4-FFF2-40B4-BE49-F238E27FC236}">
                <a16:creationId xmlns:a16="http://schemas.microsoft.com/office/drawing/2014/main" id="{C2CDEF3C-8D70-C38D-1B23-8E381B9142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5421" y="3538779"/>
            <a:ext cx="3212095" cy="3212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2B1DCC1E-B0F8-8196-7183-E6BEE5D860E0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51603" t="13939" r="24022" b="29746"/>
          <a:stretch/>
        </p:blipFill>
        <p:spPr>
          <a:xfrm>
            <a:off x="275120" y="3393594"/>
            <a:ext cx="1704129" cy="1648105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E0022662-417C-B434-C469-B7C41A65E8F6}"/>
              </a:ext>
            </a:extLst>
          </p:cNvPr>
          <p:cNvSpPr txBox="1"/>
          <p:nvPr/>
        </p:nvSpPr>
        <p:spPr>
          <a:xfrm>
            <a:off x="-38946" y="5125557"/>
            <a:ext cx="201819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400" b="1" i="0" dirty="0">
                <a:solidFill>
                  <a:srgbClr val="3C4245"/>
                </a:solidFill>
                <a:effectLst/>
                <a:latin typeface="Noto Sans" panose="020B0502040504020204" pitchFamily="34" charset="0"/>
              </a:rPr>
              <a:t>Global Centre for Traditional</a:t>
            </a:r>
          </a:p>
          <a:p>
            <a:pPr algn="ctr"/>
            <a:r>
              <a:rPr lang="pt-BR" sz="1400" b="1" i="0" dirty="0">
                <a:solidFill>
                  <a:srgbClr val="3C4245"/>
                </a:solidFill>
                <a:effectLst/>
                <a:latin typeface="Noto Sans" panose="020B0502040504020204" pitchFamily="34" charset="0"/>
              </a:rPr>
              <a:t>Medicine - Índia</a:t>
            </a:r>
          </a:p>
        </p:txBody>
      </p:sp>
      <p:pic>
        <p:nvPicPr>
          <p:cNvPr id="9" name="Picture 4" descr="IDCM — Infectious Diseases and Clinical Microbiology">
            <a:extLst>
              <a:ext uri="{FF2B5EF4-FFF2-40B4-BE49-F238E27FC236}">
                <a16:creationId xmlns:a16="http://schemas.microsoft.com/office/drawing/2014/main" id="{A03A4BC7-3F2B-08DA-504C-357155FCEA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8788" y="3984336"/>
            <a:ext cx="3803942" cy="2445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41846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1C02352-E449-1840-9A5B-86D40944F2E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 r="12367" b="3702"/>
          <a:stretch/>
        </p:blipFill>
        <p:spPr>
          <a:xfrm>
            <a:off x="9238984" y="3775575"/>
            <a:ext cx="3212096" cy="320434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89EA400-A74A-7347-918E-7D75804B5B0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2985" b="31978"/>
          <a:stretch/>
        </p:blipFill>
        <p:spPr>
          <a:xfrm>
            <a:off x="196265" y="6031936"/>
            <a:ext cx="2501215" cy="795583"/>
          </a:xfrm>
          <a:prstGeom prst="rect">
            <a:avLst/>
          </a:prstGeom>
        </p:spPr>
      </p:pic>
      <p:sp>
        <p:nvSpPr>
          <p:cNvPr id="10" name="TextBox 8">
            <a:extLst>
              <a:ext uri="{FF2B5EF4-FFF2-40B4-BE49-F238E27FC236}">
                <a16:creationId xmlns:a16="http://schemas.microsoft.com/office/drawing/2014/main" id="{99A57DE0-A4E9-1552-95F3-DE59CF3AB6B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46456" y="278886"/>
            <a:ext cx="1011834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4000" b="1" dirty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Panorama Global das MTCI</a:t>
            </a:r>
          </a:p>
        </p:txBody>
      </p:sp>
      <p:pic>
        <p:nvPicPr>
          <p:cNvPr id="11" name="Content Placeholder 3">
            <a:extLst>
              <a:ext uri="{FF2B5EF4-FFF2-40B4-BE49-F238E27FC236}">
                <a16:creationId xmlns:a16="http://schemas.microsoft.com/office/drawing/2014/main" id="{3860B6A3-ED78-8BE1-2125-BDDE6C0FD29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925217"/>
            <a:ext cx="7383259" cy="4575300"/>
          </a:xfrm>
        </p:spPr>
      </p:pic>
      <p:sp>
        <p:nvSpPr>
          <p:cNvPr id="13" name="Retângulo 12">
            <a:extLst>
              <a:ext uri="{FF2B5EF4-FFF2-40B4-BE49-F238E27FC236}">
                <a16:creationId xmlns:a16="http://schemas.microsoft.com/office/drawing/2014/main" id="{26B16FE8-C448-DDC6-824A-2766929B1BC7}"/>
              </a:ext>
            </a:extLst>
          </p:cNvPr>
          <p:cNvSpPr/>
          <p:nvPr/>
        </p:nvSpPr>
        <p:spPr>
          <a:xfrm>
            <a:off x="2062203" y="4940401"/>
            <a:ext cx="25194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US" b="1" dirty="0"/>
              <a:t>Países </a:t>
            </a:r>
            <a:r>
              <a:rPr lang="es-US" b="1" dirty="0" err="1"/>
              <a:t>com</a:t>
            </a:r>
            <a:r>
              <a:rPr lang="es-US" b="1" dirty="0"/>
              <a:t> Políticas MTCI = 98</a:t>
            </a:r>
            <a:endParaRPr lang="pt-BR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BB76E7DD-95B0-D9EC-0A24-EF6853FE9B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44467" y="3082425"/>
            <a:ext cx="7143750" cy="3698604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2AC40491-B4A3-A31A-08BD-80E4BB9E90DF}"/>
              </a:ext>
            </a:extLst>
          </p:cNvPr>
          <p:cNvSpPr txBox="1"/>
          <p:nvPr/>
        </p:nvSpPr>
        <p:spPr>
          <a:xfrm>
            <a:off x="5078312" y="3154144"/>
            <a:ext cx="6846988" cy="646331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pt-BR" sz="1800" dirty="0">
                <a:solidFill>
                  <a:schemeClr val="bg1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Crescimento do nº o de países com políticas nacionais e ou leis de regulação em MCTI 1999-2018.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2F1A7B83-0754-5169-E000-D3479C464BD4}"/>
              </a:ext>
            </a:extLst>
          </p:cNvPr>
          <p:cNvSpPr txBox="1"/>
          <p:nvPr/>
        </p:nvSpPr>
        <p:spPr>
          <a:xfrm>
            <a:off x="2651491" y="5919255"/>
            <a:ext cx="2672984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0" i="0" dirty="0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 WHO global report on traditional and complementary medicine 2019. World Health Organization. </a:t>
            </a:r>
            <a:r>
              <a:rPr lang="en-US" sz="1000" b="0" i="0" u="none" strike="noStrike" dirty="0">
                <a:solidFill>
                  <a:srgbClr val="008DC9"/>
                </a:solidFill>
                <a:effectLst/>
                <a:latin typeface="Helvetica" panose="020B0604020202020204" pitchFamily="34" charset="0"/>
                <a:hlinkClick r:id="rId7"/>
              </a:rPr>
              <a:t>https://apps.who.int/iris/handle/10665/312342</a:t>
            </a:r>
            <a:r>
              <a:rPr lang="en-US" sz="1000" b="0" i="0" dirty="0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.</a:t>
            </a:r>
            <a:endParaRPr lang="pt-BR" sz="1000" dirty="0"/>
          </a:p>
        </p:txBody>
      </p:sp>
    </p:spTree>
    <p:extLst>
      <p:ext uri="{BB962C8B-B14F-4D97-AF65-F5344CB8AC3E}">
        <p14:creationId xmlns:p14="http://schemas.microsoft.com/office/powerpoint/2010/main" val="40110543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1C02352-E449-1840-9A5B-86D40944F2E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 r="12367" b="3702"/>
          <a:stretch/>
        </p:blipFill>
        <p:spPr>
          <a:xfrm>
            <a:off x="9238984" y="3775575"/>
            <a:ext cx="3212096" cy="320434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89EA400-A74A-7347-918E-7D75804B5B0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2985" b="31978"/>
          <a:stretch/>
        </p:blipFill>
        <p:spPr>
          <a:xfrm>
            <a:off x="196265" y="6031936"/>
            <a:ext cx="2501215" cy="795583"/>
          </a:xfrm>
          <a:prstGeom prst="rect">
            <a:avLst/>
          </a:prstGeom>
        </p:spPr>
      </p:pic>
      <p:sp>
        <p:nvSpPr>
          <p:cNvPr id="10" name="TextBox 8">
            <a:extLst>
              <a:ext uri="{FF2B5EF4-FFF2-40B4-BE49-F238E27FC236}">
                <a16:creationId xmlns:a16="http://schemas.microsoft.com/office/drawing/2014/main" id="{99A57DE0-A4E9-1552-95F3-DE59CF3AB6B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46456" y="278886"/>
            <a:ext cx="1011834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4000" b="1" dirty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Panorama Global das MTCI</a:t>
            </a:r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C9665488-5904-F72A-B1D1-BD8EA8674213}"/>
              </a:ext>
            </a:extLst>
          </p:cNvPr>
          <p:cNvSpPr txBox="1"/>
          <p:nvPr/>
        </p:nvSpPr>
        <p:spPr>
          <a:xfrm>
            <a:off x="339851" y="1056750"/>
            <a:ext cx="100112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pt-BR" sz="2400" dirty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Crescimento do nº de países com Institutos nacionais de pesquisa em MCTI 1999-2018.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DE3C2F95-D7EE-7A75-6ECB-33412E7497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6872" y="1949585"/>
            <a:ext cx="8991600" cy="4669607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A268A653-A417-0F67-1DB8-3703E57D77B1}"/>
              </a:ext>
            </a:extLst>
          </p:cNvPr>
          <p:cNvSpPr txBox="1"/>
          <p:nvPr/>
        </p:nvSpPr>
        <p:spPr>
          <a:xfrm>
            <a:off x="3832252" y="6379059"/>
            <a:ext cx="622463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0" i="0" dirty="0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 WHO global report on traditional and complementary medicine 2019. World Health Organization. </a:t>
            </a:r>
            <a:r>
              <a:rPr lang="en-US" sz="1000" b="0" i="0" u="none" strike="noStrike" dirty="0">
                <a:solidFill>
                  <a:srgbClr val="008DC9"/>
                </a:solidFill>
                <a:effectLst/>
                <a:latin typeface="Helvetica" panose="020B0604020202020204" pitchFamily="34" charset="0"/>
                <a:hlinkClick r:id="rId6"/>
              </a:rPr>
              <a:t>https://apps.who.int/iris/handle/10665/312342</a:t>
            </a:r>
            <a:r>
              <a:rPr lang="en-US" sz="1000" b="0" i="0" dirty="0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.</a:t>
            </a:r>
            <a:endParaRPr lang="pt-BR" sz="1000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10FBE427-8283-EFAD-16E5-A3CEEAB1C211}"/>
              </a:ext>
            </a:extLst>
          </p:cNvPr>
          <p:cNvSpPr txBox="1"/>
          <p:nvPr/>
        </p:nvSpPr>
        <p:spPr>
          <a:xfrm>
            <a:off x="1917839" y="2181446"/>
            <a:ext cx="8139043" cy="584775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pt-BR" sz="1600" dirty="0">
                <a:solidFill>
                  <a:schemeClr val="bg1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Crescimento do nº de países com Institutos nacionais de pesquisa em MCTI 1999-2018.</a:t>
            </a:r>
          </a:p>
        </p:txBody>
      </p:sp>
    </p:spTree>
    <p:extLst>
      <p:ext uri="{BB962C8B-B14F-4D97-AF65-F5344CB8AC3E}">
        <p14:creationId xmlns:p14="http://schemas.microsoft.com/office/powerpoint/2010/main" val="40239151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1C02352-E449-1840-9A5B-86D40944F2E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 r="12367" b="3702"/>
          <a:stretch/>
        </p:blipFill>
        <p:spPr>
          <a:xfrm>
            <a:off x="9238984" y="3775575"/>
            <a:ext cx="3212096" cy="320434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89EA400-A74A-7347-918E-7D75804B5B0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2985" b="31978"/>
          <a:stretch/>
        </p:blipFill>
        <p:spPr>
          <a:xfrm>
            <a:off x="196265" y="6031936"/>
            <a:ext cx="2501215" cy="795583"/>
          </a:xfrm>
          <a:prstGeom prst="rect">
            <a:avLst/>
          </a:prstGeom>
        </p:spPr>
      </p:pic>
      <p:sp>
        <p:nvSpPr>
          <p:cNvPr id="10" name="TextBox 8">
            <a:extLst>
              <a:ext uri="{FF2B5EF4-FFF2-40B4-BE49-F238E27FC236}">
                <a16:creationId xmlns:a16="http://schemas.microsoft.com/office/drawing/2014/main" id="{99A57DE0-A4E9-1552-95F3-DE59CF3AB6B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46456" y="278886"/>
            <a:ext cx="1011834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4000" b="1" dirty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Panorama Global das MTCI</a:t>
            </a:r>
          </a:p>
        </p:txBody>
      </p:sp>
      <p:sp>
        <p:nvSpPr>
          <p:cNvPr id="12" name="TextBox 4">
            <a:extLst>
              <a:ext uri="{FF2B5EF4-FFF2-40B4-BE49-F238E27FC236}">
                <a16:creationId xmlns:a16="http://schemas.microsoft.com/office/drawing/2014/main" id="{5EC35ADB-8E0E-3490-9A64-B848A260BB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2588" y="6451601"/>
            <a:ext cx="86931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000" dirty="0">
                <a:solidFill>
                  <a:srgbClr val="000000"/>
                </a:solidFill>
              </a:rPr>
              <a:t>Source: WHO global report on traditional and complementary medicine 2019</a:t>
            </a: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F843AFC7-CD10-5D99-EC84-5E009DD425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50" t="9471" r="18150" b="12226"/>
          <a:stretch/>
        </p:blipFill>
        <p:spPr bwMode="auto">
          <a:xfrm>
            <a:off x="1840868" y="1408177"/>
            <a:ext cx="8266176" cy="5367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8">
            <a:extLst>
              <a:ext uri="{FF2B5EF4-FFF2-40B4-BE49-F238E27FC236}">
                <a16:creationId xmlns:a16="http://schemas.microsoft.com/office/drawing/2014/main" id="{D7542747-6A13-250A-81AB-64820F807119}"/>
              </a:ext>
            </a:extLst>
          </p:cNvPr>
          <p:cNvSpPr txBox="1"/>
          <p:nvPr/>
        </p:nvSpPr>
        <p:spPr>
          <a:xfrm>
            <a:off x="339851" y="1056750"/>
            <a:ext cx="100112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pt-BR" sz="2400" dirty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Crescimento do nº de publicações científicas em MCTI 1999-2018.</a:t>
            </a:r>
          </a:p>
        </p:txBody>
      </p:sp>
      <p:sp>
        <p:nvSpPr>
          <p:cNvPr id="4" name="Seta: para Baixo 3">
            <a:extLst>
              <a:ext uri="{FF2B5EF4-FFF2-40B4-BE49-F238E27FC236}">
                <a16:creationId xmlns:a16="http://schemas.microsoft.com/office/drawing/2014/main" id="{7217A684-D5EF-D550-8447-35E2491B6FD5}"/>
              </a:ext>
            </a:extLst>
          </p:cNvPr>
          <p:cNvSpPr/>
          <p:nvPr/>
        </p:nvSpPr>
        <p:spPr>
          <a:xfrm>
            <a:off x="4370664" y="3187817"/>
            <a:ext cx="142613" cy="24118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4418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7c6c913-d6a3-437c-8eee-43a45eb3b053">
      <Terms xmlns="http://schemas.microsoft.com/office/infopath/2007/PartnerControls"/>
    </lcf76f155ced4ddcb4097134ff3c332f>
    <TaxCatchAll xmlns="5e13aadc-de86-43ee-b386-40c01ba74c80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2D2B21DBA80C844EB9F950F046F6EDD3" ma:contentTypeVersion="15" ma:contentTypeDescription="Crie um novo documento." ma:contentTypeScope="" ma:versionID="88668c5a43fc9747bbb15a65780dcd63">
  <xsd:schema xmlns:xsd="http://www.w3.org/2001/XMLSchema" xmlns:xs="http://www.w3.org/2001/XMLSchema" xmlns:p="http://schemas.microsoft.com/office/2006/metadata/properties" xmlns:ns2="a7c6c913-d6a3-437c-8eee-43a45eb3b053" xmlns:ns3="27885c0d-dc77-41ad-8354-d4c665630012" xmlns:ns4="5e13aadc-de86-43ee-b386-40c01ba74c80" targetNamespace="http://schemas.microsoft.com/office/2006/metadata/properties" ma:root="true" ma:fieldsID="27fcf10337c5080ed7f25524ea5e465b" ns2:_="" ns3:_="" ns4:_="">
    <xsd:import namespace="a7c6c913-d6a3-437c-8eee-43a45eb3b053"/>
    <xsd:import namespace="27885c0d-dc77-41ad-8354-d4c665630012"/>
    <xsd:import namespace="5e13aadc-de86-43ee-b386-40c01ba74c8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c6c913-d6a3-437c-8eee-43a45eb3b05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Marcações de imagem" ma:readOnly="false" ma:fieldId="{5cf76f15-5ced-4ddc-b409-7134ff3c332f}" ma:taxonomyMulti="true" ma:sspId="c0f44cca-6aff-4d49-827c-e4b3bc2e3f1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885c0d-dc77-41ad-8354-d4c66563001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13aadc-de86-43ee-b386-40c01ba74c80" elementFormDefault="qualified">
    <xsd:import namespace="http://schemas.microsoft.com/office/2006/documentManagement/types"/>
    <xsd:import namespace="http://schemas.microsoft.com/office/infopath/2007/PartnerControls"/>
    <xsd:element name="TaxCatchAll" ma:index="22" nillable="true" ma:displayName="Taxonomy Catch All Column" ma:hidden="true" ma:list="{916f715e-818b-4cb4-bfd7-5ad89461cf59}" ma:internalName="TaxCatchAll" ma:showField="CatchAllData" ma:web="27885c0d-dc77-41ad-8354-d4c66563001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41A5DBE-6EF4-4297-8F35-1326FF1C1BFB}">
  <ds:schemaRefs>
    <ds:schemaRef ds:uri="http://purl.org/dc/elements/1.1/"/>
    <ds:schemaRef ds:uri="http://schemas.openxmlformats.org/package/2006/metadata/core-properties"/>
    <ds:schemaRef ds:uri="http://purl.org/dc/dcmitype/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a9439166-47fc-4aad-80e0-a1ec5a16f92a"/>
    <ds:schemaRef ds:uri="http://purl.org/dc/terms/"/>
    <ds:schemaRef ds:uri="a7c6c913-d6a3-437c-8eee-43a45eb3b053"/>
    <ds:schemaRef ds:uri="5e13aadc-de86-43ee-b386-40c01ba74c80"/>
  </ds:schemaRefs>
</ds:datastoreItem>
</file>

<file path=customXml/itemProps2.xml><?xml version="1.0" encoding="utf-8"?>
<ds:datastoreItem xmlns:ds="http://schemas.openxmlformats.org/officeDocument/2006/customXml" ds:itemID="{A13DBAE1-44AB-4047-9C20-463D62CA10D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7c6c913-d6a3-437c-8eee-43a45eb3b053"/>
    <ds:schemaRef ds:uri="27885c0d-dc77-41ad-8354-d4c665630012"/>
    <ds:schemaRef ds:uri="5e13aadc-de86-43ee-b386-40c01ba74c8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D763975-78D3-4397-9F89-339B3EE47DB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5331</TotalTime>
  <Words>1079</Words>
  <Application>Microsoft Office PowerPoint</Application>
  <PresentationFormat>Widescreen</PresentationFormat>
  <Paragraphs>135</Paragraphs>
  <Slides>17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27" baseType="lpstr">
      <vt:lpstr>PFTransportLight-Regular</vt:lpstr>
      <vt:lpstr>Arial</vt:lpstr>
      <vt:lpstr>Calibri</vt:lpstr>
      <vt:lpstr>Calibri Light</vt:lpstr>
      <vt:lpstr>Gill Sans MT</vt:lpstr>
      <vt:lpstr>Helvetica</vt:lpstr>
      <vt:lpstr>Lato Light</vt:lpstr>
      <vt:lpstr>Noto Sans</vt:lpstr>
      <vt:lpstr>Open Sans</vt:lpstr>
      <vt:lpstr>Office Theme</vt:lpstr>
      <vt:lpstr>Apresentação do PowerPoint</vt:lpstr>
      <vt:lpstr>O que são as MTCI?</vt:lpstr>
      <vt:lpstr>O que são as MTCI?</vt:lpstr>
      <vt:lpstr>Apresentação do PowerPoint</vt:lpstr>
      <vt:lpstr>Estrategia 2014-2023 – MTCI 2014-2023  Objetivos e  Orientações Estratégicas</vt:lpstr>
      <vt:lpstr>Agendas Sinérgicas</vt:lpstr>
      <vt:lpstr>Panorama Global das MTCI</vt:lpstr>
      <vt:lpstr>Panorama Global das MTCI</vt:lpstr>
      <vt:lpstr>Panorama Global das MTCI</vt:lpstr>
      <vt:lpstr>Panorama Global das MTCI</vt:lpstr>
      <vt:lpstr>Panorama das MTCI nas Américas</vt:lpstr>
      <vt:lpstr>Panorama das MTCI/PICS no Brasil</vt:lpstr>
      <vt:lpstr>Panorama das MTCI/PICS no Brasil</vt:lpstr>
      <vt:lpstr>Desafio das MTCI/PICS</vt:lpstr>
      <vt:lpstr>Apresentação do PowerPoint</vt:lpstr>
      <vt:lpstr>Parceiros Estratégicos </vt:lpstr>
      <vt:lpstr>Grato   Dr. Rafael Dall’Alba dallalraf@paho.org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Diana Quintero</dc:creator>
  <cp:lastModifiedBy>Dall Alba, Sr. Rafael (BRA)</cp:lastModifiedBy>
  <cp:revision>31</cp:revision>
  <dcterms:created xsi:type="dcterms:W3CDTF">2022-01-24T17:32:05Z</dcterms:created>
  <dcterms:modified xsi:type="dcterms:W3CDTF">2023-08-31T08:59:52Z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0x0101002D2B21DBA80C844EB9F950F046F6EDD3</vt:lpwstr>
  </property>
</Properties>
</file>