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grandir" charset="1" panose="00000500000000000000"/>
      <p:regular r:id="rId10"/>
    </p:embeddedFont>
    <p:embeddedFont>
      <p:font typeface="Agrandir Bold" charset="1" panose="00000800000000000000"/>
      <p:regular r:id="rId11"/>
    </p:embeddedFont>
    <p:embeddedFont>
      <p:font typeface="Agrandir Italics" charset="1" panose="00000500000000000000"/>
      <p:regular r:id="rId12"/>
    </p:embeddedFont>
    <p:embeddedFont>
      <p:font typeface="Agrandir Bold Italics" charset="1" panose="000008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23" Target="slides/slide10.xml" Type="http://schemas.openxmlformats.org/officeDocument/2006/relationships/slide"/><Relationship Id="rId24" Target="slides/slide11.xml" Type="http://schemas.openxmlformats.org/officeDocument/2006/relationships/slide"/><Relationship Id="rId25" Target="slides/slide1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6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6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6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6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6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6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E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16209">
            <a:off x="-890667" y="4921459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3" y="0"/>
                </a:lnTo>
                <a:lnTo>
                  <a:pt x="8901993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62409">
            <a:off x="11443547" y="-3756415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4" y="0"/>
                </a:lnTo>
                <a:lnTo>
                  <a:pt x="8901994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52306" y="509587"/>
            <a:ext cx="16907019" cy="8207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940"/>
              </a:lnSpc>
            </a:pPr>
            <a:r>
              <a:rPr lang="en-US" sz="5400">
                <a:solidFill>
                  <a:srgbClr val="2B2B2B"/>
                </a:solidFill>
                <a:latin typeface="Agrandir Bold"/>
              </a:rPr>
              <a:t>O SUS precisa reconhecer e valorizar a Medicina Tradicional Africana</a:t>
            </a:r>
          </a:p>
          <a:p>
            <a:pPr algn="just">
              <a:lnSpc>
                <a:spcPts val="5940"/>
              </a:lnSpc>
            </a:pPr>
          </a:p>
          <a:p>
            <a:pPr algn="just">
              <a:lnSpc>
                <a:spcPts val="5720"/>
              </a:lnSpc>
            </a:pPr>
            <a:r>
              <a:rPr lang="en-US" sz="5200">
                <a:solidFill>
                  <a:srgbClr val="2B2B2B"/>
                </a:solidFill>
                <a:latin typeface="Agrandir Bold"/>
              </a:rPr>
              <a:t>Marcos Moreira da Costa</a:t>
            </a:r>
          </a:p>
          <a:p>
            <a:pPr algn="just">
              <a:lnSpc>
                <a:spcPts val="5720"/>
              </a:lnSpc>
            </a:pPr>
          </a:p>
          <a:p>
            <a:pPr algn="just">
              <a:lnSpc>
                <a:spcPts val="5500"/>
              </a:lnSpc>
            </a:pPr>
            <a:r>
              <a:rPr lang="en-US" sz="5000">
                <a:solidFill>
                  <a:srgbClr val="2B2B2B"/>
                </a:solidFill>
                <a:latin typeface="Agrandir"/>
              </a:rPr>
              <a:t>A </a:t>
            </a:r>
            <a:r>
              <a:rPr lang="en-US" sz="5000">
                <a:solidFill>
                  <a:srgbClr val="2B2B2B"/>
                </a:solidFill>
                <a:latin typeface="Agrandir"/>
              </a:rPr>
              <a:t>Coordenação de Atenção à População Negra </a:t>
            </a:r>
          </a:p>
          <a:p>
            <a:pPr algn="just">
              <a:lnSpc>
                <a:spcPts val="5500"/>
              </a:lnSpc>
            </a:pPr>
            <a:r>
              <a:rPr lang="en-US" sz="5000">
                <a:solidFill>
                  <a:srgbClr val="2B2B2B"/>
                </a:solidFill>
                <a:latin typeface="Agrandir"/>
              </a:rPr>
              <a:t>Departamento de Prevenção e Promoção da Saúde  - DEPPROS </a:t>
            </a:r>
          </a:p>
          <a:p>
            <a:pPr algn="just">
              <a:lnSpc>
                <a:spcPts val="5500"/>
              </a:lnSpc>
            </a:pPr>
            <a:r>
              <a:rPr lang="en-US" sz="5000">
                <a:solidFill>
                  <a:srgbClr val="2B2B2B"/>
                </a:solidFill>
                <a:latin typeface="Agrandir"/>
              </a:rPr>
              <a:t>Secretaria de Atenção Primária a Saúde - SAPS</a:t>
            </a:r>
          </a:p>
          <a:p>
            <a:pPr algn="just">
              <a:lnSpc>
                <a:spcPts val="5500"/>
              </a:lnSpc>
            </a:pPr>
            <a:r>
              <a:rPr lang="en-US" sz="5000">
                <a:solidFill>
                  <a:srgbClr val="2B2B2B"/>
                </a:solidFill>
                <a:latin typeface="Agrandir"/>
              </a:rPr>
              <a:t>Ministério da Saúde  - MS</a:t>
            </a:r>
          </a:p>
          <a:p>
            <a:pPr algn="just">
              <a:lnSpc>
                <a:spcPts val="6738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8716683" y="8794286"/>
            <a:ext cx="8400365" cy="1483189"/>
          </a:xfrm>
          <a:custGeom>
            <a:avLst/>
            <a:gdLst/>
            <a:ahLst/>
            <a:cxnLst/>
            <a:rect r="r" b="b" t="t" l="l"/>
            <a:pathLst>
              <a:path h="1483189" w="8400365">
                <a:moveTo>
                  <a:pt x="0" y="0"/>
                </a:moveTo>
                <a:lnTo>
                  <a:pt x="8400364" y="0"/>
                </a:lnTo>
                <a:lnTo>
                  <a:pt x="8400364" y="1483189"/>
                </a:lnTo>
                <a:lnTo>
                  <a:pt x="0" y="14831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66041" y="7385181"/>
            <a:ext cx="2464686" cy="4379382"/>
          </a:xfrm>
          <a:custGeom>
            <a:avLst/>
            <a:gdLst/>
            <a:ahLst/>
            <a:cxnLst/>
            <a:rect r="r" b="b" t="t" l="l"/>
            <a:pathLst>
              <a:path h="4379382" w="2464686">
                <a:moveTo>
                  <a:pt x="0" y="0"/>
                </a:moveTo>
                <a:lnTo>
                  <a:pt x="2464686" y="0"/>
                </a:lnTo>
                <a:lnTo>
                  <a:pt x="2464686" y="4379381"/>
                </a:lnTo>
                <a:lnTo>
                  <a:pt x="0" y="437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E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16209">
            <a:off x="-890667" y="4921459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3" y="0"/>
                </a:lnTo>
                <a:lnTo>
                  <a:pt x="8901993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62409">
            <a:off x="11443547" y="-3756415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4" y="0"/>
                </a:lnTo>
                <a:lnTo>
                  <a:pt x="8901994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62884" y="376560"/>
            <a:ext cx="16857482" cy="482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49"/>
              </a:lnSpc>
            </a:pPr>
            <a:r>
              <a:rPr lang="en-US" sz="5499">
                <a:solidFill>
                  <a:srgbClr val="2B2B2B"/>
                </a:solidFill>
                <a:latin typeface="Agrandir Bold"/>
              </a:rPr>
              <a:t> Regulamentação</a:t>
            </a:r>
          </a:p>
          <a:p>
            <a:pPr algn="ctr">
              <a:lnSpc>
                <a:spcPts val="6049"/>
              </a:lnSpc>
            </a:pPr>
          </a:p>
          <a:p>
            <a:pPr algn="just">
              <a:lnSpc>
                <a:spcPts val="6049"/>
              </a:lnSpc>
            </a:pPr>
            <a:r>
              <a:rPr lang="en-US" sz="5499">
                <a:solidFill>
                  <a:srgbClr val="2B2B2B"/>
                </a:solidFill>
                <a:latin typeface="Agrandir"/>
              </a:rPr>
              <a:t>Fomento de estudos e grupos de trabalho para propor diretrizes que orientem a integração da medicina tradicional no Sistema Unico de Saude.</a:t>
            </a:r>
          </a:p>
          <a:p>
            <a:pPr algn="ctr">
              <a:lnSpc>
                <a:spcPts val="660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5400000">
            <a:off x="15466041" y="7385181"/>
            <a:ext cx="2464686" cy="4379382"/>
          </a:xfrm>
          <a:custGeom>
            <a:avLst/>
            <a:gdLst/>
            <a:ahLst/>
            <a:cxnLst/>
            <a:rect r="r" b="b" t="t" l="l"/>
            <a:pathLst>
              <a:path h="4379382" w="2464686">
                <a:moveTo>
                  <a:pt x="0" y="0"/>
                </a:moveTo>
                <a:lnTo>
                  <a:pt x="2464686" y="0"/>
                </a:lnTo>
                <a:lnTo>
                  <a:pt x="2464686" y="4379381"/>
                </a:lnTo>
                <a:lnTo>
                  <a:pt x="0" y="4379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716683" y="8794286"/>
            <a:ext cx="8400365" cy="1483189"/>
          </a:xfrm>
          <a:custGeom>
            <a:avLst/>
            <a:gdLst/>
            <a:ahLst/>
            <a:cxnLst/>
            <a:rect r="r" b="b" t="t" l="l"/>
            <a:pathLst>
              <a:path h="1483189" w="8400365">
                <a:moveTo>
                  <a:pt x="0" y="0"/>
                </a:moveTo>
                <a:lnTo>
                  <a:pt x="8400364" y="0"/>
                </a:lnTo>
                <a:lnTo>
                  <a:pt x="8400364" y="1483189"/>
                </a:lnTo>
                <a:lnTo>
                  <a:pt x="0" y="14831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E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16209">
            <a:off x="-890667" y="4921459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3" y="0"/>
                </a:lnTo>
                <a:lnTo>
                  <a:pt x="8901993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62409">
            <a:off x="11443547" y="-3756415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4" y="0"/>
                </a:lnTo>
                <a:lnTo>
                  <a:pt x="8901994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97451" y="282898"/>
            <a:ext cx="17293098" cy="703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49"/>
              </a:lnSpc>
            </a:pPr>
            <a:r>
              <a:rPr lang="en-US" sz="5499">
                <a:solidFill>
                  <a:srgbClr val="2B2B2B"/>
                </a:solidFill>
                <a:latin typeface="Agrandir Bold"/>
              </a:rPr>
              <a:t> Justificativa</a:t>
            </a:r>
          </a:p>
          <a:p>
            <a:pPr algn="ctr">
              <a:lnSpc>
                <a:spcPts val="6049"/>
              </a:lnSpc>
            </a:pPr>
          </a:p>
          <a:p>
            <a:pPr algn="just">
              <a:lnSpc>
                <a:spcPts val="6049"/>
              </a:lnSpc>
            </a:pPr>
            <a:r>
              <a:rPr lang="en-US" sz="5499">
                <a:solidFill>
                  <a:srgbClr val="2B2B2B"/>
                </a:solidFill>
                <a:latin typeface="Agrandir"/>
              </a:rPr>
              <a:t>A Politica Nacional de Educação Popular reconhece praticas e saberes tradicionais na promoção do cuidado, e a Politica Nacional de Promoção da Saude reconhece a cultura e os saberes como práticas que ampliam e fortalecem o cuidado em saude.</a:t>
            </a:r>
          </a:p>
          <a:p>
            <a:pPr algn="ctr">
              <a:lnSpc>
                <a:spcPts val="604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5400000">
            <a:off x="15466041" y="7385181"/>
            <a:ext cx="2464686" cy="4379382"/>
          </a:xfrm>
          <a:custGeom>
            <a:avLst/>
            <a:gdLst/>
            <a:ahLst/>
            <a:cxnLst/>
            <a:rect r="r" b="b" t="t" l="l"/>
            <a:pathLst>
              <a:path h="4379382" w="2464686">
                <a:moveTo>
                  <a:pt x="0" y="0"/>
                </a:moveTo>
                <a:lnTo>
                  <a:pt x="2464686" y="0"/>
                </a:lnTo>
                <a:lnTo>
                  <a:pt x="2464686" y="4379381"/>
                </a:lnTo>
                <a:lnTo>
                  <a:pt x="0" y="4379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716683" y="8794286"/>
            <a:ext cx="8400365" cy="1483189"/>
          </a:xfrm>
          <a:custGeom>
            <a:avLst/>
            <a:gdLst/>
            <a:ahLst/>
            <a:cxnLst/>
            <a:rect r="r" b="b" t="t" l="l"/>
            <a:pathLst>
              <a:path h="1483189" w="8400365">
                <a:moveTo>
                  <a:pt x="0" y="0"/>
                </a:moveTo>
                <a:lnTo>
                  <a:pt x="8400364" y="0"/>
                </a:lnTo>
                <a:lnTo>
                  <a:pt x="8400364" y="1483189"/>
                </a:lnTo>
                <a:lnTo>
                  <a:pt x="0" y="14831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E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16209">
            <a:off x="-890667" y="4921459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3" y="0"/>
                </a:lnTo>
                <a:lnTo>
                  <a:pt x="8901993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62409">
            <a:off x="11443547" y="-3756415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4" y="0"/>
                </a:lnTo>
                <a:lnTo>
                  <a:pt x="8901994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77167" y="69648"/>
            <a:ext cx="16933665" cy="9018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60"/>
              </a:lnSpc>
            </a:pPr>
            <a:r>
              <a:rPr lang="en-US" sz="3600">
                <a:solidFill>
                  <a:srgbClr val="2B2B2B"/>
                </a:solidFill>
                <a:latin typeface="Agrandir Bold"/>
              </a:rPr>
              <a:t>RESOLUÇÃO Nº 715, DE 20 DE JULHO DE 2023</a:t>
            </a:r>
            <a:r>
              <a:rPr lang="en-US" sz="3600">
                <a:solidFill>
                  <a:srgbClr val="2B2B2B"/>
                </a:solidFill>
                <a:latin typeface="Agrandir"/>
              </a:rPr>
              <a:t>.</a:t>
            </a:r>
          </a:p>
          <a:p>
            <a:pPr>
              <a:lnSpc>
                <a:spcPts val="3960"/>
              </a:lnSpc>
            </a:pPr>
          </a:p>
          <a:p>
            <a:pPr>
              <a:lnSpc>
                <a:spcPts val="3960"/>
              </a:lnSpc>
            </a:pPr>
            <a:r>
              <a:rPr lang="en-US" sz="3600">
                <a:solidFill>
                  <a:srgbClr val="2B2B2B"/>
                </a:solidFill>
                <a:latin typeface="Agrandir"/>
              </a:rPr>
              <a:t>Dispõe sobre as orientações estratégicas para o Plano Plurianual e para o Plano Nacional de Saúde provenientes da 17ª Conferência Nacional de Saúde e sobre as prioridades para as ações e serviços públicos de saúde aprovadas pelo Conselho Nacional de Saúde. </a:t>
            </a:r>
          </a:p>
          <a:p>
            <a:pPr>
              <a:lnSpc>
                <a:spcPts val="3960"/>
              </a:lnSpc>
            </a:pPr>
          </a:p>
          <a:p>
            <a:pPr algn="just">
              <a:lnSpc>
                <a:spcPts val="3960"/>
              </a:lnSpc>
            </a:pPr>
            <a:r>
              <a:rPr lang="en-US" sz="3600">
                <a:solidFill>
                  <a:srgbClr val="2B2B2B"/>
                </a:solidFill>
                <a:latin typeface="Agrandir"/>
              </a:rPr>
              <a:t>Reconhecer as manifestações da cultura popular dos povos tradicionais de matriz africana e as Unidades Territoriais Tradicionais de Matriz Africana (terreiros, terreiras, barracões, casas de religião, etc.) como equipamentos promotores de saúde e cura complementares do SUS, no processo de promoção da saúde e 1ª porta de entrada para os que mais precisavam e de espaço de cura para o desequilíbrio mental, psíquico, social, alimentar e com isso respeitar as complexidades inerentes às culturas e povos tradicionais de matriz africana, na busca da preservação, instrumentos esses previstos na política de saúde pública, combate ao racismo, à violação de direitos, à discriminação religiosa, dentre outras. </a:t>
            </a:r>
          </a:p>
          <a:p>
            <a:pPr algn="just">
              <a:lnSpc>
                <a:spcPts val="396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5400000">
            <a:off x="15466041" y="7385181"/>
            <a:ext cx="2464686" cy="4379382"/>
          </a:xfrm>
          <a:custGeom>
            <a:avLst/>
            <a:gdLst/>
            <a:ahLst/>
            <a:cxnLst/>
            <a:rect r="r" b="b" t="t" l="l"/>
            <a:pathLst>
              <a:path h="4379382" w="2464686">
                <a:moveTo>
                  <a:pt x="0" y="0"/>
                </a:moveTo>
                <a:lnTo>
                  <a:pt x="2464686" y="0"/>
                </a:lnTo>
                <a:lnTo>
                  <a:pt x="2464686" y="4379381"/>
                </a:lnTo>
                <a:lnTo>
                  <a:pt x="0" y="4379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716683" y="8794286"/>
            <a:ext cx="8400365" cy="1483189"/>
          </a:xfrm>
          <a:custGeom>
            <a:avLst/>
            <a:gdLst/>
            <a:ahLst/>
            <a:cxnLst/>
            <a:rect r="r" b="b" t="t" l="l"/>
            <a:pathLst>
              <a:path h="1483189" w="8400365">
                <a:moveTo>
                  <a:pt x="0" y="0"/>
                </a:moveTo>
                <a:lnTo>
                  <a:pt x="8400364" y="0"/>
                </a:lnTo>
                <a:lnTo>
                  <a:pt x="8400364" y="1483189"/>
                </a:lnTo>
                <a:lnTo>
                  <a:pt x="0" y="14831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E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16209">
            <a:off x="-890667" y="4921459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3" y="0"/>
                </a:lnTo>
                <a:lnTo>
                  <a:pt x="8901993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62409">
            <a:off x="11443547" y="-3756415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4" y="0"/>
                </a:lnTo>
                <a:lnTo>
                  <a:pt x="8901994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25125" y="234908"/>
            <a:ext cx="16990101" cy="8744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12"/>
              </a:lnSpc>
            </a:pPr>
            <a:r>
              <a:rPr lang="en-US" sz="4192">
                <a:solidFill>
                  <a:srgbClr val="2B2B2B"/>
                </a:solidFill>
                <a:latin typeface="Agrandir Bold"/>
              </a:rPr>
              <a:t>Principais Atualizações na Estrutura Regimental do Ministério da Saúde</a:t>
            </a:r>
          </a:p>
          <a:p>
            <a:pPr algn="just">
              <a:lnSpc>
                <a:spcPts val="4504"/>
              </a:lnSpc>
            </a:pPr>
          </a:p>
          <a:p>
            <a:pPr algn="just" marL="715765" indent="-357883" lvl="1">
              <a:lnSpc>
                <a:spcPts val="3646"/>
              </a:lnSpc>
              <a:buFont typeface="Arial"/>
              <a:buChar char="•"/>
            </a:pPr>
            <a:r>
              <a:rPr lang="en-US" sz="3315">
                <a:solidFill>
                  <a:srgbClr val="2B2B2B"/>
                </a:solidFill>
                <a:latin typeface="Agrandir"/>
              </a:rPr>
              <a:t>Assessoria de</a:t>
            </a:r>
            <a:r>
              <a:rPr lang="en-US" sz="3315">
                <a:solidFill>
                  <a:srgbClr val="2B2B2B"/>
                </a:solidFill>
                <a:latin typeface="Agrandir Bold"/>
              </a:rPr>
              <a:t> Participação Social e Diversidade, </a:t>
            </a:r>
            <a:r>
              <a:rPr lang="en-US" sz="3315">
                <a:solidFill>
                  <a:srgbClr val="2B2B2B"/>
                </a:solidFill>
                <a:latin typeface="Agrandir"/>
              </a:rPr>
              <a:t>ligada ao gabinete da </a:t>
            </a:r>
            <a:r>
              <a:rPr lang="en-US" sz="3315">
                <a:solidFill>
                  <a:srgbClr val="2B2B2B"/>
                </a:solidFill>
                <a:latin typeface="Agrandir Bold"/>
              </a:rPr>
              <a:t>Ministra Nísia Trindade. </a:t>
            </a:r>
          </a:p>
          <a:p>
            <a:pPr algn="just">
              <a:lnSpc>
                <a:spcPts val="3646"/>
              </a:lnSpc>
            </a:pPr>
          </a:p>
          <a:p>
            <a:pPr algn="just" marL="715765" indent="-357883" lvl="1">
              <a:lnSpc>
                <a:spcPts val="3646"/>
              </a:lnSpc>
              <a:buFont typeface="Arial"/>
              <a:buChar char="•"/>
            </a:pPr>
            <a:r>
              <a:rPr lang="en-US" sz="3315">
                <a:solidFill>
                  <a:srgbClr val="2B2B2B"/>
                </a:solidFill>
                <a:latin typeface="Agrandir Bold"/>
              </a:rPr>
              <a:t> </a:t>
            </a:r>
            <a:r>
              <a:rPr lang="en-US" sz="3315">
                <a:solidFill>
                  <a:srgbClr val="2B2B2B"/>
                </a:solidFill>
                <a:latin typeface="Agrandir"/>
              </a:rPr>
              <a:t>Assessoria Especial de</a:t>
            </a:r>
            <a:r>
              <a:rPr lang="en-US" sz="3315">
                <a:solidFill>
                  <a:srgbClr val="2B2B2B"/>
                </a:solidFill>
                <a:latin typeface="Agrandir Bold"/>
              </a:rPr>
              <a:t> Equidade Racial, </a:t>
            </a:r>
            <a:r>
              <a:rPr lang="en-US" sz="3315">
                <a:solidFill>
                  <a:srgbClr val="2B2B2B"/>
                </a:solidFill>
                <a:latin typeface="Agrandir"/>
              </a:rPr>
              <a:t>Também ligada ao Gabinete da Ministra. </a:t>
            </a:r>
          </a:p>
          <a:p>
            <a:pPr algn="just">
              <a:lnSpc>
                <a:spcPts val="3646"/>
              </a:lnSpc>
            </a:pPr>
          </a:p>
          <a:p>
            <a:pPr algn="just" marL="715765" indent="-357883" lvl="1">
              <a:lnSpc>
                <a:spcPts val="3646"/>
              </a:lnSpc>
              <a:buFont typeface="Arial"/>
              <a:buChar char="•"/>
            </a:pPr>
            <a:r>
              <a:rPr lang="en-US" sz="3315">
                <a:solidFill>
                  <a:srgbClr val="2B2B2B"/>
                </a:solidFill>
                <a:latin typeface="Agrandir Bold"/>
              </a:rPr>
              <a:t> </a:t>
            </a:r>
            <a:r>
              <a:rPr lang="en-US" sz="3315">
                <a:solidFill>
                  <a:srgbClr val="2B2B2B"/>
                </a:solidFill>
                <a:latin typeface="Agrandir"/>
              </a:rPr>
              <a:t>Assessoria de </a:t>
            </a:r>
            <a:r>
              <a:rPr lang="en-US" sz="3315">
                <a:solidFill>
                  <a:srgbClr val="2B2B2B"/>
                </a:solidFill>
                <a:latin typeface="Agrandir Bold"/>
              </a:rPr>
              <a:t>Equidade Étnico-Racial em Vigilância em Saúde e Ambiente, </a:t>
            </a:r>
            <a:r>
              <a:rPr lang="en-US" sz="3315">
                <a:solidFill>
                  <a:srgbClr val="2B2B2B"/>
                </a:solidFill>
                <a:latin typeface="Agrandir"/>
              </a:rPr>
              <a:t>que integra a SVSA.</a:t>
            </a:r>
          </a:p>
          <a:p>
            <a:pPr algn="just">
              <a:lnSpc>
                <a:spcPts val="3646"/>
              </a:lnSpc>
            </a:pPr>
          </a:p>
          <a:p>
            <a:pPr algn="just" marL="715765" indent="-357883" lvl="1">
              <a:lnSpc>
                <a:spcPts val="3646"/>
              </a:lnSpc>
              <a:buFont typeface="Arial"/>
              <a:buChar char="•"/>
            </a:pPr>
            <a:r>
              <a:rPr lang="en-US" sz="3315">
                <a:solidFill>
                  <a:srgbClr val="2B2B2B"/>
                </a:solidFill>
                <a:latin typeface="Agrandir Bold"/>
              </a:rPr>
              <a:t> </a:t>
            </a:r>
            <a:r>
              <a:rPr lang="en-US" sz="3315">
                <a:solidFill>
                  <a:srgbClr val="2B2B2B"/>
                </a:solidFill>
                <a:latin typeface="Agrandir"/>
              </a:rPr>
              <a:t>Criação da</a:t>
            </a:r>
            <a:r>
              <a:rPr lang="en-US" sz="3315">
                <a:solidFill>
                  <a:srgbClr val="2B2B2B"/>
                </a:solidFill>
                <a:latin typeface="Agrandir Bold"/>
              </a:rPr>
              <a:t> Coordenação de Atenção à População Negra - CAPN, l</a:t>
            </a:r>
            <a:r>
              <a:rPr lang="en-US" sz="3315">
                <a:solidFill>
                  <a:srgbClr val="2B2B2B"/>
                </a:solidFill>
                <a:latin typeface="Agrandir"/>
              </a:rPr>
              <a:t>igada à estrutura da Secretaria de Atenção Primária à Saúde - SAPS.</a:t>
            </a:r>
          </a:p>
          <a:p>
            <a:pPr algn="just">
              <a:lnSpc>
                <a:spcPts val="3646"/>
              </a:lnSpc>
            </a:pPr>
          </a:p>
          <a:p>
            <a:pPr algn="just" marL="715765" indent="-357883" lvl="1">
              <a:lnSpc>
                <a:spcPts val="3646"/>
              </a:lnSpc>
              <a:buFont typeface="Arial"/>
              <a:buChar char="•"/>
            </a:pPr>
            <a:r>
              <a:rPr lang="en-US" sz="3315">
                <a:solidFill>
                  <a:srgbClr val="2B2B2B"/>
                </a:solidFill>
                <a:latin typeface="Agrandir"/>
              </a:rPr>
              <a:t>Criação da </a:t>
            </a:r>
            <a:r>
              <a:rPr lang="en-US" sz="3315">
                <a:solidFill>
                  <a:srgbClr val="2B2B2B"/>
                </a:solidFill>
                <a:latin typeface="Agrandir Bold"/>
              </a:rPr>
              <a:t>Coordenação Geral de Equidade e Determinantes Sociais em Saúde - CGEDESS, </a:t>
            </a:r>
            <a:r>
              <a:rPr lang="en-US" sz="3315">
                <a:solidFill>
                  <a:srgbClr val="2B2B2B"/>
                </a:solidFill>
                <a:latin typeface="Agrandir"/>
              </a:rPr>
              <a:t>ligada a</a:t>
            </a:r>
            <a:r>
              <a:rPr lang="en-US" sz="3315">
                <a:solidFill>
                  <a:srgbClr val="2B2B2B"/>
                </a:solidFill>
                <a:latin typeface="Agrandir Bold"/>
              </a:rPr>
              <a:t> </a:t>
            </a:r>
            <a:r>
              <a:rPr lang="en-US" sz="3315">
                <a:solidFill>
                  <a:srgbClr val="2B2B2B"/>
                </a:solidFill>
                <a:latin typeface="Agrandir"/>
              </a:rPr>
              <a:t>estrutura da Secretaria de Atenção Primária à Saúde - SAPS.</a:t>
            </a:r>
          </a:p>
          <a:p>
            <a:pPr algn="just">
              <a:lnSpc>
                <a:spcPts val="3754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8716683" y="8794286"/>
            <a:ext cx="8400365" cy="1483189"/>
          </a:xfrm>
          <a:custGeom>
            <a:avLst/>
            <a:gdLst/>
            <a:ahLst/>
            <a:cxnLst/>
            <a:rect r="r" b="b" t="t" l="l"/>
            <a:pathLst>
              <a:path h="1483189" w="8400365">
                <a:moveTo>
                  <a:pt x="0" y="0"/>
                </a:moveTo>
                <a:lnTo>
                  <a:pt x="8400364" y="0"/>
                </a:lnTo>
                <a:lnTo>
                  <a:pt x="8400364" y="1483189"/>
                </a:lnTo>
                <a:lnTo>
                  <a:pt x="0" y="14831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66041" y="7385181"/>
            <a:ext cx="2464686" cy="4379382"/>
          </a:xfrm>
          <a:custGeom>
            <a:avLst/>
            <a:gdLst/>
            <a:ahLst/>
            <a:cxnLst/>
            <a:rect r="r" b="b" t="t" l="l"/>
            <a:pathLst>
              <a:path h="4379382" w="2464686">
                <a:moveTo>
                  <a:pt x="0" y="0"/>
                </a:moveTo>
                <a:lnTo>
                  <a:pt x="2464686" y="0"/>
                </a:lnTo>
                <a:lnTo>
                  <a:pt x="2464686" y="4379381"/>
                </a:lnTo>
                <a:lnTo>
                  <a:pt x="0" y="437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E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16209">
            <a:off x="-890667" y="4921459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3" y="0"/>
                </a:lnTo>
                <a:lnTo>
                  <a:pt x="8901993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62409">
            <a:off x="11443547" y="-3756415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4" y="0"/>
                </a:lnTo>
                <a:lnTo>
                  <a:pt x="8901994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09009" y="398191"/>
            <a:ext cx="17231881" cy="7492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54"/>
              </a:lnSpc>
            </a:pPr>
            <a:r>
              <a:rPr lang="en-US" sz="5049">
                <a:solidFill>
                  <a:srgbClr val="2B2B2B"/>
                </a:solidFill>
                <a:latin typeface="Agrandir Bold"/>
              </a:rPr>
              <a:t>                          Políticas Consolidadas na APS</a:t>
            </a:r>
          </a:p>
          <a:p>
            <a:pPr algn="just">
              <a:lnSpc>
                <a:spcPts val="5554"/>
              </a:lnSpc>
            </a:pPr>
            <a:r>
              <a:rPr lang="en-US" sz="5049">
                <a:solidFill>
                  <a:srgbClr val="2B2B2B"/>
                </a:solidFill>
                <a:latin typeface="Agrandir Bold"/>
              </a:rPr>
              <a:t>  </a:t>
            </a:r>
          </a:p>
          <a:p>
            <a:pPr algn="just">
              <a:lnSpc>
                <a:spcPts val="5390"/>
              </a:lnSpc>
            </a:pPr>
          </a:p>
          <a:p>
            <a:pPr algn="just" marL="863606" indent="-431803" lvl="1">
              <a:lnSpc>
                <a:spcPts val="4400"/>
              </a:lnSpc>
              <a:buFont typeface="Arial"/>
              <a:buChar char="•"/>
            </a:pPr>
            <a:r>
              <a:rPr lang="en-US" sz="4000">
                <a:solidFill>
                  <a:srgbClr val="2B2B2B"/>
                </a:solidFill>
                <a:latin typeface="Agrandir"/>
              </a:rPr>
              <a:t> </a:t>
            </a:r>
            <a:r>
              <a:rPr lang="en-US" sz="4000">
                <a:solidFill>
                  <a:srgbClr val="2B2B2B"/>
                </a:solidFill>
                <a:latin typeface="Agrandir"/>
              </a:rPr>
              <a:t>Política Nacional de Atenção Básica - </a:t>
            </a:r>
            <a:r>
              <a:rPr lang="en-US" sz="4000">
                <a:solidFill>
                  <a:srgbClr val="2B2B2B"/>
                </a:solidFill>
                <a:latin typeface="Agrandir Bold"/>
              </a:rPr>
              <a:t>PNAB</a:t>
            </a:r>
          </a:p>
          <a:p>
            <a:pPr algn="just">
              <a:lnSpc>
                <a:spcPts val="4400"/>
              </a:lnSpc>
            </a:pPr>
          </a:p>
          <a:p>
            <a:pPr algn="just" marL="863606" indent="-431803" lvl="1">
              <a:lnSpc>
                <a:spcPts val="4400"/>
              </a:lnSpc>
              <a:buFont typeface="Arial"/>
              <a:buChar char="•"/>
            </a:pPr>
            <a:r>
              <a:rPr lang="en-US" sz="4000">
                <a:solidFill>
                  <a:srgbClr val="2B2B2B"/>
                </a:solidFill>
                <a:latin typeface="Agrandir"/>
              </a:rPr>
              <a:t> Política Nacional de Promoção da Saúde  - </a:t>
            </a:r>
            <a:r>
              <a:rPr lang="en-US" sz="4000">
                <a:solidFill>
                  <a:srgbClr val="2B2B2B"/>
                </a:solidFill>
                <a:latin typeface="Agrandir Bold"/>
              </a:rPr>
              <a:t>PNPS</a:t>
            </a:r>
          </a:p>
          <a:p>
            <a:pPr algn="just">
              <a:lnSpc>
                <a:spcPts val="4400"/>
              </a:lnSpc>
            </a:pPr>
          </a:p>
          <a:p>
            <a:pPr algn="just" marL="863606" indent="-431803" lvl="1">
              <a:lnSpc>
                <a:spcPts val="4400"/>
              </a:lnSpc>
              <a:buFont typeface="Arial"/>
              <a:buChar char="•"/>
            </a:pPr>
            <a:r>
              <a:rPr lang="en-US" sz="4000">
                <a:solidFill>
                  <a:srgbClr val="2B2B2B"/>
                </a:solidFill>
                <a:latin typeface="Agrandir"/>
              </a:rPr>
              <a:t> Política Nacional de Alimentação e Nutrição  - </a:t>
            </a:r>
            <a:r>
              <a:rPr lang="en-US" sz="4000">
                <a:solidFill>
                  <a:srgbClr val="2B2B2B"/>
                </a:solidFill>
                <a:latin typeface="Agrandir Bold"/>
              </a:rPr>
              <a:t>PNAN</a:t>
            </a:r>
          </a:p>
          <a:p>
            <a:pPr algn="just">
              <a:lnSpc>
                <a:spcPts val="4400"/>
              </a:lnSpc>
            </a:pPr>
          </a:p>
          <a:p>
            <a:pPr algn="just" marL="863606" indent="-431803" lvl="1">
              <a:lnSpc>
                <a:spcPts val="4400"/>
              </a:lnSpc>
              <a:buFont typeface="Arial"/>
              <a:buChar char="•"/>
            </a:pPr>
            <a:r>
              <a:rPr lang="en-US" sz="4000">
                <a:solidFill>
                  <a:srgbClr val="2B2B2B"/>
                </a:solidFill>
                <a:latin typeface="Agrandir"/>
              </a:rPr>
              <a:t> </a:t>
            </a:r>
            <a:r>
              <a:rPr lang="en-US" sz="4000">
                <a:solidFill>
                  <a:srgbClr val="2B2B2B"/>
                </a:solidFill>
                <a:latin typeface="Agrandir"/>
              </a:rPr>
              <a:t>Política Nacional de Saúde Integral da População Negra  - </a:t>
            </a:r>
            <a:r>
              <a:rPr lang="en-US" sz="4000">
                <a:solidFill>
                  <a:srgbClr val="2B2B2B"/>
                </a:solidFill>
                <a:latin typeface="Agrandir Bold"/>
              </a:rPr>
              <a:t>PNSIPN</a:t>
            </a:r>
          </a:p>
          <a:p>
            <a:pPr algn="just">
              <a:lnSpc>
                <a:spcPts val="5444"/>
              </a:lnSpc>
            </a:pPr>
          </a:p>
          <a:p>
            <a:pPr algn="just">
              <a:lnSpc>
                <a:spcPts val="5444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8716683" y="8794286"/>
            <a:ext cx="8400365" cy="1483189"/>
          </a:xfrm>
          <a:custGeom>
            <a:avLst/>
            <a:gdLst/>
            <a:ahLst/>
            <a:cxnLst/>
            <a:rect r="r" b="b" t="t" l="l"/>
            <a:pathLst>
              <a:path h="1483189" w="8400365">
                <a:moveTo>
                  <a:pt x="0" y="0"/>
                </a:moveTo>
                <a:lnTo>
                  <a:pt x="8400364" y="0"/>
                </a:lnTo>
                <a:lnTo>
                  <a:pt x="8400364" y="1483189"/>
                </a:lnTo>
                <a:lnTo>
                  <a:pt x="0" y="14831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66041" y="7385181"/>
            <a:ext cx="2464686" cy="4379382"/>
          </a:xfrm>
          <a:custGeom>
            <a:avLst/>
            <a:gdLst/>
            <a:ahLst/>
            <a:cxnLst/>
            <a:rect r="r" b="b" t="t" l="l"/>
            <a:pathLst>
              <a:path h="4379382" w="2464686">
                <a:moveTo>
                  <a:pt x="0" y="0"/>
                </a:moveTo>
                <a:lnTo>
                  <a:pt x="2464686" y="0"/>
                </a:lnTo>
                <a:lnTo>
                  <a:pt x="2464686" y="4379381"/>
                </a:lnTo>
                <a:lnTo>
                  <a:pt x="0" y="437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E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16209">
            <a:off x="-890667" y="4921459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3" y="0"/>
                </a:lnTo>
                <a:lnTo>
                  <a:pt x="8901993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62409">
            <a:off x="11443547" y="-3756415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4" y="0"/>
                </a:lnTo>
                <a:lnTo>
                  <a:pt x="8901994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1910" y="352425"/>
            <a:ext cx="17226080" cy="7285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49"/>
              </a:lnSpc>
            </a:pPr>
            <a:r>
              <a:rPr lang="en-US" sz="5499">
                <a:solidFill>
                  <a:srgbClr val="2B2B2B"/>
                </a:solidFill>
                <a:latin typeface="Agrandir Bold"/>
              </a:rPr>
              <a:t>Respeito a Diversidade</a:t>
            </a:r>
          </a:p>
          <a:p>
            <a:pPr algn="ctr">
              <a:lnSpc>
                <a:spcPts val="6049"/>
              </a:lnSpc>
            </a:pPr>
          </a:p>
          <a:p>
            <a:pPr algn="just">
              <a:lnSpc>
                <a:spcPts val="6049"/>
              </a:lnSpc>
            </a:pPr>
            <a:r>
              <a:rPr lang="en-US" sz="5499">
                <a:solidFill>
                  <a:srgbClr val="2B2B2B"/>
                </a:solidFill>
                <a:latin typeface="Agrandir"/>
              </a:rPr>
              <a:t>Reconhecer a importância da diversidade cultural e da medicina tradicional africana como parte do patrimônio cultural, buscando evitar a apropriação cultural e a garantir que as práticas sejam incorporadas de maneira respeitosa e autêntica.</a:t>
            </a:r>
          </a:p>
          <a:p>
            <a:pPr algn="ctr">
              <a:lnSpc>
                <a:spcPts val="7039"/>
              </a:lnSpc>
            </a:pPr>
          </a:p>
          <a:p>
            <a:pPr algn="ctr">
              <a:lnSpc>
                <a:spcPts val="703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5400000">
            <a:off x="15466041" y="7385181"/>
            <a:ext cx="2464686" cy="4379382"/>
          </a:xfrm>
          <a:custGeom>
            <a:avLst/>
            <a:gdLst/>
            <a:ahLst/>
            <a:cxnLst/>
            <a:rect r="r" b="b" t="t" l="l"/>
            <a:pathLst>
              <a:path h="4379382" w="2464686">
                <a:moveTo>
                  <a:pt x="0" y="0"/>
                </a:moveTo>
                <a:lnTo>
                  <a:pt x="2464686" y="0"/>
                </a:lnTo>
                <a:lnTo>
                  <a:pt x="2464686" y="4379381"/>
                </a:lnTo>
                <a:lnTo>
                  <a:pt x="0" y="4379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716683" y="8794286"/>
            <a:ext cx="8400365" cy="1483189"/>
          </a:xfrm>
          <a:custGeom>
            <a:avLst/>
            <a:gdLst/>
            <a:ahLst/>
            <a:cxnLst/>
            <a:rect r="r" b="b" t="t" l="l"/>
            <a:pathLst>
              <a:path h="1483189" w="8400365">
                <a:moveTo>
                  <a:pt x="0" y="0"/>
                </a:moveTo>
                <a:lnTo>
                  <a:pt x="8400364" y="0"/>
                </a:lnTo>
                <a:lnTo>
                  <a:pt x="8400364" y="1483189"/>
                </a:lnTo>
                <a:lnTo>
                  <a:pt x="0" y="14831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E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16209">
            <a:off x="-890667" y="4921459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3" y="0"/>
                </a:lnTo>
                <a:lnTo>
                  <a:pt x="8901993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62409">
            <a:off x="11443547" y="-3756415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4" y="0"/>
                </a:lnTo>
                <a:lnTo>
                  <a:pt x="8901994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62415" y="358736"/>
            <a:ext cx="16963169" cy="6328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5500">
                <a:solidFill>
                  <a:srgbClr val="2B2B2B"/>
                </a:solidFill>
                <a:latin typeface="Agrandir Bold"/>
              </a:rPr>
              <a:t>Diálogo com a Comunidade</a:t>
            </a:r>
          </a:p>
          <a:p>
            <a:pPr algn="ctr">
              <a:lnSpc>
                <a:spcPts val="6050"/>
              </a:lnSpc>
            </a:pPr>
          </a:p>
          <a:p>
            <a:pPr algn="just">
              <a:lnSpc>
                <a:spcPts val="6050"/>
              </a:lnSpc>
            </a:pPr>
            <a:r>
              <a:rPr lang="en-US" sz="5500">
                <a:solidFill>
                  <a:srgbClr val="2B2B2B"/>
                </a:solidFill>
                <a:latin typeface="Agrandir"/>
              </a:rPr>
              <a:t>Envolver líderes comunitários e praticantes da medicina tradicional africana em discussões abertas e inclusivas para aprender sobre suas abordagens, conhecimentos e perspectivas.</a:t>
            </a:r>
          </a:p>
          <a:p>
            <a:pPr algn="ctr">
              <a:lnSpc>
                <a:spcPts val="6230"/>
              </a:lnSpc>
            </a:pPr>
          </a:p>
          <a:p>
            <a:pPr algn="ctr">
              <a:lnSpc>
                <a:spcPts val="623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8716683" y="8794286"/>
            <a:ext cx="8400365" cy="1483189"/>
          </a:xfrm>
          <a:custGeom>
            <a:avLst/>
            <a:gdLst/>
            <a:ahLst/>
            <a:cxnLst/>
            <a:rect r="r" b="b" t="t" l="l"/>
            <a:pathLst>
              <a:path h="1483189" w="8400365">
                <a:moveTo>
                  <a:pt x="0" y="0"/>
                </a:moveTo>
                <a:lnTo>
                  <a:pt x="8400364" y="0"/>
                </a:lnTo>
                <a:lnTo>
                  <a:pt x="8400364" y="1483189"/>
                </a:lnTo>
                <a:lnTo>
                  <a:pt x="0" y="14831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66041" y="7385181"/>
            <a:ext cx="2464686" cy="4379382"/>
          </a:xfrm>
          <a:custGeom>
            <a:avLst/>
            <a:gdLst/>
            <a:ahLst/>
            <a:cxnLst/>
            <a:rect r="r" b="b" t="t" l="l"/>
            <a:pathLst>
              <a:path h="4379382" w="2464686">
                <a:moveTo>
                  <a:pt x="0" y="0"/>
                </a:moveTo>
                <a:lnTo>
                  <a:pt x="2464686" y="0"/>
                </a:lnTo>
                <a:lnTo>
                  <a:pt x="2464686" y="4379381"/>
                </a:lnTo>
                <a:lnTo>
                  <a:pt x="0" y="437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E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16209">
            <a:off x="-890667" y="4921459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3" y="0"/>
                </a:lnTo>
                <a:lnTo>
                  <a:pt x="8901993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62409">
            <a:off x="11443547" y="-3756415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4" y="0"/>
                </a:lnTo>
                <a:lnTo>
                  <a:pt x="8901994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4350" y="287579"/>
            <a:ext cx="17259300" cy="5578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5500">
                <a:solidFill>
                  <a:srgbClr val="2B2B2B"/>
                </a:solidFill>
                <a:latin typeface="Agrandir Bold"/>
              </a:rPr>
              <a:t>Evidências Científicas</a:t>
            </a:r>
          </a:p>
          <a:p>
            <a:pPr algn="ctr">
              <a:lnSpc>
                <a:spcPts val="6050"/>
              </a:lnSpc>
            </a:pPr>
          </a:p>
          <a:p>
            <a:pPr algn="just">
              <a:lnSpc>
                <a:spcPts val="6050"/>
              </a:lnSpc>
            </a:pPr>
            <a:r>
              <a:rPr lang="en-US" sz="5500">
                <a:solidFill>
                  <a:srgbClr val="2B2B2B"/>
                </a:solidFill>
                <a:latin typeface="Agrandir"/>
              </a:rPr>
              <a:t>Avaliar, reconhecer e valorizar as práticas da Medicina Tradicional Africana em termos de eficácia e segurança por meio de estudos científicos.</a:t>
            </a:r>
          </a:p>
          <a:p>
            <a:pPr algn="ctr">
              <a:lnSpc>
                <a:spcPts val="659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5400000">
            <a:off x="15466041" y="7385181"/>
            <a:ext cx="2464686" cy="4379382"/>
          </a:xfrm>
          <a:custGeom>
            <a:avLst/>
            <a:gdLst/>
            <a:ahLst/>
            <a:cxnLst/>
            <a:rect r="r" b="b" t="t" l="l"/>
            <a:pathLst>
              <a:path h="4379382" w="2464686">
                <a:moveTo>
                  <a:pt x="0" y="0"/>
                </a:moveTo>
                <a:lnTo>
                  <a:pt x="2464686" y="0"/>
                </a:lnTo>
                <a:lnTo>
                  <a:pt x="2464686" y="4379381"/>
                </a:lnTo>
                <a:lnTo>
                  <a:pt x="0" y="4379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716683" y="8794286"/>
            <a:ext cx="8400365" cy="1483189"/>
          </a:xfrm>
          <a:custGeom>
            <a:avLst/>
            <a:gdLst/>
            <a:ahLst/>
            <a:cxnLst/>
            <a:rect r="r" b="b" t="t" l="l"/>
            <a:pathLst>
              <a:path h="1483189" w="8400365">
                <a:moveTo>
                  <a:pt x="0" y="0"/>
                </a:moveTo>
                <a:lnTo>
                  <a:pt x="8400364" y="0"/>
                </a:lnTo>
                <a:lnTo>
                  <a:pt x="8400364" y="1483189"/>
                </a:lnTo>
                <a:lnTo>
                  <a:pt x="0" y="14831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E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16209">
            <a:off x="-890667" y="4921459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3" y="0"/>
                </a:lnTo>
                <a:lnTo>
                  <a:pt x="8901993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62409">
            <a:off x="11443547" y="-3756415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4" y="0"/>
                </a:lnTo>
                <a:lnTo>
                  <a:pt x="8901994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02889" y="330718"/>
            <a:ext cx="17282222" cy="577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6"/>
              </a:lnSpc>
            </a:pPr>
            <a:r>
              <a:rPr lang="en-US" sz="5742">
                <a:solidFill>
                  <a:srgbClr val="2B2B2B"/>
                </a:solidFill>
                <a:latin typeface="Agrandir Bold"/>
              </a:rPr>
              <a:t>Integração Gradual</a:t>
            </a:r>
          </a:p>
          <a:p>
            <a:pPr algn="ctr">
              <a:lnSpc>
                <a:spcPts val="6316"/>
              </a:lnSpc>
            </a:pPr>
          </a:p>
          <a:p>
            <a:pPr algn="just">
              <a:lnSpc>
                <a:spcPts val="6316"/>
              </a:lnSpc>
            </a:pPr>
            <a:r>
              <a:rPr lang="en-US" sz="5742">
                <a:solidFill>
                  <a:srgbClr val="2B2B2B"/>
                </a:solidFill>
                <a:latin typeface="Agrandir"/>
              </a:rPr>
              <a:t>Introduzir gradualmente as práticas reconhecidas da medicina tradicional africana em programas de saúde, iniciando por áreas onde há maior apoio científico e aceitação.</a:t>
            </a:r>
          </a:p>
          <a:p>
            <a:pPr algn="ctr">
              <a:lnSpc>
                <a:spcPts val="6316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8716683" y="8794286"/>
            <a:ext cx="8400365" cy="1483189"/>
          </a:xfrm>
          <a:custGeom>
            <a:avLst/>
            <a:gdLst/>
            <a:ahLst/>
            <a:cxnLst/>
            <a:rect r="r" b="b" t="t" l="l"/>
            <a:pathLst>
              <a:path h="1483189" w="8400365">
                <a:moveTo>
                  <a:pt x="0" y="0"/>
                </a:moveTo>
                <a:lnTo>
                  <a:pt x="8400364" y="0"/>
                </a:lnTo>
                <a:lnTo>
                  <a:pt x="8400364" y="1483189"/>
                </a:lnTo>
                <a:lnTo>
                  <a:pt x="0" y="14831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66041" y="7385181"/>
            <a:ext cx="2464686" cy="4379382"/>
          </a:xfrm>
          <a:custGeom>
            <a:avLst/>
            <a:gdLst/>
            <a:ahLst/>
            <a:cxnLst/>
            <a:rect r="r" b="b" t="t" l="l"/>
            <a:pathLst>
              <a:path h="4379382" w="2464686">
                <a:moveTo>
                  <a:pt x="0" y="0"/>
                </a:moveTo>
                <a:lnTo>
                  <a:pt x="2464686" y="0"/>
                </a:lnTo>
                <a:lnTo>
                  <a:pt x="2464686" y="4379381"/>
                </a:lnTo>
                <a:lnTo>
                  <a:pt x="0" y="437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E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16209">
            <a:off x="-890667" y="4921459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3" y="0"/>
                </a:lnTo>
                <a:lnTo>
                  <a:pt x="8901993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62409">
            <a:off x="11443547" y="-3756415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4" y="0"/>
                </a:lnTo>
                <a:lnTo>
                  <a:pt x="8901994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51692" y="330822"/>
            <a:ext cx="17247728" cy="627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49"/>
              </a:lnSpc>
            </a:pPr>
            <a:r>
              <a:rPr lang="en-US" sz="5499">
                <a:solidFill>
                  <a:srgbClr val="2B2B2B"/>
                </a:solidFill>
                <a:latin typeface="Agrandir Bold"/>
              </a:rPr>
              <a:t>Treinamento para Trabalhadores de Saúde</a:t>
            </a:r>
          </a:p>
          <a:p>
            <a:pPr algn="ctr">
              <a:lnSpc>
                <a:spcPts val="6049"/>
              </a:lnSpc>
            </a:pPr>
          </a:p>
          <a:p>
            <a:pPr algn="just">
              <a:lnSpc>
                <a:spcPts val="6049"/>
              </a:lnSpc>
            </a:pPr>
            <a:r>
              <a:rPr lang="en-US" sz="5499">
                <a:solidFill>
                  <a:srgbClr val="2B2B2B"/>
                </a:solidFill>
                <a:latin typeface="Agrandir"/>
              </a:rPr>
              <a:t>Oferecer treinamento aos Trabalhadores de Saúde para que eles entendam as práticas da medicina tradicional africana, saiba quando indicá-las e possam colaborar com os praticantes tradicionais de forma respeitosa e segura.</a:t>
            </a:r>
          </a:p>
          <a:p>
            <a:pPr algn="ctr">
              <a:lnSpc>
                <a:spcPts val="604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5400000">
            <a:off x="15466041" y="7385181"/>
            <a:ext cx="2464686" cy="4379382"/>
          </a:xfrm>
          <a:custGeom>
            <a:avLst/>
            <a:gdLst/>
            <a:ahLst/>
            <a:cxnLst/>
            <a:rect r="r" b="b" t="t" l="l"/>
            <a:pathLst>
              <a:path h="4379382" w="2464686">
                <a:moveTo>
                  <a:pt x="0" y="0"/>
                </a:moveTo>
                <a:lnTo>
                  <a:pt x="2464686" y="0"/>
                </a:lnTo>
                <a:lnTo>
                  <a:pt x="2464686" y="4379381"/>
                </a:lnTo>
                <a:lnTo>
                  <a:pt x="0" y="4379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858935" y="8667047"/>
            <a:ext cx="8400365" cy="1483189"/>
          </a:xfrm>
          <a:custGeom>
            <a:avLst/>
            <a:gdLst/>
            <a:ahLst/>
            <a:cxnLst/>
            <a:rect r="r" b="b" t="t" l="l"/>
            <a:pathLst>
              <a:path h="1483189" w="8400365">
                <a:moveTo>
                  <a:pt x="0" y="0"/>
                </a:moveTo>
                <a:lnTo>
                  <a:pt x="8400365" y="0"/>
                </a:lnTo>
                <a:lnTo>
                  <a:pt x="8400365" y="1483190"/>
                </a:lnTo>
                <a:lnTo>
                  <a:pt x="0" y="14831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E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16209">
            <a:off x="-890667" y="4921459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3" y="0"/>
                </a:lnTo>
                <a:lnTo>
                  <a:pt x="8901993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62409">
            <a:off x="11443547" y="-3756415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4" y="0"/>
                </a:lnTo>
                <a:lnTo>
                  <a:pt x="8901994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35327" y="430898"/>
            <a:ext cx="17435581" cy="4764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08"/>
              </a:lnSpc>
            </a:pPr>
            <a:r>
              <a:rPr lang="en-US" sz="5371">
                <a:solidFill>
                  <a:srgbClr val="2B2B2B"/>
                </a:solidFill>
                <a:latin typeface="Agrandir Bold"/>
              </a:rPr>
              <a:t>Monitoramento e Avaliação</a:t>
            </a:r>
          </a:p>
          <a:p>
            <a:pPr algn="ctr">
              <a:lnSpc>
                <a:spcPts val="5908"/>
              </a:lnSpc>
            </a:pPr>
          </a:p>
          <a:p>
            <a:pPr algn="just">
              <a:lnSpc>
                <a:spcPts val="5908"/>
              </a:lnSpc>
            </a:pPr>
            <a:r>
              <a:rPr lang="en-US" sz="5371">
                <a:solidFill>
                  <a:srgbClr val="2B2B2B"/>
                </a:solidFill>
                <a:latin typeface="Agrandir"/>
              </a:rPr>
              <a:t>Estabelecer sistemas para monitorar e avaliar o impacto das práticas da medicina tradicional africana no tratamento e na saúde dos pacientes.</a:t>
            </a:r>
          </a:p>
          <a:p>
            <a:pPr algn="just">
              <a:lnSpc>
                <a:spcPts val="6875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8716683" y="8794286"/>
            <a:ext cx="8400365" cy="1483189"/>
          </a:xfrm>
          <a:custGeom>
            <a:avLst/>
            <a:gdLst/>
            <a:ahLst/>
            <a:cxnLst/>
            <a:rect r="r" b="b" t="t" l="l"/>
            <a:pathLst>
              <a:path h="1483189" w="8400365">
                <a:moveTo>
                  <a:pt x="0" y="0"/>
                </a:moveTo>
                <a:lnTo>
                  <a:pt x="8400364" y="0"/>
                </a:lnTo>
                <a:lnTo>
                  <a:pt x="8400364" y="1483189"/>
                </a:lnTo>
                <a:lnTo>
                  <a:pt x="0" y="14831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5466041" y="7385181"/>
            <a:ext cx="2464686" cy="4379382"/>
          </a:xfrm>
          <a:custGeom>
            <a:avLst/>
            <a:gdLst/>
            <a:ahLst/>
            <a:cxnLst/>
            <a:rect r="r" b="b" t="t" l="l"/>
            <a:pathLst>
              <a:path h="4379382" w="2464686">
                <a:moveTo>
                  <a:pt x="0" y="0"/>
                </a:moveTo>
                <a:lnTo>
                  <a:pt x="2464686" y="0"/>
                </a:lnTo>
                <a:lnTo>
                  <a:pt x="2464686" y="4379381"/>
                </a:lnTo>
                <a:lnTo>
                  <a:pt x="0" y="437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DAFitJn2_84</dc:identifier>
  <dcterms:modified xsi:type="dcterms:W3CDTF">2011-08-01T06:04:30Z</dcterms:modified>
  <cp:revision>1</cp:revision>
  <dc:title>Apresentação Básica Simples Manchas Pastel</dc:title>
</cp:coreProperties>
</file>