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256" r:id="rId2"/>
    <p:sldId id="262" r:id="rId3"/>
    <p:sldId id="263" r:id="rId4"/>
    <p:sldId id="261" r:id="rId5"/>
  </p:sldIdLst>
  <p:sldSz cx="12188825"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1" roundtripDataSignature="AMtx7miuNhuS/QpiWRdSuKg0DOlMKWzhh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724"/>
  </p:normalViewPr>
  <p:slideViewPr>
    <p:cSldViewPr snapToGrid="0">
      <p:cViewPr varScale="1">
        <p:scale>
          <a:sx n="103" d="100"/>
          <a:sy n="103" d="100"/>
        </p:scale>
        <p:origin x="89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customschemas.google.com/relationships/presentationmetadata" Target="metadata"/><Relationship Id="rId5" Type="http://schemas.openxmlformats.org/officeDocument/2006/relationships/slide" Target="slides/slide4.xml"/><Relationship Id="rId15" Type="http://schemas.openxmlformats.org/officeDocument/2006/relationships/tableStyles" Target="tableStyles.xml"/><Relationship Id="rId4" Type="http://schemas.openxmlformats.org/officeDocument/2006/relationships/slide" Target="slides/slide3.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2" y="0"/>
            <a:ext cx="2971800" cy="457200"/>
          </a:xfrm>
          <a:prstGeom prst="rect">
            <a:avLst/>
          </a:prstGeom>
          <a:noFill/>
          <a:ln>
            <a:noFill/>
          </a:ln>
        </p:spPr>
        <p:txBody>
          <a:bodyPr spcFirstLastPara="1" wrap="square" lIns="91425" tIns="91425" rIns="91425" bIns="9142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382587"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2"/>
            <a:ext cx="2971800" cy="457200"/>
          </a:xfrm>
          <a:prstGeom prst="rect">
            <a:avLst/>
          </a:prstGeom>
          <a:noFill/>
          <a:ln>
            <a:noFill/>
          </a:ln>
        </p:spPr>
        <p:txBody>
          <a:bodyPr spcFirstLastPara="1" wrap="square" lIns="91425" tIns="91425" rIns="91425" bIns="91425" anchor="b" anchorCtr="0">
            <a:no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rgbClr val="000000"/>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Calibri"/>
              <a:buNone/>
            </a:pPr>
            <a:fld id="{00000000-1234-1234-1234-123412341234}" type="slidenum">
              <a:rPr lang="pt-BR" sz="1200" b="0" i="0" u="none" strike="noStrike" cap="none">
                <a:solidFill>
                  <a:srgbClr val="000000"/>
                </a:solidFill>
                <a:latin typeface="Calibri"/>
                <a:ea typeface="Calibri"/>
                <a:cs typeface="Calibri"/>
                <a:sym typeface="Calibri"/>
              </a:rPr>
              <a:t>‹nº›</a:t>
            </a:fld>
            <a:endParaRPr sz="14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
        <p:cNvGrpSpPr/>
        <p:nvPr/>
      </p:nvGrpSpPr>
      <p:grpSpPr>
        <a:xfrm>
          <a:off x="0" y="0"/>
          <a:ext cx="0" cy="0"/>
          <a:chOff x="0" y="0"/>
          <a:chExt cx="0" cy="0"/>
        </a:xfrm>
      </p:grpSpPr>
      <p:sp>
        <p:nvSpPr>
          <p:cNvPr id="20" name="Google Shape;20;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1" name="Google Shape;21;p1: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9" name="Google Shape;29;p3: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8259904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Google Shape;28;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29" name="Google Shape;29;p3:notes"/>
          <p:cNvSpPr>
            <a:spLocks noGrp="1" noRot="1" noChangeAspect="1"/>
          </p:cNvSpPr>
          <p:nvPr>
            <p:ph type="sldImg" idx="2"/>
          </p:nvPr>
        </p:nvSpPr>
        <p:spPr>
          <a:xfrm>
            <a:off x="382588"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1156488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400"/>
              <a:buNone/>
            </a:pPr>
            <a:endParaRPr/>
          </a:p>
        </p:txBody>
      </p:sp>
      <p:sp>
        <p:nvSpPr>
          <p:cNvPr id="69" name="Google Shape;69;p14:notes"/>
          <p:cNvSpPr>
            <a:spLocks noGrp="1" noRot="1" noChangeAspect="1"/>
          </p:cNvSpPr>
          <p:nvPr>
            <p:ph type="sldImg" idx="2"/>
          </p:nvPr>
        </p:nvSpPr>
        <p:spPr>
          <a:xfrm>
            <a:off x="382587" y="685800"/>
            <a:ext cx="6092825"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3"/>
        <p:cNvGrpSpPr/>
        <p:nvPr/>
      </p:nvGrpSpPr>
      <p:grpSpPr>
        <a:xfrm>
          <a:off x="0" y="0"/>
          <a:ext cx="0" cy="0"/>
          <a:chOff x="0" y="0"/>
          <a:chExt cx="0" cy="0"/>
        </a:xfrm>
      </p:grpSpPr>
      <p:sp>
        <p:nvSpPr>
          <p:cNvPr id="14" name="Google Shape;14;p16"/>
          <p:cNvSpPr txBox="1">
            <a:spLocks noGrp="1"/>
          </p:cNvSpPr>
          <p:nvPr>
            <p:ph type="title"/>
          </p:nvPr>
        </p:nvSpPr>
        <p:spPr>
          <a:xfrm>
            <a:off x="609441" y="274638"/>
            <a:ext cx="10969943" cy="1143000"/>
          </a:xfrm>
          <a:prstGeom prst="rect">
            <a:avLst/>
          </a:prstGeom>
          <a:noFill/>
          <a:ln>
            <a:noFill/>
          </a:ln>
        </p:spPr>
        <p:txBody>
          <a:bodyPr spcFirstLastPara="1" wrap="square" lIns="91425" tIns="91425" rIns="91425" bIns="91425" anchor="t" anchorCtr="0">
            <a:noAutofit/>
          </a:bodyPr>
          <a:lstStyle>
            <a:lvl1pPr marR="0" lvl="0"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1pPr>
            <a:lvl2pPr marR="0" lvl="1"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2pPr>
            <a:lvl3pPr marR="0" lvl="2"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3pPr>
            <a:lvl4pPr marR="0" lvl="3"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4pPr>
            <a:lvl5pPr marR="0" lvl="4"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5pPr>
            <a:lvl6pPr marR="0" lvl="5"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6pPr>
            <a:lvl7pPr marR="0" lvl="6"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7pPr>
            <a:lvl8pPr marR="0" lvl="7"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8pPr>
            <a:lvl9pPr marR="0" lvl="8" algn="ctr" rtl="0">
              <a:lnSpc>
                <a:spcPct val="100000"/>
              </a:lnSpc>
              <a:spcBef>
                <a:spcPts val="0"/>
              </a:spcBef>
              <a:spcAft>
                <a:spcPts val="0"/>
              </a:spcAft>
              <a:buClr>
                <a:srgbClr val="000000"/>
              </a:buClr>
              <a:buSzPts val="1400"/>
              <a:buFont typeface="Arial"/>
              <a:buNone/>
              <a:defRPr sz="4400" b="0" i="0" u="none" strike="noStrike" cap="none">
                <a:solidFill>
                  <a:schemeClr val="dk1"/>
                </a:solidFill>
                <a:latin typeface="Calibri"/>
                <a:ea typeface="Calibri"/>
                <a:cs typeface="Calibri"/>
                <a:sym typeface="Calibri"/>
              </a:defRPr>
            </a:lvl9pPr>
          </a:lstStyle>
          <a:p>
            <a:endParaRPr/>
          </a:p>
        </p:txBody>
      </p:sp>
      <p:sp>
        <p:nvSpPr>
          <p:cNvPr id="15" name="Google Shape;15;p16"/>
          <p:cNvSpPr txBox="1">
            <a:spLocks noGrp="1"/>
          </p:cNvSpPr>
          <p:nvPr>
            <p:ph type="body" idx="1"/>
          </p:nvPr>
        </p:nvSpPr>
        <p:spPr>
          <a:xfrm>
            <a:off x="609441" y="1600206"/>
            <a:ext cx="10969943" cy="4525963"/>
          </a:xfrm>
          <a:prstGeom prst="rect">
            <a:avLst/>
          </a:prstGeom>
          <a:noFill/>
          <a:ln>
            <a:noFill/>
          </a:ln>
        </p:spPr>
        <p:txBody>
          <a:bodyPr spcFirstLastPara="1" wrap="square" lIns="91425" tIns="91425" rIns="91425" bIns="91425" anchor="t" anchorCtr="0">
            <a:noAutofit/>
          </a:bodyPr>
          <a:lstStyle>
            <a:lvl1pPr marL="457200" marR="0" lvl="0" indent="-431800" algn="l" rtl="0">
              <a:lnSpc>
                <a:spcPct val="100000"/>
              </a:lnSpc>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lnSpc>
                <a:spcPct val="100000"/>
              </a:lnSpc>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lnSpc>
                <a:spcPct val="100000"/>
              </a:lnSpc>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6" name="Google Shape;16;p16"/>
          <p:cNvSpPr txBox="1">
            <a:spLocks noGrp="1"/>
          </p:cNvSpPr>
          <p:nvPr>
            <p:ph type="dt" idx="10"/>
          </p:nvPr>
        </p:nvSpPr>
        <p:spPr>
          <a:xfrm>
            <a:off x="609600" y="6356350"/>
            <a:ext cx="2843212" cy="36512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R="0" lvl="1"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7" name="Google Shape;17;p16"/>
          <p:cNvSpPr txBox="1">
            <a:spLocks noGrp="1"/>
          </p:cNvSpPr>
          <p:nvPr>
            <p:ph type="ftr" idx="11"/>
          </p:nvPr>
        </p:nvSpPr>
        <p:spPr>
          <a:xfrm>
            <a:off x="4164012" y="6356350"/>
            <a:ext cx="3860800" cy="365125"/>
          </a:xfrm>
          <a:prstGeom prst="rect">
            <a:avLst/>
          </a:prstGeom>
          <a:noFill/>
          <a:ln>
            <a:noFill/>
          </a:ln>
        </p:spPr>
        <p:txBody>
          <a:bodyPr spcFirstLastPara="1" wrap="square" lIns="91425" tIns="91425" rIns="91425" bIns="91425" anchor="t" anchorCtr="0">
            <a:noAutofit/>
          </a:bodyPr>
          <a:lstStyle>
            <a:lvl1pPr marR="0" lvl="0"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1pPr>
            <a:lvl2pPr marR="0" lvl="1"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2pPr>
            <a:lvl3pPr marR="0" lvl="2"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3pPr>
            <a:lvl4pPr marR="0" lvl="3"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4pPr>
            <a:lvl5pPr marR="0" lvl="4"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5pPr>
            <a:lvl6pPr marR="0" lvl="5"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6pPr>
            <a:lvl7pPr marR="0" lvl="6"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7pPr>
            <a:lvl8pPr marR="0" lvl="7"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8pPr>
            <a:lvl9pPr marR="0" lvl="8" algn="l">
              <a:lnSpc>
                <a:spcPct val="100000"/>
              </a:lnSpc>
              <a:spcBef>
                <a:spcPts val="0"/>
              </a:spcBef>
              <a:spcAft>
                <a:spcPts val="0"/>
              </a:spcAft>
              <a:buSzPts val="1400"/>
              <a:buNone/>
              <a:defRPr sz="2400" b="0" i="0" u="none" strike="noStrike" cap="none">
                <a:solidFill>
                  <a:schemeClr val="dk1"/>
                </a:solidFill>
                <a:latin typeface="Calibri"/>
                <a:ea typeface="Calibri"/>
                <a:cs typeface="Calibri"/>
                <a:sym typeface="Calibri"/>
              </a:defRPr>
            </a:lvl9pPr>
          </a:lstStyle>
          <a:p>
            <a:endParaRPr/>
          </a:p>
        </p:txBody>
      </p:sp>
      <p:sp>
        <p:nvSpPr>
          <p:cNvPr id="18" name="Google Shape;18;p16"/>
          <p:cNvSpPr txBox="1">
            <a:spLocks noGrp="1"/>
          </p:cNvSpPr>
          <p:nvPr>
            <p:ph type="sldNum" idx="12"/>
          </p:nvPr>
        </p:nvSpPr>
        <p:spPr>
          <a:xfrm>
            <a:off x="8736012" y="6356350"/>
            <a:ext cx="2843212" cy="365125"/>
          </a:xfrm>
          <a:prstGeom prst="rect">
            <a:avLst/>
          </a:prstGeom>
          <a:noFill/>
          <a:ln>
            <a:noFill/>
          </a:ln>
        </p:spPr>
        <p:txBody>
          <a:bodyPr spcFirstLastPara="1" wrap="square" lIns="91425" tIns="45700" rIns="91425" bIns="45700" anchor="t" anchorCtr="0">
            <a:noAutofit/>
          </a:bodyPr>
          <a:lstStyle>
            <a:lvl1pPr marL="0" marR="0" lvl="0"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1pPr>
            <a:lvl2pPr marL="0" marR="0" lvl="1"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0" marR="0" lvl="2"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0" marR="0" lvl="3"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0" marR="0" lvl="4"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0" marR="0" lvl="5"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0" marR="0" lvl="6"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0" marR="0" lvl="7"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0" marR="0" lvl="8" indent="0" algn="l">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5"/>
          <p:cNvSpPr txBox="1">
            <a:spLocks noGrp="1"/>
          </p:cNvSpPr>
          <p:nvPr>
            <p:ph type="dt" idx="10"/>
          </p:nvPr>
        </p:nvSpPr>
        <p:spPr>
          <a:xfrm>
            <a:off x="609600" y="6356350"/>
            <a:ext cx="2843212" cy="365125"/>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9pPr>
          </a:lstStyle>
          <a:p>
            <a:endParaRPr/>
          </a:p>
        </p:txBody>
      </p:sp>
      <p:sp>
        <p:nvSpPr>
          <p:cNvPr id="11" name="Google Shape;11;p15"/>
          <p:cNvSpPr txBox="1">
            <a:spLocks noGrp="1"/>
          </p:cNvSpPr>
          <p:nvPr>
            <p:ph type="ftr" idx="11"/>
          </p:nvPr>
        </p:nvSpPr>
        <p:spPr>
          <a:xfrm>
            <a:off x="4164012" y="6356350"/>
            <a:ext cx="3860800" cy="365125"/>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2400" b="0" i="0" u="none" strike="noStrike" cap="none">
                <a:solidFill>
                  <a:schemeClr val="dk1"/>
                </a:solidFill>
                <a:latin typeface="Calibri"/>
                <a:ea typeface="Calibri"/>
                <a:cs typeface="Calibri"/>
                <a:sym typeface="Calibri"/>
              </a:defRPr>
            </a:lvl9pPr>
          </a:lstStyle>
          <a:p>
            <a:endParaRPr/>
          </a:p>
        </p:txBody>
      </p:sp>
      <p:sp>
        <p:nvSpPr>
          <p:cNvPr id="12" name="Google Shape;12;p15"/>
          <p:cNvSpPr txBox="1">
            <a:spLocks noGrp="1"/>
          </p:cNvSpPr>
          <p:nvPr>
            <p:ph type="sldNum" idx="12"/>
          </p:nvPr>
        </p:nvSpPr>
        <p:spPr>
          <a:xfrm>
            <a:off x="8736012" y="6356350"/>
            <a:ext cx="2843212" cy="365125"/>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1pPr>
            <a:lvl2pPr marL="0" marR="0" lvl="1"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2pPr>
            <a:lvl3pPr marL="0" marR="0" lvl="2"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3pPr>
            <a:lvl4pPr marL="0" marR="0" lvl="3"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4pPr>
            <a:lvl5pPr marL="0" marR="0" lvl="4"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5pPr>
            <a:lvl6pPr marL="0" marR="0" lvl="5"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6pPr>
            <a:lvl7pPr marL="0" marR="0" lvl="6"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7pPr>
            <a:lvl8pPr marL="0" marR="0" lvl="7"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8pPr>
            <a:lvl9pPr marL="0" marR="0" lvl="8" indent="0" algn="l" rtl="0">
              <a:lnSpc>
                <a:spcPct val="100000"/>
              </a:lnSpc>
              <a:spcBef>
                <a:spcPts val="0"/>
              </a:spcBef>
              <a:spcAft>
                <a:spcPts val="0"/>
              </a:spcAft>
              <a:buClr>
                <a:schemeClr val="dk1"/>
              </a:buClr>
              <a:buSzPts val="1800"/>
              <a:buFont typeface="Calibri"/>
              <a:buNone/>
              <a:defRPr sz="1800" b="0" i="0" u="none" strike="noStrike" cap="none">
                <a:solidFill>
                  <a:schemeClr val="dk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pt-BR"/>
              <a:t>‹nº›</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2"/>
        <p:cNvGrpSpPr/>
        <p:nvPr/>
      </p:nvGrpSpPr>
      <p:grpSpPr>
        <a:xfrm>
          <a:off x="0" y="0"/>
          <a:ext cx="0" cy="0"/>
          <a:chOff x="0" y="0"/>
          <a:chExt cx="0" cy="0"/>
        </a:xfrm>
      </p:grpSpPr>
      <p:sp>
        <p:nvSpPr>
          <p:cNvPr id="23" name="Google Shape;23;p1"/>
          <p:cNvSpPr txBox="1"/>
          <p:nvPr/>
        </p:nvSpPr>
        <p:spPr>
          <a:xfrm>
            <a:off x="-36512" y="-73025"/>
            <a:ext cx="12319000" cy="7004050"/>
          </a:xfrm>
          <a:prstGeom prst="rect">
            <a:avLst/>
          </a:prstGeom>
          <a:solidFill>
            <a:srgbClr val="AF1E2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p:txBody>
      </p:sp>
      <p:pic>
        <p:nvPicPr>
          <p:cNvPr id="24" name="Google Shape;24;p1"/>
          <p:cNvPicPr preferRelativeResize="0"/>
          <p:nvPr/>
        </p:nvPicPr>
        <p:blipFill rotWithShape="1">
          <a:blip r:embed="rId3">
            <a:alphaModFix/>
          </a:blip>
          <a:srcRect/>
          <a:stretch/>
        </p:blipFill>
        <p:spPr>
          <a:xfrm>
            <a:off x="-1298575" y="-3311525"/>
            <a:ext cx="15143162" cy="15984538"/>
          </a:xfrm>
          <a:prstGeom prst="rect">
            <a:avLst/>
          </a:prstGeom>
          <a:noFill/>
          <a:ln>
            <a:noFill/>
          </a:ln>
        </p:spPr>
      </p:pic>
      <p:pic>
        <p:nvPicPr>
          <p:cNvPr id="25" name="Google Shape;25;p1" descr="logo_branco.png"/>
          <p:cNvPicPr preferRelativeResize="0"/>
          <p:nvPr/>
        </p:nvPicPr>
        <p:blipFill rotWithShape="1">
          <a:blip r:embed="rId4">
            <a:alphaModFix/>
          </a:blip>
          <a:srcRect/>
          <a:stretch/>
        </p:blipFill>
        <p:spPr>
          <a:xfrm>
            <a:off x="8699502" y="4526125"/>
            <a:ext cx="3109900" cy="1944525"/>
          </a:xfrm>
          <a:prstGeom prst="rect">
            <a:avLst/>
          </a:prstGeom>
          <a:noFill/>
          <a:ln>
            <a:noFill/>
          </a:ln>
        </p:spPr>
      </p:pic>
      <p:sp>
        <p:nvSpPr>
          <p:cNvPr id="26" name="Google Shape;26;p1"/>
          <p:cNvSpPr txBox="1"/>
          <p:nvPr/>
        </p:nvSpPr>
        <p:spPr>
          <a:xfrm>
            <a:off x="5142343" y="2601772"/>
            <a:ext cx="6654702" cy="1877407"/>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3600" b="1" dirty="0">
                <a:solidFill>
                  <a:schemeClr val="lt1"/>
                </a:solidFill>
              </a:rPr>
              <a:t>Perdas e danos climáticos</a:t>
            </a:r>
          </a:p>
          <a:p>
            <a:pPr marL="0" lvl="0" indent="0" algn="l" rtl="0">
              <a:spcBef>
                <a:spcPts val="0"/>
              </a:spcBef>
              <a:spcAft>
                <a:spcPts val="0"/>
              </a:spcAft>
              <a:buNone/>
            </a:pPr>
            <a:r>
              <a:rPr lang="pt-BR" sz="2400" b="1" dirty="0">
                <a:solidFill>
                  <a:schemeClr val="lt1"/>
                </a:solidFill>
              </a:rPr>
              <a:t>à luz dos direitos humanos</a:t>
            </a:r>
            <a:endParaRPr sz="2400" b="1" dirty="0">
              <a:solidFill>
                <a:schemeClr val="lt1"/>
              </a:solidFill>
            </a:endParaRPr>
          </a:p>
          <a:p>
            <a:pPr marL="0" lvl="0" indent="0" algn="l" rtl="0">
              <a:spcBef>
                <a:spcPts val="0"/>
              </a:spcBef>
              <a:spcAft>
                <a:spcPts val="0"/>
              </a:spcAft>
              <a:buNone/>
            </a:pPr>
            <a:endParaRPr sz="2000" dirty="0">
              <a:solidFill>
                <a:schemeClr val="lt1"/>
              </a:solidFill>
            </a:endParaRPr>
          </a:p>
          <a:p>
            <a:pPr marL="0" lvl="0" indent="0" algn="l" rtl="0">
              <a:spcBef>
                <a:spcPts val="0"/>
              </a:spcBef>
              <a:spcAft>
                <a:spcPts val="0"/>
              </a:spcAft>
              <a:buNone/>
            </a:pPr>
            <a:r>
              <a:rPr lang="pt-BR" sz="1600" b="1" dirty="0">
                <a:solidFill>
                  <a:schemeClr val="lt1"/>
                </a:solidFill>
              </a:rPr>
              <a:t>Gabriel Mantelli</a:t>
            </a:r>
          </a:p>
          <a:p>
            <a:pPr marL="0" lvl="0" indent="0" algn="l" rtl="0">
              <a:spcBef>
                <a:spcPts val="0"/>
              </a:spcBef>
              <a:spcAft>
                <a:spcPts val="0"/>
              </a:spcAft>
              <a:buNone/>
            </a:pPr>
            <a:r>
              <a:rPr lang="pt-BR" dirty="0">
                <a:solidFill>
                  <a:schemeClr val="lt1"/>
                </a:solidFill>
              </a:rPr>
              <a:t>Assessor do Programa de Defesa dos Direitos Socioambientais</a:t>
            </a:r>
            <a:endParaRPr dirty="0">
              <a:solidFill>
                <a:schemeClr val="lt1"/>
              </a:solidFill>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3"/>
          <p:cNvPicPr preferRelativeResize="0"/>
          <p:nvPr/>
        </p:nvPicPr>
        <p:blipFill rotWithShape="1">
          <a:blip r:embed="rId3">
            <a:alphaModFix/>
          </a:blip>
          <a:srcRect/>
          <a:stretch/>
        </p:blipFill>
        <p:spPr>
          <a:xfrm>
            <a:off x="10182225" y="5605462"/>
            <a:ext cx="1573212" cy="984250"/>
          </a:xfrm>
          <a:prstGeom prst="rect">
            <a:avLst/>
          </a:prstGeom>
          <a:noFill/>
          <a:ln>
            <a:noFill/>
          </a:ln>
        </p:spPr>
      </p:pic>
      <p:sp>
        <p:nvSpPr>
          <p:cNvPr id="32" name="Google Shape;32;p3"/>
          <p:cNvSpPr txBox="1"/>
          <p:nvPr/>
        </p:nvSpPr>
        <p:spPr>
          <a:xfrm>
            <a:off x="3729075" y="6097587"/>
            <a:ext cx="7787074" cy="2741612"/>
          </a:xfrm>
          <a:prstGeom prst="rect">
            <a:avLst/>
          </a:prstGeom>
          <a:noFill/>
          <a:ln>
            <a:noFill/>
          </a:ln>
        </p:spPr>
        <p:txBody>
          <a:bodyPr spcFirstLastPara="1" wrap="square" lIns="91425" tIns="45700" rIns="91425" bIns="45700" anchor="t" anchorCtr="0">
            <a:noAutofit/>
          </a:bodyPr>
          <a:lstStyle/>
          <a:p>
            <a:pPr marL="285750" marR="0" lvl="0" indent="-285750" algn="l" rtl="0">
              <a:lnSpc>
                <a:spcPct val="120000"/>
              </a:lnSpc>
              <a:spcBef>
                <a:spcPts val="0"/>
              </a:spcBef>
              <a:spcAft>
                <a:spcPts val="0"/>
              </a:spcAft>
              <a:buClr>
                <a:srgbClr val="595959"/>
              </a:buClr>
              <a:buSzPts val="1900"/>
              <a:buFont typeface="Arial" panose="020B0604020202020204" pitchFamily="34" charset="0"/>
              <a:buChar char="•"/>
            </a:pPr>
            <a:endParaRPr lang="pt-BR" sz="1800" dirty="0">
              <a:solidFill>
                <a:srgbClr val="595959"/>
              </a:solidFill>
            </a:endParaRPr>
          </a:p>
        </p:txBody>
      </p:sp>
      <p:sp>
        <p:nvSpPr>
          <p:cNvPr id="33" name="Google Shape;33;p3"/>
          <p:cNvSpPr txBox="1"/>
          <p:nvPr/>
        </p:nvSpPr>
        <p:spPr>
          <a:xfrm>
            <a:off x="714375" y="679366"/>
            <a:ext cx="6242479" cy="666750"/>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rgbClr val="960F78"/>
              </a:buClr>
              <a:buSzPts val="3200"/>
              <a:buFont typeface="Arial"/>
              <a:buNone/>
            </a:pPr>
            <a:r>
              <a:rPr lang="pt-BR" sz="2400" b="1" dirty="0">
                <a:solidFill>
                  <a:srgbClr val="960F78"/>
                </a:solidFill>
              </a:rPr>
              <a:t>Perdas e danos climáticos</a:t>
            </a:r>
            <a:endParaRPr sz="1100" b="0" i="0" u="none" strike="noStrike" cap="none" dirty="0">
              <a:solidFill>
                <a:srgbClr val="000000"/>
              </a:solidFill>
              <a:latin typeface="Arial"/>
              <a:ea typeface="Arial"/>
              <a:cs typeface="Arial"/>
              <a:sym typeface="Arial"/>
            </a:endParaRPr>
          </a:p>
        </p:txBody>
      </p:sp>
      <p:sp>
        <p:nvSpPr>
          <p:cNvPr id="34" name="Google Shape;34;p3"/>
          <p:cNvSpPr txBox="1"/>
          <p:nvPr/>
        </p:nvSpPr>
        <p:spPr>
          <a:xfrm>
            <a:off x="714375" y="1101234"/>
            <a:ext cx="6029400" cy="414300"/>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rgbClr val="F03228"/>
              </a:buClr>
              <a:buSzPts val="1800"/>
              <a:buFont typeface="Arial"/>
              <a:buNone/>
            </a:pPr>
            <a:r>
              <a:rPr lang="pt-BR" sz="1600" i="1" dirty="0">
                <a:solidFill>
                  <a:srgbClr val="F03228"/>
                </a:solidFill>
              </a:rPr>
              <a:t>Como integrar uma abordagem de direitos humanos na </a:t>
            </a:r>
          </a:p>
          <a:p>
            <a:pPr marL="0" marR="0" lvl="0" indent="0" algn="l" rtl="0">
              <a:lnSpc>
                <a:spcPct val="120000"/>
              </a:lnSpc>
              <a:spcBef>
                <a:spcPts val="0"/>
              </a:spcBef>
              <a:spcAft>
                <a:spcPts val="0"/>
              </a:spcAft>
              <a:buClr>
                <a:srgbClr val="F03228"/>
              </a:buClr>
              <a:buSzPts val="1800"/>
              <a:buFont typeface="Arial"/>
              <a:buNone/>
            </a:pPr>
            <a:r>
              <a:rPr lang="pt-BR" sz="1600" i="1" dirty="0">
                <a:solidFill>
                  <a:srgbClr val="F03228"/>
                </a:solidFill>
              </a:rPr>
              <a:t>proposta de auxílio emergencial para situações </a:t>
            </a:r>
          </a:p>
          <a:p>
            <a:pPr marL="0" marR="0" lvl="0" indent="0" algn="l" rtl="0">
              <a:lnSpc>
                <a:spcPct val="120000"/>
              </a:lnSpc>
              <a:spcBef>
                <a:spcPts val="0"/>
              </a:spcBef>
              <a:spcAft>
                <a:spcPts val="0"/>
              </a:spcAft>
              <a:buClr>
                <a:srgbClr val="F03228"/>
              </a:buClr>
              <a:buSzPts val="1800"/>
              <a:buFont typeface="Arial"/>
              <a:buNone/>
            </a:pPr>
            <a:r>
              <a:rPr lang="pt-BR" sz="1600" i="1" dirty="0">
                <a:solidFill>
                  <a:srgbClr val="F03228"/>
                </a:solidFill>
              </a:rPr>
              <a:t>decorrentes de secas e enchentes?</a:t>
            </a:r>
            <a:endParaRPr sz="1200" b="0" i="1" u="none" strike="noStrike" cap="none" dirty="0">
              <a:solidFill>
                <a:srgbClr val="000000"/>
              </a:solidFill>
              <a:latin typeface="Arial"/>
              <a:ea typeface="Arial"/>
              <a:cs typeface="Arial"/>
              <a:sym typeface="Arial"/>
            </a:endParaRPr>
          </a:p>
        </p:txBody>
      </p:sp>
      <p:pic>
        <p:nvPicPr>
          <p:cNvPr id="35" name="Google Shape;35;p3"/>
          <p:cNvPicPr preferRelativeResize="0"/>
          <p:nvPr/>
        </p:nvPicPr>
        <p:blipFill rotWithShape="1">
          <a:blip r:embed="rId4">
            <a:alphaModFix/>
          </a:blip>
          <a:srcRect t="44343" r="38723"/>
          <a:stretch/>
        </p:blipFill>
        <p:spPr>
          <a:xfrm>
            <a:off x="7843837" y="0"/>
            <a:ext cx="4344987" cy="4165600"/>
          </a:xfrm>
          <a:prstGeom prst="rect">
            <a:avLst/>
          </a:prstGeom>
          <a:noFill/>
          <a:ln>
            <a:noFill/>
          </a:ln>
        </p:spPr>
      </p:pic>
      <p:sp>
        <p:nvSpPr>
          <p:cNvPr id="2" name="CaixaDeTexto 1">
            <a:extLst>
              <a:ext uri="{FF2B5EF4-FFF2-40B4-BE49-F238E27FC236}">
                <a16:creationId xmlns:a16="http://schemas.microsoft.com/office/drawing/2014/main" id="{00DF744A-9336-33CA-790B-2FC7E5BDAAEE}"/>
              </a:ext>
            </a:extLst>
          </p:cNvPr>
          <p:cNvSpPr txBox="1"/>
          <p:nvPr/>
        </p:nvSpPr>
        <p:spPr>
          <a:xfrm>
            <a:off x="617838" y="2199503"/>
            <a:ext cx="8167816" cy="4490332"/>
          </a:xfrm>
          <a:prstGeom prst="rect">
            <a:avLst/>
          </a:prstGeom>
          <a:noFill/>
        </p:spPr>
        <p:txBody>
          <a:bodyPr wrap="square" rtlCol="0">
            <a:spAutoFit/>
          </a:bodyPr>
          <a:lstStyle/>
          <a:p>
            <a:pPr marL="285750" marR="0" lvl="0" indent="-285750" algn="l" rtl="0">
              <a:lnSpc>
                <a:spcPct val="120000"/>
              </a:lnSpc>
              <a:spcBef>
                <a:spcPts val="0"/>
              </a:spcBef>
              <a:spcAft>
                <a:spcPts val="0"/>
              </a:spcAft>
              <a:buClr>
                <a:srgbClr val="595959"/>
              </a:buClr>
              <a:buSzPts val="1900"/>
              <a:buFont typeface="Arial" panose="020B0604020202020204" pitchFamily="34" charset="0"/>
              <a:buChar char="•"/>
            </a:pPr>
            <a:r>
              <a:rPr lang="pt-BR" sz="2000" b="1" dirty="0">
                <a:solidFill>
                  <a:srgbClr val="595959"/>
                </a:solidFill>
              </a:rPr>
              <a:t>Respeito à convencionalidade: </a:t>
            </a:r>
            <a:r>
              <a:rPr lang="pt-BR" sz="2000" dirty="0">
                <a:solidFill>
                  <a:srgbClr val="595959"/>
                </a:solidFill>
              </a:rPr>
              <a:t>além de considerar o direito constitucional e as normas brasileiras, obrigatoriedade de considerar as convenções e tratados de direitos humanos para pensar as respostas à crise climática</a:t>
            </a:r>
          </a:p>
          <a:p>
            <a:pPr marL="285750" indent="-285750">
              <a:lnSpc>
                <a:spcPct val="120000"/>
              </a:lnSpc>
              <a:buClr>
                <a:srgbClr val="595959"/>
              </a:buClr>
              <a:buSzPts val="1900"/>
              <a:buFont typeface="Arial" panose="020B0604020202020204" pitchFamily="34" charset="0"/>
              <a:buChar char="•"/>
            </a:pPr>
            <a:r>
              <a:rPr lang="pt-BR" sz="2000" b="1" dirty="0">
                <a:solidFill>
                  <a:srgbClr val="595959"/>
                </a:solidFill>
              </a:rPr>
              <a:t>Perdas e danos climáticos: </a:t>
            </a:r>
            <a:r>
              <a:rPr lang="pt-BR" sz="2000" dirty="0">
                <a:solidFill>
                  <a:srgbClr val="595959"/>
                </a:solidFill>
              </a:rPr>
              <a:t>alinhamento da linguagem do PL à luz do debate internacional e das oportunidades de financiamento no âmbito da UNFCCC</a:t>
            </a:r>
          </a:p>
          <a:p>
            <a:pPr marL="285750" marR="0" lvl="0" indent="-285750" algn="l" rtl="0">
              <a:lnSpc>
                <a:spcPct val="120000"/>
              </a:lnSpc>
              <a:spcBef>
                <a:spcPts val="0"/>
              </a:spcBef>
              <a:spcAft>
                <a:spcPts val="0"/>
              </a:spcAft>
              <a:buClr>
                <a:srgbClr val="595959"/>
              </a:buClr>
              <a:buSzPts val="1900"/>
              <a:buFont typeface="Arial" panose="020B0604020202020204" pitchFamily="34" charset="0"/>
              <a:buChar char="•"/>
            </a:pPr>
            <a:r>
              <a:rPr lang="pt-BR" sz="2000" b="1" dirty="0">
                <a:solidFill>
                  <a:srgbClr val="595959"/>
                </a:solidFill>
              </a:rPr>
              <a:t>Centralidade antirracista: </a:t>
            </a:r>
            <a:r>
              <a:rPr lang="pt-BR" sz="2000" dirty="0">
                <a:solidFill>
                  <a:srgbClr val="595959"/>
                </a:solidFill>
              </a:rPr>
              <a:t>perdas e danos se refletem em grupos sociais e, no caso das mudanças climáticas, as populações mais vulnerabilizadas, como as populações negra, indígena e de povos e comunidades tradicionais, precisam estar no centro das políticas públicas envolvendo desastres</a:t>
            </a:r>
            <a:endParaRPr lang="pt-BR" sz="2000" b="1" dirty="0">
              <a:solidFill>
                <a:srgbClr val="595959"/>
              </a:solidFill>
            </a:endParaRPr>
          </a:p>
        </p:txBody>
      </p:sp>
    </p:spTree>
    <p:extLst>
      <p:ext uri="{BB962C8B-B14F-4D97-AF65-F5344CB8AC3E}">
        <p14:creationId xmlns:p14="http://schemas.microsoft.com/office/powerpoint/2010/main" val="3617763978"/>
      </p:ext>
    </p:extLst>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0"/>
        <p:cNvGrpSpPr/>
        <p:nvPr/>
      </p:nvGrpSpPr>
      <p:grpSpPr>
        <a:xfrm>
          <a:off x="0" y="0"/>
          <a:ext cx="0" cy="0"/>
          <a:chOff x="0" y="0"/>
          <a:chExt cx="0" cy="0"/>
        </a:xfrm>
      </p:grpSpPr>
      <p:pic>
        <p:nvPicPr>
          <p:cNvPr id="31" name="Google Shape;31;p3"/>
          <p:cNvPicPr preferRelativeResize="0"/>
          <p:nvPr/>
        </p:nvPicPr>
        <p:blipFill rotWithShape="1">
          <a:blip r:embed="rId3">
            <a:alphaModFix/>
          </a:blip>
          <a:srcRect/>
          <a:stretch/>
        </p:blipFill>
        <p:spPr>
          <a:xfrm>
            <a:off x="10182225" y="5605462"/>
            <a:ext cx="1573212" cy="984250"/>
          </a:xfrm>
          <a:prstGeom prst="rect">
            <a:avLst/>
          </a:prstGeom>
          <a:noFill/>
          <a:ln>
            <a:noFill/>
          </a:ln>
        </p:spPr>
      </p:pic>
      <p:sp>
        <p:nvSpPr>
          <p:cNvPr id="32" name="Google Shape;32;p3"/>
          <p:cNvSpPr txBox="1"/>
          <p:nvPr/>
        </p:nvSpPr>
        <p:spPr>
          <a:xfrm>
            <a:off x="3729075" y="6097587"/>
            <a:ext cx="7787074" cy="2741612"/>
          </a:xfrm>
          <a:prstGeom prst="rect">
            <a:avLst/>
          </a:prstGeom>
          <a:noFill/>
          <a:ln>
            <a:noFill/>
          </a:ln>
        </p:spPr>
        <p:txBody>
          <a:bodyPr spcFirstLastPara="1" wrap="square" lIns="91425" tIns="45700" rIns="91425" bIns="45700" anchor="t" anchorCtr="0">
            <a:noAutofit/>
          </a:bodyPr>
          <a:lstStyle/>
          <a:p>
            <a:pPr marL="285750" marR="0" lvl="0" indent="-285750" algn="l" rtl="0">
              <a:lnSpc>
                <a:spcPct val="120000"/>
              </a:lnSpc>
              <a:spcBef>
                <a:spcPts val="0"/>
              </a:spcBef>
              <a:spcAft>
                <a:spcPts val="0"/>
              </a:spcAft>
              <a:buClr>
                <a:srgbClr val="595959"/>
              </a:buClr>
              <a:buSzPts val="1900"/>
              <a:buFont typeface="Arial" panose="020B0604020202020204" pitchFamily="34" charset="0"/>
              <a:buChar char="•"/>
            </a:pPr>
            <a:endParaRPr lang="pt-BR" sz="1800" dirty="0">
              <a:solidFill>
                <a:srgbClr val="595959"/>
              </a:solidFill>
            </a:endParaRPr>
          </a:p>
        </p:txBody>
      </p:sp>
      <p:sp>
        <p:nvSpPr>
          <p:cNvPr id="33" name="Google Shape;33;p3"/>
          <p:cNvSpPr txBox="1"/>
          <p:nvPr/>
        </p:nvSpPr>
        <p:spPr>
          <a:xfrm>
            <a:off x="714375" y="679366"/>
            <a:ext cx="6242479" cy="666750"/>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rgbClr val="960F78"/>
              </a:buClr>
              <a:buSzPts val="3200"/>
              <a:buFont typeface="Arial"/>
              <a:buNone/>
            </a:pPr>
            <a:r>
              <a:rPr lang="pt-BR" sz="2400" b="1" dirty="0">
                <a:solidFill>
                  <a:srgbClr val="960F78"/>
                </a:solidFill>
              </a:rPr>
              <a:t>Perdas e danos climáticos</a:t>
            </a:r>
            <a:endParaRPr sz="1100" b="0" i="0" u="none" strike="noStrike" cap="none" dirty="0">
              <a:solidFill>
                <a:srgbClr val="000000"/>
              </a:solidFill>
              <a:latin typeface="Arial"/>
              <a:ea typeface="Arial"/>
              <a:cs typeface="Arial"/>
              <a:sym typeface="Arial"/>
            </a:endParaRPr>
          </a:p>
        </p:txBody>
      </p:sp>
      <p:sp>
        <p:nvSpPr>
          <p:cNvPr id="34" name="Google Shape;34;p3"/>
          <p:cNvSpPr txBox="1"/>
          <p:nvPr/>
        </p:nvSpPr>
        <p:spPr>
          <a:xfrm>
            <a:off x="714375" y="1101234"/>
            <a:ext cx="6029400" cy="414300"/>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rgbClr val="F03228"/>
              </a:buClr>
              <a:buSzPts val="1800"/>
              <a:buFont typeface="Arial"/>
              <a:buNone/>
            </a:pPr>
            <a:r>
              <a:rPr lang="pt-BR" sz="1600" i="1" dirty="0">
                <a:solidFill>
                  <a:srgbClr val="F03228"/>
                </a:solidFill>
              </a:rPr>
              <a:t>Como integrar uma abordagem de direitos humanos na </a:t>
            </a:r>
          </a:p>
          <a:p>
            <a:pPr marL="0" marR="0" lvl="0" indent="0" algn="l" rtl="0">
              <a:lnSpc>
                <a:spcPct val="120000"/>
              </a:lnSpc>
              <a:spcBef>
                <a:spcPts val="0"/>
              </a:spcBef>
              <a:spcAft>
                <a:spcPts val="0"/>
              </a:spcAft>
              <a:buClr>
                <a:srgbClr val="F03228"/>
              </a:buClr>
              <a:buSzPts val="1800"/>
              <a:buFont typeface="Arial"/>
              <a:buNone/>
            </a:pPr>
            <a:r>
              <a:rPr lang="pt-BR" sz="1600" i="1" dirty="0">
                <a:solidFill>
                  <a:srgbClr val="F03228"/>
                </a:solidFill>
              </a:rPr>
              <a:t>proposta de auxílio emergencial para situações </a:t>
            </a:r>
          </a:p>
          <a:p>
            <a:pPr marL="0" marR="0" lvl="0" indent="0" algn="l" rtl="0">
              <a:lnSpc>
                <a:spcPct val="120000"/>
              </a:lnSpc>
              <a:spcBef>
                <a:spcPts val="0"/>
              </a:spcBef>
              <a:spcAft>
                <a:spcPts val="0"/>
              </a:spcAft>
              <a:buClr>
                <a:srgbClr val="F03228"/>
              </a:buClr>
              <a:buSzPts val="1800"/>
              <a:buFont typeface="Arial"/>
              <a:buNone/>
            </a:pPr>
            <a:r>
              <a:rPr lang="pt-BR" sz="1600" i="1" dirty="0">
                <a:solidFill>
                  <a:srgbClr val="F03228"/>
                </a:solidFill>
              </a:rPr>
              <a:t>decorrentes de secas e enchentes?</a:t>
            </a:r>
            <a:endParaRPr sz="1200" b="0" i="1" u="none" strike="noStrike" cap="none" dirty="0">
              <a:solidFill>
                <a:srgbClr val="000000"/>
              </a:solidFill>
              <a:latin typeface="Arial"/>
              <a:ea typeface="Arial"/>
              <a:cs typeface="Arial"/>
              <a:sym typeface="Arial"/>
            </a:endParaRPr>
          </a:p>
        </p:txBody>
      </p:sp>
      <p:pic>
        <p:nvPicPr>
          <p:cNvPr id="35" name="Google Shape;35;p3"/>
          <p:cNvPicPr preferRelativeResize="0"/>
          <p:nvPr/>
        </p:nvPicPr>
        <p:blipFill rotWithShape="1">
          <a:blip r:embed="rId4">
            <a:alphaModFix/>
          </a:blip>
          <a:srcRect t="44343" r="38723"/>
          <a:stretch/>
        </p:blipFill>
        <p:spPr>
          <a:xfrm>
            <a:off x="7843837" y="0"/>
            <a:ext cx="4344987" cy="4165600"/>
          </a:xfrm>
          <a:prstGeom prst="rect">
            <a:avLst/>
          </a:prstGeom>
          <a:noFill/>
          <a:ln>
            <a:noFill/>
          </a:ln>
        </p:spPr>
      </p:pic>
      <p:sp>
        <p:nvSpPr>
          <p:cNvPr id="2" name="CaixaDeTexto 1">
            <a:extLst>
              <a:ext uri="{FF2B5EF4-FFF2-40B4-BE49-F238E27FC236}">
                <a16:creationId xmlns:a16="http://schemas.microsoft.com/office/drawing/2014/main" id="{00DF744A-9336-33CA-790B-2FC7E5BDAAEE}"/>
              </a:ext>
            </a:extLst>
          </p:cNvPr>
          <p:cNvSpPr txBox="1"/>
          <p:nvPr/>
        </p:nvSpPr>
        <p:spPr>
          <a:xfrm>
            <a:off x="617838" y="2199503"/>
            <a:ext cx="8167816" cy="4380366"/>
          </a:xfrm>
          <a:prstGeom prst="rect">
            <a:avLst/>
          </a:prstGeom>
          <a:noFill/>
        </p:spPr>
        <p:txBody>
          <a:bodyPr wrap="square" rtlCol="0">
            <a:spAutoFit/>
          </a:bodyPr>
          <a:lstStyle/>
          <a:p>
            <a:pPr marL="285750" marR="0" lvl="0" indent="-285750" algn="l" rtl="0">
              <a:lnSpc>
                <a:spcPct val="120000"/>
              </a:lnSpc>
              <a:spcBef>
                <a:spcPts val="0"/>
              </a:spcBef>
              <a:spcAft>
                <a:spcPts val="0"/>
              </a:spcAft>
              <a:buClr>
                <a:srgbClr val="595959"/>
              </a:buClr>
              <a:buSzPts val="1900"/>
              <a:buFont typeface="Arial" panose="020B0604020202020204" pitchFamily="34" charset="0"/>
              <a:buChar char="•"/>
            </a:pPr>
            <a:r>
              <a:rPr lang="pt-BR" sz="1950" b="1" dirty="0">
                <a:solidFill>
                  <a:srgbClr val="595959"/>
                </a:solidFill>
              </a:rPr>
              <a:t>Ampliação do conceito de desastre: </a:t>
            </a:r>
            <a:r>
              <a:rPr lang="pt-BR" sz="1950" dirty="0">
                <a:solidFill>
                  <a:srgbClr val="595959"/>
                </a:solidFill>
              </a:rPr>
              <a:t>além de abranger secas e enchentes, é importante considerar impactos climáticos como elevação do nível do mar e erosão do mar, problemas que já atingem diversos municípios do litoral brasileiro</a:t>
            </a:r>
          </a:p>
          <a:p>
            <a:pPr marL="285750" indent="-285750">
              <a:lnSpc>
                <a:spcPct val="120000"/>
              </a:lnSpc>
              <a:buClr>
                <a:srgbClr val="595959"/>
              </a:buClr>
              <a:buSzPts val="1900"/>
              <a:buFont typeface="Arial" panose="020B0604020202020204" pitchFamily="34" charset="0"/>
              <a:buChar char="•"/>
            </a:pPr>
            <a:r>
              <a:rPr lang="pt-BR" sz="1950" b="1" dirty="0">
                <a:solidFill>
                  <a:srgbClr val="595959"/>
                </a:solidFill>
              </a:rPr>
              <a:t>Participação social qualificada: </a:t>
            </a:r>
            <a:r>
              <a:rPr lang="pt-BR" sz="1950" dirty="0">
                <a:solidFill>
                  <a:srgbClr val="595959"/>
                </a:solidFill>
              </a:rPr>
              <a:t>criação de espaços permanentes de debate e participação social em nível municipal para acompanhar, monitorar e fiscalizar o auxílio emergencial</a:t>
            </a:r>
          </a:p>
          <a:p>
            <a:pPr marL="285750" marR="0" lvl="0" indent="-285750" algn="l" rtl="0">
              <a:lnSpc>
                <a:spcPct val="120000"/>
              </a:lnSpc>
              <a:spcBef>
                <a:spcPts val="0"/>
              </a:spcBef>
              <a:spcAft>
                <a:spcPts val="0"/>
              </a:spcAft>
              <a:buClr>
                <a:srgbClr val="595959"/>
              </a:buClr>
              <a:buSzPts val="1900"/>
              <a:buFont typeface="Arial" panose="020B0604020202020204" pitchFamily="34" charset="0"/>
              <a:buChar char="•"/>
            </a:pPr>
            <a:r>
              <a:rPr lang="pt-BR" sz="1950" b="1" dirty="0">
                <a:solidFill>
                  <a:srgbClr val="595959"/>
                </a:solidFill>
              </a:rPr>
              <a:t>Políticas intersetoriais: </a:t>
            </a:r>
            <a:r>
              <a:rPr lang="pt-BR" sz="1950" dirty="0">
                <a:solidFill>
                  <a:srgbClr val="595959"/>
                </a:solidFill>
              </a:rPr>
              <a:t>conectar o auxílio emergencial com políticas intersetoriais para abranger também saúde digna, em especial saúde mental, também tendo em vista que municípios mais vulneráveis às mudanças climáticas são aqueles com menor capacidade financeiro-institucional de dar respostas e operacionalizar as políticas</a:t>
            </a:r>
          </a:p>
        </p:txBody>
      </p:sp>
    </p:spTree>
    <p:extLst>
      <p:ext uri="{BB962C8B-B14F-4D97-AF65-F5344CB8AC3E}">
        <p14:creationId xmlns:p14="http://schemas.microsoft.com/office/powerpoint/2010/main" val="2640595760"/>
      </p:ext>
    </p:extLst>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4"/>
          <p:cNvSpPr txBox="1"/>
          <p:nvPr/>
        </p:nvSpPr>
        <p:spPr>
          <a:xfrm>
            <a:off x="-36512" y="-73025"/>
            <a:ext cx="12319000" cy="7004050"/>
          </a:xfrm>
          <a:prstGeom prst="rect">
            <a:avLst/>
          </a:prstGeom>
          <a:solidFill>
            <a:srgbClr val="AF1E23"/>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chemeClr val="dk1"/>
              </a:solidFill>
              <a:latin typeface="Calibri"/>
              <a:ea typeface="Calibri"/>
              <a:cs typeface="Calibri"/>
              <a:sym typeface="Calibri"/>
            </a:endParaRPr>
          </a:p>
        </p:txBody>
      </p:sp>
      <p:pic>
        <p:nvPicPr>
          <p:cNvPr id="72" name="Google Shape;72;p14"/>
          <p:cNvPicPr preferRelativeResize="0"/>
          <p:nvPr/>
        </p:nvPicPr>
        <p:blipFill rotWithShape="1">
          <a:blip r:embed="rId3">
            <a:alphaModFix/>
          </a:blip>
          <a:srcRect/>
          <a:stretch/>
        </p:blipFill>
        <p:spPr>
          <a:xfrm rot="8100000">
            <a:off x="1438275" y="-3122612"/>
            <a:ext cx="10442575" cy="12993687"/>
          </a:xfrm>
          <a:prstGeom prst="rect">
            <a:avLst/>
          </a:prstGeom>
          <a:noFill/>
          <a:ln>
            <a:noFill/>
          </a:ln>
        </p:spPr>
      </p:pic>
      <p:pic>
        <p:nvPicPr>
          <p:cNvPr id="73" name="Google Shape;73;p14" descr="logo_branco.png"/>
          <p:cNvPicPr preferRelativeResize="0"/>
          <p:nvPr/>
        </p:nvPicPr>
        <p:blipFill rotWithShape="1">
          <a:blip r:embed="rId4">
            <a:alphaModFix/>
          </a:blip>
          <a:srcRect/>
          <a:stretch/>
        </p:blipFill>
        <p:spPr>
          <a:xfrm>
            <a:off x="1260475" y="3690937"/>
            <a:ext cx="2819400" cy="1762125"/>
          </a:xfrm>
          <a:prstGeom prst="rect">
            <a:avLst/>
          </a:prstGeom>
          <a:noFill/>
          <a:ln>
            <a:noFill/>
          </a:ln>
        </p:spPr>
      </p:pic>
      <p:pic>
        <p:nvPicPr>
          <p:cNvPr id="74" name="Google Shape;74;p14" descr="face.png"/>
          <p:cNvPicPr preferRelativeResize="0"/>
          <p:nvPr/>
        </p:nvPicPr>
        <p:blipFill rotWithShape="1">
          <a:blip r:embed="rId5">
            <a:alphaModFix/>
          </a:blip>
          <a:srcRect/>
          <a:stretch/>
        </p:blipFill>
        <p:spPr>
          <a:xfrm>
            <a:off x="1709737" y="5940425"/>
            <a:ext cx="711200" cy="242887"/>
          </a:xfrm>
          <a:prstGeom prst="rect">
            <a:avLst/>
          </a:prstGeom>
          <a:noFill/>
          <a:ln>
            <a:noFill/>
          </a:ln>
        </p:spPr>
      </p:pic>
      <p:sp>
        <p:nvSpPr>
          <p:cNvPr id="75" name="Google Shape;75;p14"/>
          <p:cNvSpPr txBox="1"/>
          <p:nvPr/>
        </p:nvSpPr>
        <p:spPr>
          <a:xfrm>
            <a:off x="2454275" y="5895975"/>
            <a:ext cx="1360487" cy="2555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lt1"/>
              </a:buClr>
              <a:buSzPts val="1600"/>
              <a:buFont typeface="Arial"/>
              <a:buNone/>
            </a:pPr>
            <a:r>
              <a:rPr lang="pt-BR" sz="1600" b="0" i="0" u="none" strike="noStrike" cap="none">
                <a:solidFill>
                  <a:schemeClr val="lt1"/>
                </a:solidFill>
                <a:latin typeface="Arial"/>
                <a:ea typeface="Arial"/>
                <a:cs typeface="Arial"/>
                <a:sym typeface="Arial"/>
              </a:rPr>
              <a:t>conectas.org</a:t>
            </a:r>
            <a:endParaRPr sz="1400" b="0" i="0" u="none" strike="noStrike" cap="none">
              <a:solidFill>
                <a:srgbClr val="000000"/>
              </a:solidFill>
              <a:latin typeface="Arial"/>
              <a:ea typeface="Arial"/>
              <a:cs typeface="Arial"/>
              <a:sym typeface="Arial"/>
            </a:endParaRPr>
          </a:p>
        </p:txBody>
      </p:sp>
    </p:spTree>
  </p:cSld>
  <p:clrMapOvr>
    <a:masterClrMapping/>
  </p:clrMapOvr>
  <p:transition spd="slow">
    <p:fade thruBlk="1"/>
  </p:transition>
</p:sld>
</file>

<file path=ppt/theme/theme1.xml><?xml version="1.0" encoding="utf-8"?>
<a:theme xmlns:a="http://schemas.openxmlformats.org/drawingml/2006/main" name="2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TotalTime>
  <Words>280</Words>
  <Application>Microsoft Macintosh PowerPoint</Application>
  <PresentationFormat>Personalizar</PresentationFormat>
  <Paragraphs>20</Paragraphs>
  <Slides>4</Slides>
  <Notes>4</Notes>
  <HiddenSlides>0</HiddenSlides>
  <MMClips>0</MMClips>
  <ScaleCrop>false</ScaleCrop>
  <HeadingPairs>
    <vt:vector size="6" baseType="variant">
      <vt:variant>
        <vt:lpstr>Fontes usadas</vt:lpstr>
      </vt:variant>
      <vt:variant>
        <vt:i4>2</vt:i4>
      </vt:variant>
      <vt:variant>
        <vt:lpstr>Tema</vt:lpstr>
      </vt:variant>
      <vt:variant>
        <vt:i4>1</vt:i4>
      </vt:variant>
      <vt:variant>
        <vt:lpstr>Títulos de slides</vt:lpstr>
      </vt:variant>
      <vt:variant>
        <vt:i4>4</vt:i4>
      </vt:variant>
    </vt:vector>
  </HeadingPairs>
  <TitlesOfParts>
    <vt:vector size="7" baseType="lpstr">
      <vt:lpstr>Arial</vt:lpstr>
      <vt:lpstr>Calibri</vt:lpstr>
      <vt:lpstr>2_Office Theme</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Gabriel</dc:creator>
  <cp:lastModifiedBy>Gabriel Antonio Silveira Mantelli</cp:lastModifiedBy>
  <cp:revision>4</cp:revision>
  <dcterms:modified xsi:type="dcterms:W3CDTF">2023-08-28T20:04:02Z</dcterms:modified>
</cp:coreProperties>
</file>