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0691813" cy="7559675"/>
  <p:notesSz cx="7772400" cy="10058400"/>
  <p:embeddedFontLst>
    <p:embeddedFont>
      <p:font typeface="Arial Narrow" panose="020B0606020202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iNDIUsT9qjRjXKBPtGq8lbYDrU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708" y="90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96580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754063"/>
            <a:ext cx="53340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1175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754063"/>
            <a:ext cx="53340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360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754063"/>
            <a:ext cx="53340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7463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757f6cbcfc_0_2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2757f6cbcf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754063"/>
            <a:ext cx="53340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0158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757f6cbcfc_0_8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2757f6cbcf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754063"/>
            <a:ext cx="53340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1671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754063"/>
            <a:ext cx="53340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1521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75da10786a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754063"/>
            <a:ext cx="53340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75da10786a_4_0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93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75da10786a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754063"/>
            <a:ext cx="53340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75da10786a_4_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676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75da10786a_4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754063"/>
            <a:ext cx="53340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75da10786a_4_20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6217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75da10786a_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754063"/>
            <a:ext cx="53340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75da10786a_4_10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12985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5da10786a_4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754063"/>
            <a:ext cx="53340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75da10786a_4_1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84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754063"/>
            <a:ext cx="53340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2860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75da10786a_4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754063"/>
            <a:ext cx="53340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75da10786a_4_2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86861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754063"/>
            <a:ext cx="53340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65964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75da10786a_4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754063"/>
            <a:ext cx="53340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75da10786a_4_42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1286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75da10786a_4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754063"/>
            <a:ext cx="53340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75da10786a_4_30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70767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75da10786a_4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754063"/>
            <a:ext cx="53340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75da10786a_4_36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74918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75da10786a_4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754063"/>
            <a:ext cx="53340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75da10786a_4_47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4527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754063"/>
            <a:ext cx="53340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43478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:notes"/>
          <p:cNvSpPr txBox="1">
            <a:spLocks noGrp="1"/>
          </p:cNvSpPr>
          <p:nvPr>
            <p:ph type="body" idx="1"/>
          </p:nvPr>
        </p:nvSpPr>
        <p:spPr>
          <a:xfrm>
            <a:off x="777960" y="4840200"/>
            <a:ext cx="6216120" cy="396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6:notes"/>
          <p:cNvSpPr txBox="1"/>
          <p:nvPr/>
        </p:nvSpPr>
        <p:spPr>
          <a:xfrm>
            <a:off x="4402080" y="9553680"/>
            <a:ext cx="3368160" cy="50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sz="12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754063"/>
            <a:ext cx="53340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934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754063"/>
            <a:ext cx="53340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5900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754063"/>
            <a:ext cx="53340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3998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754063"/>
            <a:ext cx="53340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9431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754063"/>
            <a:ext cx="53340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6661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754063"/>
            <a:ext cx="53340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9411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754063"/>
            <a:ext cx="53340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2683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754063"/>
            <a:ext cx="53340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3902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8"/>
          <p:cNvSpPr txBox="1"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62"/>
              <a:buFont typeface="Arial"/>
              <a:buNone/>
              <a:defRPr sz="526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8"/>
          <p:cNvSpPr txBox="1"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5"/>
              <a:buNone/>
              <a:defRPr sz="2105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4"/>
              <a:buNone/>
              <a:defRPr sz="1754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79"/>
              <a:buNone/>
              <a:defRPr sz="1579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dt" idx="10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ftr" idx="11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7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7"/>
          <p:cNvSpPr txBox="1">
            <a:spLocks noGrp="1"/>
          </p:cNvSpPr>
          <p:nvPr>
            <p:ph type="body" idx="1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body" idx="2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body" idx="3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8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8"/>
          <p:cNvSpPr txBox="1">
            <a:spLocks noGrp="1"/>
          </p:cNvSpPr>
          <p:nvPr>
            <p:ph type="body" idx="1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body" idx="2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9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9"/>
          <p:cNvSpPr txBox="1">
            <a:spLocks noGrp="1"/>
          </p:cNvSpPr>
          <p:nvPr>
            <p:ph type="body" idx="1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9"/>
          <p:cNvSpPr txBox="1">
            <a:spLocks noGrp="1"/>
          </p:cNvSpPr>
          <p:nvPr>
            <p:ph type="body" idx="2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9"/>
          <p:cNvSpPr txBox="1">
            <a:spLocks noGrp="1"/>
          </p:cNvSpPr>
          <p:nvPr>
            <p:ph type="body" idx="3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9"/>
          <p:cNvSpPr txBox="1">
            <a:spLocks noGrp="1"/>
          </p:cNvSpPr>
          <p:nvPr>
            <p:ph type="body" idx="4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0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body" idx="1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body" idx="2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97760" y="1768680"/>
            <a:ext cx="5494680" cy="438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97760" y="1768680"/>
            <a:ext cx="5494680" cy="4384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subTitle" idx="1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1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body" idx="1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body" idx="1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body" idx="2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>
            <a:spLocks noGrp="1"/>
          </p:cNvSpPr>
          <p:nvPr>
            <p:ph type="subTitle" idx="1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5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5"/>
          <p:cNvSpPr txBox="1">
            <a:spLocks noGrp="1"/>
          </p:cNvSpPr>
          <p:nvPr>
            <p:ph type="body" idx="1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body" idx="2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5"/>
          <p:cNvSpPr txBox="1">
            <a:spLocks noGrp="1"/>
          </p:cNvSpPr>
          <p:nvPr>
            <p:ph type="body" idx="3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6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body" idx="1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6"/>
          <p:cNvSpPr txBox="1">
            <a:spLocks noGrp="1"/>
          </p:cNvSpPr>
          <p:nvPr>
            <p:ph type="body" idx="2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body" idx="3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882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alto.gov.br/ccivil_03/_Ato2007-2010/2007/Lei/L11460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dpds@funai.gov.br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mailto:cgetno@funai.gov.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/>
          <p:nvPr/>
        </p:nvSpPr>
        <p:spPr>
          <a:xfrm>
            <a:off x="0" y="772765"/>
            <a:ext cx="10689140" cy="6014145"/>
          </a:xfrm>
          <a:prstGeom prst="rect">
            <a:avLst/>
          </a:prstGeom>
          <a:solidFill>
            <a:srgbClr val="FFC000">
              <a:alpha val="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7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859" y="1661967"/>
            <a:ext cx="2954428" cy="423574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"/>
          <p:cNvSpPr/>
          <p:nvPr/>
        </p:nvSpPr>
        <p:spPr>
          <a:xfrm>
            <a:off x="4060285" y="772765"/>
            <a:ext cx="6631527" cy="6014145"/>
          </a:xfrm>
          <a:custGeom>
            <a:avLst/>
            <a:gdLst/>
            <a:ahLst/>
            <a:cxnLst/>
            <a:rect l="l" t="t" r="r" b="b"/>
            <a:pathLst>
              <a:path w="7529613" h="6858000" extrusionOk="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rgbClr val="E36C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7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"/>
          <p:cNvSpPr txBox="1">
            <a:spLocks noGrp="1"/>
          </p:cNvSpPr>
          <p:nvPr>
            <p:ph type="ctrTitle"/>
          </p:nvPr>
        </p:nvSpPr>
        <p:spPr>
          <a:xfrm>
            <a:off x="4407100" y="930925"/>
            <a:ext cx="6282000" cy="29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FFFFFF"/>
                </a:solidFill>
              </a:rPr>
              <a:t>“Agroindígena e sua importância para o desenvolvimento do Brasil através da agricultura familiar indígena” </a:t>
            </a:r>
            <a:endParaRPr sz="2800" b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FFFFFF"/>
                </a:solidFill>
              </a:rPr>
              <a:t>Audiência Pública</a:t>
            </a:r>
            <a:endParaRPr sz="2800" b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FFFFFF"/>
                </a:solidFill>
              </a:rPr>
              <a:t>Congresso Nacional</a:t>
            </a:r>
            <a:endParaRPr sz="2800" b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endParaRPr sz="2800" b="1">
              <a:solidFill>
                <a:srgbClr val="FFFFFF"/>
              </a:solidFill>
            </a:endParaRPr>
          </a:p>
        </p:txBody>
      </p:sp>
      <p:sp>
        <p:nvSpPr>
          <p:cNvPr id="68" name="Google Shape;68;p1"/>
          <p:cNvSpPr txBox="1">
            <a:spLocks noGrp="1"/>
          </p:cNvSpPr>
          <p:nvPr>
            <p:ph type="subTitle" idx="1"/>
          </p:nvPr>
        </p:nvSpPr>
        <p:spPr>
          <a:xfrm>
            <a:off x="4407108" y="5306775"/>
            <a:ext cx="6151998" cy="1480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en-US" sz="1800">
                <a:solidFill>
                  <a:srgbClr val="FFFFFF"/>
                </a:solidFill>
              </a:rPr>
              <a:t>Fundação Nacional dos Povos Indígenas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en-US" sz="1800" b="1">
                <a:solidFill>
                  <a:srgbClr val="FFFFFF"/>
                </a:solidFill>
              </a:rPr>
              <a:t>Diretoria de Promoção ao Desenvolvimento Sustentável</a:t>
            </a:r>
            <a:endParaRPr sz="1800" b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en-US" sz="1800" b="1">
                <a:solidFill>
                  <a:srgbClr val="FFFFFF"/>
                </a:solidFill>
              </a:rPr>
              <a:t>Coordenação Geral de Promoção ao Etnodesenvolvimento </a:t>
            </a:r>
            <a:endParaRPr sz="18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800">
              <a:solidFill>
                <a:srgbClr val="FFFFFF"/>
              </a:solidFill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en-US" sz="18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Brasília, DF, agosto/2023</a:t>
            </a:r>
            <a:endParaRPr/>
          </a:p>
        </p:txBody>
      </p:sp>
      <p:sp>
        <p:nvSpPr>
          <p:cNvPr id="69" name="Google Shape;69;p1"/>
          <p:cNvSpPr/>
          <p:nvPr/>
        </p:nvSpPr>
        <p:spPr>
          <a:xfrm>
            <a:off x="5014139" y="4318551"/>
            <a:ext cx="4650938" cy="16038"/>
          </a:xfrm>
          <a:custGeom>
            <a:avLst/>
            <a:gdLst/>
            <a:ahLst/>
            <a:cxnLst/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7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91" y="3612630"/>
            <a:ext cx="5244097" cy="3611387"/>
          </a:xfrm>
          <a:prstGeom prst="rect">
            <a:avLst/>
          </a:prstGeom>
          <a:noFill/>
          <a:ln w="889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6" name="Google Shape;126;p10" descr="Lago com árvores em volt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6233" y="262493"/>
            <a:ext cx="4790914" cy="387479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0"/>
          <p:cNvSpPr txBox="1"/>
          <p:nvPr/>
        </p:nvSpPr>
        <p:spPr>
          <a:xfrm>
            <a:off x="1246625" y="2671677"/>
            <a:ext cx="4212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Produção de mel - TI Caiçara/Ilha de </a:t>
            </a:r>
            <a:r>
              <a:rPr lang="en-US" sz="2000">
                <a:solidFill>
                  <a:schemeClr val="dk1"/>
                </a:solidFill>
              </a:rPr>
              <a:t>S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ão </a:t>
            </a:r>
            <a:r>
              <a:rPr lang="en-US" sz="2000">
                <a:solidFill>
                  <a:schemeClr val="dk1"/>
                </a:solidFill>
              </a:rPr>
              <a:t>P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edro (AL/SE) - Povo Xocó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0"/>
          <p:cNvSpPr txBox="1"/>
          <p:nvPr/>
        </p:nvSpPr>
        <p:spPr>
          <a:xfrm>
            <a:off x="6144911" y="4181054"/>
            <a:ext cx="4212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Piscicultura - Aldeia Wazare -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TI Utiariti - Povo Haliti-Paresi (MT)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/>
          <p:nvPr/>
        </p:nvSpPr>
        <p:spPr>
          <a:xfrm>
            <a:off x="325100" y="0"/>
            <a:ext cx="10099800" cy="67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Fundamentos Legais e Históricos</a:t>
            </a:r>
            <a:endParaRPr sz="36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solidFill>
                <a:srgbClr val="1F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1"/>
          <p:cNvSpPr/>
          <p:nvPr/>
        </p:nvSpPr>
        <p:spPr>
          <a:xfrm>
            <a:off x="325100" y="770126"/>
            <a:ext cx="10153023" cy="5656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63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PNGATI - Política Nacional de Gestão Territorial e Ambiental de Terras Indígenas - Decreto nº7.747/2012</a:t>
            </a:r>
            <a:endParaRPr sz="22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Objetivos divididos em 07 Eixos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     - </a:t>
            </a: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Eixo V – Uso sustentável de recursos naturais e iniciativas produtivas indígenas. </a:t>
            </a:r>
            <a:endParaRPr sz="2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garantir aos povos indígenas o </a:t>
            </a:r>
            <a:r>
              <a:rPr lang="en-US" sz="2400" b="1" u="sng">
                <a:solidFill>
                  <a:schemeClr val="dk1"/>
                </a:solidFill>
              </a:rPr>
              <a:t>usufruto exclusivo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das riquezas do solo, dos rios e dos lagos existentes em terras indígenas;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b) fortalecer e promover as </a:t>
            </a:r>
            <a:r>
              <a:rPr lang="en-US" sz="2400" b="1" u="sng">
                <a:solidFill>
                  <a:schemeClr val="dk1"/>
                </a:solidFill>
              </a:rPr>
              <a:t>iniciativas produtivas indígenas,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 o apoio à utilização e ao desenvolvimento de novas </a:t>
            </a:r>
            <a:r>
              <a:rPr lang="en-US" sz="2400" b="1" u="sng">
                <a:solidFill>
                  <a:schemeClr val="dk1"/>
                </a:solidFill>
              </a:rPr>
              <a:t>tecnologias sustentáveis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c) promover e apoiar a </a:t>
            </a:r>
            <a:r>
              <a:rPr lang="en-US" sz="2400" b="1" u="sng">
                <a:solidFill>
                  <a:schemeClr val="dk1"/>
                </a:solidFill>
              </a:rPr>
              <a:t>conservação e o uso sustentável dos recursos naturais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usados na cultura indígena, inclusive no artesanato para fins comerciais;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d) apoiar a </a:t>
            </a:r>
            <a:r>
              <a:rPr lang="en-US" sz="2400" b="1" u="sng">
                <a:solidFill>
                  <a:schemeClr val="dk1"/>
                </a:solidFill>
              </a:rPr>
              <a:t>substituição de atividades produtivas não sustentáveis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em terras indígenas por atividades sustentáveis;(…)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757f6cbcfc_0_2"/>
          <p:cNvSpPr/>
          <p:nvPr/>
        </p:nvSpPr>
        <p:spPr>
          <a:xfrm>
            <a:off x="325100" y="0"/>
            <a:ext cx="100998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Fundamentos Legais e Históricos</a:t>
            </a:r>
            <a:endParaRPr sz="36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solidFill>
                <a:srgbClr val="1F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2757f6cbcfc_0_2"/>
          <p:cNvSpPr/>
          <p:nvPr/>
        </p:nvSpPr>
        <p:spPr>
          <a:xfrm>
            <a:off x="325100" y="770126"/>
            <a:ext cx="10152900" cy="56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63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PNGATI - Política Nacional de Gestão Territorial e Ambiental de Terras Indígenas - Decreto nº7.747/2012</a:t>
            </a:r>
            <a:endParaRPr sz="22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127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e) apoiar </a:t>
            </a:r>
            <a:r>
              <a:rPr lang="en-US" sz="2400" b="1" u="sng">
                <a:solidFill>
                  <a:schemeClr val="dk1"/>
                </a:solidFill>
              </a:rPr>
              <a:t>estudos de impacto socioambiental</a:t>
            </a:r>
            <a:r>
              <a:rPr lang="en-US" sz="2400">
                <a:solidFill>
                  <a:schemeClr val="dk1"/>
                </a:solidFill>
              </a:rPr>
              <a:t> de atividades econômicas e produtivas não tradicionais de iniciativa das comunidades indígenas;</a:t>
            </a:r>
            <a:endParaRPr sz="2400">
              <a:solidFill>
                <a:schemeClr val="dk1"/>
              </a:solidFill>
            </a:endParaRPr>
          </a:p>
          <a:p>
            <a:pPr marL="0" lvl="0" indent="127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f) </a:t>
            </a:r>
            <a:r>
              <a:rPr lang="en-US" sz="2400" b="1" u="sng">
                <a:solidFill>
                  <a:schemeClr val="dk1"/>
                </a:solidFill>
              </a:rPr>
              <a:t>desestimular o uso de agrotóxicos</a:t>
            </a:r>
            <a:r>
              <a:rPr lang="en-US" sz="2400">
                <a:solidFill>
                  <a:schemeClr val="dk1"/>
                </a:solidFill>
              </a:rPr>
              <a:t> em terras indígenas e monitorar o cumprimento da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Lei nº 11.460, de 21 de março de 2007, </a:t>
            </a:r>
            <a:r>
              <a:rPr lang="en-US" sz="2400">
                <a:solidFill>
                  <a:schemeClr val="dk1"/>
                </a:solidFill>
              </a:rPr>
              <a:t>que veda o cultivo de organismos geneticamente modificados em terras indígenas;</a:t>
            </a:r>
            <a:endParaRPr sz="2400">
              <a:solidFill>
                <a:schemeClr val="dk1"/>
              </a:solidFill>
            </a:endParaRPr>
          </a:p>
          <a:p>
            <a:pPr marL="0" lvl="0" indent="127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g) apoiar </a:t>
            </a:r>
            <a:r>
              <a:rPr lang="en-US" sz="2400" b="1" u="sng">
                <a:solidFill>
                  <a:schemeClr val="dk1"/>
                </a:solidFill>
              </a:rPr>
              <a:t>iniciativas indígenas sustentáveis de etnoturismo e de ecoturismo</a:t>
            </a:r>
            <a:r>
              <a:rPr lang="en-US" sz="2400">
                <a:solidFill>
                  <a:schemeClr val="dk1"/>
                </a:solidFill>
              </a:rPr>
              <a:t>, respeitada a decisão da comunidade e a diversidade dos povos indígenas, promovendo-se, quando couber, </a:t>
            </a:r>
            <a:r>
              <a:rPr lang="en-US" sz="2400" b="1" u="sng">
                <a:solidFill>
                  <a:schemeClr val="dk1"/>
                </a:solidFill>
              </a:rPr>
              <a:t>estudos prévios</a:t>
            </a:r>
            <a:r>
              <a:rPr lang="en-US" sz="2400">
                <a:solidFill>
                  <a:schemeClr val="dk1"/>
                </a:solidFill>
              </a:rPr>
              <a:t>, diagnósticos de impactos socioambientais e a </a:t>
            </a:r>
            <a:r>
              <a:rPr lang="en-US" sz="2400" b="1" u="sng">
                <a:solidFill>
                  <a:schemeClr val="dk1"/>
                </a:solidFill>
              </a:rPr>
              <a:t>capacitação</a:t>
            </a:r>
            <a:r>
              <a:rPr lang="en-US" sz="2400">
                <a:solidFill>
                  <a:schemeClr val="dk1"/>
                </a:solidFill>
              </a:rPr>
              <a:t> das comunidades indígenas para a gestão dessas atividades;</a:t>
            </a:r>
            <a:endParaRPr sz="2400">
              <a:solidFill>
                <a:schemeClr val="dk1"/>
              </a:solidFill>
            </a:endParaRPr>
          </a:p>
          <a:p>
            <a:pPr marL="0" lvl="0" indent="127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635" marR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</a:endParaRPr>
          </a:p>
          <a:p>
            <a:pPr marL="63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757f6cbcfc_0_8"/>
          <p:cNvSpPr/>
          <p:nvPr/>
        </p:nvSpPr>
        <p:spPr>
          <a:xfrm>
            <a:off x="325100" y="0"/>
            <a:ext cx="100998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Fundamentos Legais e Históricos</a:t>
            </a:r>
            <a:endParaRPr sz="36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solidFill>
                <a:srgbClr val="1F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2757f6cbcfc_0_8"/>
          <p:cNvSpPr/>
          <p:nvPr/>
        </p:nvSpPr>
        <p:spPr>
          <a:xfrm>
            <a:off x="325100" y="770126"/>
            <a:ext cx="10152900" cy="56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63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PNGATI - Política Nacional de Gestão Territorial e Ambiental de Terras Indígenas - Decreto nº7.747/2012</a:t>
            </a:r>
            <a:endParaRPr sz="22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127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US" sz="2400">
                <a:solidFill>
                  <a:schemeClr val="dk1"/>
                </a:solidFill>
              </a:rPr>
              <a:t>h) promover a </a:t>
            </a:r>
            <a:r>
              <a:rPr lang="en-US" sz="2400" b="1" u="sng">
                <a:solidFill>
                  <a:schemeClr val="dk1"/>
                </a:solidFill>
              </a:rPr>
              <a:t>sustentabilidade ambiental das iniciativas indígenas</a:t>
            </a:r>
            <a:r>
              <a:rPr lang="en-US" sz="2400">
                <a:solidFill>
                  <a:schemeClr val="dk1"/>
                </a:solidFill>
              </a:rPr>
              <a:t> de criação de animais de médio e grande porte;</a:t>
            </a:r>
            <a:endParaRPr sz="2400">
              <a:solidFill>
                <a:schemeClr val="dk1"/>
              </a:solidFill>
            </a:endParaRPr>
          </a:p>
          <a:p>
            <a:pPr marL="0" lvl="0" indent="127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US" sz="2400">
                <a:solidFill>
                  <a:schemeClr val="dk1"/>
                </a:solidFill>
              </a:rPr>
              <a:t>i) promover a </a:t>
            </a:r>
            <a:r>
              <a:rPr lang="en-US" sz="2400" b="1" u="sng">
                <a:solidFill>
                  <a:schemeClr val="dk1"/>
                </a:solidFill>
              </a:rPr>
              <a:t>regulamentação da certificação dos produtos provenientes dos povos e comunidades indígenas</a:t>
            </a:r>
            <a:r>
              <a:rPr lang="en-US" sz="2400">
                <a:solidFill>
                  <a:schemeClr val="dk1"/>
                </a:solidFill>
              </a:rPr>
              <a:t>, com identificação da procedência étnica e territorial e da condição de produto orgânico, em conformidade com a legislação ambiental; e</a:t>
            </a:r>
            <a:endParaRPr sz="2400">
              <a:solidFill>
                <a:schemeClr val="dk1"/>
              </a:solidFill>
            </a:endParaRPr>
          </a:p>
          <a:p>
            <a:pPr marL="0" lvl="0" indent="127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US" sz="2400">
                <a:solidFill>
                  <a:schemeClr val="dk1"/>
                </a:solidFill>
              </a:rPr>
              <a:t>j) promover </a:t>
            </a:r>
            <a:r>
              <a:rPr lang="en-US" sz="2400" b="1" u="sng">
                <a:solidFill>
                  <a:schemeClr val="dk1"/>
                </a:solidFill>
              </a:rPr>
              <a:t>assistência técnica de qualidade, continuada e adequada às especificidades dos povos indígenas e das diferentes regiões e biomas</a:t>
            </a:r>
            <a:r>
              <a:rPr lang="en-US" sz="2400">
                <a:solidFill>
                  <a:schemeClr val="dk1"/>
                </a:solidFill>
              </a:rPr>
              <a:t>;</a:t>
            </a:r>
            <a:endParaRPr sz="2400">
              <a:solidFill>
                <a:schemeClr val="dk1"/>
              </a:solidFill>
            </a:endParaRPr>
          </a:p>
          <a:p>
            <a:pPr marL="635" marR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</a:endParaRPr>
          </a:p>
          <a:p>
            <a:pPr marL="63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63513"/>
            <a:ext cx="5435203" cy="724693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2"/>
          <p:cNvSpPr txBox="1"/>
          <p:nvPr/>
        </p:nvSpPr>
        <p:spPr>
          <a:xfrm>
            <a:off x="5904675" y="6300700"/>
            <a:ext cx="466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</a:rPr>
              <a:t>Milho Kaingang – TI Rio das Cobras (PR)</a:t>
            </a:r>
            <a:endParaRPr sz="1800" b="1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med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75da10786a_4_0"/>
          <p:cNvSpPr txBox="1"/>
          <p:nvPr/>
        </p:nvSpPr>
        <p:spPr>
          <a:xfrm>
            <a:off x="670300" y="609050"/>
            <a:ext cx="9564000" cy="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/>
              <a:t>Biodiversidade e Cultura Alimentar</a:t>
            </a:r>
            <a:endParaRPr sz="3000" b="1"/>
          </a:p>
        </p:txBody>
      </p:sp>
      <p:sp>
        <p:nvSpPr>
          <p:cNvPr id="158" name="Google Shape;158;g275da10786a_4_0"/>
          <p:cNvSpPr txBox="1"/>
          <p:nvPr/>
        </p:nvSpPr>
        <p:spPr>
          <a:xfrm>
            <a:off x="864900" y="1805775"/>
            <a:ext cx="6752100" cy="50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 b="1"/>
              <a:t>A cultura alimentar é fator identitário;</a:t>
            </a:r>
            <a:endParaRPr sz="2200" b="1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 b="1"/>
              <a:t>Transmissão de saberes entre gerações;</a:t>
            </a:r>
            <a:endParaRPr sz="2200" b="1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 b="1"/>
              <a:t>Conservação local da diversidade genética;</a:t>
            </a:r>
            <a:endParaRPr sz="2200" b="1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 b="1"/>
              <a:t>Manejo, uso e circulação da biodiversidade, como mecanismos de conservação;</a:t>
            </a:r>
            <a:endParaRPr sz="2200" b="1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 b="1"/>
              <a:t>Trabalha-se de forma integrada com cultivos alimentares, medicinais, condimentares, artesanais, bem como as espécies extrativas;</a:t>
            </a:r>
            <a:endParaRPr sz="2200" b="1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 b="1"/>
              <a:t>A vedação do uso de transgênicos na Lei 11.460/2007 não visa restringir oportunidades, mas preservar a rica diversidade genética existente nas TIs. </a:t>
            </a:r>
            <a:endParaRPr sz="22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275da10786a_4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2900" y="171850"/>
            <a:ext cx="7795425" cy="57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75da10786a_4_5"/>
          <p:cNvSpPr txBox="1"/>
          <p:nvPr/>
        </p:nvSpPr>
        <p:spPr>
          <a:xfrm>
            <a:off x="903800" y="6368825"/>
            <a:ext cx="83478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Produção de Farinha - TI Tremembé da Barra do Mundaú (CE), Povo Tremembé</a:t>
            </a:r>
            <a:endParaRPr sz="16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275da10786a_4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6478" y="0"/>
            <a:ext cx="5669757" cy="755967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275da10786a_4_20"/>
          <p:cNvSpPr txBox="1"/>
          <p:nvPr/>
        </p:nvSpPr>
        <p:spPr>
          <a:xfrm>
            <a:off x="757875" y="2584100"/>
            <a:ext cx="2928600" cy="12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</a:rPr>
              <a:t>Pinhão de araucária – TI Marrecas (PR), Povos Kaingang e Guarani. Produção de 30 a 40 ton/safra.</a:t>
            </a:r>
            <a:endParaRPr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75da10786a_4_10"/>
          <p:cNvSpPr txBox="1"/>
          <p:nvPr/>
        </p:nvSpPr>
        <p:spPr>
          <a:xfrm>
            <a:off x="573025" y="385275"/>
            <a:ext cx="9855900" cy="1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/>
              <a:t>Cadeias Produtivas não-tradicionais/convencionais</a:t>
            </a:r>
            <a:endParaRPr sz="3000" b="1"/>
          </a:p>
        </p:txBody>
      </p:sp>
      <p:sp>
        <p:nvSpPr>
          <p:cNvPr id="176" name="Google Shape;176;g275da10786a_4_10"/>
          <p:cNvSpPr txBox="1"/>
          <p:nvPr/>
        </p:nvSpPr>
        <p:spPr>
          <a:xfrm>
            <a:off x="806525" y="1319300"/>
            <a:ext cx="7977900" cy="53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 b="1"/>
              <a:t>Culturas alimentares diversas: hortícolas, tubérculos, grãos, frutíferas, apicultura, piscicultura, produção leiteira, bovinocultura;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 b="1"/>
              <a:t>Agroindustrialização para agregação de valor;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 b="1"/>
              <a:t>Busca da Certificação de Origem dos produtos indígenas;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 b="1"/>
              <a:t>Em muitos lugares, a produção indígena é a responsável pelo abastecimento dos mercados locais; porém, nem sempre com reconhecimento dos próprios munícipes;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 b="1"/>
              <a:t>Diversas escalas de produção: quintais familiares, pequena, média e grande.  </a:t>
            </a:r>
            <a:endParaRPr sz="2400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275da10786a_4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300" y="220500"/>
            <a:ext cx="7454900" cy="561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275da10786a_4_15"/>
          <p:cNvSpPr txBox="1"/>
          <p:nvPr/>
        </p:nvSpPr>
        <p:spPr>
          <a:xfrm>
            <a:off x="1283250" y="6203425"/>
            <a:ext cx="8523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Tanque de piscicultura familiar a ser reformado - TI Piraí (SC) - Povo Guarani M’byá</a:t>
            </a:r>
            <a:endParaRPr sz="18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269" y="375136"/>
            <a:ext cx="4933395" cy="328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78664" y="3658086"/>
            <a:ext cx="5209393" cy="346661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"/>
          <p:cNvSpPr txBox="1"/>
          <p:nvPr/>
        </p:nvSpPr>
        <p:spPr>
          <a:xfrm>
            <a:off x="5178664" y="2254084"/>
            <a:ext cx="45587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Cogumelo Sanomá – TI Yanomami (</a:t>
            </a:r>
            <a:r>
              <a:rPr lang="en-US" sz="1800">
                <a:solidFill>
                  <a:schemeClr val="dk1"/>
                </a:solidFill>
              </a:rPr>
              <a:t>RR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1120101" y="6096759"/>
            <a:ext cx="43838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Agricultores do </a:t>
            </a:r>
            <a:r>
              <a:rPr lang="en-US" sz="1800">
                <a:solidFill>
                  <a:schemeClr val="dk1"/>
                </a:solidFill>
              </a:rPr>
              <a:t>A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lto Rio Negro</a:t>
            </a:r>
            <a:r>
              <a:rPr lang="en-US" sz="1800">
                <a:solidFill>
                  <a:schemeClr val="dk1"/>
                </a:solidFill>
              </a:rPr>
              <a:t> (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275da10786a_4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0000" y="152400"/>
            <a:ext cx="7335901" cy="47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75da10786a_4_25"/>
          <p:cNvSpPr txBox="1"/>
          <p:nvPr/>
        </p:nvSpPr>
        <p:spPr>
          <a:xfrm>
            <a:off x="1419475" y="5464000"/>
            <a:ext cx="8143500" cy="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Visita técnica da Funai Brasília aos Povos Paresi, Nambikwara e Manoki (MT).  Tema: o uso de bionsumos nas lavouras de grãos.  </a:t>
            </a:r>
            <a:endParaRPr sz="1600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078" y="133350"/>
            <a:ext cx="5669756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1"/>
          <p:cNvSpPr txBox="1"/>
          <p:nvPr/>
        </p:nvSpPr>
        <p:spPr>
          <a:xfrm>
            <a:off x="6428184" y="3590021"/>
            <a:ext cx="4049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</a:rPr>
              <a:t>Agroindústria de produtos agroflorestais – TI Rio das Cobras (PR), Povo Kaingang</a:t>
            </a:r>
            <a:endParaRPr sz="1800" b="1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med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g275da10786a_4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201948" cy="5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275da10786a_4_42"/>
          <p:cNvSpPr txBox="1"/>
          <p:nvPr/>
        </p:nvSpPr>
        <p:spPr>
          <a:xfrm>
            <a:off x="504900" y="5648850"/>
            <a:ext cx="91068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Capacitação de agricultores indígenas em tecnologias de produção sustentável, na Fazenda Banhado Verde - Família Alessio (Faxinal dos Guedes/SC), em propriedade de referência no país em Agricultura Regenerativa. Outubro/2022.</a:t>
            </a:r>
            <a:endParaRPr sz="1600" b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75da10786a_4_30"/>
          <p:cNvSpPr txBox="1"/>
          <p:nvPr/>
        </p:nvSpPr>
        <p:spPr>
          <a:xfrm>
            <a:off x="563275" y="628525"/>
            <a:ext cx="9525000" cy="11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/>
              <a:t>Cadeias produtivas não-alimentares</a:t>
            </a:r>
            <a:endParaRPr sz="2800" b="1"/>
          </a:p>
        </p:txBody>
      </p:sp>
      <p:sp>
        <p:nvSpPr>
          <p:cNvPr id="206" name="Google Shape;206;g275da10786a_4_30"/>
          <p:cNvSpPr txBox="1"/>
          <p:nvPr/>
        </p:nvSpPr>
        <p:spPr>
          <a:xfrm>
            <a:off x="767600" y="1620900"/>
            <a:ext cx="6975900" cy="40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 b="1"/>
              <a:t>Turismo de Base Comunitária (TBC) - regulamentado como Etnoturismo (IN/FUNAI 003/2015), aliado ou não ao Ecoturismo;</a:t>
            </a:r>
            <a:endParaRPr sz="2200" b="1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 b="1"/>
              <a:t>Artesanato. Base econômica de muitos territórios indígenas, como expressão cultural e identitária;</a:t>
            </a:r>
            <a:endParaRPr sz="2200" b="1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 b="1"/>
              <a:t>Cultura alimentar tradicional;</a:t>
            </a:r>
            <a:endParaRPr sz="2200" b="1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 b="1"/>
              <a:t>Plantas medicinais e de uso cosmético;</a:t>
            </a:r>
            <a:endParaRPr sz="2200" b="1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 b="1"/>
              <a:t>Plantas de uso simbólico;</a:t>
            </a:r>
            <a:endParaRPr sz="2200" b="1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 b="1"/>
              <a:t>Vivências culturais.   </a:t>
            </a:r>
            <a:endParaRPr sz="2200" b="1"/>
          </a:p>
        </p:txBody>
      </p:sp>
      <p:sp>
        <p:nvSpPr>
          <p:cNvPr id="207" name="Google Shape;207;g275da10786a_4_30"/>
          <p:cNvSpPr txBox="1"/>
          <p:nvPr/>
        </p:nvSpPr>
        <p:spPr>
          <a:xfrm>
            <a:off x="757875" y="5785050"/>
            <a:ext cx="9223500" cy="13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VIA DE REGRA, ORIENTAMOS QUE TAIS ATIVIDADES SEJAM DESENVOLVIDAS DE FORMA INTEGRADA, DENTRO DA REALIDADE DE CADA POVO E TERRITÓRIO.</a:t>
            </a:r>
            <a:endParaRPr sz="2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g275da10786a_4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382734" cy="403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275da10786a_4_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4025" y="152400"/>
            <a:ext cx="4851875" cy="588572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275da10786a_4_36"/>
          <p:cNvSpPr txBox="1"/>
          <p:nvPr/>
        </p:nvSpPr>
        <p:spPr>
          <a:xfrm>
            <a:off x="349250" y="4831675"/>
            <a:ext cx="4995900" cy="20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Artesanato indígena dos Povos Guarani M’byá, Kaingang e Xokleng, em exposição na FEINCARTES - Feira Internacional de Artesanato, realizada em Maio/2023 em Florianópolis/SC. </a:t>
            </a:r>
            <a:endParaRPr sz="1800"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g275da10786a_4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5125" y="3722450"/>
            <a:ext cx="5051075" cy="358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275da10786a_4_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3757775" cy="403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275da10786a_4_47"/>
          <p:cNvSpPr txBox="1"/>
          <p:nvPr/>
        </p:nvSpPr>
        <p:spPr>
          <a:xfrm>
            <a:off x="378425" y="4666175"/>
            <a:ext cx="4446300" cy="12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Mulheres do Povo Xokleng realizando oficina de Plantas Medicinais e Cosméticas, na TI Ibirama Lã-Klanõ (José Boiteux/SC), Dezembro/2022.</a:t>
            </a:r>
            <a:endParaRPr sz="1800"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"/>
          <p:cNvSpPr/>
          <p:nvPr/>
        </p:nvSpPr>
        <p:spPr>
          <a:xfrm>
            <a:off x="454334" y="98280"/>
            <a:ext cx="9825825" cy="92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PERSPECTIVAS </a:t>
            </a:r>
            <a:r>
              <a:rPr lang="en-US" sz="3600" b="1">
                <a:solidFill>
                  <a:schemeClr val="dk1"/>
                </a:solidFill>
              </a:rPr>
              <a:t>PARA O FUTURO DA AGRICULTURA INDÍGENA:</a:t>
            </a: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2"/>
          <p:cNvSpPr/>
          <p:nvPr/>
        </p:nvSpPr>
        <p:spPr>
          <a:xfrm>
            <a:off x="346300" y="1343575"/>
            <a:ext cx="9933900" cy="60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2900" marR="0" lvl="0" indent="-316865" algn="just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Char char="•"/>
            </a:pPr>
            <a:r>
              <a:rPr lang="en-US" sz="2000" b="1" u="sng">
                <a:solidFill>
                  <a:schemeClr val="dk1"/>
                </a:solidFill>
              </a:rPr>
              <a:t>Autonomia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produtiva em termos econômicos e tecnológicos</a:t>
            </a:r>
            <a:r>
              <a:rPr lang="en-US" sz="20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2000"/>
          </a:p>
          <a:p>
            <a:pPr marL="342900" marR="0" lvl="0" indent="-316865" algn="just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Char char="•"/>
            </a:pPr>
            <a:r>
              <a:rPr lang="en-US" sz="2000" b="1" u="sng">
                <a:solidFill>
                  <a:srgbClr val="000000"/>
                </a:solidFill>
              </a:rPr>
              <a:t>Diversificação e integração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das cadeias produtivas internas, agrícolas e não-agrícolas (artesanato, etnoturismo, medicinais</a:t>
            </a:r>
            <a:r>
              <a:rPr lang="en-US" sz="2000"/>
              <a:t>, extrativistas e outras)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2000"/>
          </a:p>
          <a:p>
            <a:pPr marL="342900" marR="0" lvl="0" indent="-316865" algn="just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Char char="•"/>
            </a:pPr>
            <a:r>
              <a:rPr lang="en-US" sz="2000" b="1" u="sng">
                <a:solidFill>
                  <a:srgbClr val="000000"/>
                </a:solidFill>
              </a:rPr>
              <a:t>Valorização da origem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com certificação, rastreabilidade de produtos e melhor preço de venda;</a:t>
            </a:r>
            <a:endParaRPr sz="2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16865" algn="just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Char char="•"/>
            </a:pPr>
            <a:r>
              <a:rPr lang="en-US" sz="2000" b="1" u="sng">
                <a:solidFill>
                  <a:srgbClr val="000000"/>
                </a:solidFill>
              </a:rPr>
              <a:t>Fixação da força de trabalho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retorno de indígenas </a:t>
            </a:r>
            <a:r>
              <a:rPr lang="en-US" sz="2000"/>
              <a:t>aos territórios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origem;</a:t>
            </a:r>
            <a:endParaRPr sz="2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16865" algn="just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Fortalecimento da </a:t>
            </a:r>
            <a:r>
              <a:rPr lang="en-US" sz="2000" b="1" u="sng">
                <a:solidFill>
                  <a:schemeClr val="dk1"/>
                </a:solidFill>
              </a:rPr>
              <a:t>convivência social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da </a:t>
            </a:r>
            <a:r>
              <a:rPr lang="en-US" sz="2000" b="1" u="sng">
                <a:solidFill>
                  <a:schemeClr val="dk1"/>
                </a:solidFill>
              </a:rPr>
              <a:t>reprodução cultural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entre as famílias e as gerações;</a:t>
            </a:r>
            <a:endParaRPr sz="2000"/>
          </a:p>
          <a:p>
            <a:pPr marL="342900" marR="0" lvl="0" indent="-316865" algn="just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Produção com </a:t>
            </a:r>
            <a:r>
              <a:rPr lang="en-US" sz="2000" b="1" u="sng">
                <a:solidFill>
                  <a:srgbClr val="000000"/>
                </a:solidFill>
              </a:rPr>
              <a:t>sustentabilidade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ambiental, valorizada por mecanismos próprios;</a:t>
            </a:r>
            <a:endParaRPr sz="2000"/>
          </a:p>
          <a:p>
            <a:pPr marL="342900" marR="0" lvl="0" indent="-316865" algn="just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Char char="•"/>
            </a:pPr>
            <a:r>
              <a:rPr lang="en-US" sz="2000" b="1" u="sng">
                <a:solidFill>
                  <a:srgbClr val="000000"/>
                </a:solidFill>
              </a:rPr>
              <a:t>Recuperação dos passivos ambientais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causados pelos ilícitos de produção;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16865" algn="just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Mais equidade no </a:t>
            </a:r>
            <a:r>
              <a:rPr lang="en-US" sz="2000" b="1" u="sng">
                <a:solidFill>
                  <a:srgbClr val="000000"/>
                </a:solidFill>
              </a:rPr>
              <a:t>acesso ao território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na </a:t>
            </a:r>
            <a:r>
              <a:rPr lang="en-US" sz="2000" b="1" u="sng">
                <a:solidFill>
                  <a:srgbClr val="000000"/>
                </a:solidFill>
              </a:rPr>
              <a:t>repartição dos resultados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2000"/>
          </a:p>
          <a:p>
            <a:pPr marL="342900" marR="0" lvl="0" indent="-316865" algn="just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Char char="•"/>
            </a:pPr>
            <a:r>
              <a:rPr lang="en-US" sz="2000"/>
              <a:t>Mais acesso aos </a:t>
            </a:r>
            <a:r>
              <a:rPr lang="en-US" sz="2000" b="1" u="sng"/>
              <a:t>mercados institucionais</a:t>
            </a:r>
            <a:r>
              <a:rPr lang="en-US" sz="2000"/>
              <a:t>, em quantidade e diversidade de produtos;</a:t>
            </a:r>
            <a:endParaRPr sz="2000"/>
          </a:p>
          <a:p>
            <a:pPr marL="342900" marR="0" lvl="0" indent="-316865" algn="just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Maior capacidade de </a:t>
            </a:r>
            <a:r>
              <a:rPr lang="en-US" sz="2000" b="1" u="sng"/>
              <a:t>gestão</a:t>
            </a:r>
            <a:r>
              <a:rPr lang="en-US" sz="2000"/>
              <a:t> da sua produção.</a:t>
            </a:r>
            <a:endParaRPr sz="2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"/>
          <p:cNvSpPr/>
          <p:nvPr/>
        </p:nvSpPr>
        <p:spPr>
          <a:xfrm>
            <a:off x="5758920" y="1514880"/>
            <a:ext cx="4314240" cy="431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6"/>
          <p:cNvSpPr/>
          <p:nvPr/>
        </p:nvSpPr>
        <p:spPr>
          <a:xfrm>
            <a:off x="371520" y="1508400"/>
            <a:ext cx="9543600" cy="431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6"/>
          <p:cNvSpPr/>
          <p:nvPr/>
        </p:nvSpPr>
        <p:spPr>
          <a:xfrm>
            <a:off x="180360" y="2268663"/>
            <a:ext cx="6206400" cy="45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trike="noStrik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Contatos</a:t>
            </a:r>
            <a:r>
              <a:rPr lang="en-US" sz="3000" b="1" strike="noStrik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:</a:t>
            </a:r>
            <a:endParaRPr sz="30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Diretoria de Promoção ao Desenvolvimento Sustentável</a:t>
            </a:r>
            <a:endParaRPr sz="22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u="sng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dpds@funai.gov.br</a:t>
            </a:r>
            <a:endParaRPr sz="22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0" strike="noStrik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strike="noStrik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Coordenação-Geral </a:t>
            </a:r>
            <a:r>
              <a:rPr lang="en-US" sz="22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Promoção ao Etnodesenvolvimento</a:t>
            </a:r>
            <a:endParaRPr sz="22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u="sng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cgetno@funai.gov.br</a:t>
            </a:r>
            <a:endParaRPr sz="22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63500" y="1514880"/>
            <a:ext cx="3464640" cy="5439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/>
          <p:nvPr/>
        </p:nvSpPr>
        <p:spPr>
          <a:xfrm>
            <a:off x="180360" y="98280"/>
            <a:ext cx="10099800" cy="67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 de Economia Indígena </a:t>
            </a:r>
            <a:endParaRPr sz="2000" b="0" strike="noStrike">
              <a:solidFill>
                <a:srgbClr val="1F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"/>
          <p:cNvSpPr/>
          <p:nvPr/>
        </p:nvSpPr>
        <p:spPr>
          <a:xfrm>
            <a:off x="370072" y="964351"/>
            <a:ext cx="9910088" cy="5656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2900" marR="0" lvl="0" indent="-329565" algn="just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000"/>
              <a:buFont typeface="Arial"/>
              <a:buChar char="•"/>
            </a:pPr>
            <a:r>
              <a:rPr lang="en-US" sz="30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Economia da reciprocidade</a:t>
            </a:r>
            <a:r>
              <a:rPr lang="en-US" sz="3000" b="1">
                <a:solidFill>
                  <a:schemeClr val="dk1"/>
                </a:solidFill>
              </a:rPr>
              <a:t> </a:t>
            </a: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está relacionada às práticas tradicionais, às dinâmicas de trocas, a produção de forma coletiva, independentemente de relações monetárias ou financeiras. </a:t>
            </a:r>
            <a:endParaRPr sz="3000"/>
          </a:p>
          <a:p>
            <a:pPr marL="342900" marR="0" lvl="0" indent="-139065" algn="just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200"/>
              <a:buFont typeface="Arial"/>
              <a:buNone/>
            </a:pP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29565" algn="just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000"/>
              <a:buFont typeface="Arial"/>
              <a:buChar char="•"/>
            </a:pPr>
            <a:r>
              <a:rPr lang="en-US" sz="30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Economia de mercado</a:t>
            </a: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refere à produção feita pelos povos indígenas para a geração de renda.</a:t>
            </a:r>
            <a:endParaRPr sz="3000"/>
          </a:p>
          <a:p>
            <a:pPr marL="342900" marR="0" lvl="0" indent="-139065" algn="just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200"/>
              <a:buFont typeface="Arial"/>
              <a:buNone/>
            </a:pP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29565" algn="just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Atritos e tensões se estabelecem quando essa economia da reciprocidade se relaciona com a economia de mercado. 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  <a:p>
            <a:pPr marL="342900" marR="0" lvl="0" indent="-32956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 b="1">
                <a:solidFill>
                  <a:schemeClr val="dk1"/>
                </a:solidFill>
              </a:rPr>
              <a:t>Perspectiva de COMPLEMENTARIDADE?</a:t>
            </a:r>
            <a:endParaRPr sz="3000" b="1">
              <a:solidFill>
                <a:schemeClr val="dk1"/>
              </a:solidFill>
            </a:endParaRPr>
          </a:p>
          <a:p>
            <a:pPr marL="63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9688" y="6372360"/>
            <a:ext cx="827970" cy="1187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878" y="381001"/>
            <a:ext cx="5157787" cy="687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5665" y="381001"/>
            <a:ext cx="5214936" cy="695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/>
          <p:nvPr/>
        </p:nvSpPr>
        <p:spPr>
          <a:xfrm>
            <a:off x="180360" y="98280"/>
            <a:ext cx="10099800" cy="67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Fundamentos Legais e Históricos</a:t>
            </a:r>
            <a:endParaRPr sz="36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solidFill>
                <a:srgbClr val="1F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"/>
          <p:cNvSpPr/>
          <p:nvPr/>
        </p:nvSpPr>
        <p:spPr>
          <a:xfrm>
            <a:off x="370072" y="985569"/>
            <a:ext cx="10197994" cy="63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2900" marR="0" lvl="0" indent="-342265" algn="just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200"/>
              <a:buFont typeface="Arial"/>
              <a:buChar char="•"/>
            </a:pPr>
            <a:r>
              <a:rPr lang="en-US" sz="22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Artigo 231 da CF/88</a:t>
            </a:r>
            <a:endParaRPr/>
          </a:p>
          <a:p>
            <a:pPr marL="800100" marR="0" lvl="1" indent="-342265" algn="just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§ 2º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As terras tradicionalmente ocupadas pelos indígenas destinam-se a sua posse permanente,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cabendo-lhes o usufruto exclusivo das riquezas do solo, dos rios e dos lagos nelas existentes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2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265" algn="just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200"/>
              <a:buFont typeface="Arial"/>
              <a:buChar char="•"/>
            </a:pPr>
            <a:r>
              <a:rPr lang="en-US" sz="2200" b="1" i="0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§ 6º 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São nulos e extintos, não produzindo efeitos jurídicos, os atos que tenham por objeto a </a:t>
            </a:r>
            <a:r>
              <a:rPr lang="en-US" sz="22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ocupação, o domínio e a posse das terras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que se refere este artigo, ou a exploração das riquezas naturais do solo, dos rios e dos lagos nelas existentes.</a:t>
            </a:r>
            <a:endParaRPr/>
          </a:p>
          <a:p>
            <a:pPr marL="63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direito de usufruto exclusivo,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assegurado pela Constituição Federal, deve ser entendido como um </a:t>
            </a:r>
            <a:r>
              <a:rPr lang="en-US" sz="2400" b="1">
                <a:solidFill>
                  <a:schemeClr val="dk1"/>
                </a:solidFill>
              </a:rPr>
              <a:t>benefício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aos povos indígenas, uma proteção especial, e não como uma restrição às suas atividades produtivas.</a:t>
            </a:r>
            <a:endParaRPr sz="22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Esse direito se destina a </a:t>
            </a:r>
            <a:r>
              <a:rPr lang="en-US" sz="2400" b="1">
                <a:solidFill>
                  <a:schemeClr val="dk1"/>
                </a:solidFill>
              </a:rPr>
              <a:t>assegurar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meios para a sua subsistência, para que possam se reproduzir, física e culturalmente, e </a:t>
            </a:r>
            <a:r>
              <a:rPr lang="en-US" sz="2400" b="1">
                <a:solidFill>
                  <a:schemeClr val="dk1"/>
                </a:solidFill>
              </a:rPr>
              <a:t>não tolher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suas iniciativas e projetos de auto sustentação econômica.</a:t>
            </a:r>
            <a:endParaRPr sz="22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              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2050" y="298175"/>
            <a:ext cx="8001893" cy="602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6"/>
          <p:cNvSpPr txBox="1"/>
          <p:nvPr/>
        </p:nvSpPr>
        <p:spPr>
          <a:xfrm>
            <a:off x="1319659" y="6572250"/>
            <a:ext cx="9239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Aldeia Renascer (Ubatuba-SP) - Povos Tupi-Guarani e </a:t>
            </a:r>
            <a:r>
              <a:rPr lang="en-US" sz="1800">
                <a:solidFill>
                  <a:schemeClr val="dk1"/>
                </a:solidFill>
              </a:rPr>
              <a:t>G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uarani M</a:t>
            </a:r>
            <a:r>
              <a:rPr lang="en-US" sz="1800">
                <a:solidFill>
                  <a:schemeClr val="dk1"/>
                </a:solidFill>
              </a:rPr>
              <a:t>’byá -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Cesta</a:t>
            </a:r>
            <a:r>
              <a:rPr lang="en-US" sz="1800">
                <a:solidFill>
                  <a:schemeClr val="dk1"/>
                </a:solidFill>
              </a:rPr>
              <a:t> de produtos de agrofloresta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/>
          <p:nvPr/>
        </p:nvSpPr>
        <p:spPr>
          <a:xfrm>
            <a:off x="180360" y="98280"/>
            <a:ext cx="10099800" cy="67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Fundamentos Legais e Históricos</a:t>
            </a:r>
            <a:endParaRPr sz="36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solidFill>
                <a:srgbClr val="1F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272190" y="1423719"/>
            <a:ext cx="9916140" cy="63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63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Terras Indígenas são de direito coletivo.</a:t>
            </a:r>
            <a:endParaRPr/>
          </a:p>
          <a:p>
            <a:pPr marL="63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comunidades indígenas não devem se envolver em projetos que impliquem a perda da posse de suas terras, ou que comprometam a sustentabilidade de seus recursos, pois estes devem ser preservados para as próximas gerações. </a:t>
            </a:r>
            <a:endParaRPr/>
          </a:p>
          <a:p>
            <a:pPr marL="63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Destaque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o próprio Estatuto do Índio, em seu Art. 8º, parágrafo único, estabelece a nulidade dos atos negociais praticados entre indígenas e terceiros que lhe sejam prejudiciais, ou cujos efeitos nocivos sejam desconhecidos pelos indígenas, devido às suas diferenças culturais.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0903" y="407987"/>
            <a:ext cx="8065294" cy="604897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8"/>
          <p:cNvSpPr txBox="1"/>
          <p:nvPr/>
        </p:nvSpPr>
        <p:spPr>
          <a:xfrm>
            <a:off x="2800350" y="6610350"/>
            <a:ext cx="8763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Meliponicultura na TI São Jerônimo, Povo </a:t>
            </a:r>
            <a:r>
              <a:rPr lang="en-US" sz="1800">
                <a:solidFill>
                  <a:schemeClr val="dk1"/>
                </a:solidFill>
              </a:rPr>
              <a:t>K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aingang (PR)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>
            <a:off x="180360" y="1440"/>
            <a:ext cx="10099800" cy="102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Fundamentos Legais e Históricos</a:t>
            </a:r>
            <a:endParaRPr sz="3600" b="1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9"/>
          <p:cNvSpPr/>
          <p:nvPr/>
        </p:nvSpPr>
        <p:spPr>
          <a:xfrm>
            <a:off x="221760" y="1393245"/>
            <a:ext cx="10058400" cy="6007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2900" marR="0" lvl="0" indent="-34226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Estatuto do Índio - Lei nº 6.001/73: 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Art. 18.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As terras indígenas </a:t>
            </a:r>
            <a:r>
              <a:rPr lang="en-US" sz="2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não poderão ser objeto de arrendamento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ou de qualquer ato ou negócio jurídico que restrinja o pleno exercício da posse direta pela comunidade indígena.</a:t>
            </a:r>
            <a:endParaRPr/>
          </a:p>
          <a:p>
            <a:pPr marL="63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"§ 1º</a:t>
            </a:r>
            <a:r>
              <a:rPr lang="en-US" sz="2400">
                <a:solidFill>
                  <a:schemeClr val="dk1"/>
                </a:solidFill>
              </a:rPr>
              <a:t>N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essas áreas, </a:t>
            </a:r>
            <a:r>
              <a:rPr lang="en-US" sz="2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 vedada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a qualquer pessoa estranha aos grupos tri</a:t>
            </a:r>
            <a:r>
              <a:rPr lang="en-US" sz="2400">
                <a:solidFill>
                  <a:schemeClr val="dk1"/>
                </a:solidFill>
              </a:rPr>
              <a:t>b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ais ou comunidades indígenas a prática da caça, pesca ou coleta de frutos, </a:t>
            </a:r>
            <a:r>
              <a:rPr lang="en-US" sz="2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assim como de atividade agropecuária ou extrativa.“</a:t>
            </a:r>
            <a:endParaRPr/>
          </a:p>
          <a:p>
            <a:pPr marL="285750" marR="0" lvl="0" indent="-133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Lei nº 11.460/2007 (</a:t>
            </a:r>
            <a:r>
              <a:rPr lang="en-US" sz="2400" u="sng">
                <a:solidFill>
                  <a:schemeClr val="dk1"/>
                </a:solidFill>
              </a:rPr>
              <a:t>Dispõe sobre o plantio de organismos geneticamente modificados em unidades de conservação)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"Art. 1</a:t>
            </a:r>
            <a:r>
              <a:rPr lang="en-US" sz="2400" u="sng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 Ficam </a:t>
            </a:r>
            <a:r>
              <a:rPr lang="en-US" sz="2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vedados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pesquisa e o cultivo de </a:t>
            </a:r>
            <a:r>
              <a:rPr lang="en-US" sz="2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organismos geneticamente modificados nas terras indígenas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áreas de unidades de conservação, exceto nas Áreas de Proteção Ambiental."</a:t>
            </a:r>
            <a:endParaRPr sz="24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3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796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7609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999</Words>
  <Application>Microsoft Office PowerPoint</Application>
  <PresentationFormat>Personalizar</PresentationFormat>
  <Paragraphs>123</Paragraphs>
  <Slides>27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1" baseType="lpstr">
      <vt:lpstr>Times New Roman</vt:lpstr>
      <vt:lpstr>Arial</vt:lpstr>
      <vt:lpstr>Arial Narrow</vt:lpstr>
      <vt:lpstr>Office Theme</vt:lpstr>
      <vt:lpstr>“Agroindígena e sua importância para o desenvolvimento do Brasil através da agricultura familiar indígena”  Audiência Pública Congresso Nacional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“Agroindígena e sua importância para o desenvolvimento do Brasil através da agricultura familiar indígena”  Audiência Pública Congresso Nacional </dc:title>
  <dc:creator>Estela dos Santos Castro</dc:creator>
  <cp:lastModifiedBy>Lúcia Alberta Andrade de Oliveira</cp:lastModifiedBy>
  <cp:revision>2</cp:revision>
  <dcterms:created xsi:type="dcterms:W3CDTF">2019-01-22T13:59:42Z</dcterms:created>
  <dcterms:modified xsi:type="dcterms:W3CDTF">2023-08-22T17:31:40Z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Personalizar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