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72" r:id="rId8"/>
    <p:sldId id="270" r:id="rId9"/>
    <p:sldId id="260" r:id="rId10"/>
    <p:sldId id="271" r:id="rId11"/>
    <p:sldId id="290" r:id="rId12"/>
    <p:sldId id="292" r:id="rId13"/>
    <p:sldId id="261" r:id="rId14"/>
    <p:sldId id="262" r:id="rId15"/>
    <p:sldId id="263" r:id="rId16"/>
    <p:sldId id="264" r:id="rId17"/>
    <p:sldId id="273" r:id="rId18"/>
    <p:sldId id="274" r:id="rId19"/>
    <p:sldId id="275" r:id="rId20"/>
    <p:sldId id="265" r:id="rId21"/>
    <p:sldId id="266" r:id="rId22"/>
    <p:sldId id="267" r:id="rId23"/>
    <p:sldId id="268" r:id="rId24"/>
    <p:sldId id="284" r:id="rId25"/>
    <p:sldId id="269" r:id="rId26"/>
    <p:sldId id="278" r:id="rId27"/>
    <p:sldId id="283" r:id="rId28"/>
    <p:sldId id="285" r:id="rId29"/>
    <p:sldId id="286" r:id="rId30"/>
    <p:sldId id="287" r:id="rId31"/>
    <p:sldId id="288" r:id="rId32"/>
    <p:sldId id="289" r:id="rId33"/>
    <p:sldId id="279" r:id="rId34"/>
    <p:sldId id="291" r:id="rId35"/>
    <p:sldId id="280" r:id="rId36"/>
    <p:sldId id="281" r:id="rId37"/>
    <p:sldId id="282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>
      <p:cViewPr varScale="1">
        <p:scale>
          <a:sx n="110" d="100"/>
          <a:sy n="110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C1D8-1411-4121-95B7-92001F34445D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7489-AC30-4AB1-ADD5-65503A8815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C1D8-1411-4121-95B7-92001F34445D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7489-AC30-4AB1-ADD5-65503A8815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C1D8-1411-4121-95B7-92001F34445D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7489-AC30-4AB1-ADD5-65503A8815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C1D8-1411-4121-95B7-92001F34445D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7489-AC30-4AB1-ADD5-65503A8815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C1D8-1411-4121-95B7-92001F34445D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7489-AC30-4AB1-ADD5-65503A8815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C1D8-1411-4121-95B7-92001F34445D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7489-AC30-4AB1-ADD5-65503A8815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C1D8-1411-4121-95B7-92001F34445D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7489-AC30-4AB1-ADD5-65503A8815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C1D8-1411-4121-95B7-92001F34445D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7489-AC30-4AB1-ADD5-65503A8815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C1D8-1411-4121-95B7-92001F34445D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7489-AC30-4AB1-ADD5-65503A8815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C1D8-1411-4121-95B7-92001F34445D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7489-AC30-4AB1-ADD5-65503A88154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C1D8-1411-4121-95B7-92001F34445D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27489-AC30-4AB1-ADD5-65503A88154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D927489-AC30-4AB1-ADD5-65503A88154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640C1D8-1411-4121-95B7-92001F34445D}" type="datetimeFigureOut">
              <a:rPr lang="pt-BR" smtClean="0"/>
              <a:t>22/08/2023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5" y="285800"/>
            <a:ext cx="8172397" cy="472737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71600" y="4675762"/>
            <a:ext cx="62646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28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Dra.Luciene Kayabi/Xavante</a:t>
            </a:r>
          </a:p>
          <a:p>
            <a:pPr algn="ctr"/>
            <a:r>
              <a:rPr lang="pt-BR" sz="2800" b="1" cap="none" spc="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(Jurídico AGROINDÍGENA BRASIL)</a:t>
            </a:r>
            <a:endParaRPr lang="pt-BR" sz="2800" b="1" cap="none" spc="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6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04664"/>
            <a:ext cx="8301608" cy="5616624"/>
          </a:xfrm>
        </p:spPr>
        <p:txBody>
          <a:bodyPr/>
          <a:lstStyle/>
          <a:p>
            <a:r>
              <a:rPr lang="pt-BR" sz="2400" dirty="0" smtClean="0"/>
              <a:t>Além disso, é comum o uso de fontes de energia alternativas como </a:t>
            </a:r>
            <a:r>
              <a:rPr lang="pt-BR" sz="2400" b="1" dirty="0" smtClean="0">
                <a:solidFill>
                  <a:srgbClr val="FF9900"/>
                </a:solidFill>
              </a:rPr>
              <a:t>ENERGIA SOLAR</a:t>
            </a:r>
            <a:r>
              <a:rPr lang="pt-BR" sz="2400" dirty="0" smtClean="0"/>
              <a:t>, animal, humana, participação comunitária e baixa produção de dejetos.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628800"/>
            <a:ext cx="4608511" cy="48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408712"/>
          </a:xfrm>
        </p:spPr>
        <p:txBody>
          <a:bodyPr/>
          <a:lstStyle/>
          <a:p>
            <a:r>
              <a:rPr lang="pt-BR" dirty="0"/>
              <a:t>"</a:t>
            </a:r>
            <a:r>
              <a:rPr lang="pt-BR" sz="2400" dirty="0"/>
              <a:t>A energia solar consiste em uma fonte de energia limpa e renovável, pois não se finda (o sol existe todos os dias). </a:t>
            </a:r>
            <a:endParaRPr lang="pt-BR" sz="2400" dirty="0" smtClean="0"/>
          </a:p>
          <a:p>
            <a:r>
              <a:rPr lang="pt-BR" sz="2400" dirty="0" smtClean="0"/>
              <a:t>Dentre </a:t>
            </a:r>
            <a:r>
              <a:rPr lang="pt-BR" sz="2400" dirty="0"/>
              <a:t>os aspectos positivos desta energia podemos destacar: economia, forma segura de gerar energia, não é poluente, não influi no efeito estufa, ou seja, não agrava estes problemas de ordem mundial. </a:t>
            </a:r>
            <a:endParaRPr lang="pt-BR" sz="2400" dirty="0" smtClean="0"/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27586"/>
            <a:ext cx="5760640" cy="36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72808" cy="1156990"/>
          </a:xfrm>
        </p:spPr>
        <p:txBody>
          <a:bodyPr/>
          <a:lstStyle/>
          <a:p>
            <a:pPr algn="ctr"/>
            <a:r>
              <a:rPr lang="pt-BR" sz="2800" dirty="0" smtClean="0">
                <a:solidFill>
                  <a:srgbClr val="FF9900"/>
                </a:solidFill>
              </a:rPr>
              <a:t/>
            </a:r>
            <a:br>
              <a:rPr lang="pt-BR" sz="2800" dirty="0" smtClean="0">
                <a:solidFill>
                  <a:srgbClr val="FF9900"/>
                </a:solidFill>
              </a:rPr>
            </a:br>
            <a:r>
              <a:rPr lang="pt-BR" sz="2800" dirty="0">
                <a:solidFill>
                  <a:srgbClr val="FF9900"/>
                </a:solidFill>
              </a:rPr>
              <a:t/>
            </a:r>
            <a:br>
              <a:rPr lang="pt-BR" sz="2800" dirty="0">
                <a:solidFill>
                  <a:srgbClr val="FF9900"/>
                </a:solidFill>
              </a:rPr>
            </a:br>
            <a:r>
              <a:rPr lang="pt-BR" sz="2800" dirty="0" smtClean="0">
                <a:solidFill>
                  <a:srgbClr val="FF9900"/>
                </a:solidFill>
              </a:rPr>
              <a:t/>
            </a:r>
            <a:br>
              <a:rPr lang="pt-BR" sz="2800" dirty="0" smtClean="0">
                <a:solidFill>
                  <a:srgbClr val="FF9900"/>
                </a:solidFill>
              </a:rPr>
            </a:br>
            <a:r>
              <a:rPr lang="pt-BR" sz="2800" dirty="0">
                <a:solidFill>
                  <a:srgbClr val="FF9900"/>
                </a:solidFill>
              </a:rPr>
              <a:t/>
            </a:r>
            <a:br>
              <a:rPr lang="pt-BR" sz="2800" dirty="0">
                <a:solidFill>
                  <a:srgbClr val="FF9900"/>
                </a:solidFill>
              </a:rPr>
            </a:br>
            <a:r>
              <a:rPr lang="pt-BR" sz="2800" dirty="0" smtClean="0">
                <a:solidFill>
                  <a:srgbClr val="FF9900"/>
                </a:solidFill>
              </a:rPr>
              <a:t/>
            </a:r>
            <a:br>
              <a:rPr lang="pt-BR" sz="2800" dirty="0" smtClean="0">
                <a:solidFill>
                  <a:srgbClr val="FF9900"/>
                </a:solidFill>
              </a:rPr>
            </a:br>
            <a:r>
              <a:rPr lang="pt-BR" sz="2800" dirty="0" smtClean="0">
                <a:solidFill>
                  <a:srgbClr val="FF9900"/>
                </a:solidFill>
              </a:rPr>
              <a:t>O </a:t>
            </a:r>
            <a:r>
              <a:rPr lang="pt-BR" sz="2800" dirty="0">
                <a:solidFill>
                  <a:srgbClr val="FF9900"/>
                </a:solidFill>
              </a:rPr>
              <a:t>Sistema fotovoltaico pode  funcionar de duas maneiras</a:t>
            </a:r>
            <a:r>
              <a:rPr lang="pt-BR" sz="2800" dirty="0" smtClean="0">
                <a:solidFill>
                  <a:srgbClr val="FF9900"/>
                </a:solidFill>
              </a:rPr>
              <a:t>:</a:t>
            </a:r>
            <a:r>
              <a:rPr lang="pt-BR" sz="2800" dirty="0">
                <a:solidFill>
                  <a:srgbClr val="FF9900"/>
                </a:solidFill>
              </a:rPr>
              <a:t/>
            </a:r>
            <a:br>
              <a:rPr lang="pt-BR" sz="2800" dirty="0">
                <a:solidFill>
                  <a:srgbClr val="FF9900"/>
                </a:solidFill>
              </a:rPr>
            </a:br>
            <a:r>
              <a:rPr lang="pt-BR" sz="2400" dirty="0" smtClean="0">
                <a:solidFill>
                  <a:srgbClr val="FF9900"/>
                </a:solidFill>
              </a:rPr>
              <a:t>On Grid</a:t>
            </a:r>
            <a:r>
              <a:rPr lang="pt-BR" sz="2400" dirty="0" smtClean="0">
                <a:solidFill>
                  <a:schemeClr val="tx1"/>
                </a:solidFill>
              </a:rPr>
              <a:t>: Quando é conectado à rede pública de distribuição elétrica</a:t>
            </a:r>
            <a:br>
              <a:rPr lang="pt-BR" sz="2400" dirty="0" smtClean="0">
                <a:solidFill>
                  <a:schemeClr val="tx1"/>
                </a:solidFill>
              </a:rPr>
            </a:br>
            <a:r>
              <a:rPr lang="pt-BR" sz="2400" dirty="0" smtClean="0">
                <a:solidFill>
                  <a:srgbClr val="FF9900"/>
                </a:solidFill>
              </a:rPr>
              <a:t>Off Grid</a:t>
            </a:r>
            <a:r>
              <a:rPr lang="pt-BR" sz="2400" dirty="0" smtClean="0">
                <a:solidFill>
                  <a:schemeClr val="tx1"/>
                </a:solidFill>
              </a:rPr>
              <a:t>: Quando opera de forma autônoma (bateria) </a:t>
            </a:r>
            <a:r>
              <a:rPr lang="pt-BR" sz="2800" dirty="0" smtClean="0">
                <a:solidFill>
                  <a:schemeClr val="tx1"/>
                </a:solidFill>
              </a:rPr>
              <a:t/>
            </a:r>
            <a:br>
              <a:rPr lang="pt-BR" sz="2800" dirty="0" smtClean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176464" cy="3998303"/>
          </a:xfrm>
        </p:spPr>
      </p:pic>
    </p:spTree>
    <p:extLst>
      <p:ext uri="{BB962C8B-B14F-4D97-AF65-F5344CB8AC3E}">
        <p14:creationId xmlns:p14="http://schemas.microsoft.com/office/powerpoint/2010/main" val="37168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Importância da Agricultura </a:t>
            </a:r>
            <a:r>
              <a:rPr lang="pt-BR" b="1" dirty="0">
                <a:solidFill>
                  <a:srgbClr val="FF9900"/>
                </a:solidFill>
              </a:rPr>
              <a:t>F</a:t>
            </a:r>
            <a:r>
              <a:rPr lang="pt-BR" b="1" dirty="0" smtClean="0">
                <a:solidFill>
                  <a:srgbClr val="FF9900"/>
                </a:solidFill>
              </a:rPr>
              <a:t>amiliar</a:t>
            </a:r>
            <a:endParaRPr lang="pt-BR" b="1" dirty="0">
              <a:solidFill>
                <a:srgbClr val="FF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1484784"/>
            <a:ext cx="8568952" cy="511256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 agricultura familiar é um pilar na economia brasileira. De acordo com a Organização das Nações Unidas, no relatório Estado da Alimentação e da Agricultura, o setor é capaz de erradicar a fome e garantir segurança alimentar.</a:t>
            </a:r>
          </a:p>
          <a:p>
            <a:endParaRPr lang="pt-BR" sz="2400" dirty="0" smtClean="0"/>
          </a:p>
          <a:p>
            <a:r>
              <a:rPr lang="pt-BR" sz="2400" dirty="0" smtClean="0"/>
              <a:t>Além disso, a agricultura familiar garante a diversidade e preservação do ecossistema, elementos desrespeitados pelas monoculturas comuns em produções latifundiárias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8048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Agricultura Familiar no Brasil</a:t>
            </a:r>
            <a:endParaRPr lang="pt-BR" b="1" dirty="0">
              <a:solidFill>
                <a:srgbClr val="FF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Com difíceis empregos e melhores condições em áreas urbanas, os jovens optam por migrar. No entanto, a importância da agricultura familiar no Brasil é perceptível, não somente para a biodiversidade, mas também para as populações que vivem nesse meio.</a:t>
            </a:r>
          </a:p>
          <a:p>
            <a:endParaRPr lang="pt-BR" sz="2400" dirty="0" smtClean="0"/>
          </a:p>
          <a:p>
            <a:r>
              <a:rPr lang="pt-BR" sz="2400" dirty="0" smtClean="0"/>
              <a:t>Assim, agricultura familiar é praticada por pequenos produtores rurais, </a:t>
            </a:r>
            <a:r>
              <a:rPr lang="pt-BR" sz="2400" b="1" dirty="0" smtClean="0">
                <a:solidFill>
                  <a:srgbClr val="FF9900"/>
                </a:solidFill>
              </a:rPr>
              <a:t>COMUNIDADES</a:t>
            </a:r>
            <a:r>
              <a:rPr lang="pt-BR" sz="2400" b="1" dirty="0" smtClean="0"/>
              <a:t> </a:t>
            </a:r>
            <a:r>
              <a:rPr lang="pt-BR" sz="2400" b="1" dirty="0" smtClean="0">
                <a:solidFill>
                  <a:srgbClr val="FF9900"/>
                </a:solidFill>
              </a:rPr>
              <a:t>INDÍGENAS</a:t>
            </a:r>
            <a:r>
              <a:rPr lang="pt-BR" sz="2400" dirty="0" smtClean="0"/>
              <a:t>, comunidades quilombolas, assentamentos de reforma agrária, silvicultores, agricultores, extrativistas e pescadores.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677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9900"/>
                </a:solidFill>
              </a:rPr>
              <a:t>Principais produtos cultivados pela Agricultura </a:t>
            </a:r>
            <a:r>
              <a:rPr lang="pt-BR" b="1" dirty="0">
                <a:solidFill>
                  <a:srgbClr val="FF9900"/>
                </a:solidFill>
              </a:rPr>
              <a:t>F</a:t>
            </a:r>
            <a:r>
              <a:rPr lang="pt-BR" b="1" dirty="0" smtClean="0">
                <a:solidFill>
                  <a:srgbClr val="FF9900"/>
                </a:solidFill>
              </a:rPr>
              <a:t>amiliar</a:t>
            </a:r>
            <a:endParaRPr lang="pt-BR" b="1" dirty="0">
              <a:solidFill>
                <a:srgbClr val="FF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1600200"/>
            <a:ext cx="8712968" cy="45259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Os principais produtos cultivados pela agricultura familiar no Brasil são: mandioca, </a:t>
            </a:r>
            <a:r>
              <a:rPr lang="pt-BR" sz="2400" dirty="0" smtClean="0">
                <a:solidFill>
                  <a:srgbClr val="FF9900"/>
                </a:solidFill>
              </a:rPr>
              <a:t>milho, soja, feijão, arroz, café, trigo</a:t>
            </a:r>
            <a:r>
              <a:rPr lang="pt-BR" sz="2400" dirty="0" smtClean="0"/>
              <a:t>, além do leite e animais como suínos, aves e bovinos. Também são produzidos </a:t>
            </a:r>
            <a:r>
              <a:rPr lang="pt-BR" sz="2400" dirty="0" smtClean="0">
                <a:solidFill>
                  <a:srgbClr val="FF9900"/>
                </a:solidFill>
              </a:rPr>
              <a:t>açaí, banana, borracha natural cultivada, cacau, castanha de caju, castanha-do-Brasil, maracujá e mel de abelha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Como a agricultura familiar respeita o ecossistema e preza pela biodiversidade, é comum que cada região tenha produtos específicos.</a:t>
            </a:r>
          </a:p>
          <a:p>
            <a:endParaRPr lang="pt-BR" sz="2400" dirty="0"/>
          </a:p>
          <a:p>
            <a:r>
              <a:rPr lang="pt-BR" sz="2400" dirty="0" smtClean="0"/>
              <a:t>Exemplos: </a:t>
            </a:r>
            <a:r>
              <a:rPr lang="pt-BR" sz="2400" dirty="0" smtClean="0">
                <a:solidFill>
                  <a:srgbClr val="FF9900"/>
                </a:solidFill>
              </a:rPr>
              <a:t>Suruí ( Café Clonal) Macuxi (Feijão Jaula)</a:t>
            </a:r>
            <a:endParaRPr lang="pt-BR" sz="2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0"/>
            <a:ext cx="9145016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Agricultura Familiar  x Sustentabilidade</a:t>
            </a:r>
            <a:endParaRPr lang="pt-BR" b="1" dirty="0">
              <a:solidFill>
                <a:srgbClr val="FF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Com o objetivo de sustento e visando a manutenção dos ecossistemas locais, a agricultura familiar é uma importante aliada na produção sustentável.</a:t>
            </a:r>
          </a:p>
          <a:p>
            <a:r>
              <a:rPr lang="pt-BR" sz="2400" dirty="0" smtClean="0"/>
              <a:t> A agricultura familiar é um marco na alimentação brasileira que também respeita a biodiversidade e sustentabilidade.</a:t>
            </a:r>
          </a:p>
          <a:p>
            <a:endParaRPr lang="pt-BR" sz="2400" dirty="0" smtClean="0"/>
          </a:p>
          <a:p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45024"/>
            <a:ext cx="46805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Agricultura Familiar e Agronegócio</a:t>
            </a:r>
            <a:endParaRPr lang="pt-BR" b="1" dirty="0">
              <a:solidFill>
                <a:srgbClr val="FF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916016"/>
          </a:xfrm>
        </p:spPr>
        <p:txBody>
          <a:bodyPr>
            <a:normAutofit/>
          </a:bodyPr>
          <a:lstStyle/>
          <a:p>
            <a:r>
              <a:rPr lang="pt-BR" b="1" dirty="0" smtClean="0"/>
              <a:t>Agricultura familiar</a:t>
            </a:r>
            <a:r>
              <a:rPr lang="pt-BR" dirty="0" smtClean="0"/>
              <a:t>: está baseada na pequena propriedade de terra, na produção em pequena escala, na utilização de mão de obra familiar e na adoção de técnicas tradicionais de cultivo.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36912"/>
            <a:ext cx="388843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5937523"/>
          </a:xfrm>
        </p:spPr>
        <p:txBody>
          <a:bodyPr/>
          <a:lstStyle/>
          <a:p>
            <a:r>
              <a:rPr lang="pt-BR" sz="2400" b="1" dirty="0" smtClean="0"/>
              <a:t>Agronegócio</a:t>
            </a:r>
            <a:r>
              <a:rPr lang="pt-BR" sz="2400" dirty="0" smtClean="0"/>
              <a:t>: está ancorado especialmente na produção agrícola em larga escala, geralmente em grandes propriedades voltadas para a produção de Monocultora e Agricultura Mecanizada, com intenso uso de máquinas, equipamentos, insumos e químicos agrícolas. 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5973"/>
            <a:ext cx="4752528" cy="48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</a:t>
            </a:r>
            <a:r>
              <a:rPr lang="pt-BR" sz="2800" b="1" dirty="0" smtClean="0"/>
              <a:t> agronegócio  indígena </a:t>
            </a:r>
            <a:r>
              <a:rPr lang="pt-BR" sz="2800" dirty="0" smtClean="0"/>
              <a:t>também é um importante setor da economia brasileira e está voltado especialmente para a produção de gêneros alimentícios exportados pelo país, como soja, milho e sorgo.</a:t>
            </a:r>
          </a:p>
          <a:p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20" y="2420888"/>
            <a:ext cx="506343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931224" cy="43691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9900"/>
                </a:solidFill>
              </a:rPr>
              <a:t>“</a:t>
            </a:r>
            <a:r>
              <a:rPr lang="pt-BR" sz="3100" b="1" dirty="0" smtClean="0">
                <a:solidFill>
                  <a:srgbClr val="FF9900"/>
                </a:solidFill>
              </a:rPr>
              <a:t>AGROINDÍGENA e sua importância para o desenvolvimento do Brasil através da Agricultura Familiar”</a:t>
            </a:r>
            <a:br>
              <a:rPr lang="pt-BR" sz="3100" b="1" dirty="0" smtClean="0">
                <a:solidFill>
                  <a:srgbClr val="FF9900"/>
                </a:solidFill>
              </a:rPr>
            </a:br>
            <a:endParaRPr lang="pt-BR" sz="3100" b="1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11" y="1674630"/>
            <a:ext cx="3399442" cy="4922722"/>
          </a:xfrm>
        </p:spPr>
      </p:pic>
    </p:spTree>
    <p:extLst>
      <p:ext uri="{BB962C8B-B14F-4D97-AF65-F5344CB8AC3E}">
        <p14:creationId xmlns:p14="http://schemas.microsoft.com/office/powerpoint/2010/main" val="14677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Agroindígena( Xavante)</a:t>
            </a:r>
            <a:endParaRPr lang="pt-BR" b="1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200"/>
            <a:ext cx="6696744" cy="4525963"/>
          </a:xfrm>
        </p:spPr>
      </p:pic>
    </p:spTree>
    <p:extLst>
      <p:ext uri="{BB962C8B-B14F-4D97-AF65-F5344CB8AC3E}">
        <p14:creationId xmlns:p14="http://schemas.microsoft.com/office/powerpoint/2010/main" val="20106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Agroindígena (Macuxi)</a:t>
            </a:r>
            <a:endParaRPr lang="pt-BR" b="1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49" y="1600201"/>
            <a:ext cx="6679820" cy="4488946"/>
          </a:xfrm>
        </p:spPr>
      </p:pic>
    </p:spTree>
    <p:extLst>
      <p:ext uri="{BB962C8B-B14F-4D97-AF65-F5344CB8AC3E}">
        <p14:creationId xmlns:p14="http://schemas.microsoft.com/office/powerpoint/2010/main" val="13814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Agroindígena (Suruí)</a:t>
            </a:r>
            <a:endParaRPr lang="pt-BR" b="1" dirty="0">
              <a:solidFill>
                <a:srgbClr val="FF9900"/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412776"/>
            <a:ext cx="3394472" cy="4896544"/>
          </a:xfrm>
        </p:spPr>
      </p:pic>
    </p:spTree>
    <p:extLst>
      <p:ext uri="{BB962C8B-B14F-4D97-AF65-F5344CB8AC3E}">
        <p14:creationId xmlns:p14="http://schemas.microsoft.com/office/powerpoint/2010/main" val="20560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Agroindígena (Bakairi)</a:t>
            </a:r>
            <a:endParaRPr lang="pt-BR" b="1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5760640" cy="4800600"/>
          </a:xfrm>
        </p:spPr>
      </p:pic>
    </p:spTree>
    <p:extLst>
      <p:ext uri="{BB962C8B-B14F-4D97-AF65-F5344CB8AC3E}">
        <p14:creationId xmlns:p14="http://schemas.microsoft.com/office/powerpoint/2010/main" val="31872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Agroindígena (Xerente)</a:t>
            </a:r>
            <a:endParaRPr lang="pt-BR" b="1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4905059" cy="4800600"/>
          </a:xfrm>
        </p:spPr>
      </p:pic>
    </p:spTree>
    <p:extLst>
      <p:ext uri="{BB962C8B-B14F-4D97-AF65-F5344CB8AC3E}">
        <p14:creationId xmlns:p14="http://schemas.microsoft.com/office/powerpoint/2010/main" val="41915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Agroindígena (Terena)</a:t>
            </a:r>
            <a:endParaRPr lang="pt-BR" b="1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3528906" cy="4713387"/>
          </a:xfrm>
        </p:spPr>
      </p:pic>
    </p:spTree>
    <p:extLst>
      <p:ext uri="{BB962C8B-B14F-4D97-AF65-F5344CB8AC3E}">
        <p14:creationId xmlns:p14="http://schemas.microsoft.com/office/powerpoint/2010/main" val="15157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Agroindígena (Aruá)</a:t>
            </a:r>
            <a:endParaRPr lang="pt-BR" b="1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025480" cy="4519110"/>
          </a:xfrm>
        </p:spPr>
      </p:pic>
    </p:spTree>
    <p:extLst>
      <p:ext uri="{BB962C8B-B14F-4D97-AF65-F5344CB8AC3E}">
        <p14:creationId xmlns:p14="http://schemas.microsoft.com/office/powerpoint/2010/main" val="27673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Agroindígena (Guajajara)</a:t>
            </a:r>
            <a:endParaRPr lang="pt-BR" b="1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3464391" cy="5132040"/>
          </a:xfrm>
        </p:spPr>
      </p:pic>
    </p:spTree>
    <p:extLst>
      <p:ext uri="{BB962C8B-B14F-4D97-AF65-F5344CB8AC3E}">
        <p14:creationId xmlns:p14="http://schemas.microsoft.com/office/powerpoint/2010/main" val="36108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Agroindígena Yanomami</a:t>
            </a:r>
            <a:endParaRPr lang="pt-BR" b="1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004238" cy="4421088"/>
          </a:xfrm>
        </p:spPr>
      </p:pic>
    </p:spTree>
    <p:extLst>
      <p:ext uri="{BB962C8B-B14F-4D97-AF65-F5344CB8AC3E}">
        <p14:creationId xmlns:p14="http://schemas.microsoft.com/office/powerpoint/2010/main" val="29540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9900"/>
                </a:solidFill>
              </a:rPr>
              <a:t>Agroindígena(</a:t>
            </a:r>
            <a:r>
              <a:rPr lang="pt-BR" dirty="0" err="1" smtClean="0">
                <a:solidFill>
                  <a:srgbClr val="FF9900"/>
                </a:solidFill>
              </a:rPr>
              <a:t>kayabi</a:t>
            </a:r>
            <a:r>
              <a:rPr lang="pt-BR" dirty="0" smtClean="0">
                <a:solidFill>
                  <a:srgbClr val="FF9900"/>
                </a:solidFill>
              </a:rPr>
              <a:t>)</a:t>
            </a:r>
            <a:endParaRPr lang="pt-BR" dirty="0">
              <a:solidFill>
                <a:srgbClr val="FF9900"/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5904656" cy="3960440"/>
          </a:xfrm>
        </p:spPr>
      </p:pic>
    </p:spTree>
    <p:extLst>
      <p:ext uri="{BB962C8B-B14F-4D97-AF65-F5344CB8AC3E}">
        <p14:creationId xmlns:p14="http://schemas.microsoft.com/office/powerpoint/2010/main" val="25328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9900"/>
                </a:solidFill>
              </a:rPr>
              <a:t>Agricultura Familiar</a:t>
            </a:r>
            <a:r>
              <a:rPr lang="pt-BR" sz="3200" dirty="0" smtClean="0">
                <a:solidFill>
                  <a:srgbClr val="FF9900"/>
                </a:solidFill>
              </a:rPr>
              <a:t>, Agroecologia, Agrofloresta e Agricultura Mecanizada!</a:t>
            </a:r>
            <a:endParaRPr lang="pt-BR" sz="3200" dirty="0">
              <a:solidFill>
                <a:srgbClr val="FF9900"/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00" y="1600200"/>
            <a:ext cx="3542868" cy="4565104"/>
          </a:xfrm>
        </p:spPr>
      </p:pic>
    </p:spTree>
    <p:extLst>
      <p:ext uri="{BB962C8B-B14F-4D97-AF65-F5344CB8AC3E}">
        <p14:creationId xmlns:p14="http://schemas.microsoft.com/office/powerpoint/2010/main" val="9376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392" y="274638"/>
            <a:ext cx="7620000" cy="1143000"/>
          </a:xfrm>
        </p:spPr>
        <p:txBody>
          <a:bodyPr/>
          <a:lstStyle/>
          <a:p>
            <a:r>
              <a:rPr lang="pt-BR" sz="3200" dirty="0" smtClean="0">
                <a:solidFill>
                  <a:srgbClr val="FF9900"/>
                </a:solidFill>
              </a:rPr>
              <a:t>A Própria </a:t>
            </a:r>
            <a:r>
              <a:rPr lang="pt-BR" sz="3200" b="1" dirty="0" smtClean="0">
                <a:solidFill>
                  <a:srgbClr val="FF9900"/>
                </a:solidFill>
              </a:rPr>
              <a:t>Agricultura Familiar </a:t>
            </a:r>
            <a:r>
              <a:rPr lang="pt-BR" sz="3200" dirty="0" smtClean="0">
                <a:solidFill>
                  <a:srgbClr val="FF9900"/>
                </a:solidFill>
              </a:rPr>
              <a:t>está sendo perseguida pelas ONG´s</a:t>
            </a:r>
            <a:endParaRPr lang="pt-BR" sz="3200" dirty="0">
              <a:solidFill>
                <a:srgbClr val="FF99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5"/>
            <a:ext cx="6552728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rgbClr val="FF9900"/>
                </a:solidFill>
              </a:rPr>
              <a:t>UM RESUMO DE UM KAYABI QUE PASSA POR O QUE VÁRIOS INDÍGENAS VIVENCIAM:</a:t>
            </a:r>
            <a:endParaRPr lang="pt-BR" sz="3200" dirty="0">
              <a:solidFill>
                <a:srgbClr val="FF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 anos( Roça de toco)</a:t>
            </a:r>
          </a:p>
          <a:p>
            <a:r>
              <a:rPr lang="pt-BR" dirty="0" smtClean="0"/>
              <a:t>Baixo Xingu</a:t>
            </a:r>
          </a:p>
          <a:p>
            <a:r>
              <a:rPr lang="pt-BR" dirty="0" smtClean="0"/>
              <a:t>A roça fica 800 metros da Aldeia e do Rio mais próximo</a:t>
            </a:r>
          </a:p>
          <a:p>
            <a:r>
              <a:rPr lang="pt-BR" dirty="0" smtClean="0"/>
              <a:t>30 pessoas ( contando com mulheres e crianças)</a:t>
            </a:r>
          </a:p>
          <a:p>
            <a:r>
              <a:rPr lang="pt-BR" dirty="0" smtClean="0"/>
              <a:t>Planta cana, mandioca e abacaxi ( trabalha escondido)</a:t>
            </a:r>
          </a:p>
          <a:p>
            <a:r>
              <a:rPr lang="pt-BR" dirty="0" smtClean="0"/>
              <a:t>11 mil pé de abacaxi (Meta de chegar 40 mil pé)</a:t>
            </a:r>
          </a:p>
          <a:p>
            <a:r>
              <a:rPr lang="pt-BR" dirty="0" smtClean="0"/>
              <a:t>Tudo com muita dificuldade , pois OGN’s e algumas Associações estão perseguindo indígenas que trabalham com a </a:t>
            </a:r>
            <a:r>
              <a:rPr lang="pt-BR" b="1" dirty="0" smtClean="0">
                <a:solidFill>
                  <a:srgbClr val="FF9900"/>
                </a:solidFill>
              </a:rPr>
              <a:t>Agricultura Familiar </a:t>
            </a:r>
            <a:r>
              <a:rPr lang="pt-BR" dirty="0" smtClean="0"/>
              <a:t>para seus sustentos.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57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9900"/>
                </a:solidFill>
              </a:rPr>
              <a:t>Grupo Agroindígena Brasil</a:t>
            </a:r>
            <a:endParaRPr lang="pt-BR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104456" cy="5472608"/>
          </a:xfrm>
        </p:spPr>
      </p:pic>
    </p:spTree>
    <p:extLst>
      <p:ext uri="{BB962C8B-B14F-4D97-AF65-F5344CB8AC3E}">
        <p14:creationId xmlns:p14="http://schemas.microsoft.com/office/powerpoint/2010/main" val="19030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8" cy="1224136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FF9900"/>
                </a:solidFill>
              </a:rPr>
              <a:t>“</a:t>
            </a:r>
            <a:r>
              <a:rPr lang="pt-BR" sz="2800" b="1" dirty="0" smtClean="0">
                <a:solidFill>
                  <a:srgbClr val="FF9900"/>
                </a:solidFill>
              </a:rPr>
              <a:t>AGROINDÍGENA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rgbClr val="FF9900"/>
                </a:solidFill>
              </a:rPr>
              <a:t>com controle de qualidade na </a:t>
            </a:r>
            <a:r>
              <a:rPr lang="pt-BR" sz="2800" b="1" dirty="0" smtClean="0">
                <a:solidFill>
                  <a:srgbClr val="FF9900"/>
                </a:solidFill>
              </a:rPr>
              <a:t>Agricultura Familiar</a:t>
            </a:r>
            <a:r>
              <a:rPr lang="pt-BR" sz="2800" dirty="0" smtClean="0">
                <a:solidFill>
                  <a:srgbClr val="FF9900"/>
                </a:solidFill>
              </a:rPr>
              <a:t>, Agrofloresta, Agroecologia e na Agricultura Mecanizada” </a:t>
            </a:r>
            <a:endParaRPr lang="pt-BR" sz="2800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3307080" cy="4925144"/>
          </a:xfrm>
        </p:spPr>
      </p:pic>
    </p:spTree>
    <p:extLst>
      <p:ext uri="{BB962C8B-B14F-4D97-AF65-F5344CB8AC3E}">
        <p14:creationId xmlns:p14="http://schemas.microsoft.com/office/powerpoint/2010/main" val="34394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9900"/>
                </a:solidFill>
              </a:rPr>
              <a:t>CNPJ:40.681.007/0001-30</a:t>
            </a:r>
            <a:endParaRPr lang="pt-BR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3143861" cy="5276056"/>
          </a:xfrm>
        </p:spPr>
      </p:pic>
    </p:spTree>
    <p:extLst>
      <p:ext uri="{BB962C8B-B14F-4D97-AF65-F5344CB8AC3E}">
        <p14:creationId xmlns:p14="http://schemas.microsoft.com/office/powerpoint/2010/main" val="22208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280920" cy="78296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FF9900"/>
                </a:solidFill>
              </a:rPr>
              <a:t>“AGROINDÍGENA </a:t>
            </a:r>
            <a:r>
              <a:rPr lang="pt-BR" sz="2800" dirty="0" smtClean="0">
                <a:solidFill>
                  <a:srgbClr val="FF9900"/>
                </a:solidFill>
              </a:rPr>
              <a:t>com a articulação Jurídica Nacional e Internacional”</a:t>
            </a:r>
            <a:endParaRPr lang="pt-BR" sz="2800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556793"/>
            <a:ext cx="6912768" cy="4176464"/>
          </a:xfrm>
        </p:spPr>
      </p:pic>
    </p:spTree>
    <p:extLst>
      <p:ext uri="{BB962C8B-B14F-4D97-AF65-F5344CB8AC3E}">
        <p14:creationId xmlns:p14="http://schemas.microsoft.com/office/powerpoint/2010/main" val="14196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42617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FF9900"/>
                </a:solidFill>
              </a:rPr>
              <a:t>“AGROINDÍGENA </a:t>
            </a:r>
            <a:r>
              <a:rPr lang="pt-BR" sz="3200" dirty="0" smtClean="0">
                <a:solidFill>
                  <a:srgbClr val="FF9900"/>
                </a:solidFill>
              </a:rPr>
              <a:t>na Comissão das CPI das ONG’s”</a:t>
            </a:r>
            <a:endParaRPr lang="pt-BR" sz="3200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54" y="1600200"/>
            <a:ext cx="3930491" cy="4800600"/>
          </a:xfrm>
        </p:spPr>
      </p:pic>
    </p:spTree>
    <p:extLst>
      <p:ext uri="{BB962C8B-B14F-4D97-AF65-F5344CB8AC3E}">
        <p14:creationId xmlns:p14="http://schemas.microsoft.com/office/powerpoint/2010/main" val="37292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FF9900"/>
                </a:solidFill>
              </a:rPr>
              <a:t>Somos todos </a:t>
            </a:r>
            <a:r>
              <a:rPr lang="pt-BR" sz="3200" b="1" dirty="0" smtClean="0">
                <a:solidFill>
                  <a:srgbClr val="FF9900"/>
                </a:solidFill>
              </a:rPr>
              <a:t>AGROINDÍGENA BRASIL!</a:t>
            </a:r>
            <a:endParaRPr lang="pt-BR" sz="3200" b="1" dirty="0">
              <a:solidFill>
                <a:srgbClr val="FF99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416824" cy="5256584"/>
          </a:xfrm>
        </p:spPr>
      </p:pic>
    </p:spTree>
    <p:extLst>
      <p:ext uri="{BB962C8B-B14F-4D97-AF65-F5344CB8AC3E}">
        <p14:creationId xmlns:p14="http://schemas.microsoft.com/office/powerpoint/2010/main" val="24245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 Conceito de Agricultura Familiar</a:t>
            </a:r>
            <a:endParaRPr lang="pt-BR" b="1" dirty="0">
              <a:solidFill>
                <a:srgbClr val="FF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 agricultura familiar é uma forma de produção agrícola praticada em pequenas propriedades com o uso de mão de obra formada por um pequeno grupo de trabalhadores, geralmente de uma mesma família ou de uma </a:t>
            </a:r>
            <a:r>
              <a:rPr lang="pt-BR" sz="2800" dirty="0">
                <a:solidFill>
                  <a:srgbClr val="FF9900"/>
                </a:solidFill>
              </a:rPr>
              <a:t>C</a:t>
            </a:r>
            <a:r>
              <a:rPr lang="pt-BR" sz="2800" dirty="0" smtClean="0">
                <a:solidFill>
                  <a:srgbClr val="FF9900"/>
                </a:solidFill>
              </a:rPr>
              <a:t>omunidade Indígena</a:t>
            </a:r>
            <a:r>
              <a:rPr lang="pt-BR" sz="2400" dirty="0" smtClean="0"/>
              <a:t>!</a:t>
            </a:r>
          </a:p>
          <a:p>
            <a:endParaRPr lang="pt-BR" sz="2400" dirty="0" smtClean="0"/>
          </a:p>
          <a:p>
            <a:endParaRPr lang="pt-BR" sz="24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56992"/>
            <a:ext cx="532859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8640"/>
            <a:ext cx="8352928" cy="593752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400" dirty="0" smtClean="0"/>
              <a:t>Esse modelo é um dos principais produtores de alimentos no Brasil e está fortemente vinculado às formas de produção agrícola consideradas sustentáveis;</a:t>
            </a:r>
          </a:p>
          <a:p>
            <a:r>
              <a:rPr lang="pt-BR" sz="2400" dirty="0" smtClean="0"/>
              <a:t>Atualmente, nas culturas permanentes, o segmento responde por 48% do valor da produção de café e banana</a:t>
            </a:r>
            <a:r>
              <a:rPr lang="pt-BR" sz="2400" dirty="0" smtClean="0">
                <a:solidFill>
                  <a:srgbClr val="FF9900"/>
                </a:solidFill>
              </a:rPr>
              <a:t>( Suruí e Aruá)</a:t>
            </a:r>
            <a:r>
              <a:rPr lang="pt-BR" sz="2400" dirty="0" smtClean="0"/>
              <a:t>;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66120"/>
            <a:ext cx="6012160" cy="3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075240" cy="590465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 agricultura familiar é a principal responsável pelo abastecimento do mercado interno brasileiro, com uma grande diversidade de gêneros alimentícios.</a:t>
            </a:r>
          </a:p>
          <a:p>
            <a:r>
              <a:rPr lang="pt-BR" sz="2400" dirty="0" smtClean="0"/>
              <a:t>São características desse modelo a pequena propriedade de terra, a utilização de mão de obra familiar e a produção destinada ao mercado interno.</a:t>
            </a:r>
            <a:r>
              <a:rPr lang="pt-BR" sz="2400" dirty="0" smtClean="0">
                <a:solidFill>
                  <a:srgbClr val="FF9900"/>
                </a:solidFill>
              </a:rPr>
              <a:t>(Aruá)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43924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5865515"/>
          </a:xfrm>
        </p:spPr>
        <p:txBody>
          <a:bodyPr/>
          <a:lstStyle/>
          <a:p>
            <a:r>
              <a:rPr lang="pt-BR" sz="2400" dirty="0" smtClean="0"/>
              <a:t>O Brasil possui diversos produtores familiares que são responsáveis pelo abastecimento alimentar de grande parte do país.</a:t>
            </a:r>
          </a:p>
          <a:p>
            <a:r>
              <a:rPr lang="pt-BR" sz="2400" dirty="0" smtClean="0"/>
              <a:t>A produção agrícola familiar é responsável por uma importante parcela de geração de emprego e renda no campo.</a:t>
            </a:r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92030"/>
            <a:ext cx="6372200" cy="40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6632"/>
            <a:ext cx="8208912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A agricultura familiar é um dos tipos de agricultura praticados no mundo que se aproxima amplamente de práticas extensivas de agropecuária.</a:t>
            </a:r>
          </a:p>
          <a:p>
            <a:r>
              <a:rPr lang="pt-BR" sz="2400" dirty="0" smtClean="0"/>
              <a:t>O modelo de produção familiar é muito próximo de sistemas sustentáveis de agricultura como a </a:t>
            </a:r>
            <a:r>
              <a:rPr lang="pt-BR" sz="2400" b="1" dirty="0" smtClean="0">
                <a:solidFill>
                  <a:srgbClr val="FF9900"/>
                </a:solidFill>
              </a:rPr>
              <a:t>Agrofloresta </a:t>
            </a:r>
            <a:r>
              <a:rPr lang="pt-BR" sz="2400" dirty="0" smtClean="0"/>
              <a:t>e a </a:t>
            </a:r>
            <a:r>
              <a:rPr lang="pt-BR" sz="2400" b="1" dirty="0" smtClean="0">
                <a:solidFill>
                  <a:srgbClr val="FF9900"/>
                </a:solidFill>
              </a:rPr>
              <a:t>Agroecologia</a:t>
            </a:r>
            <a:r>
              <a:rPr lang="pt-BR" dirty="0" smtClean="0">
                <a:solidFill>
                  <a:srgbClr val="FF9900"/>
                </a:solidFill>
              </a:rPr>
              <a:t>.</a:t>
            </a:r>
          </a:p>
          <a:p>
            <a:pPr marL="11430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676875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9900"/>
                </a:solidFill>
              </a:rPr>
              <a:t>Características da Agricultura Familiar</a:t>
            </a:r>
            <a:endParaRPr lang="pt-BR" b="1" dirty="0">
              <a:solidFill>
                <a:srgbClr val="FF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pt-BR" sz="2400" dirty="0" smtClean="0"/>
              <a:t>Utilização de mão de obra familiar;</a:t>
            </a:r>
          </a:p>
          <a:p>
            <a:r>
              <a:rPr lang="pt-BR" sz="2400" dirty="0"/>
              <a:t>P</a:t>
            </a:r>
            <a:r>
              <a:rPr lang="pt-BR" sz="2400" dirty="0" smtClean="0"/>
              <a:t>redominância de pequenas propriedades;</a:t>
            </a:r>
          </a:p>
          <a:p>
            <a:r>
              <a:rPr lang="pt-BR" sz="2400" dirty="0"/>
              <a:t>V</a:t>
            </a:r>
            <a:r>
              <a:rPr lang="pt-BR" sz="2400" dirty="0" smtClean="0"/>
              <a:t>enda do excedente de produção;</a:t>
            </a:r>
          </a:p>
          <a:p>
            <a:r>
              <a:rPr lang="pt-BR" sz="2400" dirty="0"/>
              <a:t>D</a:t>
            </a:r>
            <a:r>
              <a:rPr lang="pt-BR" sz="2400" dirty="0" smtClean="0"/>
              <a:t>iversificação da produção alimentar;</a:t>
            </a:r>
          </a:p>
          <a:p>
            <a:r>
              <a:rPr lang="pt-BR" sz="2400" dirty="0"/>
              <a:t>P</a:t>
            </a:r>
            <a:r>
              <a:rPr lang="pt-BR" sz="2400" dirty="0" smtClean="0"/>
              <a:t>rodução em pequena escala;</a:t>
            </a:r>
          </a:p>
          <a:p>
            <a:r>
              <a:rPr lang="pt-BR" sz="2400" dirty="0" smtClean="0"/>
              <a:t>Baixo impacto ambiental;</a:t>
            </a:r>
          </a:p>
          <a:p>
            <a:r>
              <a:rPr lang="pt-BR" sz="2400" dirty="0"/>
              <a:t>U</a:t>
            </a:r>
            <a:r>
              <a:rPr lang="pt-BR" sz="2400" dirty="0" smtClean="0"/>
              <a:t>so de técnicas tradicionais de cultivo</a:t>
            </a:r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657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835</TotalTime>
  <Words>969</Words>
  <Application>Microsoft Office PowerPoint</Application>
  <PresentationFormat>Apresentação na tela (4:3)</PresentationFormat>
  <Paragraphs>77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</vt:lpstr>
      <vt:lpstr>Adjacência</vt:lpstr>
      <vt:lpstr>Apresentação do PowerPoint</vt:lpstr>
      <vt:lpstr>“AGROINDÍGENA e sua importância para o desenvolvimento do Brasil através da Agricultura Familiar” </vt:lpstr>
      <vt:lpstr>Agricultura Familiar, Agroecologia, Agrofloresta e Agricultura Mecanizada!</vt:lpstr>
      <vt:lpstr> Conceito de Agricultura Familiar</vt:lpstr>
      <vt:lpstr>Apresentação do PowerPoint</vt:lpstr>
      <vt:lpstr>Apresentação do PowerPoint</vt:lpstr>
      <vt:lpstr>Apresentação do PowerPoint</vt:lpstr>
      <vt:lpstr>Apresentação do PowerPoint</vt:lpstr>
      <vt:lpstr>Características da Agricultura Familiar</vt:lpstr>
      <vt:lpstr>Apresentação do PowerPoint</vt:lpstr>
      <vt:lpstr>Apresentação do PowerPoint</vt:lpstr>
      <vt:lpstr>     O Sistema fotovoltaico pode  funcionar de duas maneiras: On Grid: Quando é conectado à rede pública de distribuição elétrica Off Grid: Quando opera de forma autônoma (bateria)   </vt:lpstr>
      <vt:lpstr>Importância da Agricultura Familiar</vt:lpstr>
      <vt:lpstr>Agricultura Familiar no Brasil</vt:lpstr>
      <vt:lpstr>Principais produtos cultivados pela Agricultura Familiar</vt:lpstr>
      <vt:lpstr>Agricultura Familiar  x Sustentabilidade</vt:lpstr>
      <vt:lpstr>Agricultura Familiar e Agronegócio</vt:lpstr>
      <vt:lpstr>Apresentação do PowerPoint</vt:lpstr>
      <vt:lpstr>Apresentação do PowerPoint</vt:lpstr>
      <vt:lpstr>Agroindígena( Xavante)</vt:lpstr>
      <vt:lpstr>Agroindígena (Macuxi)</vt:lpstr>
      <vt:lpstr>Agroindígena (Suruí)</vt:lpstr>
      <vt:lpstr>Agroindígena (Bakairi)</vt:lpstr>
      <vt:lpstr>Agroindígena (Xerente)</vt:lpstr>
      <vt:lpstr>Agroindígena (Terena)</vt:lpstr>
      <vt:lpstr>Agroindígena (Aruá)</vt:lpstr>
      <vt:lpstr>Agroindígena (Guajajara)</vt:lpstr>
      <vt:lpstr>Agroindígena Yanomami</vt:lpstr>
      <vt:lpstr>Agroindígena(kayabi)</vt:lpstr>
      <vt:lpstr>A Própria Agricultura Familiar está sendo perseguida pelas ONG´s</vt:lpstr>
      <vt:lpstr>UM RESUMO DE UM KAYABI QUE PASSA POR O QUE VÁRIOS INDÍGENAS VIVENCIAM:</vt:lpstr>
      <vt:lpstr>Grupo Agroindígena Brasil</vt:lpstr>
      <vt:lpstr>“AGROINDÍGENA com controle de qualidade na Agricultura Familiar, Agrofloresta, Agroecologia e na Agricultura Mecanizada” </vt:lpstr>
      <vt:lpstr>CNPJ:40.681.007/0001-30</vt:lpstr>
      <vt:lpstr>“AGROINDÍGENA com a articulação Jurídica Nacional e Internacional”</vt:lpstr>
      <vt:lpstr>“AGROINDÍGENA na Comissão das CPI das ONG’s”</vt:lpstr>
      <vt:lpstr>Somos todos AGROINDÍGENA BRASIL!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Jobmodel</dc:creator>
  <cp:lastModifiedBy>Camila Rodrigues Henning</cp:lastModifiedBy>
  <cp:revision>75</cp:revision>
  <dcterms:created xsi:type="dcterms:W3CDTF">2023-08-17T17:41:17Z</dcterms:created>
  <dcterms:modified xsi:type="dcterms:W3CDTF">2023-08-22T18:37:25Z</dcterms:modified>
</cp:coreProperties>
</file>