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Audiência pública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Comissão de Defesa dos Direitos das Pessoas com Deficiência</a:t>
            </a:r>
          </a:p>
        </p:txBody>
      </p:sp>
    </p:spTree>
    <p:extLst>
      <p:ext uri="{BB962C8B-B14F-4D97-AF65-F5344CB8AC3E}">
        <p14:creationId xmlns:p14="http://schemas.microsoft.com/office/powerpoint/2010/main" val="125283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785611" y="212092"/>
            <a:ext cx="10844012" cy="7538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000" b="1" dirty="0" smtClean="0"/>
              <a:t>PCCTAE X Estatuto da pessoa com deficiência</a:t>
            </a:r>
            <a:endParaRPr lang="pt-BR" sz="3000" b="1" dirty="0"/>
          </a:p>
        </p:txBody>
      </p:sp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1260263" y="965916"/>
            <a:ext cx="9894708" cy="33413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pt-BR" sz="2500" dirty="0" smtClean="0"/>
              <a:t>Anexo II da Lei nº 11.091/2005 (PCCTAE) – Tradutor e Intérprete da Linguagem de Sinais: Médio Completo + Proficiência em Libras, classe D</a:t>
            </a:r>
          </a:p>
          <a:p>
            <a:r>
              <a:rPr lang="pt-BR" sz="2500" dirty="0" smtClean="0"/>
              <a:t>Artigo 28 da Lei nº 13.146/2015</a:t>
            </a:r>
          </a:p>
          <a:p>
            <a:pPr lvl="1"/>
            <a:r>
              <a:rPr lang="pt-BR" sz="2500" dirty="0" smtClean="0"/>
              <a:t>I - os tradutores e intérpretes da Libras atuantes na educação básica devem, no mínimo, </a:t>
            </a:r>
            <a:r>
              <a:rPr lang="pt-BR" sz="2500" b="1" dirty="0" smtClean="0"/>
              <a:t>possuir ensino médio completo e certificado de proficiência na Libras</a:t>
            </a:r>
            <a:r>
              <a:rPr lang="pt-BR" sz="2500" dirty="0" smtClean="0"/>
              <a:t>;         </a:t>
            </a:r>
          </a:p>
          <a:p>
            <a:pPr lvl="1"/>
            <a:r>
              <a:rPr lang="pt-BR" sz="2500" dirty="0" smtClean="0"/>
              <a:t>II - os tradutores e intérpretes da Libras, quando direcionados à tarefa de interpretar nas salas de aula dos cursos de graduação e pós-graduação, </a:t>
            </a:r>
            <a:r>
              <a:rPr lang="pt-BR" sz="2500" b="1" dirty="0" smtClean="0"/>
              <a:t>devem possuir nível superior</a:t>
            </a:r>
            <a:r>
              <a:rPr lang="pt-BR" sz="2500" dirty="0" smtClean="0"/>
              <a:t>, com habilitação, prioritariamente, em Tradução e Interpretação em Libras.   </a:t>
            </a:r>
            <a:endParaRPr lang="pt-BR" sz="2500" dirty="0"/>
          </a:p>
        </p:txBody>
      </p:sp>
    </p:spTree>
    <p:extLst>
      <p:ext uri="{BB962C8B-B14F-4D97-AF65-F5344CB8AC3E}">
        <p14:creationId xmlns:p14="http://schemas.microsoft.com/office/powerpoint/2010/main" val="33328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438700" y="340879"/>
            <a:ext cx="9603275" cy="66367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500" b="1" dirty="0" smtClean="0"/>
              <a:t>Ações realizadas pela </a:t>
            </a:r>
            <a:r>
              <a:rPr lang="pt-BR" sz="2500" b="1" dirty="0" err="1" smtClean="0"/>
              <a:t>setec</a:t>
            </a:r>
            <a:r>
              <a:rPr lang="pt-BR" sz="2500" b="1" dirty="0" smtClean="0"/>
              <a:t>/</a:t>
            </a:r>
            <a:r>
              <a:rPr lang="pt-BR" sz="2500" b="1" dirty="0" err="1" smtClean="0"/>
              <a:t>mec</a:t>
            </a:r>
            <a:endParaRPr lang="pt-BR" sz="2500" b="1" dirty="0"/>
          </a:p>
        </p:txBody>
      </p:sp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631587" y="1193953"/>
            <a:ext cx="11217499" cy="547730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dirty="0" smtClean="0"/>
              <a:t>Nota Técnica 102/2016 CGDP/DDR/SETEC/MEC </a:t>
            </a:r>
          </a:p>
          <a:p>
            <a:pPr lvl="1"/>
            <a:r>
              <a:rPr lang="pt-BR" dirty="0" smtClean="0"/>
              <a:t>Levantamento das necessidades 11,5% dos </a:t>
            </a:r>
            <a:r>
              <a:rPr lang="pt-BR" dirty="0" err="1" smtClean="0"/>
              <a:t>IF’s</a:t>
            </a:r>
            <a:r>
              <a:rPr lang="pt-BR" dirty="0" smtClean="0"/>
              <a:t> pesquisados possuem Tradutores Intérpretes LIBRAS em número satisfatório; </a:t>
            </a:r>
          </a:p>
          <a:p>
            <a:pPr lvl="1"/>
            <a:r>
              <a:rPr lang="pt-BR" dirty="0" smtClean="0"/>
              <a:t>38,5% dos IF pesquisados foram obrigados a contratar Tradutores Intérpretes LIBRAS em virtude de decisões judiciais</a:t>
            </a:r>
          </a:p>
          <a:p>
            <a:pPr lvl="1"/>
            <a:r>
              <a:rPr lang="pt-BR" dirty="0" smtClean="0"/>
              <a:t>Resultou na Portaria Interministerial MP/MEC nº 102/2017 que autorizou a contração temporária de 150 Profissionais Técnicos Especializados em Linguagem de Sinais, de nível superior</a:t>
            </a:r>
          </a:p>
          <a:p>
            <a:r>
              <a:rPr lang="pt-BR" sz="1800" b="1" dirty="0" smtClean="0"/>
              <a:t>Nota Técnica 48/2017 CGDP/DDR/SETEC/MEC</a:t>
            </a:r>
          </a:p>
          <a:p>
            <a:pPr lvl="1"/>
            <a:r>
              <a:rPr lang="pt-BR" dirty="0" smtClean="0"/>
              <a:t>Critérios e análise para distribuição dos 150 cargos e distribuição </a:t>
            </a:r>
            <a:r>
              <a:rPr lang="pt-BR" dirty="0"/>
              <a:t>por meio da Portaria MEC nº </a:t>
            </a:r>
            <a:r>
              <a:rPr lang="pt-BR" dirty="0" smtClean="0"/>
              <a:t>862/2017</a:t>
            </a:r>
          </a:p>
        </p:txBody>
      </p:sp>
    </p:spTree>
    <p:extLst>
      <p:ext uri="{BB962C8B-B14F-4D97-AF65-F5344CB8AC3E}">
        <p14:creationId xmlns:p14="http://schemas.microsoft.com/office/powerpoint/2010/main" val="16894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438700" y="340879"/>
            <a:ext cx="9603275" cy="66367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500" b="1" dirty="0" smtClean="0"/>
              <a:t>Ações realizadas pela </a:t>
            </a:r>
            <a:r>
              <a:rPr lang="pt-BR" sz="2500" b="1" dirty="0" err="1" smtClean="0"/>
              <a:t>setec</a:t>
            </a:r>
            <a:r>
              <a:rPr lang="pt-BR" sz="2500" b="1" dirty="0" smtClean="0"/>
              <a:t>/</a:t>
            </a:r>
            <a:r>
              <a:rPr lang="pt-BR" sz="2500" b="1" dirty="0" err="1" smtClean="0"/>
              <a:t>mec</a:t>
            </a:r>
            <a:endParaRPr lang="pt-BR" sz="2500" b="1" dirty="0"/>
          </a:p>
        </p:txBody>
      </p:sp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631587" y="1193953"/>
            <a:ext cx="11217499" cy="499094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dirty="0" smtClean="0"/>
              <a:t>Lei nº13.530/2017 que alterou a Lei 8.745/1993</a:t>
            </a:r>
          </a:p>
          <a:p>
            <a:pPr lvl="1"/>
            <a:r>
              <a:rPr lang="pt-BR" dirty="0" smtClean="0"/>
              <a:t>admissão de profissional de nível superior especializado para atendimento a pessoas com deficiência, nos termos da legislação, matriculadas regularmente em cursos técnicos de nível médio e em cursos de nível superior nas instituições federais de ensino, </a:t>
            </a:r>
            <a:r>
              <a:rPr lang="pt-BR" b="1" dirty="0" smtClean="0"/>
              <a:t>em ato conjunto do Ministério do Planejamento, Desenvolvimento e Gestão e do Ministério da Educação.</a:t>
            </a:r>
          </a:p>
          <a:p>
            <a:pPr lvl="1"/>
            <a:r>
              <a:rPr lang="pt-BR" dirty="0" smtClean="0"/>
              <a:t>O Marco Regulatório não trouxe garantias orçamentárias</a:t>
            </a:r>
            <a:r>
              <a:rPr lang="pt-BR" b="1" dirty="0" smtClean="0"/>
              <a:t> </a:t>
            </a:r>
          </a:p>
          <a:p>
            <a:pPr lvl="0"/>
            <a:r>
              <a:rPr lang="pt-BR" sz="1800" b="1" dirty="0"/>
              <a:t>Nota Técnica nº 12/2018/CGDP/DDR/SETEC-MEC </a:t>
            </a:r>
            <a:r>
              <a:rPr lang="pt-BR" sz="1800" b="1" dirty="0" smtClean="0"/>
              <a:t>e </a:t>
            </a:r>
            <a:r>
              <a:rPr lang="pt-BR" sz="1800" b="1" dirty="0"/>
              <a:t>Ofício-Circular nº 2/2018CGDP/DDR/SETEC-MEC </a:t>
            </a:r>
            <a:endParaRPr lang="pt-BR" sz="1800" b="1" dirty="0" smtClean="0"/>
          </a:p>
          <a:p>
            <a:pPr lvl="1"/>
            <a:r>
              <a:rPr lang="pt-BR" dirty="0" smtClean="0"/>
              <a:t>Considerando </a:t>
            </a:r>
            <a:r>
              <a:rPr lang="pt-BR" dirty="0"/>
              <a:t>alteração na Lei nº 8.745, de 1993, foram enviadas orientações aos Institutos Federais, </a:t>
            </a:r>
            <a:r>
              <a:rPr lang="pt-BR" dirty="0" err="1"/>
              <a:t>CEFETs</a:t>
            </a:r>
            <a:r>
              <a:rPr lang="pt-BR" dirty="0"/>
              <a:t> e Colégio Pedro II para solicitação de autorização de contratação temporária do profissional especializado previsto no inciso XII do art. 2º da mencionada Lei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186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438700" y="340879"/>
            <a:ext cx="9603275" cy="66367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500" b="1" dirty="0" smtClean="0"/>
              <a:t>Ações realizadas pela </a:t>
            </a:r>
            <a:r>
              <a:rPr lang="pt-BR" sz="2500" b="1" dirty="0" err="1" smtClean="0"/>
              <a:t>setec</a:t>
            </a:r>
            <a:r>
              <a:rPr lang="pt-BR" sz="2500" b="1" dirty="0" smtClean="0"/>
              <a:t>/</a:t>
            </a:r>
            <a:r>
              <a:rPr lang="pt-BR" sz="2500" b="1" dirty="0" err="1" smtClean="0"/>
              <a:t>mec</a:t>
            </a:r>
            <a:endParaRPr lang="pt-BR" sz="2500" b="1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809374" y="1155254"/>
            <a:ext cx="10232601" cy="389108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Solicitações de autorização para contratação temporária encaminhadas ao então MP em 2018</a:t>
            </a:r>
          </a:p>
          <a:p>
            <a:endParaRPr lang="pt-BR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537" y="1828800"/>
            <a:ext cx="7438871" cy="4103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71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438700" y="340879"/>
            <a:ext cx="9603275" cy="66367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500" b="1" dirty="0" smtClean="0"/>
              <a:t>Ações realizadas pela </a:t>
            </a:r>
            <a:r>
              <a:rPr lang="pt-BR" sz="2500" b="1" dirty="0" err="1" smtClean="0"/>
              <a:t>setec</a:t>
            </a:r>
            <a:r>
              <a:rPr lang="pt-BR" sz="2500" b="1" dirty="0" smtClean="0"/>
              <a:t>/</a:t>
            </a:r>
            <a:r>
              <a:rPr lang="pt-BR" sz="2500" b="1" dirty="0" err="1" smtClean="0"/>
              <a:t>mec</a:t>
            </a:r>
            <a:endParaRPr lang="pt-BR" sz="2500" b="1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660400" y="839514"/>
            <a:ext cx="11087100" cy="52564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dirty="0" smtClean="0"/>
              <a:t>Nota Técnica 178/2018/CGDP/DDR/SETEC </a:t>
            </a:r>
            <a:r>
              <a:rPr lang="pt-BR" sz="1800" b="1" dirty="0"/>
              <a:t>e Ofício nº </a:t>
            </a:r>
            <a:r>
              <a:rPr lang="pt-BR" sz="1800" b="1" dirty="0" smtClean="0"/>
              <a:t>923/2018/GAB/SETEC-MEC, </a:t>
            </a:r>
            <a:r>
              <a:rPr lang="pt-BR" sz="1800" b="1" dirty="0"/>
              <a:t>reiterado pelo Ofício nº </a:t>
            </a:r>
            <a:r>
              <a:rPr lang="pt-BR" sz="1800" b="1" cap="all" dirty="0"/>
              <a:t>515/2019/GAB/SETEC/SETEC-MEC</a:t>
            </a:r>
            <a:endParaRPr lang="pt-BR" sz="1800" dirty="0" smtClean="0"/>
          </a:p>
          <a:p>
            <a:pPr lvl="1"/>
            <a:r>
              <a:rPr lang="pt-BR" dirty="0" smtClean="0"/>
              <a:t>Solicitação </a:t>
            </a:r>
            <a:r>
              <a:rPr lang="pt-BR" dirty="0"/>
              <a:t>de esclarecimentos sobre critérios a serem considerados nas instruções processuais de solicitação de autorização para contratação temporária de excepcional interesse público, nos termos da Lei nº 8.745, de </a:t>
            </a:r>
            <a:r>
              <a:rPr lang="pt-BR" dirty="0" smtClean="0"/>
              <a:t>1993.</a:t>
            </a:r>
          </a:p>
          <a:p>
            <a:r>
              <a:rPr lang="pt-BR" sz="1800" b="1" dirty="0"/>
              <a:t>Nota Técnica nº 11/2019/CGDP/DDR/SETEC</a:t>
            </a:r>
          </a:p>
          <a:p>
            <a:pPr lvl="1"/>
            <a:r>
              <a:rPr lang="pt-BR" dirty="0"/>
              <a:t>Solicitação junto ao órgãos setorial do SIPEC de esclarecimentos sobre a Portaria nº 443, de 2018, que estabelece os serviços que serão preferencialmente objeto de execução indireta. </a:t>
            </a:r>
          </a:p>
          <a:p>
            <a:r>
              <a:rPr lang="pt-BR" sz="1800" b="1" dirty="0"/>
              <a:t>Parecer 569/</a:t>
            </a:r>
            <a:r>
              <a:rPr lang="pt-BR" sz="1800" b="1" cap="all" dirty="0"/>
              <a:t>2019/DAJ/COLEP/CGGP/SAA </a:t>
            </a:r>
            <a:endParaRPr lang="pt-BR" sz="1800" b="1" dirty="0"/>
          </a:p>
          <a:p>
            <a:pPr lvl="1"/>
            <a:r>
              <a:rPr lang="pt-BR" dirty="0"/>
              <a:t>No que diz respeito à contratação de serviço de tradução e interpretação de Língua Brasileira de Sinais (Libras), bem como de monitoria de inclusão e acessibilidade, a Portaria nº 443/2018 estabelece que tais atividades serão preferencialmente prestadas por contratação como objeto de execução indireta, contudo </a:t>
            </a:r>
            <a:r>
              <a:rPr lang="pt-BR" b="1" dirty="0"/>
              <a:t>não exclui a possibilidade elencada na Lei nº 8.475/1993, caso se faça necessário e desde que atendidos os requisitos estabelecidos pela legislação</a:t>
            </a:r>
            <a:r>
              <a:rPr lang="pt-BR" dirty="0"/>
              <a:t>, cabendo às Instituições analisarem o caso concreto</a:t>
            </a:r>
          </a:p>
          <a:p>
            <a:pPr lvl="1"/>
            <a:endParaRPr lang="pt-BR" dirty="0" smtClean="0">
              <a:solidFill>
                <a:srgbClr val="FF0000"/>
              </a:solidFill>
            </a:endParaRP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575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8227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O MEC não quedou-se inerte durante todo este período</a:t>
            </a:r>
          </a:p>
          <a:p>
            <a:r>
              <a:rPr lang="pt-BR" dirty="0" smtClean="0"/>
              <a:t>A contratação temporária é mais adequada considerando as características da demanda, 508 Alunos DA em 2017, quando o IFRO teve a demanda reduzida em 75% entre 2016 e 2017 e o IFSC teve a demanda ampliada em 52% no mesmo período</a:t>
            </a:r>
          </a:p>
          <a:p>
            <a:r>
              <a:rPr lang="pt-BR" dirty="0" smtClean="0"/>
              <a:t>É preciso pensar em contratações que atendam a todos os tipos de deficiências (Transtorno do Espectro Autista, Dislexia, TDA, Tetraparesia, </a:t>
            </a:r>
            <a:r>
              <a:rPr lang="pt-BR" dirty="0" err="1" smtClean="0"/>
              <a:t>etc</a:t>
            </a:r>
            <a:r>
              <a:rPr lang="pt-BR" dirty="0" smtClean="0"/>
              <a:t>), sendo que a demanda atual ultrapassa 1500 profissionais</a:t>
            </a:r>
          </a:p>
          <a:p>
            <a:r>
              <a:rPr lang="pt-BR" dirty="0" smtClean="0"/>
              <a:t>A Rede possui 490 servidores efetivos</a:t>
            </a:r>
          </a:p>
          <a:p>
            <a:pPr marL="228600" lvl="1">
              <a:spcBef>
                <a:spcPts val="1000"/>
              </a:spcBef>
            </a:pPr>
            <a:r>
              <a:rPr lang="pt-BR" b="1" dirty="0"/>
              <a:t>110 profissionais para atendimento de alunos com deficiência via terceirização</a:t>
            </a:r>
            <a:r>
              <a:rPr lang="pt-BR" dirty="0"/>
              <a:t> (Lei nº 8.666, de 1993). Valor total dos contratos: R$ 7.206.873,75.</a:t>
            </a:r>
          </a:p>
          <a:p>
            <a:r>
              <a:rPr lang="pt-BR" dirty="0" smtClean="0"/>
              <a:t>Em 2019, até o presente momento foram autorizadas por via judicial a contratação temporária de 66 profissionais</a:t>
            </a:r>
          </a:p>
          <a:p>
            <a:r>
              <a:rPr lang="pt-BR" dirty="0" smtClean="0"/>
              <a:t>Existe uma questão orçamentária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058754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TM10001114[[fn=Galeria]]</Template>
  <TotalTime>138</TotalTime>
  <Words>545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Audiência pública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Considerações finais</vt:lpstr>
    </vt:vector>
  </TitlesOfParts>
  <Company>Mec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</dc:title>
  <dc:creator>Weber Tavares Da Silva Junior</dc:creator>
  <cp:lastModifiedBy>Alba Valeria Gomes de Paula</cp:lastModifiedBy>
  <cp:revision>14</cp:revision>
  <dcterms:created xsi:type="dcterms:W3CDTF">2019-08-26T23:51:10Z</dcterms:created>
  <dcterms:modified xsi:type="dcterms:W3CDTF">2019-08-27T12:54:51Z</dcterms:modified>
</cp:coreProperties>
</file>