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2"/>
  </p:notesMasterIdLst>
  <p:sldIdLst>
    <p:sldId id="256" r:id="rId6"/>
    <p:sldId id="257" r:id="rId7"/>
    <p:sldId id="258" r:id="rId8"/>
    <p:sldId id="278" r:id="rId9"/>
    <p:sldId id="262" r:id="rId10"/>
    <p:sldId id="276" r:id="rId11"/>
    <p:sldId id="277" r:id="rId12"/>
    <p:sldId id="261" r:id="rId13"/>
    <p:sldId id="279" r:id="rId14"/>
    <p:sldId id="281" r:id="rId15"/>
    <p:sldId id="265" r:id="rId16"/>
    <p:sldId id="267" r:id="rId17"/>
    <p:sldId id="270" r:id="rId18"/>
    <p:sldId id="283" r:id="rId19"/>
    <p:sldId id="282" r:id="rId20"/>
    <p:sldId id="275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3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37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38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39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41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42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43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44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45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46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47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48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22549" name="Rectangle 20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9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60464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709613" y="4860925"/>
            <a:ext cx="5668962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2413" y="-11796713"/>
            <a:ext cx="16619538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67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43351" cy="12482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66AA4-6021-41E1-8EC6-5E693ADEED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874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29688-E8EF-4841-ADBE-1F32404889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645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05588" y="274638"/>
            <a:ext cx="2049462" cy="58197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5988" cy="58197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DE6D5-33F9-4C72-9F73-B758DBFBC33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3843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84C8E-7701-461D-B425-2B848D4BFA3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316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FE17-85B2-4D40-8F11-CED33C0FC1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203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37F7-4B7E-4095-9622-6E0F4384A4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526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15D0A-0E84-472E-A227-22919B43E9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985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6B83-9067-4E63-9371-9E8EFAE566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2498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84FBE-2CCF-4B1F-ACD3-3933921BC5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430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EFBB-666A-4E9B-876A-CE6AB7AE31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740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FB84-4DEA-4547-9C55-7E58437ACB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720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4A4C-4EE9-4726-A03C-1812570DF2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523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48A6C-3235-4E44-BD2D-FA3D86A9FCB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4309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293F4-350E-4531-8CC3-C7C861078B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758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8288" y="274638"/>
            <a:ext cx="2052637" cy="58356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8688" cy="58356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908F7-7DD6-452E-BDA0-4D72BC881B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646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9591-C081-4EF4-A0B8-E61C34A930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8305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12ED-508A-4710-BBCE-214972412C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0322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99DA-26FA-43CE-BA08-356CA8F960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4503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13C2E-61B0-47A3-B7FD-FE24D9583E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1196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80D9-3730-4E40-8C36-3282A27653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4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63B8-AB7C-4C71-9F46-8AEC48F93E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0225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ABE6-82A2-4BA2-A32D-4289C5B097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475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A15C-929E-4C1F-A997-BB15BB9ECE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0534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71D6-1C13-48D7-96DB-9154626380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2376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CEFB-0BE5-4687-B4DA-A021CB904F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3705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F937-17C1-406B-AEE4-A4F7F7FE7CF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2549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4770-5525-46E3-B376-595D2E391C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2917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A201A-2574-4B60-9973-7429515716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4049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8C4D3-135C-4E47-B1A8-9AD6BE29E7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9783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80A8-BE6B-41E8-A483-E59755ABDB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3411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DB8D-BC78-413D-96A1-B135C041F7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976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FDA3-8FC4-4E50-AC58-E5CAFF514C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4234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7028-24CF-46F7-8A87-2D9C08390B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40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2725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2325" y="1600200"/>
            <a:ext cx="4022725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3DE6-5E16-4532-BDDF-B296AF95DB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2971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AEE2-06E7-4D45-8CB2-86E6A21646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0401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96A8-463B-4FA5-83F8-B90D830069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7907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FB21-7336-464A-9059-5CE17D158B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7399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B7AC-9E12-4B78-AC28-634D9696CC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091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D44B-A01C-4298-A4C3-7157AE1DA1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4649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FA561-E6CD-4D69-B052-397CB3765F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4788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2848-CC92-4C7B-AAA6-A03025475E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3612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DCBB-B663-4684-AD0D-D5EB125C41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2724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9F4F-B8D1-4B2B-88A6-166795950C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9756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6A2F-7503-4DCD-B561-E8EF1BD83F7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210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57BCB-1B74-411E-9C2B-E1A5C750DD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594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D727-B9FB-47EE-BDE8-1848D1FC485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50332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DE74-623C-4DFC-933B-132E25399A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43189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72E6-E68A-4FAF-9D8C-27705D263F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5679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E565-636F-40F1-8A2B-D016C2D10DE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013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AF7D-DEA9-4B55-AFFE-4E7CEF9DB3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9670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1CAF-3915-4A79-BA04-F977110F1D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019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884F-A388-4DFA-B3A1-5D3BCCC8EF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675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1FE2-C75A-44E1-B79B-AE31165627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478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064DD-808B-4110-8D05-DD4D04E1AEE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927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B5AC9-79F4-4C5A-9C0B-49A0D3DC87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138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97850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01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63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FBAA00-9FA3-4D3A-96F9-A15AFE2FD4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31" name="Imagem 4" descr="topo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37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7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9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7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E14703-0F7D-4D16-8CE3-9949EDB7E8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2055" name="Imagem 4" descr="topo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 b="1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j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j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32138" y="63817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88125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DA9338E5-78A5-473F-A420-CC8B6F5B58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3079" name="Imagem 4" descr="topo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32138" y="63817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88125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5FBBD40-F543-4997-B12F-51975AD15E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4103" name="Imagem 4" descr="topo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32138" y="63817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88125" y="6381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F19F8A1F-A5AB-47EF-AA64-C7B45787FB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5127" name="Imagem 4" descr="topo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08963" cy="1122362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mtClean="0"/>
              <a:t/>
            </a:r>
            <a:br>
              <a:rPr lang="pt-BR" altLang="pt-BR" smtClean="0"/>
            </a:br>
            <a:endParaRPr lang="pt-BR" altLang="pt-BR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08963" cy="45053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indent="-314325" eaLnBrk="1" hangingPunct="1"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1500" smtClean="0">
              <a:latin typeface="Arial" charset="0"/>
            </a:endParaRPr>
          </a:p>
          <a:p>
            <a:pPr indent="-314325" algn="ctr" eaLnBrk="1" hangingPunct="1"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600" smtClean="0">
              <a:latin typeface="Arial" charset="0"/>
            </a:endParaRPr>
          </a:p>
          <a:p>
            <a:pPr indent="-314325" algn="ctr" eaLnBrk="1" hangingPunct="1"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200" smtClean="0">
              <a:latin typeface="Arial" charset="0"/>
            </a:endParaRPr>
          </a:p>
          <a:p>
            <a:pPr indent="-314325" algn="ctr" eaLnBrk="1" hangingPunct="1"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200" smtClean="0">
              <a:latin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3075"/>
            <a:ext cx="91440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19363" y="2160588"/>
            <a:ext cx="39592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200" b="1">
                <a:solidFill>
                  <a:srgbClr val="000000"/>
                </a:solidFill>
              </a:rPr>
              <a:t>       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871663" y="2087563"/>
            <a:ext cx="5256212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4463" y="792163"/>
            <a:ext cx="8712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3600" b="1">
                <a:solidFill>
                  <a:srgbClr val="0084D1"/>
                </a:solidFill>
                <a:latin typeface="Calibri" pitchFamily="34" charset="0"/>
              </a:rPr>
              <a:t>Modelo Biopsicossocial  e o Uso da CIF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76263" y="1871663"/>
            <a:ext cx="799147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3200" b="1">
                <a:solidFill>
                  <a:srgbClr val="000000"/>
                </a:solidFill>
                <a:latin typeface="Calibri" pitchFamily="34" charset="0"/>
              </a:rPr>
              <a:t>EXPERIÊNCIA DO INSTITUTO NACIONAL DE SEGURO SOCIAL – INSS</a:t>
            </a:r>
          </a:p>
          <a:p>
            <a:pPr algn="ctr" eaLnBrk="1" hangingPunct="1">
              <a:buClrTx/>
              <a:buFontTx/>
              <a:buNone/>
            </a:pPr>
            <a:endParaRPr lang="pt-BR" altLang="pt-BR" sz="32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32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32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32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32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32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Calibri" pitchFamily="34" charset="0"/>
              </a:rPr>
              <a:t>Diretoria de Saúde do Trabalhador -DIRSAT/INSS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168650"/>
            <a:ext cx="54451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0" y="981075"/>
            <a:ext cx="91440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t-BR" altLang="pt-BR" sz="2000" b="1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2000" b="1" smtClean="0">
                <a:solidFill>
                  <a:srgbClr val="0066FF"/>
                </a:solidFill>
              </a:rPr>
              <a:t>IFBRA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t-BR" altLang="pt-BR" sz="2000" b="1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b="1" smtClean="0"/>
              <a:t>Seleção de categorias do componente de Atividades e Participações da Classificação Internacional de Funcionalidade</a:t>
            </a:r>
            <a:r>
              <a:rPr lang="pt-BR" altLang="pt-BR" sz="2000" b="1" i="1" smtClean="0"/>
              <a:t> </a:t>
            </a:r>
            <a:r>
              <a:rPr lang="pt-BR" altLang="pt-BR" sz="2000" b="1" smtClean="0"/>
              <a:t>(CIF) :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2000" smtClean="0"/>
              <a:t>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2000" smtClean="0"/>
              <a:t>      -</a:t>
            </a:r>
            <a:r>
              <a:rPr lang="pt-BR" altLang="pt-BR" sz="2000" smtClean="0">
                <a:solidFill>
                  <a:srgbClr val="3366CC"/>
                </a:solidFill>
              </a:rPr>
              <a:t> </a:t>
            </a:r>
            <a:r>
              <a:rPr lang="pt-BR" altLang="pt-BR" sz="2000" b="1" smtClean="0">
                <a:solidFill>
                  <a:srgbClr val="3366CC"/>
                </a:solidFill>
              </a:rPr>
              <a:t>41</a:t>
            </a:r>
            <a:r>
              <a:rPr lang="pt-BR" altLang="pt-BR" sz="2000" smtClean="0"/>
              <a:t> Atividades divididas em </a:t>
            </a:r>
            <a:r>
              <a:rPr lang="pt-BR" altLang="pt-BR" sz="2000" b="1" smtClean="0">
                <a:solidFill>
                  <a:srgbClr val="3366CC"/>
                </a:solidFill>
              </a:rPr>
              <a:t>07</a:t>
            </a:r>
            <a:r>
              <a:rPr lang="pt-BR" altLang="pt-BR" sz="2000" smtClean="0"/>
              <a:t> Domínios: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2000" i="1" smtClean="0"/>
              <a:t>     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2000" i="1" smtClean="0"/>
              <a:t>      </a:t>
            </a:r>
            <a:r>
              <a:rPr lang="pt-BR" altLang="pt-BR" sz="2000" b="1" i="1" smtClean="0">
                <a:solidFill>
                  <a:srgbClr val="3366CC"/>
                </a:solidFill>
              </a:rPr>
              <a:t>Sensorial -  Comunicação – Mobilidade - Cuidados Pessoais - Vida Doméstica – Educação, Trabalho e Vida Econômica - Socialização e Vida Comunitária. </a:t>
            </a:r>
          </a:p>
          <a:p>
            <a:pPr eaLnBrk="1" hangingPunct="1">
              <a:lnSpc>
                <a:spcPct val="80000"/>
              </a:lnSpc>
            </a:pPr>
            <a:endParaRPr lang="pt-BR" altLang="pt-BR" sz="2000" b="1" smtClean="0">
              <a:solidFill>
                <a:srgbClr val="3366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t-BR" altLang="pt-BR" sz="2000" b="1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000" b="1" smtClean="0"/>
              <a:t>Determinação de pontuação do nível de independência para cada Atividade</a:t>
            </a:r>
            <a:r>
              <a:rPr lang="pt-BR" altLang="pt-BR" sz="2000" smtClean="0"/>
              <a:t>, baseada no modelo da </a:t>
            </a:r>
            <a:r>
              <a:rPr lang="pt-BR" altLang="pt-BR" sz="2000" b="1" i="1" smtClean="0"/>
              <a:t>Medida de Independência Funcional</a:t>
            </a:r>
            <a:r>
              <a:rPr lang="pt-BR" altLang="pt-BR" sz="2000" b="1" smtClean="0"/>
              <a:t> – </a:t>
            </a:r>
            <a:r>
              <a:rPr lang="pt-BR" altLang="pt-BR" sz="2000" b="1" i="1" smtClean="0"/>
              <a:t>MIF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2000" smtClean="0"/>
              <a:t>      - Níveis de dependência de terceiros agrupados em quatro níveis de pontuação:</a:t>
            </a:r>
            <a:r>
              <a:rPr lang="pt-BR" altLang="pt-BR" sz="2000" smtClean="0">
                <a:solidFill>
                  <a:srgbClr val="FF66FF"/>
                </a:solidFill>
              </a:rPr>
              <a:t> </a:t>
            </a:r>
            <a:r>
              <a:rPr lang="pt-BR" altLang="pt-BR" sz="2000" b="1" i="1" smtClean="0">
                <a:solidFill>
                  <a:srgbClr val="3366CC"/>
                </a:solidFill>
              </a:rPr>
              <a:t>25, 50, 75 e 100 pontos</a:t>
            </a:r>
            <a:endParaRPr lang="pt-BR" altLang="pt-BR" sz="2000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pt-BR" altLang="pt-B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pt-BR" altLang="pt-B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altLang="pt-B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altLang="pt-BR">
              <a:solidFill>
                <a:schemeClr val="tx1"/>
              </a:solidFill>
            </a:endParaRPr>
          </a:p>
        </p:txBody>
      </p:sp>
      <p:pic>
        <p:nvPicPr>
          <p:cNvPr id="15365" name="Imagem 5" descr="rod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3075"/>
            <a:ext cx="9144000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1042988" y="549275"/>
            <a:ext cx="734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  <a:latin typeface="Tahoma" pitchFamily="34" charset="0"/>
              </a:rPr>
              <a:t>Avaliação da Pessoa com Deficiência – LC 142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10550" cy="121761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200" b="1" smtClean="0">
                <a:solidFill>
                  <a:srgbClr val="0084D1"/>
                </a:solidFill>
                <a:latin typeface="Calibri" pitchFamily="34" charset="0"/>
              </a:rPr>
              <a:t/>
            </a:r>
            <a:br>
              <a:rPr lang="pt-BR" altLang="pt-BR" sz="3200" b="1" smtClean="0">
                <a:solidFill>
                  <a:srgbClr val="0084D1"/>
                </a:solidFill>
                <a:latin typeface="Calibri" pitchFamily="34" charset="0"/>
              </a:rPr>
            </a:br>
            <a:r>
              <a:rPr lang="pt-BR" altLang="pt-BR" sz="3600" b="1" smtClean="0">
                <a:solidFill>
                  <a:srgbClr val="0084D1"/>
                </a:solidFill>
                <a:latin typeface="Calibri" pitchFamily="34" charset="0"/>
              </a:rPr>
              <a:t>Benefícios mantidos </a:t>
            </a:r>
          </a:p>
        </p:txBody>
      </p:sp>
      <p:graphicFrame>
        <p:nvGraphicFramePr>
          <p:cNvPr id="12314" name="Group 26"/>
          <p:cNvGraphicFramePr>
            <a:graphicFrameLocks noGrp="1"/>
          </p:cNvGraphicFramePr>
          <p:nvPr/>
        </p:nvGraphicFramePr>
        <p:xfrm>
          <a:off x="323850" y="1557338"/>
          <a:ext cx="8497888" cy="1874837"/>
        </p:xfrm>
        <a:graphic>
          <a:graphicData uri="http://schemas.openxmlformats.org/drawingml/2006/table">
            <a:tbl>
              <a:tblPr/>
              <a:tblGrid>
                <a:gridCol w="5334000"/>
                <a:gridCol w="3163888"/>
              </a:tblGrid>
              <a:tr h="113763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000B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Arial" charset="0"/>
                        </a:rPr>
                        <a:t>BPC/LOAS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000B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Arial" charset="0"/>
                        </a:rPr>
                        <a:t>(até agosto/2015)</a:t>
                      </a:r>
                    </a:p>
                  </a:txBody>
                  <a:tcPr marL="90000" marR="90000" marT="46817" marB="4681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000B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Arial" charset="0"/>
                        </a:rPr>
                        <a:t>LC 142/2013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5000B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Arial" charset="0"/>
                        </a:rPr>
                        <a:t>(até set/2015)</a:t>
                      </a:r>
                    </a:p>
                  </a:txBody>
                  <a:tcPr marL="90000" marR="90000" marT="46817" marB="4681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7372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Arial" charset="0"/>
                        </a:rPr>
                        <a:t>2.312.780</a:t>
                      </a:r>
                    </a:p>
                  </a:txBody>
                  <a:tcPr marL="90000" marR="90000" marT="46817" marB="4681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Arial" charset="0"/>
                        </a:rPr>
                        <a:t>4.654</a:t>
                      </a:r>
                    </a:p>
                  </a:txBody>
                  <a:tcPr marL="90000" marR="90000" marT="119564" marB="46817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1639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648075"/>
            <a:ext cx="3128962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70300"/>
            <a:ext cx="186055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48075"/>
            <a:ext cx="15113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648075"/>
            <a:ext cx="212725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03" name="Text Box 24"/>
          <p:cNvSpPr txBox="1">
            <a:spLocks noChangeArrowheads="1"/>
          </p:cNvSpPr>
          <p:nvPr/>
        </p:nvSpPr>
        <p:spPr bwMode="auto">
          <a:xfrm>
            <a:off x="6408738" y="6119813"/>
            <a:ext cx="30241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pt-BR" altLang="pt-BR" sz="1400">
                <a:solidFill>
                  <a:srgbClr val="000000"/>
                </a:solidFill>
              </a:rPr>
              <a:t>Fonte: SUIBE (DATAPREV)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889000"/>
            <a:ext cx="8110538" cy="69373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600" b="1" smtClean="0">
                <a:solidFill>
                  <a:srgbClr val="0084D1"/>
                </a:solidFill>
                <a:latin typeface="Calibri" pitchFamily="34" charset="0"/>
              </a:rPr>
              <a:t>Estatísticas da LC 142</a:t>
            </a:r>
            <a:br>
              <a:rPr lang="pt-BR" altLang="pt-BR" sz="3600" b="1" smtClean="0">
                <a:solidFill>
                  <a:srgbClr val="0084D1"/>
                </a:solidFill>
                <a:latin typeface="Calibri" pitchFamily="34" charset="0"/>
              </a:rPr>
            </a:br>
            <a:endParaRPr lang="pt-BR" altLang="pt-BR" sz="3600" b="1" smtClean="0">
              <a:solidFill>
                <a:srgbClr val="0084D1"/>
              </a:solidFill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03350" y="1196975"/>
            <a:ext cx="7493000" cy="506571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000" smtClean="0">
              <a:solidFill>
                <a:srgbClr val="663300"/>
              </a:solidFill>
              <a:latin typeface="Arial" charset="0"/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 smtClean="0">
                <a:solidFill>
                  <a:srgbClr val="663300"/>
                </a:solidFill>
                <a:latin typeface="Arial" charset="0"/>
              </a:rPr>
              <a:t>   </a:t>
            </a:r>
            <a:r>
              <a:rPr lang="pt-BR" altLang="pt-BR" sz="2000" smtClean="0">
                <a:latin typeface="Arial" charset="0"/>
              </a:rPr>
              <a:t>              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 smtClean="0">
                <a:latin typeface="Arial" charset="0"/>
              </a:rPr>
              <a:t>     TIPO DE DEFICIÊNCIA INFORMADO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806700"/>
            <a:ext cx="367188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952750"/>
            <a:ext cx="57626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127875" y="3787775"/>
            <a:ext cx="165576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MOTORA - 8522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7127875" y="3070225"/>
            <a:ext cx="21463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AUDITIVO – 2.305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7127875" y="3367088"/>
            <a:ext cx="20161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VISUAL – 2.061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7161213" y="4238625"/>
            <a:ext cx="18002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MENTAL - 431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7127875" y="4679950"/>
            <a:ext cx="18002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COGNITIVA - 216</a:t>
            </a:r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7127875" y="5111750"/>
            <a:ext cx="20161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MAIS DE UMA - 603</a:t>
            </a:r>
          </a:p>
        </p:txBody>
      </p:sp>
      <p:sp>
        <p:nvSpPr>
          <p:cNvPr id="17420" name="Text Box 11"/>
          <p:cNvSpPr txBox="1">
            <a:spLocks noChangeArrowheads="1"/>
          </p:cNvSpPr>
          <p:nvPr/>
        </p:nvSpPr>
        <p:spPr bwMode="auto">
          <a:xfrm>
            <a:off x="4441825" y="2089150"/>
            <a:ext cx="39211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6300788" y="6165850"/>
            <a:ext cx="17780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FONTE DATAPREV – 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Até dez 2014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3075"/>
            <a:ext cx="91440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5900" y="1079500"/>
            <a:ext cx="8783638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3600" b="1">
                <a:solidFill>
                  <a:srgbClr val="0084D1"/>
                </a:solidFill>
                <a:latin typeface="Calibri" pitchFamily="34" charset="0"/>
              </a:rPr>
              <a:t>Equipe multiprofissional</a:t>
            </a:r>
            <a:r>
              <a:rPr lang="pt-BR" altLang="pt-BR" sz="2800" b="1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pt-BR" altLang="pt-BR" sz="2800" b="1">
                <a:solidFill>
                  <a:srgbClr val="006600"/>
                </a:solidFill>
                <a:latin typeface="Times New Roman" pitchFamily="18" charset="0"/>
              </a:rPr>
            </a:br>
            <a:r>
              <a:rPr lang="pt-BR" altLang="pt-BR" sz="2800" b="1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pt-BR" altLang="pt-BR" sz="2800" b="1">
                <a:solidFill>
                  <a:srgbClr val="006600"/>
                </a:solidFill>
                <a:latin typeface="Times New Roman" pitchFamily="18" charset="0"/>
              </a:rPr>
            </a:br>
            <a:endParaRPr lang="pt-BR" altLang="pt-BR" sz="28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503238" y="2232025"/>
            <a:ext cx="8315325" cy="65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600" b="1" u="sng">
                <a:solidFill>
                  <a:srgbClr val="000000"/>
                </a:solidFill>
                <a:latin typeface="Calibri" pitchFamily="34" charset="0"/>
              </a:rPr>
              <a:t>Despacho Decisório nº 4/DIRSAT/INSS , 12 de dezembro de 2014</a:t>
            </a:r>
          </a:p>
          <a:p>
            <a:pPr algn="just" eaLnBrk="1" hangingPunct="1">
              <a:spcBef>
                <a:spcPts val="875"/>
              </a:spcBef>
              <a:spcAft>
                <a:spcPts val="875"/>
              </a:spcAft>
              <a:buClrTx/>
              <a:buFontTx/>
              <a:buNone/>
            </a:pP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A avaliação dos benefícios por incapacidade de longa duração por equipe multiprofissional amplia o olhar para além da </a:t>
            </a:r>
            <a:r>
              <a:rPr lang="pt-BR" altLang="pt-BR" sz="2600">
                <a:solidFill>
                  <a:srgbClr val="FF0000"/>
                </a:solidFill>
                <a:latin typeface="Calibri" pitchFamily="34" charset="0"/>
              </a:rPr>
              <a:t>doença</a:t>
            </a: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 e sua relação com o </a:t>
            </a:r>
            <a:r>
              <a:rPr lang="pt-BR" altLang="pt-BR" sz="2600">
                <a:solidFill>
                  <a:srgbClr val="FF0000"/>
                </a:solidFill>
                <a:latin typeface="Calibri" pitchFamily="34" charset="0"/>
              </a:rPr>
              <a:t>trabalho</a:t>
            </a: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, agregando ao reconhecimento </a:t>
            </a:r>
            <a:r>
              <a:rPr lang="pt-BR" altLang="pt-BR" sz="2600">
                <a:solidFill>
                  <a:srgbClr val="FF0000"/>
                </a:solidFill>
                <a:latin typeface="Calibri" pitchFamily="34" charset="0"/>
              </a:rPr>
              <a:t>biológico</a:t>
            </a: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, aspectos </a:t>
            </a:r>
            <a:r>
              <a:rPr lang="pt-BR" altLang="pt-BR" sz="2600">
                <a:solidFill>
                  <a:srgbClr val="FF0000"/>
                </a:solidFill>
                <a:latin typeface="Calibri" pitchFamily="34" charset="0"/>
              </a:rPr>
              <a:t>psicossociais</a:t>
            </a: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 e </a:t>
            </a:r>
            <a:r>
              <a:rPr lang="pt-BR" altLang="pt-BR" sz="2600">
                <a:solidFill>
                  <a:srgbClr val="FF0000"/>
                </a:solidFill>
                <a:latin typeface="Calibri" pitchFamily="34" charset="0"/>
              </a:rPr>
              <a:t>profissionais,</a:t>
            </a: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 com base na Classificação Internacional de Funcionalidade, Incapacidade e Saúde – CIF, da Organização Mundial da Saúde – OMS. </a:t>
            </a:r>
          </a:p>
          <a:p>
            <a:pPr algn="just" eaLnBrk="1" hangingPunct="1">
              <a:spcBef>
                <a:spcPts val="875"/>
              </a:spcBef>
              <a:spcAft>
                <a:spcPts val="875"/>
              </a:spcAft>
              <a:buClrTx/>
              <a:buFontTx/>
              <a:buNone/>
            </a:pPr>
            <a:endParaRPr lang="pt-BR" altLang="pt-BR" sz="260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>
              <a:spcBef>
                <a:spcPts val="875"/>
              </a:spcBef>
              <a:spcAft>
                <a:spcPts val="875"/>
              </a:spcAft>
              <a:buClrTx/>
              <a:buFontTx/>
              <a:buNone/>
            </a:pPr>
            <a:endParaRPr lang="pt-BR" altLang="pt-BR" sz="24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buClrTx/>
              <a:buFontTx/>
              <a:buNone/>
            </a:pPr>
            <a:endParaRPr lang="pt-BR" altLang="pt-BR" sz="24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ts val="875"/>
              </a:spcBef>
              <a:spcAft>
                <a:spcPts val="875"/>
              </a:spcAft>
              <a:buClrTx/>
              <a:buFontTx/>
              <a:buNone/>
            </a:pPr>
            <a:endParaRPr lang="pt-BR" altLang="pt-BR" sz="240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ts val="1500"/>
              </a:spcBef>
              <a:spcAft>
                <a:spcPts val="875"/>
              </a:spcAft>
              <a:buClrTx/>
              <a:buFontTx/>
              <a:buNone/>
            </a:pPr>
            <a:endParaRPr lang="pt-BR" altLang="pt-B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79388" y="404813"/>
            <a:ext cx="8675687" cy="2232025"/>
          </a:xfrm>
        </p:spPr>
        <p:txBody>
          <a:bodyPr lIns="91440" tIns="45720" rIns="91440" bIns="45720">
            <a:normAutofit/>
          </a:bodyPr>
          <a:lstStyle/>
          <a:p>
            <a:pPr eaLnBrk="1" hangingPunct="1">
              <a:defRPr/>
            </a:pPr>
            <a:r>
              <a:rPr lang="pt-BR" altLang="pt-BR" sz="3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LEI BRASILEIRA DA INCLUSÃO </a:t>
            </a:r>
            <a:br>
              <a:rPr lang="pt-BR" altLang="pt-BR" sz="3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3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(Estatuto da Pessoa com Deficiência)</a:t>
            </a:r>
            <a:br>
              <a:rPr lang="pt-BR" altLang="pt-BR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altLang="pt-BR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3200" smtClean="0"/>
              <a:t>Lei nº 13.146 de 06/07/2015</a:t>
            </a:r>
          </a:p>
        </p:txBody>
      </p:sp>
      <p:sp>
        <p:nvSpPr>
          <p:cNvPr id="19459" name="Espaço Reservado para Conteúdo 2"/>
          <p:cNvSpPr txBox="1">
            <a:spLocks/>
          </p:cNvSpPr>
          <p:nvPr/>
        </p:nvSpPr>
        <p:spPr bwMode="auto">
          <a:xfrm>
            <a:off x="239713" y="3644900"/>
            <a:ext cx="89042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828675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236663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446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2000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  <a:latin typeface="Calibri" pitchFamily="34" charset="0"/>
              </a:rPr>
              <a:t>	A partir de 06 de janeiro de 2018, será implantado o Modelo Único de Avaliação da Pessoa com Deficiência para definir a deficiência e seu grau de impedimento, tendo como base a Convenção da ONU sobre o Direito das Pessoas com Deficiência e sua metodologia formada na Classificação Internacional de Funcionalidade, Incapacidade e Saúde – CIF.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2"/>
          <p:cNvSpPr txBox="1">
            <a:spLocks noChangeArrowheads="1"/>
          </p:cNvSpPr>
          <p:nvPr/>
        </p:nvSpPr>
        <p:spPr bwMode="auto">
          <a:xfrm>
            <a:off x="1476375" y="836613"/>
            <a:ext cx="622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pt-BR" altLang="pt-BR" sz="3600" b="1">
                <a:solidFill>
                  <a:schemeClr val="tx1"/>
                </a:solidFill>
              </a:rPr>
              <a:t>CONSIDERAÇÕES    FINAIS</a:t>
            </a:r>
          </a:p>
        </p:txBody>
      </p:sp>
      <p:sp>
        <p:nvSpPr>
          <p:cNvPr id="20483" name="CaixaDeTexto 3"/>
          <p:cNvSpPr txBox="1">
            <a:spLocks noChangeArrowheads="1"/>
          </p:cNvSpPr>
          <p:nvPr/>
        </p:nvSpPr>
        <p:spPr bwMode="auto">
          <a:xfrm>
            <a:off x="179388" y="1628775"/>
            <a:ext cx="878363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Char char="-"/>
            </a:pPr>
            <a:r>
              <a:rPr lang="pt-BR" altLang="pt-BR" sz="2400">
                <a:solidFill>
                  <a:schemeClr val="tx1"/>
                </a:solidFill>
              </a:rPr>
              <a:t> DESAFIO</a:t>
            </a:r>
          </a:p>
          <a:p>
            <a:pPr lvl="1" defTabSz="914400" eaLnBrk="1" hangingPunct="1">
              <a:buClrTx/>
              <a:buSzTx/>
              <a:buFontTx/>
              <a:buNone/>
            </a:pPr>
            <a:r>
              <a:rPr lang="pt-BR" altLang="pt-BR" sz="2400">
                <a:solidFill>
                  <a:schemeClr val="tx1"/>
                </a:solidFill>
              </a:rPr>
              <a:t> – Pioneirismo novos conceitos – quebra de paradigmas, prazos (capacitação e criação do instrumento). Expectativas.</a:t>
            </a:r>
          </a:p>
          <a:p>
            <a:pPr defTabSz="914400" eaLnBrk="1" hangingPunct="1">
              <a:buClrTx/>
              <a:buSzTx/>
              <a:buFontTx/>
              <a:buChar char="-"/>
            </a:pPr>
            <a:endParaRPr lang="pt-BR" altLang="pt-BR" sz="2400">
              <a:solidFill>
                <a:schemeClr val="tx1"/>
              </a:solidFill>
            </a:endParaRPr>
          </a:p>
          <a:p>
            <a:pPr defTabSz="914400" eaLnBrk="1" hangingPunct="1">
              <a:buClrTx/>
              <a:buSzTx/>
              <a:buFontTx/>
              <a:buChar char="-"/>
            </a:pPr>
            <a:r>
              <a:rPr lang="pt-BR" altLang="pt-BR" sz="2400">
                <a:solidFill>
                  <a:schemeClr val="tx1"/>
                </a:solidFill>
              </a:rPr>
              <a:t> VALIDAÇÃO – em processo com a UNB</a:t>
            </a:r>
          </a:p>
          <a:p>
            <a:pPr defTabSz="914400" eaLnBrk="1" hangingPunct="1">
              <a:buClrTx/>
              <a:buSzTx/>
              <a:buFontTx/>
              <a:buNone/>
            </a:pPr>
            <a:endParaRPr lang="pt-BR" altLang="pt-BR" sz="2400">
              <a:solidFill>
                <a:schemeClr val="tx1"/>
              </a:solidFill>
            </a:endParaRPr>
          </a:p>
          <a:p>
            <a:pPr defTabSz="914400" eaLnBrk="1" hangingPunct="1">
              <a:buClrTx/>
              <a:buSzTx/>
              <a:buFontTx/>
              <a:buChar char="-"/>
            </a:pPr>
            <a:r>
              <a:rPr lang="pt-BR" altLang="pt-BR" sz="2400">
                <a:solidFill>
                  <a:schemeClr val="tx1"/>
                </a:solidFill>
              </a:rPr>
              <a:t> IMPACTO CULTURAL – Perícia Médica e no Serviço Social . </a:t>
            </a:r>
          </a:p>
          <a:p>
            <a:pPr defTabSz="914400" eaLnBrk="1" hangingPunct="1">
              <a:buClrTx/>
              <a:buSzTx/>
              <a:buFontTx/>
              <a:buChar char="-"/>
            </a:pPr>
            <a:endParaRPr lang="pt-BR" altLang="pt-BR" sz="2400">
              <a:solidFill>
                <a:schemeClr val="tx1"/>
              </a:solidFill>
            </a:endParaRPr>
          </a:p>
          <a:p>
            <a:pPr defTabSz="914400" eaLnBrk="1" hangingPunct="1">
              <a:buClrTx/>
              <a:buSzTx/>
              <a:buFontTx/>
              <a:buChar char="-"/>
            </a:pPr>
            <a:r>
              <a:rPr lang="pt-BR" altLang="pt-BR" sz="2400">
                <a:solidFill>
                  <a:schemeClr val="tx1"/>
                </a:solidFill>
              </a:rPr>
              <a:t> DESDOBRAMENTOS -  Instrumento único.  Incapacidade como  fenômeno social. Avaliação conjunta entre médico e assistente social – ampliar outros profissionais da saúde.</a:t>
            </a:r>
          </a:p>
          <a:p>
            <a:pPr defTabSz="914400" eaLnBrk="1" hangingPunct="1">
              <a:buClrTx/>
              <a:buSzTx/>
              <a:buFontTx/>
              <a:buChar char="-"/>
            </a:pPr>
            <a:endParaRPr lang="pt-BR" altLang="pt-BR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95275" y="20638"/>
            <a:ext cx="8201025" cy="1922462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6000" b="1" smtClean="0">
                <a:solidFill>
                  <a:srgbClr val="0084D1"/>
                </a:solidFill>
                <a:latin typeface="Calibri" pitchFamily="34" charset="0"/>
              </a:rPr>
              <a:t/>
            </a:r>
            <a:br>
              <a:rPr lang="pt-BR" altLang="pt-BR" sz="6000" b="1" smtClean="0">
                <a:solidFill>
                  <a:srgbClr val="0084D1"/>
                </a:solidFill>
                <a:latin typeface="Calibri" pitchFamily="34" charset="0"/>
              </a:rPr>
            </a:br>
            <a:r>
              <a:rPr lang="pt-BR" altLang="pt-BR" sz="6000" b="1" smtClean="0">
                <a:solidFill>
                  <a:srgbClr val="0084D1"/>
                </a:solidFill>
                <a:latin typeface="Calibri" pitchFamily="34" charset="0"/>
              </a:rPr>
              <a:t>FIM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01025" cy="4497388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indent="-339725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mtClean="0"/>
              <a:t>                         </a:t>
            </a:r>
          </a:p>
          <a:p>
            <a:pPr indent="-339725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mtClean="0"/>
              <a:t>                             </a:t>
            </a:r>
          </a:p>
          <a:p>
            <a:pPr indent="-339725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mtClean="0"/>
          </a:p>
          <a:p>
            <a:pPr indent="-339725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mtClean="0"/>
          </a:p>
          <a:p>
            <a:pPr indent="-339725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144000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728788" y="4967288"/>
            <a:ext cx="575945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Sérgio Carneiro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Diretoria de Saúde do Trabalhador – DIRSAT/INSS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Tel: 61 – 33134300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dirsat@inss.gov.br</a:t>
            </a:r>
          </a:p>
          <a:p>
            <a:pPr eaLnBrk="1" hangingPunct="1">
              <a:buClrTx/>
              <a:buFontTx/>
              <a:buNone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2790825" y="3048000"/>
            <a:ext cx="363061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pt-BR" altLang="pt-BR" sz="4400" b="1">
                <a:solidFill>
                  <a:srgbClr val="000000"/>
                </a:solidFill>
                <a:latin typeface="Calibri" pitchFamily="34" charset="0"/>
              </a:rPr>
              <a:t>OBRIGADO!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1318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mtClean="0"/>
              <a:t/>
            </a:r>
            <a:br>
              <a:rPr lang="pt-BR" altLang="pt-BR" smtClean="0"/>
            </a:br>
            <a:endParaRPr lang="pt-BR" altLang="pt-BR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576263" y="1439863"/>
            <a:ext cx="8107362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43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SzPct val="45000"/>
              <a:buFontTx/>
              <a:buNone/>
            </a:pPr>
            <a:endParaRPr lang="pt-BR" altLang="pt-BR" sz="1500" b="1">
              <a:solidFill>
                <a:srgbClr val="000000"/>
              </a:solidFill>
            </a:endParaRPr>
          </a:p>
          <a:p>
            <a:pPr algn="ctr" eaLnBrk="1" hangingPunct="1">
              <a:spcBef>
                <a:spcPts val="800"/>
              </a:spcBef>
              <a:buClrTx/>
              <a:buSzPct val="45000"/>
              <a:buFontTx/>
              <a:buNone/>
            </a:pPr>
            <a:endParaRPr lang="pt-BR" altLang="pt-BR" sz="2600" b="1">
              <a:solidFill>
                <a:srgbClr val="000000"/>
              </a:solidFill>
            </a:endParaRPr>
          </a:p>
          <a:p>
            <a:pPr algn="ctr" eaLnBrk="1" hangingPunct="1">
              <a:spcBef>
                <a:spcPts val="800"/>
              </a:spcBef>
              <a:buClrTx/>
              <a:buSzPct val="45000"/>
              <a:buFontTx/>
              <a:buNone/>
            </a:pPr>
            <a:endParaRPr lang="pt-BR" altLang="pt-BR" sz="2200" b="1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800"/>
              </a:spcBef>
              <a:buClrTx/>
              <a:buSzPct val="45000"/>
              <a:buFontTx/>
              <a:buNone/>
            </a:pPr>
            <a:endParaRPr lang="pt-BR" altLang="pt-BR" sz="2200" b="1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pt-BR" altLang="pt-BR" sz="2200" b="1">
              <a:solidFill>
                <a:srgbClr val="0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3075"/>
            <a:ext cx="91440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08063" y="720725"/>
            <a:ext cx="71278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600" b="1">
                <a:solidFill>
                  <a:srgbClr val="0084D1"/>
                </a:solidFill>
                <a:latin typeface="Calibri" pitchFamily="34" charset="0"/>
              </a:rPr>
              <a:t>EVOLUÇÃO HISTÓRICA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2600" b="1">
                <a:solidFill>
                  <a:srgbClr val="0084D1"/>
                </a:solidFill>
                <a:latin typeface="Calibri" pitchFamily="34" charset="0"/>
              </a:rPr>
              <a:t>Conceito de deficiência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79500" y="1223963"/>
            <a:ext cx="7056438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altLang="pt-BR" sz="2200">
                <a:solidFill>
                  <a:srgbClr val="000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936625" y="2016125"/>
            <a:ext cx="3382963" cy="1511300"/>
          </a:xfrm>
          <a:prstGeom prst="rect">
            <a:avLst/>
          </a:prstGeom>
          <a:solidFill>
            <a:srgbClr val="EEEEEE"/>
          </a:solidFill>
          <a:ln w="9360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92163" y="2017713"/>
            <a:ext cx="3673475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200">
                <a:solidFill>
                  <a:srgbClr val="000000"/>
                </a:solidFill>
                <a:latin typeface="Calibri" pitchFamily="34" charset="0"/>
              </a:rPr>
              <a:t>Castigo de Deus/Rejeição</a:t>
            </a: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altLang="pt-BR" sz="2200">
                <a:solidFill>
                  <a:srgbClr val="000000"/>
                </a:solidFill>
                <a:latin typeface="Calibri" pitchFamily="34" charset="0"/>
              </a:rPr>
              <a:t>Assistencialismo/Piedade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2519363" y="251936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29FCF"/>
          </a:solidFill>
          <a:ln w="9360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464050" y="2447925"/>
            <a:ext cx="574675" cy="576263"/>
          </a:xfrm>
          <a:custGeom>
            <a:avLst/>
            <a:gdLst>
              <a:gd name="T0" fmla="*/ 0 w 21600"/>
              <a:gd name="T1" fmla="*/ 288132 h 21600"/>
              <a:gd name="T2" fmla="*/ 574675 w 21600"/>
              <a:gd name="T3" fmla="*/ 288132 h 21600"/>
              <a:gd name="T4" fmla="*/ 351190 w 21600"/>
              <a:gd name="T5" fmla="*/ 0 h 21600"/>
              <a:gd name="T6" fmla="*/ 351190 w 21600"/>
              <a:gd name="T7" fmla="*/ 576263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729FCF"/>
          </a:solidFill>
          <a:ln w="9360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256213" y="2160588"/>
            <a:ext cx="302418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2000" b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Calibri" pitchFamily="34" charset="0"/>
              </a:rPr>
              <a:t>ALTERAÇÕES NO CORPO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008063" y="4176713"/>
            <a:ext cx="3311525" cy="1511300"/>
          </a:xfrm>
          <a:prstGeom prst="rect">
            <a:avLst/>
          </a:prstGeom>
          <a:solidFill>
            <a:srgbClr val="EEEEEE"/>
          </a:solidFill>
          <a:ln w="9360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223963" y="4176713"/>
            <a:ext cx="280828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200">
                <a:solidFill>
                  <a:srgbClr val="000000"/>
                </a:solidFill>
                <a:latin typeface="Calibri" pitchFamily="34" charset="0"/>
              </a:rPr>
              <a:t>Movimentos Sociais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2447925" y="467995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29FCF"/>
          </a:solidFill>
          <a:ln w="9360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863600" y="5111750"/>
            <a:ext cx="33115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200">
                <a:solidFill>
                  <a:srgbClr val="000000"/>
                </a:solidFill>
                <a:latin typeface="Calibri" pitchFamily="34" charset="0"/>
              </a:rPr>
              <a:t>   Quebra de paradigmas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4392613" y="4608513"/>
            <a:ext cx="647700" cy="576262"/>
          </a:xfrm>
          <a:custGeom>
            <a:avLst/>
            <a:gdLst>
              <a:gd name="T0" fmla="*/ 0 w 21600"/>
              <a:gd name="T1" fmla="*/ 288131 h 21600"/>
              <a:gd name="T2" fmla="*/ 647700 w 21600"/>
              <a:gd name="T3" fmla="*/ 288131 h 21600"/>
              <a:gd name="T4" fmla="*/ 395817 w 21600"/>
              <a:gd name="T5" fmla="*/ 0 h 21600"/>
              <a:gd name="T6" fmla="*/ 395817 w 21600"/>
              <a:gd name="T7" fmla="*/ 5762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729FCF"/>
          </a:solidFill>
          <a:ln w="9360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327650" y="4464050"/>
            <a:ext cx="31686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Calibri" pitchFamily="34" charset="0"/>
              </a:rPr>
              <a:t>INTERAÇÃO DO CORPO COM O  AMBIENTE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543550" y="3024188"/>
            <a:ext cx="20875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>
                <a:solidFill>
                  <a:srgbClr val="CC0000"/>
                </a:solidFill>
              </a:rPr>
              <a:t>“Eu não me incluo ou para me incluir devo me adaptar”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688013" y="5400675"/>
            <a:ext cx="23034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>
                <a:solidFill>
                  <a:srgbClr val="000000"/>
                </a:solidFill>
              </a:rPr>
              <a:t> </a:t>
            </a:r>
            <a:r>
              <a:rPr lang="pt-BR" altLang="pt-BR">
                <a:solidFill>
                  <a:srgbClr val="CC0000"/>
                </a:solidFill>
              </a:rPr>
              <a:t>“A sociedade se adapta e sou incluido”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13188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mtClean="0"/>
              <a:t/>
            </a:r>
            <a:br>
              <a:rPr lang="pt-BR" altLang="pt-BR" smtClean="0"/>
            </a:br>
            <a:endParaRPr lang="pt-BR" altLang="pt-BR" smtClean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576263" y="1439863"/>
            <a:ext cx="8107362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143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SzPct val="45000"/>
              <a:buFontTx/>
              <a:buNone/>
            </a:pPr>
            <a:endParaRPr lang="pt-BR" altLang="pt-BR" sz="1500" b="1">
              <a:solidFill>
                <a:srgbClr val="000000"/>
              </a:solidFill>
            </a:endParaRPr>
          </a:p>
          <a:p>
            <a:pPr algn="ctr" eaLnBrk="1" hangingPunct="1">
              <a:spcBef>
                <a:spcPts val="800"/>
              </a:spcBef>
              <a:buClrTx/>
              <a:buSzPct val="45000"/>
              <a:buFontTx/>
              <a:buNone/>
            </a:pPr>
            <a:endParaRPr lang="pt-BR" altLang="pt-BR" sz="2600" b="1">
              <a:solidFill>
                <a:srgbClr val="000000"/>
              </a:solidFill>
            </a:endParaRPr>
          </a:p>
          <a:p>
            <a:pPr algn="ctr" eaLnBrk="1" hangingPunct="1">
              <a:spcBef>
                <a:spcPts val="800"/>
              </a:spcBef>
              <a:buClrTx/>
              <a:buSzPct val="45000"/>
              <a:buFontTx/>
              <a:buNone/>
            </a:pPr>
            <a:endParaRPr lang="pt-BR" altLang="pt-BR" sz="2200" b="1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800"/>
              </a:spcBef>
              <a:buClrTx/>
              <a:buSzPct val="45000"/>
              <a:buFontTx/>
              <a:buNone/>
            </a:pPr>
            <a:endParaRPr lang="pt-BR" altLang="pt-BR" sz="2200" b="1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pt-BR" altLang="pt-BR" sz="2200" b="1">
              <a:solidFill>
                <a:srgbClr val="0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3075"/>
            <a:ext cx="91440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08063" y="720725"/>
            <a:ext cx="71278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600" b="1">
                <a:solidFill>
                  <a:srgbClr val="0084D1"/>
                </a:solidFill>
                <a:latin typeface="Calibri" pitchFamily="34" charset="0"/>
              </a:rPr>
              <a:t>EVOLUÇÃO HISTÓRICA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2600" b="1">
                <a:solidFill>
                  <a:srgbClr val="0084D1"/>
                </a:solidFill>
                <a:latin typeface="Calibri" pitchFamily="34" charset="0"/>
              </a:rPr>
              <a:t>Modelos de saúde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79500" y="1223963"/>
            <a:ext cx="7056438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20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altLang="pt-BR" sz="2200">
                <a:solidFill>
                  <a:srgbClr val="000000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400675" y="2251075"/>
            <a:ext cx="30241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20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pt-BR" altLang="pt-BR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63600" y="5111750"/>
            <a:ext cx="33115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200">
                <a:solidFill>
                  <a:srgbClr val="000000"/>
                </a:solidFill>
                <a:latin typeface="Calibri" pitchFamily="34" charset="0"/>
              </a:rPr>
              <a:t>   </a:t>
            </a:r>
          </a:p>
        </p:txBody>
      </p:sp>
      <p:graphicFrame>
        <p:nvGraphicFramePr>
          <p:cNvPr id="5129" name="Group 9"/>
          <p:cNvGraphicFramePr>
            <a:graphicFrameLocks noGrp="1"/>
          </p:cNvGraphicFramePr>
          <p:nvPr/>
        </p:nvGraphicFramePr>
        <p:xfrm>
          <a:off x="431800" y="2087563"/>
          <a:ext cx="8424863" cy="3175000"/>
        </p:xfrm>
        <a:graphic>
          <a:graphicData uri="http://schemas.openxmlformats.org/drawingml/2006/table">
            <a:tbl>
              <a:tblPr/>
              <a:tblGrid>
                <a:gridCol w="4468813"/>
                <a:gridCol w="3956050"/>
              </a:tblGrid>
              <a:tr h="127298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Centrado nos saberes biomédicos</a:t>
                      </a:r>
                    </a:p>
                  </a:txBody>
                  <a:tcPr marL="68760" marR="68760" marT="0" marB="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Interativo (Biomédico, psicológico e social); impedimentos, contextos e barreiras; as particularidades pessoais</a:t>
                      </a:r>
                    </a:p>
                  </a:txBody>
                  <a:tcPr marL="68760" marR="68760" marT="0" marB="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95259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Utiliza-se de práticas da reabilitação e curativas para alcançar a normalidade.</a:t>
                      </a:r>
                    </a:p>
                  </a:txBody>
                  <a:tcPr marL="68760" marR="68760" marT="0" marB="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Recusa a descrição de um corpo com impedimentos como anormal.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Valor Moral</a:t>
                      </a:r>
                    </a:p>
                  </a:txBody>
                  <a:tcPr marL="68760" marR="68760" marT="0" marB="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94942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Baseado no diagnóstico etiológico da disfunção </a:t>
                      </a:r>
                    </a:p>
                  </a:txBody>
                  <a:tcPr marL="68760" marR="68760" marT="0" marB="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Impedimentos é uma das inúmeras formas de vivenciar um corpo.</a:t>
                      </a:r>
                    </a:p>
                  </a:txBody>
                  <a:tcPr marL="68760" marR="68760" marT="0" marB="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53" name="Group 33"/>
          <p:cNvGraphicFramePr>
            <a:graphicFrameLocks noGrp="1"/>
          </p:cNvGraphicFramePr>
          <p:nvPr/>
        </p:nvGraphicFramePr>
        <p:xfrm>
          <a:off x="431800" y="1655763"/>
          <a:ext cx="8424863" cy="614362"/>
        </p:xfrm>
        <a:graphic>
          <a:graphicData uri="http://schemas.openxmlformats.org/drawingml/2006/table">
            <a:tbl>
              <a:tblPr/>
              <a:tblGrid>
                <a:gridCol w="4468813"/>
                <a:gridCol w="3956050"/>
              </a:tblGrid>
              <a:tr h="61436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MODELO BIOMÉDICO</a:t>
                      </a:r>
                    </a:p>
                  </a:txBody>
                  <a:tcPr marL="68760" marR="68760" marT="0" marB="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alt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MODELO BIOPSICOSSOCIAL</a:t>
                      </a:r>
                    </a:p>
                  </a:txBody>
                  <a:tcPr marL="68760" marR="68760" marT="0" marB="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74" name="Group 54"/>
          <p:cNvGraphicFramePr>
            <a:graphicFrameLocks noGrp="1"/>
          </p:cNvGraphicFramePr>
          <p:nvPr/>
        </p:nvGraphicFramePr>
        <p:xfrm>
          <a:off x="431800" y="5256213"/>
          <a:ext cx="8424863" cy="1008062"/>
        </p:xfrm>
        <a:graphic>
          <a:graphicData uri="http://schemas.openxmlformats.org/drawingml/2006/table">
            <a:tbl>
              <a:tblPr/>
              <a:tblGrid>
                <a:gridCol w="4468813"/>
                <a:gridCol w="3956050"/>
              </a:tblGrid>
              <a:tr h="100806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Avanço da reabilitação e práticas curativas, campos das ciências médicas.</a:t>
                      </a:r>
                    </a:p>
                  </a:txBody>
                  <a:tcPr marL="68760" marR="68760" marT="0" marB="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4000">
                          <a:solidFill>
                            <a:srgbClr val="000000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Políticas públicas de reparações de injustiças, campo das ciências sociais e humanas</a:t>
                      </a:r>
                    </a:p>
                  </a:txBody>
                  <a:tcPr marL="68760" marR="68760" marT="0" marB="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29600" cy="503238"/>
          </a:xfrm>
        </p:spPr>
        <p:txBody>
          <a:bodyPr/>
          <a:lstStyle/>
          <a:p>
            <a:pPr eaLnBrk="1" hangingPunct="1"/>
            <a:r>
              <a:rPr lang="pt-BR" altLang="pt-BR" sz="4000" smtClean="0">
                <a:solidFill>
                  <a:schemeClr val="accent2"/>
                </a:solidFill>
              </a:rPr>
              <a:t/>
            </a:r>
            <a:br>
              <a:rPr lang="pt-BR" altLang="pt-BR" sz="4000" smtClean="0">
                <a:solidFill>
                  <a:schemeClr val="accent2"/>
                </a:solidFill>
              </a:rPr>
            </a:br>
            <a:endParaRPr lang="pt-BR" altLang="pt-BR" sz="4000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144463" y="1341438"/>
            <a:ext cx="8820150" cy="50403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pt-BR" sz="3600" b="1" smtClean="0">
                <a:solidFill>
                  <a:srgbClr val="0066FF"/>
                </a:solidFill>
              </a:rPr>
              <a:t>NOVO CONCEITO</a:t>
            </a:r>
            <a:r>
              <a:rPr lang="pt-BR" altLang="pt-BR" sz="3600" b="1" smtClean="0"/>
              <a:t>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pt-BR" altLang="pt-BR" sz="900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pt-BR" sz="2400" smtClean="0"/>
              <a:t>     Em 2009, através do Decreto 6949 o Brasil ratificou a Convenção sobre os Direitos das Pessoas com Deficiência, adotada pela ONU, constituindo-se o referido documento em Emenda Constitucional. Portanto, tornou-se obrigatório o uso de seus fundamentos nas políticas sociais brasileiras, dentre os quais: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t-BR" altLang="pt-BR" sz="24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t-BR" altLang="pt-BR" sz="2400" smtClean="0"/>
              <a:t>     </a:t>
            </a:r>
            <a:r>
              <a:rPr lang="pt-BR" altLang="pt-BR" sz="2400" i="1" smtClean="0"/>
              <a:t>1.“a alteração do modelo médico para o modelo social, o qual esclarece que o fator limitador é o meio em que a pessoa está inserida e não a deficiência em si, remetendo-nos à Classificação Internacional de Funcionalidades (CIF)”.</a:t>
            </a:r>
            <a:endParaRPr lang="pt-BR" altLang="pt-BR" sz="2400" smtClean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68313" y="549275"/>
            <a:ext cx="849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pt-BR" altLang="pt-BR" sz="3200" b="1">
                <a:solidFill>
                  <a:schemeClr val="tx2"/>
                </a:solidFill>
                <a:latin typeface="Tahoma" pitchFamily="34" charset="0"/>
              </a:rPr>
              <a:t>Pessoa com Deficiência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-71438" y="592138"/>
            <a:ext cx="9215438" cy="1223962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altLang="pt-BR" sz="2600" b="1" smtClean="0">
                <a:solidFill>
                  <a:srgbClr val="0084D1"/>
                </a:solidFill>
                <a:latin typeface="Calibri" pitchFamily="34" charset="0"/>
              </a:rPr>
              <a:t>CLASSIFICAÇÃO INTERNACIONAL DE FUNCIONALIDADE,</a:t>
            </a:r>
            <a:br>
              <a:rPr lang="pt-BR" altLang="pt-BR" sz="2600" b="1" smtClean="0">
                <a:solidFill>
                  <a:srgbClr val="0084D1"/>
                </a:solidFill>
                <a:latin typeface="Calibri" pitchFamily="34" charset="0"/>
              </a:rPr>
            </a:br>
            <a:r>
              <a:rPr lang="pt-BR" altLang="pt-BR" sz="2600" b="1" smtClean="0">
                <a:solidFill>
                  <a:srgbClr val="0084D1"/>
                </a:solidFill>
                <a:latin typeface="Calibri" pitchFamily="34" charset="0"/>
              </a:rPr>
              <a:t>INCAPACIDADE E SAÚDE - CIF (OMS, 2001)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8063" y="1871663"/>
            <a:ext cx="6840537" cy="4608512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indent="-3143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mtClean="0">
              <a:solidFill>
                <a:srgbClr val="FF3300"/>
              </a:solidFill>
            </a:endParaRPr>
          </a:p>
          <a:p>
            <a:pPr indent="-314325" algn="ctr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200" smtClean="0"/>
              <a:t> </a:t>
            </a:r>
          </a:p>
          <a:p>
            <a:pPr indent="-314325" algn="ctr" eaLnBrk="1" hangingPunct="1"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smtClean="0"/>
              <a:t>         </a:t>
            </a:r>
          </a:p>
          <a:p>
            <a:pPr indent="-314325" algn="ctr" eaLnBrk="1" hangingPunct="1"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800" smtClean="0"/>
              <a:t>     </a:t>
            </a:r>
          </a:p>
          <a:p>
            <a:pPr indent="-314325" algn="ctr" eaLnBrk="1" hangingPunct="1"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2000" smtClean="0"/>
          </a:p>
          <a:p>
            <a:pPr indent="-3143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2000" smtClean="0"/>
              <a:t>      </a:t>
            </a:r>
          </a:p>
          <a:p>
            <a:pPr indent="-314325" eaLnBrk="1" hangingPunct="1"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1800" smtClean="0"/>
          </a:p>
          <a:p>
            <a:pPr indent="-3143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1800" smtClean="0"/>
          </a:p>
          <a:p>
            <a:pPr indent="-314325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1800" smtClean="0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57200" y="128588"/>
            <a:ext cx="822642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pt-BR" altLang="pt-BR" sz="440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pt-BR" altLang="pt-BR" sz="4400">
                <a:solidFill>
                  <a:srgbClr val="000000"/>
                </a:solidFill>
              </a:rPr>
              <a:t/>
            </a:r>
            <a:br>
              <a:rPr lang="pt-BR" altLang="pt-BR" sz="4400">
                <a:solidFill>
                  <a:srgbClr val="000000"/>
                </a:solidFill>
              </a:rPr>
            </a:br>
            <a:endParaRPr lang="pt-BR" altLang="pt-BR" sz="4400">
              <a:solidFill>
                <a:srgbClr val="000000"/>
              </a:solidFill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3075"/>
            <a:ext cx="91440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152525" y="5256213"/>
            <a:ext cx="6575425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143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SzPct val="45000"/>
              <a:buFontTx/>
              <a:buNone/>
            </a:pPr>
            <a:endParaRPr lang="pt-BR" altLang="pt-BR" sz="2600" b="1">
              <a:solidFill>
                <a:srgbClr val="000000"/>
              </a:solidFill>
            </a:endParaRPr>
          </a:p>
          <a:p>
            <a:pPr algn="ctr" eaLnBrk="1" hangingPunct="1">
              <a:spcBef>
                <a:spcPts val="800"/>
              </a:spcBef>
              <a:buClrTx/>
              <a:buSzPct val="45000"/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spcBef>
                <a:spcPts val="800"/>
              </a:spcBef>
              <a:buClrTx/>
              <a:buSzPct val="45000"/>
              <a:buFontTx/>
              <a:buNone/>
            </a:pPr>
            <a:endParaRPr lang="pt-BR" altLang="pt-BR" sz="2800" b="1">
              <a:solidFill>
                <a:srgbClr val="00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52525" y="2663825"/>
            <a:ext cx="6335713" cy="345598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3200" indent="-203200" eaLnBrk="0" hangingPunct="0"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03200" algn="l"/>
                <a:tab pos="650875" algn="l"/>
                <a:tab pos="1100138" algn="l"/>
                <a:tab pos="1549400" algn="l"/>
                <a:tab pos="1998663" algn="l"/>
                <a:tab pos="2447925" algn="l"/>
                <a:tab pos="2897188" algn="l"/>
                <a:tab pos="3346450" algn="l"/>
                <a:tab pos="3795713" algn="l"/>
                <a:tab pos="4244975" algn="l"/>
                <a:tab pos="4694238" algn="l"/>
                <a:tab pos="5143500" algn="l"/>
                <a:tab pos="5592763" algn="l"/>
                <a:tab pos="6042025" algn="l"/>
                <a:tab pos="6491288" algn="l"/>
                <a:tab pos="6940550" algn="l"/>
                <a:tab pos="7389813" algn="l"/>
                <a:tab pos="7839075" algn="l"/>
                <a:tab pos="8288338" algn="l"/>
                <a:tab pos="8737600" algn="l"/>
                <a:tab pos="91868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45000"/>
              <a:buFont typeface="StarSymbol" charset="0"/>
              <a:buChar char="●"/>
            </a:pP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 Saúde</a:t>
            </a:r>
          </a:p>
          <a:p>
            <a:pPr eaLnBrk="1" hangingPunct="1">
              <a:buSzPct val="45000"/>
              <a:buFont typeface="StarSymbol" charset="0"/>
              <a:buChar char="●"/>
            </a:pP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 Seguro Social</a:t>
            </a:r>
          </a:p>
          <a:p>
            <a:pPr eaLnBrk="1" hangingPunct="1">
              <a:buSzPct val="45000"/>
              <a:buFont typeface="StarSymbol" charset="0"/>
              <a:buChar char="●"/>
            </a:pP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 Assistencial Social</a:t>
            </a:r>
          </a:p>
          <a:p>
            <a:pPr eaLnBrk="1" hangingPunct="1">
              <a:buSzPct val="45000"/>
              <a:buFont typeface="StarSymbol" charset="0"/>
              <a:buChar char="●"/>
            </a:pP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 Educação</a:t>
            </a:r>
          </a:p>
          <a:p>
            <a:pPr eaLnBrk="1" hangingPunct="1">
              <a:buSzPct val="45000"/>
              <a:buFont typeface="StarSymbol" charset="0"/>
              <a:buChar char="●"/>
            </a:pP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 Trabalho</a:t>
            </a:r>
          </a:p>
          <a:p>
            <a:pPr eaLnBrk="1" hangingPunct="1">
              <a:buSzPct val="45000"/>
              <a:buFont typeface="StarSymbol" charset="0"/>
              <a:buChar char="●"/>
            </a:pP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 Economia e Desenvolvimento</a:t>
            </a:r>
          </a:p>
          <a:p>
            <a:pPr eaLnBrk="1" hangingPunct="1">
              <a:buSzPct val="45000"/>
              <a:buFont typeface="StarSymbol" charset="0"/>
              <a:buChar char="●"/>
            </a:pP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 Legislação e direito</a:t>
            </a:r>
          </a:p>
          <a:p>
            <a:pPr eaLnBrk="1" hangingPunct="1">
              <a:buSzPct val="45000"/>
              <a:buFont typeface="StarSymbol" charset="0"/>
              <a:buChar char="●"/>
            </a:pPr>
            <a:r>
              <a:rPr lang="pt-BR" altLang="pt-BR" sz="2600">
                <a:solidFill>
                  <a:srgbClr val="000000"/>
                </a:solidFill>
                <a:latin typeface="Calibri" pitchFamily="34" charset="0"/>
              </a:rPr>
              <a:t> Outras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295400" y="2232025"/>
            <a:ext cx="4319588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600" b="1">
                <a:solidFill>
                  <a:srgbClr val="CC0000"/>
                </a:solidFill>
                <a:latin typeface="Calibri" pitchFamily="34" charset="0"/>
              </a:rPr>
              <a:t>ÁREAS DE APLICAÇÃO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76263" y="930275"/>
            <a:ext cx="7740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400" b="1">
                <a:solidFill>
                  <a:srgbClr val="0066CC"/>
                </a:solidFill>
                <a:latin typeface="Verdana" pitchFamily="34" charset="0"/>
              </a:rPr>
              <a:t>INSTITUTO NACIONAL DO SEGURO SOCIAL INSS - BENEFÍCIOS</a:t>
            </a:r>
          </a:p>
          <a:p>
            <a:pPr algn="ctr" eaLnBrk="1" hangingPunct="1">
              <a:buClrTx/>
              <a:buFontTx/>
              <a:buNone/>
            </a:pPr>
            <a:endParaRPr lang="pt-BR" altLang="pt-BR" sz="2400" b="1">
              <a:solidFill>
                <a:srgbClr val="0066CC"/>
              </a:solidFill>
              <a:latin typeface="Verdana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/>
          </p:nvPr>
        </p:nvSpPr>
        <p:spPr>
          <a:xfrm>
            <a:off x="323850" y="503238"/>
            <a:ext cx="8567738" cy="638175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27025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b="1" smtClean="0">
              <a:solidFill>
                <a:srgbClr val="0066CC"/>
              </a:solidFill>
              <a:latin typeface="Verdana" pitchFamily="34" charset="0"/>
            </a:endParaRPr>
          </a:p>
          <a:p>
            <a:pPr marL="342900" indent="-327025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b="1" smtClean="0">
              <a:solidFill>
                <a:srgbClr val="0066CC"/>
              </a:solidFill>
              <a:latin typeface="Verdana" pitchFamily="34" charset="0"/>
            </a:endParaRPr>
          </a:p>
          <a:p>
            <a:pPr marL="342900" indent="-327025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600" b="1" smtClean="0">
                <a:solidFill>
                  <a:srgbClr val="0066CC"/>
                </a:solidFill>
                <a:latin typeface="Verdana" pitchFamily="34" charset="0"/>
              </a:rPr>
              <a:t>                                                         </a:t>
            </a:r>
          </a:p>
          <a:p>
            <a:pPr marL="342900" indent="-327025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b="1" smtClean="0">
              <a:solidFill>
                <a:srgbClr val="0066CC"/>
              </a:solidFill>
              <a:latin typeface="Verdana" pitchFamily="34" charset="0"/>
            </a:endParaRPr>
          </a:p>
          <a:p>
            <a:pPr marL="342900" indent="-327025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b="1" smtClean="0">
              <a:solidFill>
                <a:srgbClr val="0066CC"/>
              </a:solidFill>
              <a:latin typeface="Verdana" pitchFamily="34" charset="0"/>
            </a:endParaRPr>
          </a:p>
          <a:p>
            <a:pPr marL="342900" indent="-327025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b="1" smtClean="0">
              <a:solidFill>
                <a:srgbClr val="0066CC"/>
              </a:solidFill>
              <a:latin typeface="Verdana" pitchFamily="34" charset="0"/>
            </a:endParaRPr>
          </a:p>
          <a:p>
            <a:pPr marL="342900" indent="-327025" algn="l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smtClean="0">
                <a:solidFill>
                  <a:srgbClr val="0066CC"/>
                </a:solidFill>
                <a:latin typeface="Verdana" pitchFamily="34" charset="0"/>
              </a:rPr>
              <a:t>Quais são os benefícios do INSS?                                  </a:t>
            </a:r>
          </a:p>
          <a:p>
            <a:pPr marL="342900" indent="-327025" algn="l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smtClean="0">
                <a:solidFill>
                  <a:srgbClr val="0066CC"/>
                </a:solidFill>
                <a:latin typeface="Verdana" pitchFamily="34" charset="0"/>
              </a:rPr>
              <a:t>                            </a:t>
            </a:r>
          </a:p>
          <a:p>
            <a:pPr marL="342900" indent="-327025" algn="l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b="1" smtClean="0">
              <a:solidFill>
                <a:srgbClr val="0066CC"/>
              </a:solidFill>
              <a:latin typeface="Verdana" pitchFamily="34" charset="0"/>
            </a:endParaRPr>
          </a:p>
          <a:p>
            <a:pPr marL="342900" indent="-327025" algn="l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smtClean="0">
                <a:solidFill>
                  <a:srgbClr val="0066CC"/>
                </a:solidFill>
                <a:latin typeface="Verdana" pitchFamily="34" charset="0"/>
              </a:rPr>
              <a:t>                                  </a:t>
            </a:r>
          </a:p>
          <a:p>
            <a:pPr marL="342900" indent="-327025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smtClean="0">
                <a:solidFill>
                  <a:srgbClr val="0066CC"/>
                </a:solidFill>
                <a:latin typeface="Verdana" pitchFamily="34" charset="0"/>
              </a:rPr>
              <a:t>                                </a:t>
            </a:r>
          </a:p>
          <a:p>
            <a:pPr marL="342900" indent="-327025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smtClean="0">
                <a:solidFill>
                  <a:srgbClr val="0066CC"/>
                </a:solidFill>
                <a:latin typeface="Verdana" pitchFamily="34" charset="0"/>
              </a:rPr>
              <a:t>                                 </a:t>
            </a:r>
          </a:p>
          <a:p>
            <a:pPr marL="342900" indent="-3270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b="1" smtClean="0">
              <a:solidFill>
                <a:srgbClr val="0066CC"/>
              </a:solidFill>
              <a:latin typeface="Verdana" pitchFamily="34" charset="0"/>
            </a:endParaRPr>
          </a:p>
          <a:p>
            <a:pPr marL="342900" indent="-3270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smtClean="0">
                <a:solidFill>
                  <a:srgbClr val="0066CC"/>
                </a:solidFill>
                <a:latin typeface="Verdana" pitchFamily="34" charset="0"/>
              </a:rPr>
              <a:t>           </a:t>
            </a:r>
          </a:p>
          <a:p>
            <a:pPr marL="342900" indent="-3270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smtClean="0">
                <a:solidFill>
                  <a:srgbClr val="0066CC"/>
                </a:solidFill>
                <a:latin typeface="Verdana" pitchFamily="34" charset="0"/>
              </a:rPr>
              <a:t>                                                     </a:t>
            </a:r>
          </a:p>
          <a:p>
            <a:pPr marL="342900" indent="-3270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smtClean="0">
                <a:solidFill>
                  <a:srgbClr val="0066CC"/>
                </a:solidFill>
                <a:latin typeface="Verdana" pitchFamily="34" charset="0"/>
              </a:rPr>
              <a:t>                                                            Exigências: </a:t>
            </a:r>
          </a:p>
          <a:p>
            <a:pPr marL="342900" indent="-3270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smtClean="0">
                <a:solidFill>
                  <a:srgbClr val="0066CC"/>
                </a:solidFill>
                <a:latin typeface="Verdana" pitchFamily="34" charset="0"/>
              </a:rPr>
              <a:t>                                                          FILIAÇÃO (QUALIDADE DE SEGURADO)</a:t>
            </a:r>
          </a:p>
          <a:p>
            <a:pPr marL="342900" indent="-3270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b="1" smtClean="0">
              <a:solidFill>
                <a:srgbClr val="0066CC"/>
              </a:solidFill>
              <a:latin typeface="Verdana" pitchFamily="34" charset="0"/>
            </a:endParaRPr>
          </a:p>
          <a:p>
            <a:pPr marL="342900" indent="-3270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smtClean="0">
                <a:solidFill>
                  <a:srgbClr val="0066CC"/>
                </a:solidFill>
                <a:latin typeface="Verdana" pitchFamily="34" charset="0"/>
              </a:rPr>
              <a:t>                                                       TEMPO DE CONTRIBUIÇÃO </a:t>
            </a:r>
          </a:p>
          <a:p>
            <a:pPr marL="342900" indent="-3270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b="1" smtClean="0">
              <a:solidFill>
                <a:srgbClr val="0066CC"/>
              </a:solidFill>
              <a:latin typeface="Verdana" pitchFamily="34" charset="0"/>
            </a:endParaRPr>
          </a:p>
          <a:p>
            <a:pPr marL="342900" indent="-327025" eaLnBrk="1" hangingPunct="1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800" b="1" smtClean="0">
                <a:solidFill>
                  <a:srgbClr val="0066CC"/>
                </a:solidFill>
                <a:latin typeface="Verdana" pitchFamily="34" charset="0"/>
              </a:rPr>
              <a:t>                                                    CARÊNCIA</a:t>
            </a:r>
            <a:r>
              <a:rPr lang="pt-BR" altLang="pt-BR" sz="400" b="1" smtClean="0">
                <a:solidFill>
                  <a:srgbClr val="0066CC"/>
                </a:solidFill>
                <a:latin typeface="Verdana" pitchFamily="34" charset="0"/>
              </a:rPr>
              <a:t>                                                               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000">
            <a:off x="827088" y="4292600"/>
            <a:ext cx="2611437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0000">
            <a:off x="4535488" y="2166938"/>
            <a:ext cx="296862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3075"/>
            <a:ext cx="91440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1187450" y="4581525"/>
            <a:ext cx="6769100" cy="2873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1116013" y="5013325"/>
            <a:ext cx="6911975" cy="2873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360363" y="1223963"/>
            <a:ext cx="8304212" cy="1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pt-BR" altLang="pt-BR" sz="2800" b="1">
              <a:solidFill>
                <a:srgbClr val="0066CC"/>
              </a:solidFill>
              <a:latin typeface="Verdana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pt-BR" altLang="pt-BR" sz="2800" b="1">
                <a:solidFill>
                  <a:srgbClr val="0066CC"/>
                </a:solidFill>
                <a:latin typeface="Verdana" pitchFamily="34" charset="0"/>
              </a:rPr>
              <a:t>BENEFÍCIOS ASSOCIADOS ÀS CONDIÇÕES DE SAÚDE</a:t>
            </a:r>
            <a:br>
              <a:rPr lang="pt-BR" altLang="pt-BR" sz="2800" b="1">
                <a:solidFill>
                  <a:srgbClr val="0066CC"/>
                </a:solidFill>
                <a:latin typeface="Verdana" pitchFamily="34" charset="0"/>
              </a:rPr>
            </a:br>
            <a:endParaRPr lang="pt-BR" altLang="pt-BR" sz="2800" b="1">
              <a:solidFill>
                <a:srgbClr val="0066CC"/>
              </a:solidFill>
              <a:latin typeface="Verdana" pitchFamily="34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936625" y="2016125"/>
            <a:ext cx="719931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SzPct val="45000"/>
              <a:buFontTx/>
              <a:buNone/>
            </a:pPr>
            <a:endParaRPr lang="pt-BR" altLang="pt-BR" sz="1500" b="1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SzPct val="45000"/>
              <a:buFont typeface="StarSymbol" charset="0"/>
              <a:buChar char="✔"/>
            </a:pPr>
            <a:r>
              <a:rPr lang="pt-BR" altLang="pt-BR" sz="1500" b="1">
                <a:solidFill>
                  <a:srgbClr val="000000"/>
                </a:solidFill>
                <a:latin typeface="Verdana" pitchFamily="34" charset="0"/>
              </a:rPr>
              <a:t> AUXÍLIO-DOENÇA (incapacidade laborativa)/ISENÇÃO DE</a:t>
            </a:r>
          </a:p>
          <a:p>
            <a:pPr eaLnBrk="1" hangingPunct="1">
              <a:buClrTx/>
              <a:buSzPct val="45000"/>
              <a:buFontTx/>
              <a:buNone/>
            </a:pPr>
            <a:endParaRPr lang="pt-BR" altLang="pt-BR" sz="1500" b="1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ClrTx/>
              <a:buSzPct val="45000"/>
              <a:buFontTx/>
              <a:buNone/>
            </a:pPr>
            <a:r>
              <a:rPr lang="pt-BR" altLang="pt-BR" sz="1500" b="1">
                <a:solidFill>
                  <a:srgbClr val="000000"/>
                </a:solidFill>
                <a:latin typeface="Verdana" pitchFamily="34" charset="0"/>
              </a:rPr>
              <a:t> CARÊNCIA</a:t>
            </a:r>
          </a:p>
          <a:p>
            <a:pPr eaLnBrk="1" hangingPunct="1">
              <a:buClrTx/>
              <a:buSzPct val="45000"/>
              <a:buFontTx/>
              <a:buNone/>
            </a:pPr>
            <a:r>
              <a:rPr lang="pt-BR" altLang="pt-BR" sz="1500" b="1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eaLnBrk="1" hangingPunct="1">
              <a:buSzPct val="45000"/>
              <a:buFont typeface="StarSymbol" charset="0"/>
              <a:buChar char="✔"/>
            </a:pPr>
            <a:r>
              <a:rPr lang="pt-BR" altLang="pt-BR" sz="1500" b="1">
                <a:solidFill>
                  <a:srgbClr val="000000"/>
                </a:solidFill>
                <a:latin typeface="Verdana" pitchFamily="34" charset="0"/>
              </a:rPr>
              <a:t> APOSENTADORIA POR INVALIDEZ/MAJORAÇÃO DE 25%</a:t>
            </a:r>
          </a:p>
          <a:p>
            <a:pPr eaLnBrk="1" hangingPunct="1">
              <a:buClrTx/>
              <a:buSzPct val="45000"/>
              <a:buFontTx/>
              <a:buNone/>
            </a:pPr>
            <a:endParaRPr lang="pt-BR" altLang="pt-BR" sz="1500" b="1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SzPct val="45000"/>
              <a:buFont typeface="StarSymbol" charset="0"/>
              <a:buChar char="✔"/>
            </a:pPr>
            <a:r>
              <a:rPr lang="pt-BR" altLang="pt-BR" sz="1500" b="1">
                <a:solidFill>
                  <a:srgbClr val="000000"/>
                </a:solidFill>
                <a:latin typeface="Verdana" pitchFamily="34" charset="0"/>
              </a:rPr>
              <a:t> AUXÍLIO-ACIDENTE (pecúlio)</a:t>
            </a:r>
          </a:p>
          <a:p>
            <a:pPr eaLnBrk="1" hangingPunct="1">
              <a:buClrTx/>
              <a:buSzPct val="45000"/>
              <a:buFontTx/>
              <a:buNone/>
            </a:pPr>
            <a:endParaRPr lang="pt-BR" altLang="pt-BR" sz="1500" b="1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SzPct val="45000"/>
              <a:buFont typeface="StarSymbol" charset="0"/>
              <a:buChar char="✔"/>
            </a:pPr>
            <a:r>
              <a:rPr lang="pt-BR" altLang="pt-BR" sz="1500" b="1">
                <a:solidFill>
                  <a:srgbClr val="000000"/>
                </a:solidFill>
                <a:latin typeface="Verdana" pitchFamily="34" charset="0"/>
              </a:rPr>
              <a:t> APOSENTADORIA ESPECIAL (exposição aos agentes nocivos)</a:t>
            </a:r>
          </a:p>
          <a:p>
            <a:pPr eaLnBrk="1" hangingPunct="1">
              <a:buClrTx/>
              <a:buSzPct val="45000"/>
              <a:buFontTx/>
              <a:buNone/>
            </a:pPr>
            <a:endParaRPr lang="pt-BR" altLang="pt-BR" sz="1500" b="1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SzPct val="45000"/>
              <a:buFont typeface="StarSymbol" charset="0"/>
              <a:buChar char="✔"/>
            </a:pPr>
            <a:r>
              <a:rPr lang="pt-BR" altLang="pt-BR" sz="1500" b="1">
                <a:solidFill>
                  <a:srgbClr val="000000"/>
                </a:solidFill>
                <a:latin typeface="Verdana" pitchFamily="34" charset="0"/>
              </a:rPr>
              <a:t> APOSENTADORIA À PESSOA COM DEFICIÊNCIA (LC 142/2013)</a:t>
            </a:r>
          </a:p>
          <a:p>
            <a:pPr eaLnBrk="1" hangingPunct="1">
              <a:buClrTx/>
              <a:buSzPct val="45000"/>
              <a:buFontTx/>
              <a:buNone/>
            </a:pPr>
            <a:endParaRPr lang="pt-BR" altLang="pt-BR" sz="1500" b="1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SzPct val="45000"/>
              <a:buFont typeface="StarSymbol" charset="0"/>
              <a:buChar char="✔"/>
            </a:pPr>
            <a:r>
              <a:rPr lang="pt-BR" altLang="pt-BR" sz="1500" b="1">
                <a:solidFill>
                  <a:srgbClr val="000000"/>
                </a:solidFill>
                <a:latin typeface="Verdana" pitchFamily="34" charset="0"/>
              </a:rPr>
              <a:t> BENEFÍCIO DE PRESTAÇÃO CONTINUADA (idosos e deficientes)</a:t>
            </a:r>
          </a:p>
          <a:p>
            <a:pPr eaLnBrk="1" hangingPunct="1">
              <a:buClrTx/>
              <a:buSzPct val="45000"/>
              <a:buFontTx/>
              <a:buNone/>
            </a:pPr>
            <a:endParaRPr lang="pt-BR" altLang="pt-BR" sz="1500" b="1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SzPct val="45000"/>
              <a:buFont typeface="StarSymbol" charset="0"/>
              <a:buChar char="✔"/>
            </a:pPr>
            <a:r>
              <a:rPr lang="pt-BR" altLang="pt-BR" sz="1500" b="1">
                <a:solidFill>
                  <a:srgbClr val="000000"/>
                </a:solidFill>
                <a:latin typeface="Verdana" pitchFamily="34" charset="0"/>
              </a:rPr>
              <a:t> ISENÇÃO DE IMPOSTO DE RENDA                         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500" b="1">
                <a:solidFill>
                  <a:srgbClr val="000000"/>
                </a:solidFill>
                <a:latin typeface="Verdana" pitchFamily="34" charset="0"/>
              </a:rPr>
              <a:t>                 </a:t>
            </a:r>
          </a:p>
          <a:p>
            <a:pPr eaLnBrk="1" hangingPunct="1">
              <a:buClrTx/>
              <a:buFontTx/>
              <a:buNone/>
            </a:pPr>
            <a:endParaRPr lang="pt-BR" altLang="pt-BR" sz="1500" b="1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pt-BR" altLang="pt-BR" sz="1500" b="1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61000"/>
              </a:lnSpc>
              <a:spcBef>
                <a:spcPts val="875"/>
              </a:spcBef>
              <a:buClrTx/>
              <a:buFontTx/>
              <a:buNone/>
            </a:pPr>
            <a:endParaRPr lang="pt-BR" altLang="pt-BR" sz="15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4211638" y="3213100"/>
            <a:ext cx="34559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pt-BR" altLang="pt-BR" sz="140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pt-BR" altLang="pt-BR" sz="14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3075"/>
            <a:ext cx="9144000" cy="3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4010025" cy="451485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14325" algn="l" eaLnBrk="1" hangingPunct="1">
              <a:spcBef>
                <a:spcPts val="800"/>
              </a:spcBef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200" smtClean="0">
                <a:latin typeface="Calibri" pitchFamily="34" charset="0"/>
              </a:rPr>
              <a:t>                                        </a:t>
            </a:r>
          </a:p>
          <a:p>
            <a:pPr marL="342900" indent="-314325" algn="l" eaLnBrk="1" hangingPunct="1">
              <a:spcBef>
                <a:spcPts val="800"/>
              </a:spcBef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2200" smtClean="0">
              <a:latin typeface="Calibri" pitchFamily="34" charset="0"/>
            </a:endParaRPr>
          </a:p>
          <a:p>
            <a:pPr marL="342900" indent="-314325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2200" smtClean="0">
              <a:latin typeface="Calibri" pitchFamily="34" charset="0"/>
            </a:endParaRPr>
          </a:p>
          <a:p>
            <a:pPr marL="342900" indent="-314325" algn="l" eaLnBrk="1" hangingPunct="1">
              <a:spcBef>
                <a:spcPts val="800"/>
              </a:spcBef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2200" smtClean="0">
              <a:latin typeface="Calibri" pitchFamily="34" charset="0"/>
            </a:endParaRPr>
          </a:p>
          <a:p>
            <a:pPr marL="342900" indent="-314325" algn="l" eaLnBrk="1" hangingPunct="1">
              <a:spcBef>
                <a:spcPts val="800"/>
              </a:spcBef>
              <a:buClrTx/>
              <a:buSzPct val="4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smtClean="0">
              <a:latin typeface="Calibri" pitchFamily="34" charset="0"/>
            </a:endParaRPr>
          </a:p>
          <a:p>
            <a:pPr marL="342900" indent="-314325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smtClean="0">
              <a:latin typeface="Calibri" pitchFamily="34" charset="0"/>
            </a:endParaRPr>
          </a:p>
          <a:p>
            <a:pPr marL="342900" indent="-314325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800" smtClean="0">
              <a:latin typeface="Calibri" pitchFamily="34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28588"/>
            <a:ext cx="822642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pt-BR" altLang="pt-BR" sz="440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pt-BR" altLang="pt-BR" sz="4400">
                <a:solidFill>
                  <a:srgbClr val="000000"/>
                </a:solidFill>
              </a:rPr>
              <a:t/>
            </a:r>
            <a:br>
              <a:rPr lang="pt-BR" altLang="pt-BR" sz="4400">
                <a:solidFill>
                  <a:srgbClr val="000000"/>
                </a:solidFill>
              </a:rPr>
            </a:br>
            <a:endParaRPr lang="pt-BR" altLang="pt-BR" sz="4400">
              <a:solidFill>
                <a:srgbClr val="00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4463" y="1439863"/>
            <a:ext cx="8856662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2200" b="1">
                <a:solidFill>
                  <a:srgbClr val="000000"/>
                </a:solidFill>
              </a:rPr>
              <a:t>                            </a:t>
            </a:r>
            <a:r>
              <a:rPr lang="pt-BR" altLang="pt-BR" sz="2600" b="1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584325"/>
            <a:ext cx="84963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7338" y="528638"/>
            <a:ext cx="87122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2400" b="1">
                <a:solidFill>
                  <a:srgbClr val="0066CC"/>
                </a:solidFill>
                <a:latin typeface="Calibri" pitchFamily="34" charset="0"/>
              </a:rPr>
              <a:t>      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2600" b="1">
                <a:solidFill>
                  <a:srgbClr val="0084D1"/>
                </a:solidFill>
                <a:latin typeface="Calibri" pitchFamily="34" charset="0"/>
              </a:rPr>
              <a:t>MODELO BIOPSICOSSOCIAL, INTERATIVO E DINÂMICO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2800" b="1" smtClean="0">
                <a:latin typeface="Bookman Old Style" pitchFamily="18" charset="0"/>
              </a:rPr>
              <a:t/>
            </a:r>
            <a:br>
              <a:rPr lang="pt-BR" altLang="pt-BR" sz="2800" b="1" smtClean="0">
                <a:latin typeface="Bookman Old Style" pitchFamily="18" charset="0"/>
              </a:rPr>
            </a:br>
            <a:r>
              <a:rPr lang="pt-BR" altLang="pt-BR" sz="2800" b="1" smtClean="0">
                <a:latin typeface="Bookman Old Style" pitchFamily="18" charset="0"/>
              </a:rPr>
              <a:t/>
            </a:r>
            <a:br>
              <a:rPr lang="pt-BR" altLang="pt-BR" sz="2800" b="1" smtClean="0">
                <a:latin typeface="Bookman Old Style" pitchFamily="18" charset="0"/>
              </a:rPr>
            </a:br>
            <a:r>
              <a:rPr lang="pt-BR" altLang="pt-BR" sz="2800" b="1" smtClean="0">
                <a:latin typeface="Bookman Old Style" pitchFamily="18" charset="0"/>
              </a:rPr>
              <a:t/>
            </a:r>
            <a:br>
              <a:rPr lang="pt-BR" altLang="pt-BR" sz="2800" b="1" smtClean="0">
                <a:latin typeface="Bookman Old Style" pitchFamily="18" charset="0"/>
              </a:rPr>
            </a:br>
            <a:endParaRPr lang="pt-BR" altLang="pt-BR" sz="2800" b="1" smtClean="0">
              <a:latin typeface="Bookman Old Style" pitchFamily="18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8424862" cy="4102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2400" b="1" smtClean="0"/>
              <a:t>IF-Br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1800" b="1" smtClean="0"/>
              <a:t>(IETS/SDH)</a:t>
            </a:r>
            <a:r>
              <a:rPr lang="pt-BR" altLang="pt-BR" sz="2400" smtClean="0"/>
              <a:t>                              </a:t>
            </a:r>
            <a:r>
              <a:rPr lang="pt-BR" altLang="pt-BR" sz="2400" b="1" smtClean="0"/>
              <a:t>IF –BrA</a:t>
            </a:r>
            <a:r>
              <a:rPr lang="pt-BR" altLang="pt-BR" sz="2400" smtClean="0"/>
              <a:t> </a:t>
            </a:r>
            <a:r>
              <a:rPr lang="pt-BR" altLang="pt-BR" sz="2400" b="1" smtClean="0"/>
              <a:t>(Aposentadoria)</a:t>
            </a:r>
            <a:r>
              <a:rPr lang="pt-BR" altLang="pt-BR" sz="280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t-BR" altLang="pt-BR" sz="2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t-BR" altLang="pt-BR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pt-BR" altLang="pt-BR" sz="1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1800" smtClean="0"/>
              <a:t> CIF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1800" smtClean="0"/>
              <a:t> MIF (Medida de Independência Funcional)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1800" smtClean="0"/>
              <a:t> Modelo Lingüístico</a:t>
            </a:r>
            <a:endParaRPr lang="pt-BR" altLang="pt-BR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2000" smtClean="0"/>
              <a:t>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1800" smtClean="0"/>
              <a:t>Foco: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pt-BR" altLang="pt-BR" sz="1800" smtClean="0"/>
              <a:t>Atividades e Participações</a:t>
            </a:r>
          </a:p>
        </p:txBody>
      </p:sp>
      <p:cxnSp>
        <p:nvCxnSpPr>
          <p:cNvPr id="14340" name="AutoShape 4"/>
          <p:cNvCxnSpPr>
            <a:cxnSpLocks noChangeShapeType="1"/>
            <a:stCxn id="14339" idx="1"/>
            <a:endCxn id="14339" idx="1"/>
          </p:cNvCxnSpPr>
          <p:nvPr/>
        </p:nvCxnSpPr>
        <p:spPr bwMode="auto">
          <a:xfrm>
            <a:off x="468313" y="38242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1" name="AutoShape 5"/>
          <p:cNvSpPr>
            <a:spLocks noChangeArrowheads="1"/>
          </p:cNvSpPr>
          <p:nvPr/>
        </p:nvSpPr>
        <p:spPr bwMode="auto">
          <a:xfrm rot="368391">
            <a:off x="2051050" y="2420938"/>
            <a:ext cx="1871663" cy="144462"/>
          </a:xfrm>
          <a:custGeom>
            <a:avLst/>
            <a:gdLst>
              <a:gd name="T0" fmla="*/ 121636172 w 21600"/>
              <a:gd name="T1" fmla="*/ 0 h 21600"/>
              <a:gd name="T2" fmla="*/ 0 w 21600"/>
              <a:gd name="T3" fmla="*/ 483085 h 21600"/>
              <a:gd name="T4" fmla="*/ 121636172 w 21600"/>
              <a:gd name="T5" fmla="*/ 966170 h 21600"/>
              <a:gd name="T6" fmla="*/ 162181592 w 21600"/>
              <a:gd name="T7" fmla="*/ 48308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827088" y="2852738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68313" y="3860800"/>
            <a:ext cx="71437" cy="73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468313" y="4076700"/>
            <a:ext cx="71437" cy="73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</a:pPr>
            <a:r>
              <a:rPr lang="pt-BR" altLang="pt-BR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468313" y="4365625"/>
            <a:ext cx="71437" cy="73025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4346" name="AutoShape 11" descr="9k="/>
          <p:cNvSpPr>
            <a:spLocks noChangeAspect="1" noChangeArrowheads="1"/>
          </p:cNvSpPr>
          <p:nvPr/>
        </p:nvSpPr>
        <p:spPr bwMode="auto">
          <a:xfrm>
            <a:off x="0" y="-288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4347" name="AutoShape 12" descr="9k="/>
          <p:cNvSpPr>
            <a:spLocks noChangeAspect="1" noChangeArrowheads="1"/>
          </p:cNvSpPr>
          <p:nvPr/>
        </p:nvSpPr>
        <p:spPr bwMode="auto">
          <a:xfrm>
            <a:off x="0" y="-288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4348" name="AutoShape 13" descr="9k="/>
          <p:cNvSpPr>
            <a:spLocks noChangeAspect="1" noChangeArrowheads="1"/>
          </p:cNvSpPr>
          <p:nvPr/>
        </p:nvSpPr>
        <p:spPr bwMode="auto">
          <a:xfrm>
            <a:off x="0" y="-288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4349" name="AutoShape 1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4350" name="AutoShape 15" descr="9k="/>
          <p:cNvSpPr>
            <a:spLocks noChangeAspect="1" noChangeArrowheads="1"/>
          </p:cNvSpPr>
          <p:nvPr/>
        </p:nvSpPr>
        <p:spPr bwMode="auto">
          <a:xfrm>
            <a:off x="0" y="-288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endParaRPr lang="pt-BR" altLang="pt-BR">
              <a:solidFill>
                <a:schemeClr val="tx1"/>
              </a:solidFill>
            </a:endParaRPr>
          </a:p>
        </p:txBody>
      </p:sp>
      <p:pic>
        <p:nvPicPr>
          <p:cNvPr id="14351" name="Picture 16" descr="ANd9GcRMnuuGxX1awd7oyHM2vL57WhfscPeB7-wFwI2gjRfxfz_CbLaV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81300"/>
            <a:ext cx="22479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5076825" y="5373688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>
                <a:solidFill>
                  <a:schemeClr val="tx1"/>
                </a:solidFill>
                <a:latin typeface="Bookman Old Style" pitchFamily="18" charset="0"/>
              </a:rPr>
              <a:t>“Compreender, aplicar, definir pontos de corte”</a:t>
            </a:r>
          </a:p>
        </p:txBody>
      </p:sp>
      <p:pic>
        <p:nvPicPr>
          <p:cNvPr id="14353" name="Imagem 5" descr="rod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3075"/>
            <a:ext cx="9144000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Rectangle 20"/>
          <p:cNvSpPr>
            <a:spLocks noChangeArrowheads="1"/>
          </p:cNvSpPr>
          <p:nvPr/>
        </p:nvSpPr>
        <p:spPr bwMode="auto">
          <a:xfrm>
            <a:off x="900113" y="836613"/>
            <a:ext cx="728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  <a:latin typeface="Tahoma" pitchFamily="34" charset="0"/>
              </a:rPr>
              <a:t>Avaliação da Pessoa com Deficiência – LC 142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sign padrão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ema do Off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 do Office">
  <a:themeElements>
    <a:clrScheme name="1_Tema do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o Off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o Office">
  <a:themeElements>
    <a:clrScheme name="2_Tema do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ema do Off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789</Words>
  <Application>Microsoft Office PowerPoint</Application>
  <PresentationFormat>Apresentação na tela (4:3)</PresentationFormat>
  <Paragraphs>241</Paragraphs>
  <Slides>16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Arial</vt:lpstr>
      <vt:lpstr>Times New Roman</vt:lpstr>
      <vt:lpstr>Calibri</vt:lpstr>
      <vt:lpstr>Verdana</vt:lpstr>
      <vt:lpstr>Tahoma</vt:lpstr>
      <vt:lpstr>StarSymbol</vt:lpstr>
      <vt:lpstr>Bookman Old Style</vt:lpstr>
      <vt:lpstr>Microsoft YaHei</vt:lpstr>
      <vt:lpstr>Design padrão</vt:lpstr>
      <vt:lpstr>1_Design padrão</vt:lpstr>
      <vt:lpstr>Tema do Office</vt:lpstr>
      <vt:lpstr>1_Tema do Office</vt:lpstr>
      <vt:lpstr>2_Tema do Office</vt:lpstr>
      <vt:lpstr> </vt:lpstr>
      <vt:lpstr> </vt:lpstr>
      <vt:lpstr> </vt:lpstr>
      <vt:lpstr> </vt:lpstr>
      <vt:lpstr>CLASSIFICAÇÃO INTERNACIONAL DE FUNCIONALIDADE, INCAPACIDADE E SAÚDE - CIF (OMS, 2001)</vt:lpstr>
      <vt:lpstr>Apresentação do PowerPoint</vt:lpstr>
      <vt:lpstr>Apresentação do PowerPoint</vt:lpstr>
      <vt:lpstr>Apresentação do PowerPoint</vt:lpstr>
      <vt:lpstr>   </vt:lpstr>
      <vt:lpstr>Apresentação do PowerPoint</vt:lpstr>
      <vt:lpstr> Benefícios mantidos </vt:lpstr>
      <vt:lpstr>Estatísticas da LC 142 </vt:lpstr>
      <vt:lpstr>Apresentação do PowerPoint</vt:lpstr>
      <vt:lpstr>LEI BRASILEIRA DA INCLUSÃO   (Estatuto da Pessoa com Deficiência)  Lei nº 13.146 de 06/07/2015</vt:lpstr>
      <vt:lpstr>Apresentação do PowerPoint</vt:lpstr>
      <vt:lpstr> 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Josierton.Bezerra</dc:creator>
  <cp:lastModifiedBy>Vinicius Henrique da Cunha Mariano</cp:lastModifiedBy>
  <cp:revision>11</cp:revision>
  <cp:lastPrinted>1601-01-01T00:00:00Z</cp:lastPrinted>
  <dcterms:created xsi:type="dcterms:W3CDTF">2015-04-29T17:39:38Z</dcterms:created>
  <dcterms:modified xsi:type="dcterms:W3CDTF">2015-09-30T22:00:01Z</dcterms:modified>
</cp:coreProperties>
</file>