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70" r:id="rId5"/>
    <p:sldId id="269" r:id="rId6"/>
    <p:sldId id="260" r:id="rId7"/>
    <p:sldId id="264" r:id="rId8"/>
    <p:sldId id="267" r:id="rId9"/>
    <p:sldId id="262" r:id="rId10"/>
    <p:sldId id="261" r:id="rId11"/>
    <p:sldId id="266" r:id="rId12"/>
  </p:sldIdLst>
  <p:sldSz cx="12188825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864" userDrawn="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BFCF23-3B69-468F-B69F-88F6DE6A72F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276" y="108"/>
      </p:cViewPr>
      <p:guideLst>
        <p:guide orient="horz" pos="2160"/>
        <p:guide orient="horz" pos="1008"/>
        <p:guide orient="horz" pos="3888"/>
        <p:guide orient="horz" pos="864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024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D60DB00-A6E3-4D47-BDF0-10ED360809A3}" type="datetime1">
              <a:rPr lang="pt-BR" smtClean="0"/>
              <a:t>21/08/2019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EE90FB7-7BE5-4BD8-9BF5-21AB483C5F70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 dirty="0"/>
          </a:p>
        </p:txBody>
      </p:sp>
      <p:sp>
        <p:nvSpPr>
          <p:cNvPr id="5" name="Espaço reservado para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957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40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 bwMode="ltGray"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t-BR" noProof="0" smtClean="0"/>
              <a:t>Clique para editar o estilo do subtítulo mestre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70C78E-4309-4963-9DFE-35F1C5A8323C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pic>
        <p:nvPicPr>
          <p:cNvPr id="55" name="Imagem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tângulo 35"/>
          <p:cNvSpPr/>
          <p:nvPr userDrawn="1"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01147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90E5E0E-7085-430D-BF15-EB3C5726629F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3496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>
            <a:lvl5pPr>
              <a:defRPr/>
            </a:lvl5pPr>
          </a:lstStyle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2D163CE-6F2E-4E45-A6F3-736864E1C592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8" name="Retângulo 7"/>
          <p:cNvSpPr/>
          <p:nvPr userDrawn="1"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84863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75CEC02-C4A0-45DF-B33B-9CB1BC726506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53219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9454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19454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0AEC863-7BB7-45E0-AEEF-16A5432CDD11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pic>
        <p:nvPicPr>
          <p:cNvPr id="7" name="Imagem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tângulo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12873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935496" y="1600200"/>
            <a:ext cx="4572000" cy="4572000"/>
          </a:xfrm>
        </p:spPr>
        <p:txBody>
          <a:bodyPr rtlCol="0"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6824328" y="1600200"/>
            <a:ext cx="4572000" cy="4572000"/>
          </a:xfrm>
        </p:spPr>
        <p:txBody>
          <a:bodyPr rtlCol="0"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0EE904F-C587-4217-8495-37535CCEBB1F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05384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</p:spPr>
        <p:txBody>
          <a:bodyPr rtlCol="0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36615" y="1499616"/>
            <a:ext cx="4572000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936615" y="2514706"/>
            <a:ext cx="4572000" cy="3657493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824328" y="1499616"/>
            <a:ext cx="4572000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6824328" y="2514600"/>
            <a:ext cx="4572000" cy="3655568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68A5A7C-4182-4B0E-8C1E-A099E5512A8B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84896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077E49A-C6CC-4647-8530-43BAF66989F4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08792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5180250" y="6356351"/>
            <a:ext cx="1218883" cy="365125"/>
          </a:xfrm>
        </p:spPr>
        <p:txBody>
          <a:bodyPr rtlCol="0"/>
          <a:lstStyle>
            <a:lvl1pPr>
              <a:defRPr/>
            </a:lvl1pPr>
          </a:lstStyle>
          <a:p>
            <a:fld id="{1D217809-F5F9-4818-B777-5D88ACA2F0FE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6595933" y="6356351"/>
            <a:ext cx="3974065" cy="365125"/>
          </a:xfrm>
        </p:spPr>
        <p:txBody>
          <a:bodyPr rtlCol="0"/>
          <a:lstStyle/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7" name="Espaço reservado para o número do slide 4"/>
          <p:cNvSpPr>
            <a:spLocks noGrp="1"/>
          </p:cNvSpPr>
          <p:nvPr>
            <p:ph type="sldNum" sz="quarter" idx="12"/>
          </p:nvPr>
        </p:nvSpPr>
        <p:spPr>
          <a:xfrm>
            <a:off x="10766796" y="6356351"/>
            <a:ext cx="609441" cy="365125"/>
          </a:xfrm>
        </p:spPr>
        <p:txBody>
          <a:bodyPr rtlCol="0"/>
          <a:lstStyle/>
          <a:p>
            <a:pPr rtl="0"/>
            <a:fld id="{7DC1BBB0-96F0-4077-A278-0F3FB5C104D3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97328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noProof="0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99B11C3-DE8D-4DDF-BD1D-2C3F7CE8CBAA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9" name="Retângulo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47639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imagem 2" descr="Um espaço reservado vazio para adicionar uma imagem. Clique no espaço reservado e selecione a imagem que você deseja adicionar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noProof="0" smtClean="0"/>
              <a:t>Clique no ícone para adicionar uma imagem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noProof="0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DEB9A8F-F6DB-411E-9D5A-F3258D3687A0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9" name="Retângulo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25645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t-BR" noProof="0" dirty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03413" y="1600200"/>
            <a:ext cx="947282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82157358-F5C3-451D-B85B-3610D9B3258D}" type="datetime1">
              <a:rPr lang="pt-BR" noProof="0" smtClean="0"/>
              <a:pPr/>
              <a:t>21/08/2019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 smtClean="0"/>
              <a:t>Adicionar um rodapé</a:t>
            </a:r>
            <a:endParaRPr lang="pt-BR" noProof="0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9" name="Retângulo 8"/>
          <p:cNvSpPr/>
          <p:nvPr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pt-BR" noProof="0" dirty="0"/>
          </a:p>
        </p:txBody>
      </p:sp>
      <p:pic>
        <p:nvPicPr>
          <p:cNvPr id="46" name="Imagem 2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151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39" userDrawn="1">
          <p15:clr>
            <a:srgbClr val="F26B43"/>
          </p15:clr>
        </p15:guide>
        <p15:guide id="2" pos="1199" userDrawn="1">
          <p15:clr>
            <a:srgbClr val="F26B43"/>
          </p15:clr>
        </p15:guide>
        <p15:guide id="3" pos="71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omim.org/entry/204500#1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omim.org/entry/256730#2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omim.org/entry/162350" TargetMode="External"/><Relationship Id="rId13" Type="http://schemas.openxmlformats.org/officeDocument/2006/relationships/hyperlink" Target="https://omim.org/entry/602780" TargetMode="External"/><Relationship Id="rId18" Type="http://schemas.openxmlformats.org/officeDocument/2006/relationships/hyperlink" Target="https://omim.org/entry/607837" TargetMode="External"/><Relationship Id="rId26" Type="http://schemas.openxmlformats.org/officeDocument/2006/relationships/hyperlink" Target="https://omim.org/entry/611725" TargetMode="External"/><Relationship Id="rId3" Type="http://schemas.openxmlformats.org/officeDocument/2006/relationships/hyperlink" Target="https://omim.org/entry/607998" TargetMode="External"/><Relationship Id="rId21" Type="http://schemas.openxmlformats.org/officeDocument/2006/relationships/hyperlink" Target="https://omim.org/entry/614706" TargetMode="External"/><Relationship Id="rId7" Type="http://schemas.openxmlformats.org/officeDocument/2006/relationships/hyperlink" Target="https://omim.org/entry/606725" TargetMode="External"/><Relationship Id="rId12" Type="http://schemas.openxmlformats.org/officeDocument/2006/relationships/hyperlink" Target="https://omim.org/entry/601780" TargetMode="External"/><Relationship Id="rId17" Type="http://schemas.openxmlformats.org/officeDocument/2006/relationships/hyperlink" Target="https://omim.org/entry/610003" TargetMode="External"/><Relationship Id="rId25" Type="http://schemas.openxmlformats.org/officeDocument/2006/relationships/hyperlink" Target="https://omim.org/entry/611726" TargetMode="External"/><Relationship Id="rId2" Type="http://schemas.openxmlformats.org/officeDocument/2006/relationships/hyperlink" Target="https://omim.org/entry/204500" TargetMode="External"/><Relationship Id="rId16" Type="http://schemas.openxmlformats.org/officeDocument/2006/relationships/hyperlink" Target="https://omim.org/entry/600143" TargetMode="External"/><Relationship Id="rId20" Type="http://schemas.openxmlformats.org/officeDocument/2006/relationships/hyperlink" Target="https://omim.org/entry/11684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mim.org/entry/204300" TargetMode="External"/><Relationship Id="rId11" Type="http://schemas.openxmlformats.org/officeDocument/2006/relationships/hyperlink" Target="https://omim.org/entry/608102" TargetMode="External"/><Relationship Id="rId24" Type="http://schemas.openxmlformats.org/officeDocument/2006/relationships/hyperlink" Target="https://omim.org/entry/603539" TargetMode="External"/><Relationship Id="rId5" Type="http://schemas.openxmlformats.org/officeDocument/2006/relationships/hyperlink" Target="https://omim.org/entry/607042" TargetMode="External"/><Relationship Id="rId15" Type="http://schemas.openxmlformats.org/officeDocument/2006/relationships/hyperlink" Target="https://omim.org/entry/611124" TargetMode="External"/><Relationship Id="rId23" Type="http://schemas.openxmlformats.org/officeDocument/2006/relationships/hyperlink" Target="https://omim.org/entry/615362" TargetMode="External"/><Relationship Id="rId10" Type="http://schemas.openxmlformats.org/officeDocument/2006/relationships/hyperlink" Target="https://omim.org/entry/256731" TargetMode="External"/><Relationship Id="rId19" Type="http://schemas.openxmlformats.org/officeDocument/2006/relationships/hyperlink" Target="https://omim.org/entry/610127" TargetMode="External"/><Relationship Id="rId4" Type="http://schemas.openxmlformats.org/officeDocument/2006/relationships/hyperlink" Target="https://omim.org/entry/204200" TargetMode="External"/><Relationship Id="rId9" Type="http://schemas.openxmlformats.org/officeDocument/2006/relationships/hyperlink" Target="https://omim.org/entry/611203" TargetMode="External"/><Relationship Id="rId14" Type="http://schemas.openxmlformats.org/officeDocument/2006/relationships/hyperlink" Target="https://omim.org/entry/610951" TargetMode="External"/><Relationship Id="rId22" Type="http://schemas.openxmlformats.org/officeDocument/2006/relationships/hyperlink" Target="https://omim.org/entry/138945" TargetMode="External"/><Relationship Id="rId27" Type="http://schemas.openxmlformats.org/officeDocument/2006/relationships/hyperlink" Target="https://omim.org/entry/60905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ucl.ac.uk/ncl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omim.org/entry/204500#1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ubmed/2755387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ubmed/304706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8669" y="1600201"/>
            <a:ext cx="8850319" cy="1756792"/>
          </a:xfrm>
        </p:spPr>
        <p:txBody>
          <a:bodyPr rtlCol="0"/>
          <a:lstStyle/>
          <a:p>
            <a:pPr rtl="0"/>
            <a:r>
              <a:rPr lang="pt-BR" dirty="0" err="1" smtClean="0">
                <a:latin typeface="Algerian" panose="04020705040A02060702" pitchFamily="82" charset="0"/>
              </a:rPr>
              <a:t>Lipofuccinose</a:t>
            </a:r>
            <a:r>
              <a:rPr lang="pt-BR" dirty="0" smtClean="0">
                <a:latin typeface="Algerian" panose="04020705040A02060702" pitchFamily="82" charset="0"/>
              </a:rPr>
              <a:t> </a:t>
            </a:r>
            <a:r>
              <a:rPr lang="pt-BR" dirty="0" err="1" smtClean="0">
                <a:latin typeface="Algerian" panose="04020705040A02060702" pitchFamily="82" charset="0"/>
              </a:rPr>
              <a:t>ceroide</a:t>
            </a:r>
            <a:r>
              <a:rPr lang="pt-BR" dirty="0" smtClean="0">
                <a:latin typeface="Algerian" panose="04020705040A02060702" pitchFamily="82" charset="0"/>
              </a:rPr>
              <a:t> neuronal  tipo 2 - cln2 </a:t>
            </a:r>
            <a:endParaRPr lang="pt-BR" dirty="0">
              <a:latin typeface="Algerian" panose="04020705040A02060702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28668" y="4344915"/>
            <a:ext cx="9282367" cy="111608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pt-BR" dirty="0" smtClean="0">
                <a:latin typeface="Algerian" panose="04020705040A02060702" pitchFamily="82" charset="0"/>
              </a:rPr>
              <a:t>Sociedade brasileira de genética médica</a:t>
            </a:r>
          </a:p>
          <a:p>
            <a:pPr rtl="0"/>
            <a:endParaRPr lang="pt-BR" dirty="0">
              <a:latin typeface="Algerian" panose="04020705040A02060702" pitchFamily="82" charset="0"/>
            </a:endParaRPr>
          </a:p>
          <a:p>
            <a:pPr rtl="0"/>
            <a:r>
              <a:rPr lang="pt-BR" sz="2600" dirty="0" smtClean="0">
                <a:latin typeface="Algerian" panose="04020705040A02060702" pitchFamily="82" charset="0"/>
              </a:rPr>
              <a:t>           Coordenação de doenças raras /</a:t>
            </a:r>
            <a:r>
              <a:rPr lang="pt-BR" sz="2600" dirty="0" err="1" smtClean="0">
                <a:latin typeface="Algerian" panose="04020705040A02060702" pitchFamily="82" charset="0"/>
              </a:rPr>
              <a:t>ses-df</a:t>
            </a:r>
            <a:r>
              <a:rPr lang="pt-BR" sz="2600" dirty="0" smtClean="0">
                <a:latin typeface="Algerian" panose="04020705040A02060702" pitchFamily="82" charset="0"/>
              </a:rPr>
              <a:t> </a:t>
            </a:r>
            <a:endParaRPr lang="pt-BR" sz="26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59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PERSPECTIVAS TERAPEUTICAS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Schulz et al. (2018)</a:t>
            </a:r>
            <a:r>
              <a:rPr lang="en-US" dirty="0"/>
              <a:t> </a:t>
            </a:r>
            <a:r>
              <a:rPr lang="en-US" dirty="0" smtClean="0"/>
              <a:t>ESTUDO MULTICENTRICO PARA AVALIAR  O EFEITO DA INFUSÃO INTRAVENTRICULAR  DE :</a:t>
            </a:r>
          </a:p>
          <a:p>
            <a:r>
              <a:rPr lang="en-US" dirty="0" smtClean="0"/>
              <a:t>CERLIPONASE ALFA  A CADA 2 SEMANAS EM CRIANÇAS COM  CLN2  -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IDADE ENTRE 3 A 16 ANOS.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smtClean="0"/>
              <a:t>CERLIPONASE ALFA -</a:t>
            </a:r>
            <a:r>
              <a:rPr lang="en-US" dirty="0" smtClean="0">
                <a:sym typeface="Wingdings" panose="05000000000000000000" pitchFamily="2" charset="2"/>
              </a:rPr>
              <a:t>(BRINEURA ) ENZIMA RECOMBINANTE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DA TRIPEPTIDIL-PEPTIDASE  1 (TPP 1)</a:t>
            </a:r>
          </a:p>
          <a:p>
            <a:endParaRPr lang="en-US" dirty="0"/>
          </a:p>
          <a:p>
            <a:r>
              <a:rPr lang="pt-BR" sz="1900" dirty="0"/>
              <a:t>Schulz, A., </a:t>
            </a:r>
            <a:r>
              <a:rPr lang="pt-BR" sz="1900" dirty="0" err="1"/>
              <a:t>Ajayi</a:t>
            </a:r>
            <a:r>
              <a:rPr lang="pt-BR" sz="1900" dirty="0"/>
              <a:t>, T., </a:t>
            </a:r>
            <a:r>
              <a:rPr lang="pt-BR" sz="1900" dirty="0" err="1"/>
              <a:t>Specchio</a:t>
            </a:r>
            <a:r>
              <a:rPr lang="pt-BR" sz="1900" dirty="0"/>
              <a:t>, N., de Los Reyes, E., </a:t>
            </a:r>
            <a:r>
              <a:rPr lang="pt-BR" sz="1900" dirty="0" err="1"/>
              <a:t>Gissen</a:t>
            </a:r>
            <a:r>
              <a:rPr lang="pt-BR" sz="1900" dirty="0"/>
              <a:t>, P., </a:t>
            </a:r>
            <a:r>
              <a:rPr lang="pt-BR" sz="1900" dirty="0" err="1"/>
              <a:t>Ballon</a:t>
            </a:r>
            <a:r>
              <a:rPr lang="pt-BR" sz="1900" dirty="0"/>
              <a:t>, D., </a:t>
            </a:r>
            <a:r>
              <a:rPr lang="pt-BR" sz="1900" dirty="0" err="1"/>
              <a:t>Dyke</a:t>
            </a:r>
            <a:r>
              <a:rPr lang="pt-BR" sz="1900" dirty="0"/>
              <a:t>, J. P., </a:t>
            </a:r>
            <a:r>
              <a:rPr lang="pt-BR" sz="1900" dirty="0" err="1"/>
              <a:t>Cahan</a:t>
            </a:r>
            <a:r>
              <a:rPr lang="pt-BR" sz="1900" dirty="0"/>
              <a:t>, H., </a:t>
            </a:r>
            <a:r>
              <a:rPr lang="pt-BR" sz="1900" dirty="0" err="1"/>
              <a:t>Slasor</a:t>
            </a:r>
            <a:r>
              <a:rPr lang="pt-BR" sz="1900" dirty="0"/>
              <a:t>, P., </a:t>
            </a:r>
            <a:r>
              <a:rPr lang="pt-BR" sz="1900" dirty="0" err="1"/>
              <a:t>Jacoby</a:t>
            </a:r>
            <a:r>
              <a:rPr lang="pt-BR" sz="1900" dirty="0"/>
              <a:t>, D., </a:t>
            </a:r>
            <a:r>
              <a:rPr lang="pt-BR" sz="1900" dirty="0" err="1"/>
              <a:t>Kohlschutter</a:t>
            </a:r>
            <a:r>
              <a:rPr lang="pt-BR" sz="1900" dirty="0"/>
              <a:t>, A., CLN2 </a:t>
            </a:r>
            <a:r>
              <a:rPr lang="pt-BR" sz="1900" dirty="0" err="1"/>
              <a:t>Study</a:t>
            </a:r>
            <a:r>
              <a:rPr lang="pt-BR" sz="1900" dirty="0"/>
              <a:t> </a:t>
            </a:r>
            <a:r>
              <a:rPr lang="pt-BR" sz="1900" dirty="0" err="1"/>
              <a:t>Group</a:t>
            </a:r>
            <a:r>
              <a:rPr lang="pt-BR" sz="1900" dirty="0"/>
              <a:t>. </a:t>
            </a:r>
            <a:r>
              <a:rPr lang="pt-BR" sz="1900" b="1" dirty="0" err="1"/>
              <a:t>Study</a:t>
            </a:r>
            <a:r>
              <a:rPr lang="pt-BR" sz="1900" b="1" dirty="0"/>
              <a:t> </a:t>
            </a:r>
            <a:r>
              <a:rPr lang="pt-BR" sz="1900" b="1" dirty="0" err="1"/>
              <a:t>of</a:t>
            </a:r>
            <a:r>
              <a:rPr lang="pt-BR" sz="1900" b="1" dirty="0"/>
              <a:t> Intraventricular </a:t>
            </a:r>
            <a:r>
              <a:rPr lang="pt-BR" sz="1900" b="1" dirty="0" err="1"/>
              <a:t>Cerliponase</a:t>
            </a:r>
            <a:r>
              <a:rPr lang="pt-BR" sz="1900" b="1" dirty="0"/>
              <a:t> Alfa for CLN2 </a:t>
            </a:r>
            <a:r>
              <a:rPr lang="pt-BR" sz="1900" b="1" dirty="0" err="1"/>
              <a:t>Disease</a:t>
            </a:r>
            <a:r>
              <a:rPr lang="pt-BR" sz="1900" b="1" dirty="0"/>
              <a:t>.</a:t>
            </a:r>
            <a:r>
              <a:rPr lang="pt-BR" sz="1900" dirty="0"/>
              <a:t> New Eng. J. Med. 378: 1898-1907, 2018</a:t>
            </a:r>
          </a:p>
        </p:txBody>
      </p:sp>
    </p:spTree>
    <p:extLst>
      <p:ext uri="{BB962C8B-B14F-4D97-AF65-F5344CB8AC3E}">
        <p14:creationId xmlns:p14="http://schemas.microsoft.com/office/powerpoint/2010/main" val="316712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3413" y="260647"/>
            <a:ext cx="9472824" cy="648073"/>
          </a:xfrm>
        </p:spPr>
        <p:txBody>
          <a:bodyPr>
            <a:normAutofit fontScale="90000"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07695" y="101693"/>
            <a:ext cx="5220718" cy="3465066"/>
          </a:xfrm>
        </p:spPr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dirty="0" smtClean="0"/>
              <a:t>DOENÇA NEURODEGENERATIVA --</a:t>
            </a:r>
            <a:r>
              <a:rPr lang="pt-BR" sz="2400" dirty="0" smtClean="0">
                <a:sym typeface="Wingdings" panose="05000000000000000000" pitchFamily="2" charset="2"/>
              </a:rPr>
              <a:t> MUDANÇA DE PARADIGMA</a:t>
            </a:r>
          </a:p>
          <a:p>
            <a:endParaRPr lang="pt-BR" sz="2400" dirty="0" smtClean="0">
              <a:sym typeface="Wingdings" panose="05000000000000000000" pitchFamily="2" charset="2"/>
            </a:endParaRPr>
          </a:p>
          <a:p>
            <a:r>
              <a:rPr lang="pt-BR" sz="2400" dirty="0" smtClean="0">
                <a:sym typeface="Wingdings" panose="05000000000000000000" pitchFamily="2" charset="2"/>
              </a:rPr>
              <a:t>ALERTA DE DIAGNOSTICO PRECOCE-  COM  NOVAS TERAPIAS </a:t>
            </a:r>
          </a:p>
          <a:p>
            <a:endParaRPr lang="pt-BR" sz="2400" dirty="0">
              <a:sym typeface="Wingdings" panose="05000000000000000000" pitchFamily="2" charset="2"/>
            </a:endParaRPr>
          </a:p>
          <a:p>
            <a:endParaRPr lang="pt-BR" sz="2400" dirty="0" smtClean="0">
              <a:sym typeface="Wingdings" panose="05000000000000000000" pitchFamily="2" charset="2"/>
            </a:endParaRPr>
          </a:p>
          <a:p>
            <a:endParaRPr lang="pt-BR" sz="2400" dirty="0"/>
          </a:p>
        </p:txBody>
      </p:sp>
      <p:sp>
        <p:nvSpPr>
          <p:cNvPr id="4" name="Retângulo 3"/>
          <p:cNvSpPr/>
          <p:nvPr/>
        </p:nvSpPr>
        <p:spPr>
          <a:xfrm>
            <a:off x="2710036" y="260648"/>
            <a:ext cx="652487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CONCLUSÕES</a:t>
            </a:r>
            <a:br>
              <a:rPr lang="pt-BR" sz="4000" dirty="0"/>
            </a:br>
            <a:endParaRPr lang="pt-BR" sz="4000" dirty="0"/>
          </a:p>
        </p:txBody>
      </p:sp>
      <p:sp>
        <p:nvSpPr>
          <p:cNvPr id="5" name="AutoShape 2" descr="Resultado de imagem para LIPOFUSCINOSE CEROIDE NEURO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6" name="Picture 8" descr="Resultado de imagem para LIPOFUSCINOSE CEROIDE NEUR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020" y="1526882"/>
            <a:ext cx="3024336" cy="3054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Resultado de imagem para LIPOFUSCINOSE CEROIDE NEURO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825" y="3933169"/>
            <a:ext cx="4826872" cy="290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07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>
          <a:xfrm>
            <a:off x="1903413" y="177801"/>
            <a:ext cx="9472824" cy="730920"/>
          </a:xfrm>
        </p:spPr>
        <p:txBody>
          <a:bodyPr rtlCol="0"/>
          <a:lstStyle/>
          <a:p>
            <a:pPr rtl="0"/>
            <a:r>
              <a:rPr lang="pt-BR" dirty="0" smtClean="0"/>
              <a:t>Definição </a:t>
            </a:r>
            <a:endParaRPr lang="pt-BR" dirty="0"/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>
          <a:xfrm>
            <a:off x="1903413" y="908721"/>
            <a:ext cx="9472824" cy="5760639"/>
          </a:xfrm>
        </p:spPr>
        <p:txBody>
          <a:bodyPr rtlCol="0"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pt-BR" dirty="0"/>
              <a:t>The neuronal </a:t>
            </a:r>
            <a:r>
              <a:rPr lang="pt-BR" dirty="0" err="1"/>
              <a:t>ceroid</a:t>
            </a:r>
            <a:r>
              <a:rPr lang="pt-BR" dirty="0"/>
              <a:t> </a:t>
            </a:r>
            <a:r>
              <a:rPr lang="pt-BR" dirty="0" err="1"/>
              <a:t>lipofuscinoses</a:t>
            </a:r>
            <a:r>
              <a:rPr lang="pt-BR" dirty="0"/>
              <a:t> (NCL; CLN) </a:t>
            </a:r>
            <a:endParaRPr lang="pt-BR" dirty="0" smtClean="0"/>
          </a:p>
          <a:p>
            <a:pPr lvl="0"/>
            <a:r>
              <a:rPr lang="pt-BR" dirty="0" smtClean="0"/>
              <a:t>Clinica e </a:t>
            </a:r>
            <a:r>
              <a:rPr lang="pt-BR" dirty="0" err="1" smtClean="0"/>
              <a:t>genenticamente</a:t>
            </a:r>
            <a:r>
              <a:rPr lang="pt-BR" dirty="0" smtClean="0"/>
              <a:t> heterogênea , </a:t>
            </a:r>
            <a:r>
              <a:rPr lang="pt-BR" dirty="0" err="1" smtClean="0"/>
              <a:t>neurodegenerativa</a:t>
            </a:r>
            <a:r>
              <a:rPr lang="pt-BR" dirty="0" smtClean="0"/>
              <a:t> </a:t>
            </a:r>
          </a:p>
          <a:p>
            <a:pPr lvl="0"/>
            <a:r>
              <a:rPr lang="pt-BR" dirty="0" smtClean="0"/>
              <a:t>Acumulo intracelular de </a:t>
            </a:r>
            <a:r>
              <a:rPr lang="pt-BR" dirty="0" err="1" smtClean="0"/>
              <a:t>lipopigmento</a:t>
            </a:r>
            <a:r>
              <a:rPr lang="pt-BR" dirty="0" smtClean="0"/>
              <a:t> </a:t>
            </a:r>
            <a:r>
              <a:rPr lang="pt-BR" dirty="0" err="1" smtClean="0"/>
              <a:t>autofluorescente</a:t>
            </a:r>
            <a:r>
              <a:rPr lang="pt-BR" dirty="0" smtClean="0"/>
              <a:t> </a:t>
            </a:r>
          </a:p>
          <a:p>
            <a:pPr lvl="0"/>
            <a:endParaRPr lang="pt-BR" dirty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r>
              <a:rPr lang="pt-BR" dirty="0" smtClean="0"/>
              <a:t>Grupo de doença </a:t>
            </a:r>
            <a:r>
              <a:rPr lang="pt-BR" dirty="0" err="1" smtClean="0"/>
              <a:t>neurodegenerativa</a:t>
            </a:r>
            <a:r>
              <a:rPr lang="pt-BR" dirty="0" smtClean="0"/>
              <a:t> mais comum em crianças</a:t>
            </a:r>
            <a:endParaRPr lang="pt-BR" dirty="0"/>
          </a:p>
          <a:p>
            <a:pPr marL="0" lvl="0" indent="0">
              <a:buNone/>
            </a:pPr>
            <a:r>
              <a:rPr lang="en-US" dirty="0"/>
              <a:t> </a:t>
            </a:r>
            <a:endParaRPr lang="pt-BR" dirty="0"/>
          </a:p>
        </p:txBody>
      </p:sp>
      <p:pic>
        <p:nvPicPr>
          <p:cNvPr id="1026" name="Picture 2" descr="Resultado de imagem para lipo pigmento da lipofuscinose ceroide neuro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172" y="3068960"/>
            <a:ext cx="4104456" cy="1807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073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</a:t>
            </a:r>
            <a:r>
              <a:rPr lang="pt-BR" dirty="0" smtClean="0"/>
              <a:t>lassificação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CLNs  </a:t>
            </a:r>
            <a:r>
              <a:rPr lang="en-US" dirty="0" err="1" smtClean="0"/>
              <a:t>originalmente</a:t>
            </a:r>
            <a:r>
              <a:rPr lang="en-US" dirty="0" smtClean="0"/>
              <a:t>  </a:t>
            </a:r>
            <a:r>
              <a:rPr lang="en-US" dirty="0" err="1" smtClean="0"/>
              <a:t>classificado</a:t>
            </a:r>
            <a:r>
              <a:rPr lang="en-US" dirty="0" smtClean="0"/>
              <a:t>  pela </a:t>
            </a:r>
            <a:r>
              <a:rPr lang="en-US" dirty="0" err="1" smtClean="0"/>
              <a:t>idade</a:t>
            </a:r>
            <a:r>
              <a:rPr lang="en-US" dirty="0" smtClean="0"/>
              <a:t> de </a:t>
            </a:r>
            <a:r>
              <a:rPr lang="en-US" dirty="0" err="1" smtClean="0"/>
              <a:t>inicio</a:t>
            </a:r>
            <a:r>
              <a:rPr lang="en-US" dirty="0" smtClean="0"/>
              <a:t> : </a:t>
            </a:r>
          </a:p>
          <a:p>
            <a:r>
              <a:rPr lang="en-US" dirty="0" smtClean="0"/>
              <a:t>CLN1 :</a:t>
            </a:r>
            <a:r>
              <a:rPr lang="en-US" dirty="0" err="1" smtClean="0"/>
              <a:t>inicio</a:t>
            </a:r>
            <a:r>
              <a:rPr lang="en-US" dirty="0" smtClean="0"/>
              <a:t> </a:t>
            </a:r>
            <a:r>
              <a:rPr lang="en-US" dirty="0" err="1" smtClean="0"/>
              <a:t>infantil</a:t>
            </a:r>
            <a:r>
              <a:rPr lang="en-US" dirty="0" smtClean="0"/>
              <a:t>,</a:t>
            </a:r>
          </a:p>
          <a:p>
            <a:r>
              <a:rPr lang="en-US" dirty="0" smtClean="0"/>
              <a:t> CLN2:inicio </a:t>
            </a:r>
            <a:r>
              <a:rPr lang="en-US" dirty="0" err="1" smtClean="0"/>
              <a:t>infantil</a:t>
            </a:r>
            <a:r>
              <a:rPr lang="en-US" dirty="0" smtClean="0"/>
              <a:t> </a:t>
            </a:r>
            <a:r>
              <a:rPr lang="en-US" dirty="0" err="1" smtClean="0"/>
              <a:t>tardio</a:t>
            </a:r>
            <a:r>
              <a:rPr lang="en-US" dirty="0" smtClean="0"/>
              <a:t>  </a:t>
            </a:r>
          </a:p>
          <a:p>
            <a:r>
              <a:rPr lang="en-US" dirty="0" smtClean="0"/>
              <a:t>CLN3: </a:t>
            </a:r>
            <a:r>
              <a:rPr lang="en-US" dirty="0" err="1" smtClean="0"/>
              <a:t>inicio</a:t>
            </a:r>
            <a:r>
              <a:rPr lang="en-US" dirty="0" smtClean="0"/>
              <a:t> juvenile  </a:t>
            </a:r>
          </a:p>
          <a:p>
            <a:r>
              <a:rPr lang="en-US" dirty="0" smtClean="0"/>
              <a:t>CLN4:inicio no </a:t>
            </a:r>
            <a:r>
              <a:rPr lang="en-US" dirty="0" err="1" smtClean="0"/>
              <a:t>adulto</a:t>
            </a:r>
            <a:r>
              <a:rPr lang="en-US" dirty="0" smtClean="0"/>
              <a:t> </a:t>
            </a:r>
          </a:p>
          <a:p>
            <a:r>
              <a:rPr lang="en-US" dirty="0" smtClean="0"/>
              <a:t>Com a </a:t>
            </a:r>
            <a:r>
              <a:rPr lang="en-US" dirty="0" err="1" smtClean="0"/>
              <a:t>identificação</a:t>
            </a:r>
            <a:r>
              <a:rPr lang="en-US" dirty="0" smtClean="0"/>
              <a:t> do </a:t>
            </a:r>
            <a:r>
              <a:rPr lang="en-US" dirty="0" err="1" smtClean="0"/>
              <a:t>defeito</a:t>
            </a:r>
            <a:r>
              <a:rPr lang="en-US" dirty="0" smtClean="0"/>
              <a:t>  molecular -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smtClean="0"/>
              <a:t>CLNs 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atualmente</a:t>
            </a:r>
            <a:r>
              <a:rPr lang="en-US" dirty="0" smtClean="0"/>
              <a:t> </a:t>
            </a:r>
            <a:r>
              <a:rPr lang="en-US" dirty="0" err="1" smtClean="0"/>
              <a:t>classificadas</a:t>
            </a:r>
            <a:r>
              <a:rPr lang="en-US" dirty="0" smtClean="0"/>
              <a:t> </a:t>
            </a:r>
            <a:r>
              <a:rPr lang="en-US" dirty="0" err="1" smtClean="0"/>
              <a:t>numericamente</a:t>
            </a:r>
            <a:r>
              <a:rPr lang="en-US" dirty="0" smtClean="0"/>
              <a:t> </a:t>
            </a:r>
            <a:r>
              <a:rPr lang="en-US" dirty="0" err="1" smtClean="0"/>
              <a:t>segundo</a:t>
            </a:r>
            <a:r>
              <a:rPr lang="en-US" dirty="0" smtClean="0"/>
              <a:t> o </a:t>
            </a:r>
            <a:r>
              <a:rPr lang="en-US" dirty="0" err="1" smtClean="0"/>
              <a:t>defeito</a:t>
            </a:r>
            <a:r>
              <a:rPr lang="en-US" dirty="0" smtClean="0"/>
              <a:t> </a:t>
            </a:r>
            <a:r>
              <a:rPr lang="en-US" dirty="0" err="1" smtClean="0"/>
              <a:t>genico</a:t>
            </a:r>
            <a:r>
              <a:rPr lang="en-US" dirty="0" smtClean="0"/>
              <a:t> </a:t>
            </a:r>
            <a:r>
              <a:rPr lang="en-US" dirty="0" err="1" smtClean="0"/>
              <a:t>subjacente</a:t>
            </a:r>
            <a:r>
              <a:rPr lang="en-US" dirty="0" smtClean="0"/>
              <a:t> (</a:t>
            </a:r>
            <a:r>
              <a:rPr lang="en-US" dirty="0">
                <a:hlinkClick r:id="rId2"/>
              </a:rPr>
              <a:t>Mole et al., 2005</a:t>
            </a:r>
            <a:r>
              <a:rPr lang="en-US" dirty="0"/>
              <a:t>).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051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3413" y="177801"/>
            <a:ext cx="9472824" cy="51489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HETEROGENEIDADE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03413" y="692696"/>
            <a:ext cx="9472824" cy="5832647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r>
              <a:rPr lang="en-US" sz="6400" dirty="0"/>
              <a:t>CLN1(</a:t>
            </a:r>
            <a:r>
              <a:rPr lang="en-US" sz="6400" dirty="0">
                <a:solidFill>
                  <a:schemeClr val="accent1">
                    <a:lumMod val="75000"/>
                  </a:schemeClr>
                </a:solidFill>
              </a:rPr>
              <a:t>256730</a:t>
            </a:r>
            <a:r>
              <a:rPr lang="en-US" sz="6400" dirty="0"/>
              <a:t>) mutation in PPT1 gene  on  1p34 </a:t>
            </a:r>
            <a:r>
              <a:rPr lang="en-US" sz="6400" dirty="0" smtClean="0"/>
              <a:t>2</a:t>
            </a:r>
            <a:endParaRPr lang="pt-BR" sz="6400" dirty="0"/>
          </a:p>
          <a:p>
            <a:r>
              <a:rPr lang="en-US" sz="6400" dirty="0" smtClean="0"/>
              <a:t> </a:t>
            </a:r>
            <a:r>
              <a:rPr lang="en-US" sz="6400" dirty="0"/>
              <a:t>CLN2 (</a:t>
            </a:r>
            <a:r>
              <a:rPr lang="en-US" sz="6400" dirty="0">
                <a:hlinkClick r:id="rId2"/>
              </a:rPr>
              <a:t>204500</a:t>
            </a:r>
            <a:r>
              <a:rPr lang="en-US" sz="6400" dirty="0"/>
              <a:t>), </a:t>
            </a:r>
            <a:r>
              <a:rPr lang="en-US" sz="6400" dirty="0" smtClean="0"/>
              <a:t> mutation </a:t>
            </a:r>
            <a:r>
              <a:rPr lang="en-US" sz="6400" dirty="0"/>
              <a:t>in the TPP1 gene (</a:t>
            </a:r>
            <a:r>
              <a:rPr lang="en-US" sz="6400" dirty="0">
                <a:hlinkClick r:id="rId3"/>
              </a:rPr>
              <a:t>607998</a:t>
            </a:r>
            <a:r>
              <a:rPr lang="en-US" sz="6400" dirty="0"/>
              <a:t>) on chromosome 11p15; </a:t>
            </a:r>
            <a:endParaRPr lang="en-US" sz="6400" dirty="0" smtClean="0"/>
          </a:p>
          <a:p>
            <a:r>
              <a:rPr lang="en-US" sz="6400" dirty="0" smtClean="0"/>
              <a:t>CLN3 </a:t>
            </a:r>
            <a:r>
              <a:rPr lang="en-US" sz="6400" dirty="0"/>
              <a:t>(</a:t>
            </a:r>
            <a:r>
              <a:rPr lang="en-US" sz="6400" dirty="0">
                <a:hlinkClick r:id="rId4"/>
              </a:rPr>
              <a:t>204200</a:t>
            </a:r>
            <a:r>
              <a:rPr lang="en-US" sz="6400" dirty="0"/>
              <a:t>), </a:t>
            </a:r>
            <a:r>
              <a:rPr lang="en-US" sz="6400" dirty="0" smtClean="0"/>
              <a:t> </a:t>
            </a:r>
            <a:r>
              <a:rPr lang="en-US" sz="6400" dirty="0"/>
              <a:t>mutation in the CLN3 gene (</a:t>
            </a:r>
            <a:r>
              <a:rPr lang="en-US" sz="6400" dirty="0">
                <a:hlinkClick r:id="rId5"/>
              </a:rPr>
              <a:t>607042</a:t>
            </a:r>
            <a:r>
              <a:rPr lang="en-US" sz="6400" dirty="0"/>
              <a:t>) on 16p12; </a:t>
            </a:r>
            <a:endParaRPr lang="en-US" sz="6400" dirty="0" smtClean="0"/>
          </a:p>
          <a:p>
            <a:r>
              <a:rPr lang="en-US" sz="6400" dirty="0" smtClean="0"/>
              <a:t>CLN4A </a:t>
            </a:r>
            <a:r>
              <a:rPr lang="en-US" sz="6400" dirty="0"/>
              <a:t>(</a:t>
            </a:r>
            <a:r>
              <a:rPr lang="en-US" sz="6400" dirty="0">
                <a:hlinkClick r:id="rId6"/>
              </a:rPr>
              <a:t>204300</a:t>
            </a:r>
            <a:r>
              <a:rPr lang="en-US" sz="6400" dirty="0"/>
              <a:t>), </a:t>
            </a:r>
            <a:r>
              <a:rPr lang="en-US" sz="6400" dirty="0" smtClean="0"/>
              <a:t> </a:t>
            </a:r>
            <a:r>
              <a:rPr lang="en-US" sz="6400" dirty="0"/>
              <a:t>mutation in the CLN6 gene (</a:t>
            </a:r>
            <a:r>
              <a:rPr lang="en-US" sz="6400" dirty="0">
                <a:hlinkClick r:id="rId7"/>
              </a:rPr>
              <a:t>606725</a:t>
            </a:r>
            <a:r>
              <a:rPr lang="en-US" sz="6400" dirty="0"/>
              <a:t>) on 15q21; CLN4B (</a:t>
            </a:r>
            <a:r>
              <a:rPr lang="en-US" sz="6400" dirty="0">
                <a:hlinkClick r:id="rId8"/>
              </a:rPr>
              <a:t>162350</a:t>
            </a:r>
            <a:r>
              <a:rPr lang="en-US" sz="6400" dirty="0"/>
              <a:t>), </a:t>
            </a:r>
            <a:r>
              <a:rPr lang="en-US" sz="6400" dirty="0" smtClean="0"/>
              <a:t> </a:t>
            </a:r>
            <a:r>
              <a:rPr lang="en-US" sz="6400" dirty="0"/>
              <a:t>mutation in the DNAJC5 gene (</a:t>
            </a:r>
            <a:r>
              <a:rPr lang="en-US" sz="6400" dirty="0">
                <a:hlinkClick r:id="rId9"/>
              </a:rPr>
              <a:t>611203</a:t>
            </a:r>
            <a:r>
              <a:rPr lang="en-US" sz="6400" dirty="0"/>
              <a:t>) on 20q13</a:t>
            </a:r>
            <a:r>
              <a:rPr lang="en-US" sz="6400" dirty="0" smtClean="0"/>
              <a:t>;</a:t>
            </a:r>
          </a:p>
          <a:p>
            <a:r>
              <a:rPr lang="en-US" sz="6400" dirty="0" smtClean="0"/>
              <a:t> </a:t>
            </a:r>
            <a:r>
              <a:rPr lang="en-US" sz="6400" dirty="0"/>
              <a:t>CLN5 (</a:t>
            </a:r>
            <a:r>
              <a:rPr lang="en-US" sz="6400" dirty="0">
                <a:hlinkClick r:id="rId10"/>
              </a:rPr>
              <a:t>256731</a:t>
            </a:r>
            <a:r>
              <a:rPr lang="en-US" sz="6400" dirty="0"/>
              <a:t>), </a:t>
            </a:r>
            <a:r>
              <a:rPr lang="en-US" sz="6400" dirty="0" smtClean="0"/>
              <a:t> </a:t>
            </a:r>
            <a:r>
              <a:rPr lang="en-US" sz="6400" dirty="0"/>
              <a:t>mutation in the CLN5 gene (</a:t>
            </a:r>
            <a:r>
              <a:rPr lang="en-US" sz="6400" dirty="0">
                <a:hlinkClick r:id="rId11"/>
              </a:rPr>
              <a:t>608102</a:t>
            </a:r>
            <a:r>
              <a:rPr lang="en-US" sz="6400" dirty="0"/>
              <a:t>) on 13q; </a:t>
            </a:r>
            <a:endParaRPr lang="en-US" sz="6400" dirty="0" smtClean="0"/>
          </a:p>
          <a:p>
            <a:r>
              <a:rPr lang="en-US" sz="6400" dirty="0" smtClean="0"/>
              <a:t>CLN6 </a:t>
            </a:r>
            <a:r>
              <a:rPr lang="en-US" sz="6400" dirty="0"/>
              <a:t>(</a:t>
            </a:r>
            <a:r>
              <a:rPr lang="en-US" sz="6400" dirty="0">
                <a:hlinkClick r:id="rId12"/>
              </a:rPr>
              <a:t>601780</a:t>
            </a:r>
            <a:r>
              <a:rPr lang="en-US" sz="6400" dirty="0"/>
              <a:t>), </a:t>
            </a:r>
            <a:r>
              <a:rPr lang="en-US" sz="6400" dirty="0" smtClean="0"/>
              <a:t> </a:t>
            </a:r>
            <a:r>
              <a:rPr lang="en-US" sz="6400" dirty="0"/>
              <a:t>mutation in the CLN6 gene (</a:t>
            </a:r>
            <a:r>
              <a:rPr lang="en-US" sz="6400" dirty="0">
                <a:hlinkClick r:id="rId13"/>
              </a:rPr>
              <a:t>602780</a:t>
            </a:r>
            <a:r>
              <a:rPr lang="en-US" sz="6400" dirty="0"/>
              <a:t>) on 15q21</a:t>
            </a:r>
            <a:r>
              <a:rPr lang="en-US" sz="6400" dirty="0" smtClean="0"/>
              <a:t>;</a:t>
            </a:r>
          </a:p>
          <a:p>
            <a:r>
              <a:rPr lang="en-US" sz="6400" dirty="0" smtClean="0"/>
              <a:t> </a:t>
            </a:r>
            <a:r>
              <a:rPr lang="en-US" sz="6400" dirty="0"/>
              <a:t>CLN7 (</a:t>
            </a:r>
            <a:r>
              <a:rPr lang="en-US" sz="6400" dirty="0">
                <a:hlinkClick r:id="rId14"/>
              </a:rPr>
              <a:t>610951</a:t>
            </a:r>
            <a:r>
              <a:rPr lang="en-US" sz="6400" dirty="0"/>
              <a:t>), </a:t>
            </a:r>
            <a:r>
              <a:rPr lang="en-US" sz="6400" dirty="0" smtClean="0"/>
              <a:t> </a:t>
            </a:r>
            <a:r>
              <a:rPr lang="en-US" sz="6400" dirty="0"/>
              <a:t>mutation in the MFSD8 gene (</a:t>
            </a:r>
            <a:r>
              <a:rPr lang="en-US" sz="6400" dirty="0">
                <a:hlinkClick r:id="rId15"/>
              </a:rPr>
              <a:t>611124</a:t>
            </a:r>
            <a:r>
              <a:rPr lang="en-US" sz="6400" dirty="0"/>
              <a:t>) on 4q28; </a:t>
            </a:r>
            <a:endParaRPr lang="en-US" sz="6400" dirty="0" smtClean="0"/>
          </a:p>
          <a:p>
            <a:r>
              <a:rPr lang="en-US" sz="6400" dirty="0" smtClean="0"/>
              <a:t>CLN8 </a:t>
            </a:r>
            <a:r>
              <a:rPr lang="en-US" sz="6400" dirty="0"/>
              <a:t>(</a:t>
            </a:r>
            <a:r>
              <a:rPr lang="en-US" sz="6400" dirty="0">
                <a:hlinkClick r:id="rId16"/>
              </a:rPr>
              <a:t>600143</a:t>
            </a:r>
            <a:r>
              <a:rPr lang="en-US" sz="6400" dirty="0"/>
              <a:t>) and the Northern epilepsy variant of CLN8 (</a:t>
            </a:r>
            <a:r>
              <a:rPr lang="en-US" sz="6400" dirty="0">
                <a:hlinkClick r:id="rId17"/>
              </a:rPr>
              <a:t>610003</a:t>
            </a:r>
            <a:r>
              <a:rPr lang="en-US" sz="6400" dirty="0"/>
              <a:t>), </a:t>
            </a:r>
            <a:r>
              <a:rPr lang="en-US" sz="6400" dirty="0" smtClean="0"/>
              <a:t>mutation </a:t>
            </a:r>
            <a:r>
              <a:rPr lang="en-US" sz="6400" dirty="0"/>
              <a:t>in the CLN8 gene (</a:t>
            </a:r>
            <a:r>
              <a:rPr lang="en-US" sz="6400" dirty="0">
                <a:hlinkClick r:id="rId18"/>
              </a:rPr>
              <a:t>607837</a:t>
            </a:r>
            <a:r>
              <a:rPr lang="en-US" sz="6400" dirty="0"/>
              <a:t>) on 8pter; </a:t>
            </a:r>
            <a:endParaRPr lang="en-US" sz="6400" dirty="0" smtClean="0"/>
          </a:p>
          <a:p>
            <a:r>
              <a:rPr lang="en-US" sz="6400" dirty="0" smtClean="0"/>
              <a:t>CLN10 </a:t>
            </a:r>
            <a:r>
              <a:rPr lang="en-US" sz="6400" dirty="0"/>
              <a:t>(</a:t>
            </a:r>
            <a:r>
              <a:rPr lang="en-US" sz="6400" dirty="0">
                <a:hlinkClick r:id="rId19"/>
              </a:rPr>
              <a:t>610127</a:t>
            </a:r>
            <a:r>
              <a:rPr lang="en-US" sz="6400" dirty="0"/>
              <a:t>), </a:t>
            </a:r>
            <a:r>
              <a:rPr lang="en-US" sz="6400" dirty="0" smtClean="0"/>
              <a:t> </a:t>
            </a:r>
            <a:r>
              <a:rPr lang="en-US" sz="6400" dirty="0"/>
              <a:t>mutation in the CTSD gene (</a:t>
            </a:r>
            <a:r>
              <a:rPr lang="en-US" sz="6400" dirty="0">
                <a:hlinkClick r:id="rId20"/>
              </a:rPr>
              <a:t>116840</a:t>
            </a:r>
            <a:r>
              <a:rPr lang="en-US" sz="6400" dirty="0"/>
              <a:t>) on 11p15; </a:t>
            </a:r>
            <a:r>
              <a:rPr lang="en-US" sz="6400" dirty="0" smtClean="0"/>
              <a:t>-</a:t>
            </a:r>
            <a:r>
              <a:rPr lang="en-US" sz="6400" dirty="0" smtClean="0">
                <a:sym typeface="Wingdings" panose="05000000000000000000" pitchFamily="2" charset="2"/>
              </a:rPr>
              <a:t> forma </a:t>
            </a:r>
            <a:r>
              <a:rPr lang="en-US" sz="6400" dirty="0" err="1" smtClean="0">
                <a:sym typeface="Wingdings" panose="05000000000000000000" pitchFamily="2" charset="2"/>
              </a:rPr>
              <a:t>congenita</a:t>
            </a:r>
            <a:r>
              <a:rPr lang="en-US" sz="6400" dirty="0" smtClean="0">
                <a:sym typeface="Wingdings" panose="05000000000000000000" pitchFamily="2" charset="2"/>
              </a:rPr>
              <a:t> com </a:t>
            </a:r>
            <a:r>
              <a:rPr lang="en-US" sz="6400" dirty="0" err="1" smtClean="0">
                <a:sym typeface="Wingdings" panose="05000000000000000000" pitchFamily="2" charset="2"/>
              </a:rPr>
              <a:t>microcefalia</a:t>
            </a:r>
            <a:r>
              <a:rPr lang="en-US" sz="6400" dirty="0" smtClean="0">
                <a:sym typeface="Wingdings" panose="05000000000000000000" pitchFamily="2" charset="2"/>
              </a:rPr>
              <a:t> e </a:t>
            </a:r>
            <a:r>
              <a:rPr lang="en-US" sz="6400" dirty="0" err="1" smtClean="0">
                <a:sym typeface="Wingdings" panose="05000000000000000000" pitchFamily="2" charset="2"/>
              </a:rPr>
              <a:t>convulsão</a:t>
            </a:r>
            <a:r>
              <a:rPr lang="en-US" sz="6400" dirty="0" smtClean="0">
                <a:sym typeface="Wingdings" panose="05000000000000000000" pitchFamily="2" charset="2"/>
              </a:rPr>
              <a:t> </a:t>
            </a:r>
            <a:endParaRPr lang="en-US" sz="6400" dirty="0" smtClean="0"/>
          </a:p>
          <a:p>
            <a:r>
              <a:rPr lang="en-US" sz="6400" dirty="0" smtClean="0"/>
              <a:t>CLN11 </a:t>
            </a:r>
            <a:r>
              <a:rPr lang="en-US" sz="6400" dirty="0"/>
              <a:t>(</a:t>
            </a:r>
            <a:r>
              <a:rPr lang="en-US" sz="6400" dirty="0">
                <a:hlinkClick r:id="rId21"/>
              </a:rPr>
              <a:t>614706</a:t>
            </a:r>
            <a:r>
              <a:rPr lang="en-US" sz="6400" dirty="0"/>
              <a:t>), </a:t>
            </a:r>
            <a:r>
              <a:rPr lang="en-US" sz="6400" dirty="0" smtClean="0"/>
              <a:t>mutation </a:t>
            </a:r>
            <a:r>
              <a:rPr lang="en-US" sz="6400" dirty="0"/>
              <a:t>in the GRN gene (</a:t>
            </a:r>
            <a:r>
              <a:rPr lang="en-US" sz="6400" dirty="0">
                <a:hlinkClick r:id="rId22"/>
              </a:rPr>
              <a:t>138945</a:t>
            </a:r>
            <a:r>
              <a:rPr lang="en-US" sz="6400" dirty="0"/>
              <a:t>) on 17q; </a:t>
            </a:r>
            <a:endParaRPr lang="en-US" sz="6400" dirty="0" smtClean="0"/>
          </a:p>
          <a:p>
            <a:r>
              <a:rPr lang="en-US" sz="6400" dirty="0" smtClean="0"/>
              <a:t>CLN12 (</a:t>
            </a:r>
            <a:r>
              <a:rPr lang="en-US" sz="6400" dirty="0" smtClean="0">
                <a:solidFill>
                  <a:srgbClr val="002060"/>
                </a:solidFill>
              </a:rPr>
              <a:t>610513</a:t>
            </a:r>
            <a:r>
              <a:rPr lang="en-US" sz="6400" dirty="0" smtClean="0"/>
              <a:t>), mutation </a:t>
            </a:r>
            <a:r>
              <a:rPr lang="en-US" sz="6400" dirty="0"/>
              <a:t>in </a:t>
            </a:r>
            <a:r>
              <a:rPr lang="en-US" sz="6400" dirty="0" smtClean="0"/>
              <a:t>the ATP 13 A2                  on 1p36</a:t>
            </a:r>
          </a:p>
          <a:p>
            <a:r>
              <a:rPr lang="en-US" sz="6400" dirty="0" smtClean="0"/>
              <a:t>CLN13 </a:t>
            </a:r>
            <a:r>
              <a:rPr lang="en-US" sz="6400" dirty="0"/>
              <a:t>(</a:t>
            </a:r>
            <a:r>
              <a:rPr lang="en-US" sz="6400" dirty="0">
                <a:hlinkClick r:id="rId23"/>
              </a:rPr>
              <a:t>615362</a:t>
            </a:r>
            <a:r>
              <a:rPr lang="en-US" sz="6400" dirty="0"/>
              <a:t>), </a:t>
            </a:r>
            <a:r>
              <a:rPr lang="en-US" sz="6400" dirty="0" smtClean="0"/>
              <a:t>mutation </a:t>
            </a:r>
            <a:r>
              <a:rPr lang="en-US" sz="6400" dirty="0"/>
              <a:t>in the CTSF gene (</a:t>
            </a:r>
            <a:r>
              <a:rPr lang="en-US" sz="6400" dirty="0">
                <a:hlinkClick r:id="rId24"/>
              </a:rPr>
              <a:t>603539</a:t>
            </a:r>
            <a:r>
              <a:rPr lang="en-US" sz="6400" dirty="0"/>
              <a:t>) on 11q13; </a:t>
            </a:r>
          </a:p>
          <a:p>
            <a:r>
              <a:rPr lang="en-US" sz="6400" dirty="0" smtClean="0"/>
              <a:t>CLN14 </a:t>
            </a:r>
            <a:r>
              <a:rPr lang="en-US" sz="6400" dirty="0"/>
              <a:t>(</a:t>
            </a:r>
            <a:r>
              <a:rPr lang="en-US" sz="6400" dirty="0">
                <a:hlinkClick r:id="rId25"/>
              </a:rPr>
              <a:t>611726</a:t>
            </a:r>
            <a:r>
              <a:rPr lang="en-US" sz="6400" dirty="0"/>
              <a:t>), </a:t>
            </a:r>
            <a:r>
              <a:rPr lang="en-US" sz="6400" dirty="0" smtClean="0"/>
              <a:t> </a:t>
            </a:r>
            <a:r>
              <a:rPr lang="en-US" sz="6400" dirty="0"/>
              <a:t>mutation in the KCTD7 gene (</a:t>
            </a:r>
            <a:r>
              <a:rPr lang="en-US" sz="6400" dirty="0">
                <a:hlinkClick r:id="rId26"/>
              </a:rPr>
              <a:t>611725</a:t>
            </a:r>
            <a:r>
              <a:rPr lang="en-US" sz="6400" dirty="0"/>
              <a:t>) on 7q11</a:t>
            </a:r>
            <a:r>
              <a:rPr lang="en-US" sz="6400" dirty="0" smtClean="0"/>
              <a:t>.</a:t>
            </a:r>
          </a:p>
          <a:p>
            <a:endParaRPr lang="en-US" sz="6400" dirty="0" smtClean="0"/>
          </a:p>
          <a:p>
            <a:r>
              <a:rPr lang="en-US" sz="6400" dirty="0" smtClean="0"/>
              <a:t>CLN9 </a:t>
            </a:r>
            <a:r>
              <a:rPr lang="en-US" sz="6400" dirty="0"/>
              <a:t>(</a:t>
            </a:r>
            <a:r>
              <a:rPr lang="en-US" sz="6400" dirty="0">
                <a:hlinkClick r:id="rId27"/>
              </a:rPr>
              <a:t>609055</a:t>
            </a:r>
            <a:r>
              <a:rPr lang="en-US" sz="6400" dirty="0"/>
              <a:t>) has not been molecularly characterized.</a:t>
            </a:r>
          </a:p>
          <a:p>
            <a:endParaRPr lang="en-US" sz="6400" dirty="0" smtClean="0"/>
          </a:p>
        </p:txBody>
      </p:sp>
    </p:spTree>
    <p:extLst>
      <p:ext uri="{BB962C8B-B14F-4D97-AF65-F5344CB8AC3E}">
        <p14:creationId xmlns:p14="http://schemas.microsoft.com/office/powerpoint/2010/main" val="1334406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VARIABILIDADE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proximadamente</a:t>
            </a:r>
            <a:r>
              <a:rPr lang="en-US" dirty="0" smtClean="0"/>
              <a:t>  160  -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</a:p>
          <a:p>
            <a:r>
              <a:rPr lang="en-US" dirty="0" smtClean="0"/>
              <a:t> </a:t>
            </a:r>
            <a:r>
              <a:rPr lang="en-US" dirty="0"/>
              <a:t>NCL Mutation Database, </a:t>
            </a:r>
            <a:r>
              <a:rPr lang="en-US" u="sng" dirty="0">
                <a:hlinkClick r:id="rId2"/>
              </a:rPr>
              <a:t>http://www.ucl.ac.uk/ncl/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err="1" smtClean="0"/>
              <a:t>Mutação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associadas</a:t>
            </a:r>
            <a:r>
              <a:rPr lang="en-US" dirty="0" smtClean="0"/>
              <a:t> a </a:t>
            </a:r>
            <a:r>
              <a:rPr lang="en-US" dirty="0" err="1" smtClean="0"/>
              <a:t>formas</a:t>
            </a:r>
            <a:r>
              <a:rPr lang="en-US" dirty="0" smtClean="0"/>
              <a:t>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agressivas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de </a:t>
            </a:r>
            <a:r>
              <a:rPr lang="en-US" dirty="0" err="1" smtClean="0"/>
              <a:t>inicio</a:t>
            </a:r>
            <a:r>
              <a:rPr lang="en-US" dirty="0" smtClean="0"/>
              <a:t> </a:t>
            </a:r>
            <a:r>
              <a:rPr lang="en-US" dirty="0" err="1" smtClean="0"/>
              <a:t>tardio</a:t>
            </a:r>
            <a:r>
              <a:rPr lang="en-US" dirty="0" smtClean="0"/>
              <a:t>    e </a:t>
            </a:r>
            <a:r>
              <a:rPr lang="en-US" dirty="0" err="1"/>
              <a:t>formas</a:t>
            </a:r>
            <a:r>
              <a:rPr lang="en-US" dirty="0"/>
              <a:t> </a:t>
            </a:r>
            <a:r>
              <a:rPr lang="en-US" dirty="0" err="1"/>
              <a:t>atípicas</a:t>
            </a:r>
            <a:endParaRPr lang="pt-BR" dirty="0"/>
          </a:p>
          <a:p>
            <a:pPr marL="0" indent="0">
              <a:buNone/>
            </a:pPr>
            <a:r>
              <a:rPr lang="en-US" dirty="0" smtClean="0"/>
              <a:t>                                                  </a:t>
            </a:r>
            <a:endParaRPr lang="pt-BR" dirty="0"/>
          </a:p>
        </p:txBody>
      </p:sp>
      <p:pic>
        <p:nvPicPr>
          <p:cNvPr id="3074" name="Picture 2" descr="http://www.scielo.br/img/revistas/anp/v65n2a/a25fig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980" y="4077072"/>
            <a:ext cx="5524500" cy="260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7822604" y="5363235"/>
            <a:ext cx="3240360" cy="646331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pt-BR" b="1" dirty="0"/>
              <a:t>Arq. </a:t>
            </a:r>
            <a:r>
              <a:rPr lang="pt-BR" b="1" dirty="0" err="1" smtClean="0"/>
              <a:t>Neuro</a:t>
            </a:r>
            <a:r>
              <a:rPr lang="pt-BR" b="1" dirty="0" smtClean="0"/>
              <a:t> -Psiquiatr.</a:t>
            </a:r>
            <a:r>
              <a:rPr lang="pt-BR" b="1" dirty="0"/>
              <a:t> </a:t>
            </a:r>
            <a:endParaRPr lang="pt-BR" b="1" dirty="0" smtClean="0"/>
          </a:p>
          <a:p>
            <a:r>
              <a:rPr lang="pt-BR" b="1" dirty="0" smtClean="0"/>
              <a:t>vol.65</a:t>
            </a:r>
            <a:r>
              <a:rPr lang="pt-BR" b="1" dirty="0"/>
              <a:t> </a:t>
            </a:r>
            <a:r>
              <a:rPr lang="pt-BR" b="1" dirty="0" smtClean="0"/>
              <a:t>no.2,2007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24104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CLN2 –QUADRO CLINICO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IDADE DE INICIO -2 A 5 ANOS  </a:t>
            </a:r>
          </a:p>
          <a:p>
            <a:r>
              <a:rPr lang="pt-BR" dirty="0" smtClean="0"/>
              <a:t>ACHADOS CLINICOS </a:t>
            </a:r>
            <a:r>
              <a:rPr lang="pt-BR" dirty="0" smtClean="0">
                <a:sym typeface="Wingdings" panose="05000000000000000000" pitchFamily="2" charset="2"/>
              </a:rPr>
              <a:t>EPILEPSIA REFRATÁRIA</a:t>
            </a:r>
            <a:r>
              <a:rPr lang="pt-BR" dirty="0" smtClean="0"/>
              <a:t> </a:t>
            </a:r>
          </a:p>
          <a:p>
            <a:pPr marL="0" indent="0">
              <a:buNone/>
            </a:pPr>
            <a:r>
              <a:rPr lang="pt-BR" dirty="0" smtClean="0"/>
              <a:t>                                             ATAXIA +MIOCLONIA 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                               PERDA VISUAL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                               PERDA DA FUNÇÃO MOTORA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                               PEERDA DA LINGUAGEM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                               PERDA DA DEGLUTIÇÃO</a:t>
            </a:r>
          </a:p>
          <a:p>
            <a:pPr marL="0" indent="0">
              <a:buNone/>
            </a:pPr>
            <a:r>
              <a:rPr lang="pt-BR" dirty="0" smtClean="0"/>
              <a:t>                                             DETERIORAÇÃO MENTAL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07228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DIAGNÓSTICO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DIGNÓSTICO  COM USO DE TESTES DE DNA </a:t>
            </a:r>
          </a:p>
          <a:p>
            <a:r>
              <a:rPr lang="en-US" dirty="0" smtClean="0"/>
              <a:t>IDENTIFICAÇÃO DE 13 GENES CAUSADORES DE DOENÇA  FORNECEU A BASE PARA O ATENDIMENTO DOS MECANISMOS MOLECULARES DA LIPOFUCCINOIDE CEROIDE NEURONAL </a:t>
            </a:r>
          </a:p>
          <a:p>
            <a:r>
              <a:rPr lang="en-US" dirty="0" smtClean="0"/>
              <a:t>BASE PARA O DESENVOLVIMENTO DE TERAPIA-ALVO</a:t>
            </a:r>
          </a:p>
          <a:p>
            <a:endParaRPr lang="en-US" dirty="0"/>
          </a:p>
          <a:p>
            <a:r>
              <a:rPr lang="en-US" dirty="0" smtClean="0"/>
              <a:t>A INCIDENCIA DE CLN2   </a:t>
            </a:r>
            <a:r>
              <a:rPr lang="en-US" dirty="0" smtClean="0">
                <a:sym typeface="Wingdings" panose="05000000000000000000" pitchFamily="2" charset="2"/>
              </a:rPr>
              <a:t>9,0/100.000  OU </a:t>
            </a:r>
            <a:r>
              <a:rPr lang="en-US" dirty="0" smtClean="0"/>
              <a:t> </a:t>
            </a:r>
            <a:r>
              <a:rPr lang="en-US" dirty="0"/>
              <a:t>1 /</a:t>
            </a:r>
            <a:r>
              <a:rPr lang="en-US" dirty="0" smtClean="0"/>
              <a:t> </a:t>
            </a:r>
            <a:r>
              <a:rPr lang="en-US" dirty="0"/>
              <a:t>11,161 </a:t>
            </a:r>
            <a:r>
              <a:rPr lang="en-US" dirty="0" smtClean="0"/>
              <a:t>NASCIDOS VIVOS (</a:t>
            </a:r>
            <a:r>
              <a:rPr lang="en-US" dirty="0" smtClean="0">
                <a:hlinkClick r:id="rId2"/>
              </a:rPr>
              <a:t>Moore </a:t>
            </a:r>
            <a:r>
              <a:rPr lang="en-US" dirty="0">
                <a:hlinkClick r:id="rId2"/>
              </a:rPr>
              <a:t>et al. (2008</a:t>
            </a:r>
            <a:r>
              <a:rPr lang="en-US" dirty="0" smtClean="0">
                <a:hlinkClick r:id="rId2"/>
              </a:rPr>
              <a:t>)</a:t>
            </a:r>
            <a:r>
              <a:rPr lang="en-US" dirty="0" smtClean="0"/>
              <a:t>)</a:t>
            </a:r>
            <a:endParaRPr lang="pt-BR" dirty="0"/>
          </a:p>
          <a:p>
            <a:endParaRPr lang="en-US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92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DIAGNÓSTICO DE CERTEZA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PARA CONFIRMAR A SUSPEITA CLINICA DE  </a:t>
            </a:r>
            <a:r>
              <a:rPr lang="en-US" dirty="0"/>
              <a:t>CLN2 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RECOMENDAÇÃO PARA DIAGNÓSTICO LABORATORIAL : PADRÃO OURO -</a:t>
            </a:r>
            <a:r>
              <a:rPr lang="en-US" dirty="0" smtClean="0">
                <a:sym typeface="Wingdings" panose="05000000000000000000" pitchFamily="2" charset="2"/>
              </a:rPr>
              <a:t> DEMONSTRAÇÃO DE DEFICIENCIA DA ATIVIDADE DA ENZIMA TPP1   (LEUCÓCITOS , FIBROBLATOS , SANGUE EM PAPEL FILTRO) </a:t>
            </a:r>
          </a:p>
          <a:p>
            <a:r>
              <a:rPr lang="en-US" dirty="0" smtClean="0"/>
              <a:t>IDENTIFICAÇÃO DA MUTAÇÃO CAUSADORA EM CADA ALELO TPP1/CLN2 </a:t>
            </a:r>
            <a:r>
              <a:rPr lang="en-US" dirty="0"/>
              <a:t>gene. </a:t>
            </a:r>
            <a:endParaRPr lang="en-US" dirty="0" smtClean="0"/>
          </a:p>
          <a:p>
            <a:r>
              <a:rPr lang="en-US" dirty="0" smtClean="0"/>
              <a:t>DUAS MJTAÇÕES PATOGENICAS EM TRANS É DIAGNPOSTICO PARA A DOENÇA .</a:t>
            </a:r>
          </a:p>
          <a:p>
            <a:r>
              <a:rPr lang="en-US" dirty="0" smtClean="0"/>
              <a:t>.</a:t>
            </a:r>
            <a:r>
              <a:rPr lang="pt-BR" u="sng" dirty="0" smtClean="0">
                <a:hlinkClick r:id="rId2" tooltip="Molecular genetics and metabolism."/>
              </a:rPr>
              <a:t> </a:t>
            </a:r>
            <a:r>
              <a:rPr lang="pt-BR" u="sng" dirty="0">
                <a:hlinkClick r:id="rId2" tooltip="Molecular genetics and metabolism."/>
              </a:rPr>
              <a:t>Mol </a:t>
            </a:r>
            <a:r>
              <a:rPr lang="pt-BR" u="sng" dirty="0" err="1">
                <a:hlinkClick r:id="rId2" tooltip="Molecular genetics and metabolism."/>
              </a:rPr>
              <a:t>Genet</a:t>
            </a:r>
            <a:r>
              <a:rPr lang="pt-BR" u="sng" dirty="0">
                <a:hlinkClick r:id="rId2" tooltip="Molecular genetics and metabolism."/>
              </a:rPr>
              <a:t> </a:t>
            </a:r>
            <a:r>
              <a:rPr lang="pt-BR" u="sng" dirty="0" err="1">
                <a:hlinkClick r:id="rId2" tooltip="Molecular genetics and metabolism."/>
              </a:rPr>
              <a:t>Metab</a:t>
            </a:r>
            <a:r>
              <a:rPr lang="pt-BR" u="sng" dirty="0">
                <a:hlinkClick r:id="rId2" tooltip="Molecular genetics and metabolism."/>
              </a:rPr>
              <a:t>.</a:t>
            </a:r>
            <a:r>
              <a:rPr lang="pt-BR" dirty="0"/>
              <a:t> 2016 Sep;119(1-2):160-7</a:t>
            </a:r>
            <a:endParaRPr lang="en-US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65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PERSPECTIVAS TERAPEUTICAS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TERAPIA-ALVO INCLUINDO :</a:t>
            </a:r>
          </a:p>
          <a:p>
            <a:r>
              <a:rPr lang="en-US" dirty="0" smtClean="0"/>
              <a:t>TERAPIA DE </a:t>
            </a:r>
            <a:r>
              <a:rPr lang="en-US" dirty="0" err="1" smtClean="0"/>
              <a:t>DE</a:t>
            </a:r>
            <a:r>
              <a:rPr lang="en-US" dirty="0" smtClean="0"/>
              <a:t> REPOSIÇÃO ENZIMÁTICA</a:t>
            </a:r>
          </a:p>
          <a:p>
            <a:r>
              <a:rPr lang="en-US" dirty="0" smtClean="0"/>
              <a:t>GENE TERAPIA  </a:t>
            </a:r>
          </a:p>
          <a:p>
            <a:r>
              <a:rPr lang="en-US" dirty="0" smtClean="0"/>
              <a:t>TERAPIA CELULAR </a:t>
            </a:r>
          </a:p>
          <a:p>
            <a:r>
              <a:rPr lang="en-US" dirty="0" smtClean="0"/>
              <a:t>DROGAS  FARMACOLÓGICAS  PARA MODULAREM AS VIAS DO DEFEITO MOLECULAR </a:t>
            </a:r>
          </a:p>
          <a:p>
            <a:r>
              <a:rPr lang="en-US" dirty="0" smtClean="0"/>
              <a:t>O DESENVOLVIMENTO DE TERAPIAS  TORNA ESSENCIAL O DIAGNOSTICO PRECOCE PARA EFETIVIDADE  DESSAS TEERAPIAS.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nl-NL" u="sng" dirty="0">
                <a:hlinkClick r:id="rId2" tooltip="The Lancet. Neurology."/>
              </a:rPr>
              <a:t>Lancet Neurol.</a:t>
            </a:r>
            <a:r>
              <a:rPr lang="nl-NL" dirty="0"/>
              <a:t> 2019 Jan;18(1):107-116</a:t>
            </a:r>
            <a:r>
              <a:rPr lang="en-US" dirty="0"/>
              <a:t>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224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delo de design de farmác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2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459141_TF03460537.potx" id="{6C52107A-BC85-4DD7-9B0A-B48D2976D071}" vid="{78B804CF-9173-4456-B35F-ACB7BB229417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com design de farmácia</Template>
  <TotalTime>593</TotalTime>
  <Words>574</Words>
  <Application>Microsoft Office PowerPoint</Application>
  <PresentationFormat>Personalizar</PresentationFormat>
  <Paragraphs>95</Paragraphs>
  <Slides>11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Algerian</vt:lpstr>
      <vt:lpstr>Arial</vt:lpstr>
      <vt:lpstr>Calibri</vt:lpstr>
      <vt:lpstr>Euphemia</vt:lpstr>
      <vt:lpstr>Franklin Gothic Book</vt:lpstr>
      <vt:lpstr>Wingdings</vt:lpstr>
      <vt:lpstr>Modelo de design de farmácia</vt:lpstr>
      <vt:lpstr>Lipofuccinose ceroide neuronal  tipo 2 - cln2 </vt:lpstr>
      <vt:lpstr>Definição </vt:lpstr>
      <vt:lpstr>Classificação</vt:lpstr>
      <vt:lpstr>HETEROGENEIDADE </vt:lpstr>
      <vt:lpstr>VARIABILIDADE </vt:lpstr>
      <vt:lpstr>CLN2 –QUADRO CLINICO </vt:lpstr>
      <vt:lpstr>DIAGNÓSTICO </vt:lpstr>
      <vt:lpstr>DIAGNÓSTICO DE CERTEZA </vt:lpstr>
      <vt:lpstr>PERSPECTIVAS TERAPEUTICAS</vt:lpstr>
      <vt:lpstr>PERSPECTIVAS TERAPEUTICAS</vt:lpstr>
      <vt:lpstr>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Doença de batten cln2</dc:title>
  <dc:creator>Maria Terezinha De Oliveira Cardoso</dc:creator>
  <cp:lastModifiedBy>Alba Valeria Gomes de Paula</cp:lastModifiedBy>
  <cp:revision>27</cp:revision>
  <dcterms:created xsi:type="dcterms:W3CDTF">2019-08-20T15:22:15Z</dcterms:created>
  <dcterms:modified xsi:type="dcterms:W3CDTF">2019-08-21T18:00:20Z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