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70" r:id="rId5"/>
    <p:sldId id="269" r:id="rId6"/>
    <p:sldId id="260" r:id="rId7"/>
    <p:sldId id="264" r:id="rId8"/>
    <p:sldId id="267" r:id="rId9"/>
    <p:sldId id="262" r:id="rId10"/>
    <p:sldId id="261" r:id="rId11"/>
    <p:sldId id="266" r:id="rId12"/>
  </p:sldIdLst>
  <p:sldSz cx="12188825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276" y="10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D60DB00-A6E3-4D47-BDF0-10ED360809A3}" type="datetime1">
              <a:rPr lang="pt-BR" smtClean="0"/>
              <a:t>21/08/2019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EE90FB7-7BE5-4BD8-9BF5-21AB483C5F70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4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70C78E-4309-4963-9DFE-35F1C5A8323C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pic>
        <p:nvPicPr>
          <p:cNvPr id="55" name="Imagem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tângulo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90E5E0E-7085-430D-BF15-EB3C5726629F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2D163CE-6F2E-4E45-A6F3-736864E1C592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5CEC02-C4A0-45DF-B33B-9CB1BC726506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AEC863-7BB7-45E0-AEEF-16A5432CDD11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pic>
        <p:nvPicPr>
          <p:cNvPr id="7" name="Imagem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EE904F-C587-4217-8495-37535CCEBB1F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8A5A7C-4182-4B0E-8C1E-A099E5512A8B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77E49A-C6CC-4647-8530-43BAF66989F4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 rtlCol="0"/>
          <a:lstStyle>
            <a:lvl1pPr>
              <a:defRPr/>
            </a:lvl1pPr>
          </a:lstStyle>
          <a:p>
            <a:fld id="{1D217809-F5F9-4818-B777-5D88ACA2F0FE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7" name="Espaço reservado para o número do slide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B11C3-DE8D-4DDF-BD1D-2C3F7CE8CBAA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DEB9A8F-F6DB-411E-9D5A-F3258D3687A0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82157358-F5C3-451D-B85B-3610D9B3258D}" type="datetime1">
              <a:rPr lang="pt-BR" noProof="0" smtClean="0"/>
              <a:pPr/>
              <a:t>21/08/2019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pic>
        <p:nvPicPr>
          <p:cNvPr id="46" name="Imagem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mim.org/entry/204500#1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mim.org/entry/256730#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omim.org/entry/162350" TargetMode="External"/><Relationship Id="rId13" Type="http://schemas.openxmlformats.org/officeDocument/2006/relationships/hyperlink" Target="https://omim.org/entry/602780" TargetMode="External"/><Relationship Id="rId18" Type="http://schemas.openxmlformats.org/officeDocument/2006/relationships/hyperlink" Target="https://omim.org/entry/607837" TargetMode="External"/><Relationship Id="rId26" Type="http://schemas.openxmlformats.org/officeDocument/2006/relationships/hyperlink" Target="https://omim.org/entry/611725" TargetMode="External"/><Relationship Id="rId3" Type="http://schemas.openxmlformats.org/officeDocument/2006/relationships/hyperlink" Target="https://omim.org/entry/607998" TargetMode="External"/><Relationship Id="rId21" Type="http://schemas.openxmlformats.org/officeDocument/2006/relationships/hyperlink" Target="https://omim.org/entry/614706" TargetMode="External"/><Relationship Id="rId7" Type="http://schemas.openxmlformats.org/officeDocument/2006/relationships/hyperlink" Target="https://omim.org/entry/606725" TargetMode="External"/><Relationship Id="rId12" Type="http://schemas.openxmlformats.org/officeDocument/2006/relationships/hyperlink" Target="https://omim.org/entry/601780" TargetMode="External"/><Relationship Id="rId17" Type="http://schemas.openxmlformats.org/officeDocument/2006/relationships/hyperlink" Target="https://omim.org/entry/610003" TargetMode="External"/><Relationship Id="rId25" Type="http://schemas.openxmlformats.org/officeDocument/2006/relationships/hyperlink" Target="https://omim.org/entry/611726" TargetMode="External"/><Relationship Id="rId2" Type="http://schemas.openxmlformats.org/officeDocument/2006/relationships/hyperlink" Target="https://omim.org/entry/204500" TargetMode="External"/><Relationship Id="rId16" Type="http://schemas.openxmlformats.org/officeDocument/2006/relationships/hyperlink" Target="https://omim.org/entry/600143" TargetMode="External"/><Relationship Id="rId20" Type="http://schemas.openxmlformats.org/officeDocument/2006/relationships/hyperlink" Target="https://omim.org/entry/11684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mim.org/entry/204300" TargetMode="External"/><Relationship Id="rId11" Type="http://schemas.openxmlformats.org/officeDocument/2006/relationships/hyperlink" Target="https://omim.org/entry/608102" TargetMode="External"/><Relationship Id="rId24" Type="http://schemas.openxmlformats.org/officeDocument/2006/relationships/hyperlink" Target="https://omim.org/entry/603539" TargetMode="External"/><Relationship Id="rId5" Type="http://schemas.openxmlformats.org/officeDocument/2006/relationships/hyperlink" Target="https://omim.org/entry/607042" TargetMode="External"/><Relationship Id="rId15" Type="http://schemas.openxmlformats.org/officeDocument/2006/relationships/hyperlink" Target="https://omim.org/entry/611124" TargetMode="External"/><Relationship Id="rId23" Type="http://schemas.openxmlformats.org/officeDocument/2006/relationships/hyperlink" Target="https://omim.org/entry/615362" TargetMode="External"/><Relationship Id="rId10" Type="http://schemas.openxmlformats.org/officeDocument/2006/relationships/hyperlink" Target="https://omim.org/entry/256731" TargetMode="External"/><Relationship Id="rId19" Type="http://schemas.openxmlformats.org/officeDocument/2006/relationships/hyperlink" Target="https://omim.org/entry/610127" TargetMode="External"/><Relationship Id="rId4" Type="http://schemas.openxmlformats.org/officeDocument/2006/relationships/hyperlink" Target="https://omim.org/entry/204200" TargetMode="External"/><Relationship Id="rId9" Type="http://schemas.openxmlformats.org/officeDocument/2006/relationships/hyperlink" Target="https://omim.org/entry/611203" TargetMode="External"/><Relationship Id="rId14" Type="http://schemas.openxmlformats.org/officeDocument/2006/relationships/hyperlink" Target="https://omim.org/entry/610951" TargetMode="External"/><Relationship Id="rId22" Type="http://schemas.openxmlformats.org/officeDocument/2006/relationships/hyperlink" Target="https://omim.org/entry/138945" TargetMode="External"/><Relationship Id="rId27" Type="http://schemas.openxmlformats.org/officeDocument/2006/relationships/hyperlink" Target="https://omim.org/entry/60905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ucl.ac.uk/nc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mim.org/entry/204500#1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2755387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04706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1600201"/>
            <a:ext cx="8850319" cy="1756792"/>
          </a:xfrm>
        </p:spPr>
        <p:txBody>
          <a:bodyPr rtlCol="0"/>
          <a:lstStyle/>
          <a:p>
            <a:pPr rtl="0"/>
            <a:r>
              <a:rPr lang="pt-BR" dirty="0" err="1" smtClean="0">
                <a:latin typeface="Algerian" panose="04020705040A02060702" pitchFamily="82" charset="0"/>
              </a:rPr>
              <a:t>Lipofuccinose</a:t>
            </a:r>
            <a:r>
              <a:rPr lang="pt-BR" dirty="0" smtClean="0">
                <a:latin typeface="Algerian" panose="04020705040A02060702" pitchFamily="82" charset="0"/>
              </a:rPr>
              <a:t> </a:t>
            </a:r>
            <a:r>
              <a:rPr lang="pt-BR" dirty="0" err="1" smtClean="0">
                <a:latin typeface="Algerian" panose="04020705040A02060702" pitchFamily="82" charset="0"/>
              </a:rPr>
              <a:t>ceroide</a:t>
            </a:r>
            <a:r>
              <a:rPr lang="pt-BR" dirty="0" smtClean="0">
                <a:latin typeface="Algerian" panose="04020705040A02060702" pitchFamily="82" charset="0"/>
              </a:rPr>
              <a:t> neuronal  tipo 2 - cln2 </a:t>
            </a:r>
            <a:endParaRPr lang="pt-BR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8" y="4344915"/>
            <a:ext cx="9282367" cy="1116085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pt-BR" dirty="0" smtClean="0">
                <a:latin typeface="Algerian" panose="04020705040A02060702" pitchFamily="82" charset="0"/>
              </a:rPr>
              <a:t>Sociedade brasileira de genética médica</a:t>
            </a:r>
          </a:p>
          <a:p>
            <a:pPr rtl="0"/>
            <a:endParaRPr lang="pt-BR" dirty="0">
              <a:latin typeface="Algerian" panose="04020705040A02060702" pitchFamily="82" charset="0"/>
            </a:endParaRPr>
          </a:p>
          <a:p>
            <a:pPr rtl="0"/>
            <a:r>
              <a:rPr lang="pt-BR" sz="2600" dirty="0" smtClean="0">
                <a:latin typeface="Algerian" panose="04020705040A02060702" pitchFamily="82" charset="0"/>
              </a:rPr>
              <a:t>           Coordenação de doenças raras /</a:t>
            </a:r>
            <a:r>
              <a:rPr lang="pt-BR" sz="2600" dirty="0" err="1" smtClean="0">
                <a:latin typeface="Algerian" panose="04020705040A02060702" pitchFamily="82" charset="0"/>
              </a:rPr>
              <a:t>ses-df</a:t>
            </a:r>
            <a:r>
              <a:rPr lang="pt-BR" sz="2600" dirty="0" smtClean="0">
                <a:latin typeface="Algerian" panose="04020705040A02060702" pitchFamily="82" charset="0"/>
              </a:rPr>
              <a:t> </a:t>
            </a:r>
            <a:endParaRPr lang="pt-BR" sz="2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PERSPECTIVAS TERAPEUTICAS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Schulz et al. (2018)</a:t>
            </a:r>
            <a:r>
              <a:rPr lang="en-US" dirty="0"/>
              <a:t> </a:t>
            </a:r>
            <a:r>
              <a:rPr lang="en-US" dirty="0" smtClean="0"/>
              <a:t>ESTUDO MULTICENTRICO PARA AVALIAR  O EFEITO DA INFUSÃO INTRAVENTRICULAR  DE :</a:t>
            </a:r>
          </a:p>
          <a:p>
            <a:r>
              <a:rPr lang="en-US" dirty="0" smtClean="0"/>
              <a:t>CERLIPONASE ALFA  A CADA 2 SEMANAS EM CRIANÇAS COM  CLN2  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IDADE ENTRE 3 A 16 ANOS.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CERLIPONASE ALFA -</a:t>
            </a:r>
            <a:r>
              <a:rPr lang="en-US" dirty="0" smtClean="0">
                <a:sym typeface="Wingdings" panose="05000000000000000000" pitchFamily="2" charset="2"/>
              </a:rPr>
              <a:t>(BRINEURA ) ENZIMA RECOMBINANTE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DA TRIPEPTIDIL-PEPTIDASE  1 (TPP 1)</a:t>
            </a:r>
          </a:p>
          <a:p>
            <a:endParaRPr lang="en-US" dirty="0"/>
          </a:p>
          <a:p>
            <a:r>
              <a:rPr lang="pt-BR" sz="1900" dirty="0"/>
              <a:t>Schulz, A., </a:t>
            </a:r>
            <a:r>
              <a:rPr lang="pt-BR" sz="1900" dirty="0" err="1"/>
              <a:t>Ajayi</a:t>
            </a:r>
            <a:r>
              <a:rPr lang="pt-BR" sz="1900" dirty="0"/>
              <a:t>, T., </a:t>
            </a:r>
            <a:r>
              <a:rPr lang="pt-BR" sz="1900" dirty="0" err="1"/>
              <a:t>Specchio</a:t>
            </a:r>
            <a:r>
              <a:rPr lang="pt-BR" sz="1900" dirty="0"/>
              <a:t>, N., de Los Reyes, E., </a:t>
            </a:r>
            <a:r>
              <a:rPr lang="pt-BR" sz="1900" dirty="0" err="1"/>
              <a:t>Gissen</a:t>
            </a:r>
            <a:r>
              <a:rPr lang="pt-BR" sz="1900" dirty="0"/>
              <a:t>, P., </a:t>
            </a:r>
            <a:r>
              <a:rPr lang="pt-BR" sz="1900" dirty="0" err="1"/>
              <a:t>Ballon</a:t>
            </a:r>
            <a:r>
              <a:rPr lang="pt-BR" sz="1900" dirty="0"/>
              <a:t>, D., </a:t>
            </a:r>
            <a:r>
              <a:rPr lang="pt-BR" sz="1900" dirty="0" err="1"/>
              <a:t>Dyke</a:t>
            </a:r>
            <a:r>
              <a:rPr lang="pt-BR" sz="1900" dirty="0"/>
              <a:t>, J. P., </a:t>
            </a:r>
            <a:r>
              <a:rPr lang="pt-BR" sz="1900" dirty="0" err="1"/>
              <a:t>Cahan</a:t>
            </a:r>
            <a:r>
              <a:rPr lang="pt-BR" sz="1900" dirty="0"/>
              <a:t>, H., </a:t>
            </a:r>
            <a:r>
              <a:rPr lang="pt-BR" sz="1900" dirty="0" err="1"/>
              <a:t>Slasor</a:t>
            </a:r>
            <a:r>
              <a:rPr lang="pt-BR" sz="1900" dirty="0"/>
              <a:t>, P., </a:t>
            </a:r>
            <a:r>
              <a:rPr lang="pt-BR" sz="1900" dirty="0" err="1"/>
              <a:t>Jacoby</a:t>
            </a:r>
            <a:r>
              <a:rPr lang="pt-BR" sz="1900" dirty="0"/>
              <a:t>, D., </a:t>
            </a:r>
            <a:r>
              <a:rPr lang="pt-BR" sz="1900" dirty="0" err="1"/>
              <a:t>Kohlschutter</a:t>
            </a:r>
            <a:r>
              <a:rPr lang="pt-BR" sz="1900" dirty="0"/>
              <a:t>, A., CLN2 </a:t>
            </a:r>
            <a:r>
              <a:rPr lang="pt-BR" sz="1900" dirty="0" err="1"/>
              <a:t>Study</a:t>
            </a:r>
            <a:r>
              <a:rPr lang="pt-BR" sz="1900" dirty="0"/>
              <a:t> </a:t>
            </a:r>
            <a:r>
              <a:rPr lang="pt-BR" sz="1900" dirty="0" err="1"/>
              <a:t>Group</a:t>
            </a:r>
            <a:r>
              <a:rPr lang="pt-BR" sz="1900" dirty="0"/>
              <a:t>. </a:t>
            </a:r>
            <a:r>
              <a:rPr lang="pt-BR" sz="1900" b="1" dirty="0" err="1"/>
              <a:t>Study</a:t>
            </a:r>
            <a:r>
              <a:rPr lang="pt-BR" sz="1900" b="1" dirty="0"/>
              <a:t> </a:t>
            </a:r>
            <a:r>
              <a:rPr lang="pt-BR" sz="1900" b="1" dirty="0" err="1"/>
              <a:t>of</a:t>
            </a:r>
            <a:r>
              <a:rPr lang="pt-BR" sz="1900" b="1" dirty="0"/>
              <a:t> Intraventricular </a:t>
            </a:r>
            <a:r>
              <a:rPr lang="pt-BR" sz="1900" b="1" dirty="0" err="1"/>
              <a:t>Cerliponase</a:t>
            </a:r>
            <a:r>
              <a:rPr lang="pt-BR" sz="1900" b="1" dirty="0"/>
              <a:t> Alfa for CLN2 </a:t>
            </a:r>
            <a:r>
              <a:rPr lang="pt-BR" sz="1900" b="1" dirty="0" err="1"/>
              <a:t>Disease</a:t>
            </a:r>
            <a:r>
              <a:rPr lang="pt-BR" sz="1900" b="1" dirty="0"/>
              <a:t>.</a:t>
            </a:r>
            <a:r>
              <a:rPr lang="pt-BR" sz="1900" dirty="0"/>
              <a:t> New Eng. J. Med. 378: 1898-1907, 2018</a:t>
            </a:r>
          </a:p>
        </p:txBody>
      </p:sp>
    </p:spTree>
    <p:extLst>
      <p:ext uri="{BB962C8B-B14F-4D97-AF65-F5344CB8AC3E}">
        <p14:creationId xmlns:p14="http://schemas.microsoft.com/office/powerpoint/2010/main" val="316712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3413" y="260647"/>
            <a:ext cx="9472824" cy="648073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07695" y="101693"/>
            <a:ext cx="5220718" cy="3465066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DOENÇA NEURODEGENERATIVA --</a:t>
            </a:r>
            <a:r>
              <a:rPr lang="pt-BR" sz="2400" dirty="0" smtClean="0">
                <a:sym typeface="Wingdings" panose="05000000000000000000" pitchFamily="2" charset="2"/>
              </a:rPr>
              <a:t> MUDANÇA DE PARADIGMA</a:t>
            </a:r>
          </a:p>
          <a:p>
            <a:endParaRPr lang="pt-BR" sz="2400" dirty="0" smtClean="0">
              <a:sym typeface="Wingdings" panose="05000000000000000000" pitchFamily="2" charset="2"/>
            </a:endParaRPr>
          </a:p>
          <a:p>
            <a:r>
              <a:rPr lang="pt-BR" sz="2400" dirty="0" smtClean="0">
                <a:sym typeface="Wingdings" panose="05000000000000000000" pitchFamily="2" charset="2"/>
              </a:rPr>
              <a:t>ALERTA DE DIAGNOSTICO PRECOCE-  COM  NOVAS TERAPIAS </a:t>
            </a:r>
          </a:p>
          <a:p>
            <a:endParaRPr lang="pt-BR" sz="2400" dirty="0">
              <a:sym typeface="Wingdings" panose="05000000000000000000" pitchFamily="2" charset="2"/>
            </a:endParaRPr>
          </a:p>
          <a:p>
            <a:endParaRPr lang="pt-BR" sz="2400" dirty="0" smtClean="0">
              <a:sym typeface="Wingdings" panose="05000000000000000000" pitchFamily="2" charset="2"/>
            </a:endParaRPr>
          </a:p>
          <a:p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2710036" y="260648"/>
            <a:ext cx="65248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CONCLUSÕES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5" name="AutoShape 2" descr="Resultado de imagem para LIPOFUSCINOSE CEROIDE NEURO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6" name="Picture 8" descr="Resultado de imagem para LIPOFUSCINOSE CEROIDE NEUR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020" y="1526882"/>
            <a:ext cx="3024336" cy="305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sultado de imagem para LIPOFUSCINOSE CEROIDE NEUR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825" y="3933169"/>
            <a:ext cx="4826872" cy="290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07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730920"/>
          </a:xfrm>
        </p:spPr>
        <p:txBody>
          <a:bodyPr rtlCol="0"/>
          <a:lstStyle/>
          <a:p>
            <a:pPr rtl="0"/>
            <a:r>
              <a:rPr lang="pt-BR" dirty="0" smtClean="0"/>
              <a:t>Definição </a:t>
            </a:r>
            <a:endParaRPr lang="pt-BR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903413" y="908721"/>
            <a:ext cx="9472824" cy="5760639"/>
          </a:xfrm>
        </p:spPr>
        <p:txBody>
          <a:bodyPr rtlCol="0"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pt-BR" dirty="0"/>
              <a:t>The neuronal </a:t>
            </a:r>
            <a:r>
              <a:rPr lang="pt-BR" dirty="0" err="1"/>
              <a:t>ceroid</a:t>
            </a:r>
            <a:r>
              <a:rPr lang="pt-BR" dirty="0"/>
              <a:t> </a:t>
            </a:r>
            <a:r>
              <a:rPr lang="pt-BR" dirty="0" err="1"/>
              <a:t>lipofuscinoses</a:t>
            </a:r>
            <a:r>
              <a:rPr lang="pt-BR" dirty="0"/>
              <a:t> (NCL; CLN) </a:t>
            </a:r>
            <a:endParaRPr lang="pt-BR" dirty="0" smtClean="0"/>
          </a:p>
          <a:p>
            <a:pPr lvl="0"/>
            <a:r>
              <a:rPr lang="pt-BR" dirty="0" smtClean="0"/>
              <a:t>Clinica e </a:t>
            </a:r>
            <a:r>
              <a:rPr lang="pt-BR" dirty="0" err="1" smtClean="0"/>
              <a:t>genenticamente</a:t>
            </a:r>
            <a:r>
              <a:rPr lang="pt-BR" dirty="0" smtClean="0"/>
              <a:t> heterogênea , </a:t>
            </a:r>
            <a:r>
              <a:rPr lang="pt-BR" dirty="0" err="1" smtClean="0"/>
              <a:t>neurodegenerativa</a:t>
            </a:r>
            <a:r>
              <a:rPr lang="pt-BR" dirty="0" smtClean="0"/>
              <a:t> </a:t>
            </a:r>
          </a:p>
          <a:p>
            <a:pPr lvl="0"/>
            <a:r>
              <a:rPr lang="pt-BR" dirty="0" smtClean="0"/>
              <a:t>Acumulo intracelular de </a:t>
            </a:r>
            <a:r>
              <a:rPr lang="pt-BR" dirty="0" err="1" smtClean="0"/>
              <a:t>lipopigmento</a:t>
            </a:r>
            <a:r>
              <a:rPr lang="pt-BR" dirty="0" smtClean="0"/>
              <a:t> </a:t>
            </a:r>
            <a:r>
              <a:rPr lang="pt-BR" dirty="0" err="1" smtClean="0"/>
              <a:t>autofluorescente</a:t>
            </a:r>
            <a:r>
              <a:rPr lang="pt-BR" dirty="0" smtClean="0"/>
              <a:t> </a:t>
            </a:r>
          </a:p>
          <a:p>
            <a:pPr lvl="0"/>
            <a:endParaRPr lang="pt-BR" dirty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Grupo de doença </a:t>
            </a:r>
            <a:r>
              <a:rPr lang="pt-BR" dirty="0" err="1" smtClean="0"/>
              <a:t>neurodegenerativa</a:t>
            </a:r>
            <a:r>
              <a:rPr lang="pt-BR" dirty="0" smtClean="0"/>
              <a:t> mais comum em crianças</a:t>
            </a:r>
            <a:endParaRPr lang="pt-BR" dirty="0"/>
          </a:p>
          <a:p>
            <a:pPr marL="0" lvl="0" indent="0">
              <a:buNone/>
            </a:pPr>
            <a:r>
              <a:rPr lang="en-US" dirty="0"/>
              <a:t> </a:t>
            </a:r>
            <a:endParaRPr lang="pt-BR" dirty="0"/>
          </a:p>
        </p:txBody>
      </p:sp>
      <p:pic>
        <p:nvPicPr>
          <p:cNvPr id="1026" name="Picture 2" descr="Resultado de imagem para lipo pigmento da lipofuscinose ceroide neuro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172" y="3068960"/>
            <a:ext cx="4104456" cy="180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73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CLNs  </a:t>
            </a:r>
            <a:r>
              <a:rPr lang="en-US" dirty="0" err="1" smtClean="0"/>
              <a:t>originalmente</a:t>
            </a:r>
            <a:r>
              <a:rPr lang="en-US" dirty="0" smtClean="0"/>
              <a:t>  </a:t>
            </a:r>
            <a:r>
              <a:rPr lang="en-US" dirty="0" err="1" smtClean="0"/>
              <a:t>classificado</a:t>
            </a:r>
            <a:r>
              <a:rPr lang="en-US" dirty="0" smtClean="0"/>
              <a:t>  pela </a:t>
            </a:r>
            <a:r>
              <a:rPr lang="en-US" dirty="0" err="1" smtClean="0"/>
              <a:t>idade</a:t>
            </a:r>
            <a:r>
              <a:rPr lang="en-US" dirty="0" smtClean="0"/>
              <a:t> de </a:t>
            </a:r>
            <a:r>
              <a:rPr lang="en-US" dirty="0" err="1" smtClean="0"/>
              <a:t>inicio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CLN1 :</a:t>
            </a:r>
            <a:r>
              <a:rPr lang="en-US" dirty="0" err="1" smtClean="0"/>
              <a:t>inicio</a:t>
            </a:r>
            <a:r>
              <a:rPr lang="en-US" dirty="0" smtClean="0"/>
              <a:t> </a:t>
            </a:r>
            <a:r>
              <a:rPr lang="en-US" dirty="0" err="1" smtClean="0"/>
              <a:t>infantil</a:t>
            </a:r>
            <a:r>
              <a:rPr lang="en-US" dirty="0" smtClean="0"/>
              <a:t>,</a:t>
            </a:r>
          </a:p>
          <a:p>
            <a:r>
              <a:rPr lang="en-US" dirty="0" smtClean="0"/>
              <a:t> CLN2:inicio </a:t>
            </a:r>
            <a:r>
              <a:rPr lang="en-US" dirty="0" err="1" smtClean="0"/>
              <a:t>infantil</a:t>
            </a:r>
            <a:r>
              <a:rPr lang="en-US" dirty="0" smtClean="0"/>
              <a:t> </a:t>
            </a:r>
            <a:r>
              <a:rPr lang="en-US" dirty="0" err="1" smtClean="0"/>
              <a:t>tardio</a:t>
            </a:r>
            <a:r>
              <a:rPr lang="en-US" dirty="0" smtClean="0"/>
              <a:t>  </a:t>
            </a:r>
          </a:p>
          <a:p>
            <a:r>
              <a:rPr lang="en-US" dirty="0" smtClean="0"/>
              <a:t>CLN3: </a:t>
            </a:r>
            <a:r>
              <a:rPr lang="en-US" dirty="0" err="1" smtClean="0"/>
              <a:t>inicio</a:t>
            </a:r>
            <a:r>
              <a:rPr lang="en-US" dirty="0" smtClean="0"/>
              <a:t> juvenile  </a:t>
            </a:r>
          </a:p>
          <a:p>
            <a:r>
              <a:rPr lang="en-US" dirty="0" smtClean="0"/>
              <a:t>CLN4:inicio no </a:t>
            </a:r>
            <a:r>
              <a:rPr lang="en-US" dirty="0" err="1" smtClean="0"/>
              <a:t>adulto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 a </a:t>
            </a:r>
            <a:r>
              <a:rPr lang="en-US" dirty="0" err="1" smtClean="0"/>
              <a:t>identificação</a:t>
            </a:r>
            <a:r>
              <a:rPr lang="en-US" dirty="0" smtClean="0"/>
              <a:t> do </a:t>
            </a:r>
            <a:r>
              <a:rPr lang="en-US" dirty="0" err="1" smtClean="0"/>
              <a:t>defeito</a:t>
            </a:r>
            <a:r>
              <a:rPr lang="en-US" dirty="0" smtClean="0"/>
              <a:t>  molecular 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CLNs 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atualmente</a:t>
            </a:r>
            <a:r>
              <a:rPr lang="en-US" dirty="0" smtClean="0"/>
              <a:t> </a:t>
            </a:r>
            <a:r>
              <a:rPr lang="en-US" dirty="0" err="1" smtClean="0"/>
              <a:t>classificadas</a:t>
            </a:r>
            <a:r>
              <a:rPr lang="en-US" dirty="0" smtClean="0"/>
              <a:t> </a:t>
            </a:r>
            <a:r>
              <a:rPr lang="en-US" dirty="0" err="1" smtClean="0"/>
              <a:t>numericamente</a:t>
            </a:r>
            <a:r>
              <a:rPr lang="en-US" dirty="0" smtClean="0"/>
              <a:t> </a:t>
            </a:r>
            <a:r>
              <a:rPr lang="en-US" dirty="0" err="1" smtClean="0"/>
              <a:t>segundo</a:t>
            </a:r>
            <a:r>
              <a:rPr lang="en-US" dirty="0" smtClean="0"/>
              <a:t> o </a:t>
            </a:r>
            <a:r>
              <a:rPr lang="en-US" dirty="0" err="1" smtClean="0"/>
              <a:t>defeito</a:t>
            </a:r>
            <a:r>
              <a:rPr lang="en-US" dirty="0" smtClean="0"/>
              <a:t> </a:t>
            </a:r>
            <a:r>
              <a:rPr lang="en-US" dirty="0" err="1" smtClean="0"/>
              <a:t>genico</a:t>
            </a:r>
            <a:r>
              <a:rPr lang="en-US" dirty="0" smtClean="0"/>
              <a:t> </a:t>
            </a:r>
            <a:r>
              <a:rPr lang="en-US" dirty="0" err="1" smtClean="0"/>
              <a:t>subjacente</a:t>
            </a:r>
            <a:r>
              <a:rPr lang="en-US" dirty="0" smtClean="0"/>
              <a:t> (</a:t>
            </a:r>
            <a:r>
              <a:rPr lang="en-US" dirty="0">
                <a:hlinkClick r:id="rId2"/>
              </a:rPr>
              <a:t>Mole et al., 2005</a:t>
            </a:r>
            <a:r>
              <a:rPr lang="en-US" dirty="0"/>
              <a:t>).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51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51489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HETEROGENEIDADE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3413" y="692696"/>
            <a:ext cx="9472824" cy="583264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6400" dirty="0"/>
              <a:t>CLN1(</a:t>
            </a:r>
            <a:r>
              <a:rPr lang="en-US" sz="6400" dirty="0">
                <a:solidFill>
                  <a:schemeClr val="accent1">
                    <a:lumMod val="75000"/>
                  </a:schemeClr>
                </a:solidFill>
              </a:rPr>
              <a:t>256730</a:t>
            </a:r>
            <a:r>
              <a:rPr lang="en-US" sz="6400" dirty="0"/>
              <a:t>) mutation in PPT1 gene  on  1p34 </a:t>
            </a:r>
            <a:r>
              <a:rPr lang="en-US" sz="6400" dirty="0" smtClean="0"/>
              <a:t>2</a:t>
            </a:r>
            <a:endParaRPr lang="pt-BR" sz="6400" dirty="0"/>
          </a:p>
          <a:p>
            <a:r>
              <a:rPr lang="en-US" sz="6400" dirty="0" smtClean="0"/>
              <a:t> </a:t>
            </a:r>
            <a:r>
              <a:rPr lang="en-US" sz="6400" dirty="0"/>
              <a:t>CLN2 (</a:t>
            </a:r>
            <a:r>
              <a:rPr lang="en-US" sz="6400" dirty="0">
                <a:hlinkClick r:id="rId2"/>
              </a:rPr>
              <a:t>204500</a:t>
            </a:r>
            <a:r>
              <a:rPr lang="en-US" sz="6400" dirty="0"/>
              <a:t>), </a:t>
            </a:r>
            <a:r>
              <a:rPr lang="en-US" sz="6400" dirty="0" smtClean="0"/>
              <a:t> mutation </a:t>
            </a:r>
            <a:r>
              <a:rPr lang="en-US" sz="6400" dirty="0"/>
              <a:t>in the TPP1 gene (</a:t>
            </a:r>
            <a:r>
              <a:rPr lang="en-US" sz="6400" dirty="0">
                <a:hlinkClick r:id="rId3"/>
              </a:rPr>
              <a:t>607998</a:t>
            </a:r>
            <a:r>
              <a:rPr lang="en-US" sz="6400" dirty="0"/>
              <a:t>) on chromosome 11p15; </a:t>
            </a:r>
            <a:endParaRPr lang="en-US" sz="6400" dirty="0" smtClean="0"/>
          </a:p>
          <a:p>
            <a:r>
              <a:rPr lang="en-US" sz="6400" dirty="0" smtClean="0"/>
              <a:t>CLN3 </a:t>
            </a:r>
            <a:r>
              <a:rPr lang="en-US" sz="6400" dirty="0"/>
              <a:t>(</a:t>
            </a:r>
            <a:r>
              <a:rPr lang="en-US" sz="6400" dirty="0">
                <a:hlinkClick r:id="rId4"/>
              </a:rPr>
              <a:t>204200</a:t>
            </a:r>
            <a:r>
              <a:rPr lang="en-US" sz="6400" dirty="0"/>
              <a:t>), </a:t>
            </a:r>
            <a:r>
              <a:rPr lang="en-US" sz="6400" dirty="0" smtClean="0"/>
              <a:t> </a:t>
            </a:r>
            <a:r>
              <a:rPr lang="en-US" sz="6400" dirty="0"/>
              <a:t>mutation in the CLN3 gene (</a:t>
            </a:r>
            <a:r>
              <a:rPr lang="en-US" sz="6400" dirty="0">
                <a:hlinkClick r:id="rId5"/>
              </a:rPr>
              <a:t>607042</a:t>
            </a:r>
            <a:r>
              <a:rPr lang="en-US" sz="6400" dirty="0"/>
              <a:t>) on 16p12; </a:t>
            </a:r>
            <a:endParaRPr lang="en-US" sz="6400" dirty="0" smtClean="0"/>
          </a:p>
          <a:p>
            <a:r>
              <a:rPr lang="en-US" sz="6400" dirty="0" smtClean="0"/>
              <a:t>CLN4A </a:t>
            </a:r>
            <a:r>
              <a:rPr lang="en-US" sz="6400" dirty="0"/>
              <a:t>(</a:t>
            </a:r>
            <a:r>
              <a:rPr lang="en-US" sz="6400" dirty="0">
                <a:hlinkClick r:id="rId6"/>
              </a:rPr>
              <a:t>204300</a:t>
            </a:r>
            <a:r>
              <a:rPr lang="en-US" sz="6400" dirty="0"/>
              <a:t>), </a:t>
            </a:r>
            <a:r>
              <a:rPr lang="en-US" sz="6400" dirty="0" smtClean="0"/>
              <a:t> </a:t>
            </a:r>
            <a:r>
              <a:rPr lang="en-US" sz="6400" dirty="0"/>
              <a:t>mutation in the CLN6 gene (</a:t>
            </a:r>
            <a:r>
              <a:rPr lang="en-US" sz="6400" dirty="0">
                <a:hlinkClick r:id="rId7"/>
              </a:rPr>
              <a:t>606725</a:t>
            </a:r>
            <a:r>
              <a:rPr lang="en-US" sz="6400" dirty="0"/>
              <a:t>) on 15q21; CLN4B (</a:t>
            </a:r>
            <a:r>
              <a:rPr lang="en-US" sz="6400" dirty="0">
                <a:hlinkClick r:id="rId8"/>
              </a:rPr>
              <a:t>162350</a:t>
            </a:r>
            <a:r>
              <a:rPr lang="en-US" sz="6400" dirty="0"/>
              <a:t>), </a:t>
            </a:r>
            <a:r>
              <a:rPr lang="en-US" sz="6400" dirty="0" smtClean="0"/>
              <a:t> </a:t>
            </a:r>
            <a:r>
              <a:rPr lang="en-US" sz="6400" dirty="0"/>
              <a:t>mutation in the DNAJC5 gene (</a:t>
            </a:r>
            <a:r>
              <a:rPr lang="en-US" sz="6400" dirty="0">
                <a:hlinkClick r:id="rId9"/>
              </a:rPr>
              <a:t>611203</a:t>
            </a:r>
            <a:r>
              <a:rPr lang="en-US" sz="6400" dirty="0"/>
              <a:t>) on 20q13</a:t>
            </a:r>
            <a:r>
              <a:rPr lang="en-US" sz="6400" dirty="0" smtClean="0"/>
              <a:t>;</a:t>
            </a:r>
          </a:p>
          <a:p>
            <a:r>
              <a:rPr lang="en-US" sz="6400" dirty="0" smtClean="0"/>
              <a:t> </a:t>
            </a:r>
            <a:r>
              <a:rPr lang="en-US" sz="6400" dirty="0"/>
              <a:t>CLN5 (</a:t>
            </a:r>
            <a:r>
              <a:rPr lang="en-US" sz="6400" dirty="0">
                <a:hlinkClick r:id="rId10"/>
              </a:rPr>
              <a:t>256731</a:t>
            </a:r>
            <a:r>
              <a:rPr lang="en-US" sz="6400" dirty="0"/>
              <a:t>), </a:t>
            </a:r>
            <a:r>
              <a:rPr lang="en-US" sz="6400" dirty="0" smtClean="0"/>
              <a:t> </a:t>
            </a:r>
            <a:r>
              <a:rPr lang="en-US" sz="6400" dirty="0"/>
              <a:t>mutation in the CLN5 gene (</a:t>
            </a:r>
            <a:r>
              <a:rPr lang="en-US" sz="6400" dirty="0">
                <a:hlinkClick r:id="rId11"/>
              </a:rPr>
              <a:t>608102</a:t>
            </a:r>
            <a:r>
              <a:rPr lang="en-US" sz="6400" dirty="0"/>
              <a:t>) on 13q; </a:t>
            </a:r>
            <a:endParaRPr lang="en-US" sz="6400" dirty="0" smtClean="0"/>
          </a:p>
          <a:p>
            <a:r>
              <a:rPr lang="en-US" sz="6400" dirty="0" smtClean="0"/>
              <a:t>CLN6 </a:t>
            </a:r>
            <a:r>
              <a:rPr lang="en-US" sz="6400" dirty="0"/>
              <a:t>(</a:t>
            </a:r>
            <a:r>
              <a:rPr lang="en-US" sz="6400" dirty="0">
                <a:hlinkClick r:id="rId12"/>
              </a:rPr>
              <a:t>601780</a:t>
            </a:r>
            <a:r>
              <a:rPr lang="en-US" sz="6400" dirty="0"/>
              <a:t>), </a:t>
            </a:r>
            <a:r>
              <a:rPr lang="en-US" sz="6400" dirty="0" smtClean="0"/>
              <a:t> </a:t>
            </a:r>
            <a:r>
              <a:rPr lang="en-US" sz="6400" dirty="0"/>
              <a:t>mutation in the CLN6 gene (</a:t>
            </a:r>
            <a:r>
              <a:rPr lang="en-US" sz="6400" dirty="0">
                <a:hlinkClick r:id="rId13"/>
              </a:rPr>
              <a:t>602780</a:t>
            </a:r>
            <a:r>
              <a:rPr lang="en-US" sz="6400" dirty="0"/>
              <a:t>) on 15q21</a:t>
            </a:r>
            <a:r>
              <a:rPr lang="en-US" sz="6400" dirty="0" smtClean="0"/>
              <a:t>;</a:t>
            </a:r>
          </a:p>
          <a:p>
            <a:r>
              <a:rPr lang="en-US" sz="6400" dirty="0" smtClean="0"/>
              <a:t> </a:t>
            </a:r>
            <a:r>
              <a:rPr lang="en-US" sz="6400" dirty="0"/>
              <a:t>CLN7 (</a:t>
            </a:r>
            <a:r>
              <a:rPr lang="en-US" sz="6400" dirty="0">
                <a:hlinkClick r:id="rId14"/>
              </a:rPr>
              <a:t>610951</a:t>
            </a:r>
            <a:r>
              <a:rPr lang="en-US" sz="6400" dirty="0"/>
              <a:t>), </a:t>
            </a:r>
            <a:r>
              <a:rPr lang="en-US" sz="6400" dirty="0" smtClean="0"/>
              <a:t> </a:t>
            </a:r>
            <a:r>
              <a:rPr lang="en-US" sz="6400" dirty="0"/>
              <a:t>mutation in the MFSD8 gene (</a:t>
            </a:r>
            <a:r>
              <a:rPr lang="en-US" sz="6400" dirty="0">
                <a:hlinkClick r:id="rId15"/>
              </a:rPr>
              <a:t>611124</a:t>
            </a:r>
            <a:r>
              <a:rPr lang="en-US" sz="6400" dirty="0"/>
              <a:t>) on 4q28; </a:t>
            </a:r>
            <a:endParaRPr lang="en-US" sz="6400" dirty="0" smtClean="0"/>
          </a:p>
          <a:p>
            <a:r>
              <a:rPr lang="en-US" sz="6400" dirty="0" smtClean="0"/>
              <a:t>CLN8 </a:t>
            </a:r>
            <a:r>
              <a:rPr lang="en-US" sz="6400" dirty="0"/>
              <a:t>(</a:t>
            </a:r>
            <a:r>
              <a:rPr lang="en-US" sz="6400" dirty="0">
                <a:hlinkClick r:id="rId16"/>
              </a:rPr>
              <a:t>600143</a:t>
            </a:r>
            <a:r>
              <a:rPr lang="en-US" sz="6400" dirty="0"/>
              <a:t>) and the Northern epilepsy variant of CLN8 (</a:t>
            </a:r>
            <a:r>
              <a:rPr lang="en-US" sz="6400" dirty="0">
                <a:hlinkClick r:id="rId17"/>
              </a:rPr>
              <a:t>610003</a:t>
            </a:r>
            <a:r>
              <a:rPr lang="en-US" sz="6400" dirty="0"/>
              <a:t>), </a:t>
            </a:r>
            <a:r>
              <a:rPr lang="en-US" sz="6400" dirty="0" smtClean="0"/>
              <a:t>mutation </a:t>
            </a:r>
            <a:r>
              <a:rPr lang="en-US" sz="6400" dirty="0"/>
              <a:t>in the CLN8 gene (</a:t>
            </a:r>
            <a:r>
              <a:rPr lang="en-US" sz="6400" dirty="0">
                <a:hlinkClick r:id="rId18"/>
              </a:rPr>
              <a:t>607837</a:t>
            </a:r>
            <a:r>
              <a:rPr lang="en-US" sz="6400" dirty="0"/>
              <a:t>) on 8pter; </a:t>
            </a:r>
            <a:endParaRPr lang="en-US" sz="6400" dirty="0" smtClean="0"/>
          </a:p>
          <a:p>
            <a:r>
              <a:rPr lang="en-US" sz="6400" dirty="0" smtClean="0"/>
              <a:t>CLN10 </a:t>
            </a:r>
            <a:r>
              <a:rPr lang="en-US" sz="6400" dirty="0"/>
              <a:t>(</a:t>
            </a:r>
            <a:r>
              <a:rPr lang="en-US" sz="6400" dirty="0">
                <a:hlinkClick r:id="rId19"/>
              </a:rPr>
              <a:t>610127</a:t>
            </a:r>
            <a:r>
              <a:rPr lang="en-US" sz="6400" dirty="0"/>
              <a:t>), </a:t>
            </a:r>
            <a:r>
              <a:rPr lang="en-US" sz="6400" dirty="0" smtClean="0"/>
              <a:t> </a:t>
            </a:r>
            <a:r>
              <a:rPr lang="en-US" sz="6400" dirty="0"/>
              <a:t>mutation in the CTSD gene (</a:t>
            </a:r>
            <a:r>
              <a:rPr lang="en-US" sz="6400" dirty="0">
                <a:hlinkClick r:id="rId20"/>
              </a:rPr>
              <a:t>116840</a:t>
            </a:r>
            <a:r>
              <a:rPr lang="en-US" sz="6400" dirty="0"/>
              <a:t>) on 11p15; </a:t>
            </a:r>
            <a:r>
              <a:rPr lang="en-US" sz="6400" dirty="0" smtClean="0"/>
              <a:t>-</a:t>
            </a:r>
            <a:r>
              <a:rPr lang="en-US" sz="6400" dirty="0" smtClean="0">
                <a:sym typeface="Wingdings" panose="05000000000000000000" pitchFamily="2" charset="2"/>
              </a:rPr>
              <a:t> forma </a:t>
            </a:r>
            <a:r>
              <a:rPr lang="en-US" sz="6400" dirty="0" err="1" smtClean="0">
                <a:sym typeface="Wingdings" panose="05000000000000000000" pitchFamily="2" charset="2"/>
              </a:rPr>
              <a:t>congenita</a:t>
            </a:r>
            <a:r>
              <a:rPr lang="en-US" sz="6400" dirty="0" smtClean="0">
                <a:sym typeface="Wingdings" panose="05000000000000000000" pitchFamily="2" charset="2"/>
              </a:rPr>
              <a:t> com </a:t>
            </a:r>
            <a:r>
              <a:rPr lang="en-US" sz="6400" dirty="0" err="1" smtClean="0">
                <a:sym typeface="Wingdings" panose="05000000000000000000" pitchFamily="2" charset="2"/>
              </a:rPr>
              <a:t>microcefalia</a:t>
            </a:r>
            <a:r>
              <a:rPr lang="en-US" sz="6400" dirty="0" smtClean="0">
                <a:sym typeface="Wingdings" panose="05000000000000000000" pitchFamily="2" charset="2"/>
              </a:rPr>
              <a:t> e </a:t>
            </a:r>
            <a:r>
              <a:rPr lang="en-US" sz="6400" dirty="0" err="1" smtClean="0">
                <a:sym typeface="Wingdings" panose="05000000000000000000" pitchFamily="2" charset="2"/>
              </a:rPr>
              <a:t>convulsão</a:t>
            </a:r>
            <a:r>
              <a:rPr lang="en-US" sz="6400" dirty="0" smtClean="0">
                <a:sym typeface="Wingdings" panose="05000000000000000000" pitchFamily="2" charset="2"/>
              </a:rPr>
              <a:t> </a:t>
            </a:r>
            <a:endParaRPr lang="en-US" sz="6400" dirty="0" smtClean="0"/>
          </a:p>
          <a:p>
            <a:r>
              <a:rPr lang="en-US" sz="6400" dirty="0" smtClean="0"/>
              <a:t>CLN11 </a:t>
            </a:r>
            <a:r>
              <a:rPr lang="en-US" sz="6400" dirty="0"/>
              <a:t>(</a:t>
            </a:r>
            <a:r>
              <a:rPr lang="en-US" sz="6400" dirty="0">
                <a:hlinkClick r:id="rId21"/>
              </a:rPr>
              <a:t>614706</a:t>
            </a:r>
            <a:r>
              <a:rPr lang="en-US" sz="6400" dirty="0"/>
              <a:t>), </a:t>
            </a:r>
            <a:r>
              <a:rPr lang="en-US" sz="6400" dirty="0" smtClean="0"/>
              <a:t>mutation </a:t>
            </a:r>
            <a:r>
              <a:rPr lang="en-US" sz="6400" dirty="0"/>
              <a:t>in the GRN gene (</a:t>
            </a:r>
            <a:r>
              <a:rPr lang="en-US" sz="6400" dirty="0">
                <a:hlinkClick r:id="rId22"/>
              </a:rPr>
              <a:t>138945</a:t>
            </a:r>
            <a:r>
              <a:rPr lang="en-US" sz="6400" dirty="0"/>
              <a:t>) on 17q; </a:t>
            </a:r>
            <a:endParaRPr lang="en-US" sz="6400" dirty="0" smtClean="0"/>
          </a:p>
          <a:p>
            <a:r>
              <a:rPr lang="en-US" sz="6400" dirty="0" smtClean="0"/>
              <a:t>CLN12 (</a:t>
            </a:r>
            <a:r>
              <a:rPr lang="en-US" sz="6400" dirty="0" smtClean="0">
                <a:solidFill>
                  <a:srgbClr val="002060"/>
                </a:solidFill>
              </a:rPr>
              <a:t>610513</a:t>
            </a:r>
            <a:r>
              <a:rPr lang="en-US" sz="6400" dirty="0" smtClean="0"/>
              <a:t>), mutation </a:t>
            </a:r>
            <a:r>
              <a:rPr lang="en-US" sz="6400" dirty="0"/>
              <a:t>in </a:t>
            </a:r>
            <a:r>
              <a:rPr lang="en-US" sz="6400" dirty="0" smtClean="0"/>
              <a:t>the ATP 13 A2                  on 1p36</a:t>
            </a:r>
          </a:p>
          <a:p>
            <a:r>
              <a:rPr lang="en-US" sz="6400" dirty="0" smtClean="0"/>
              <a:t>CLN13 </a:t>
            </a:r>
            <a:r>
              <a:rPr lang="en-US" sz="6400" dirty="0"/>
              <a:t>(</a:t>
            </a:r>
            <a:r>
              <a:rPr lang="en-US" sz="6400" dirty="0">
                <a:hlinkClick r:id="rId23"/>
              </a:rPr>
              <a:t>615362</a:t>
            </a:r>
            <a:r>
              <a:rPr lang="en-US" sz="6400" dirty="0"/>
              <a:t>), </a:t>
            </a:r>
            <a:r>
              <a:rPr lang="en-US" sz="6400" dirty="0" smtClean="0"/>
              <a:t>mutation </a:t>
            </a:r>
            <a:r>
              <a:rPr lang="en-US" sz="6400" dirty="0"/>
              <a:t>in the CTSF gene (</a:t>
            </a:r>
            <a:r>
              <a:rPr lang="en-US" sz="6400" dirty="0">
                <a:hlinkClick r:id="rId24"/>
              </a:rPr>
              <a:t>603539</a:t>
            </a:r>
            <a:r>
              <a:rPr lang="en-US" sz="6400" dirty="0"/>
              <a:t>) on 11q13; </a:t>
            </a:r>
          </a:p>
          <a:p>
            <a:r>
              <a:rPr lang="en-US" sz="6400" dirty="0" smtClean="0"/>
              <a:t>CLN14 </a:t>
            </a:r>
            <a:r>
              <a:rPr lang="en-US" sz="6400" dirty="0"/>
              <a:t>(</a:t>
            </a:r>
            <a:r>
              <a:rPr lang="en-US" sz="6400" dirty="0">
                <a:hlinkClick r:id="rId25"/>
              </a:rPr>
              <a:t>611726</a:t>
            </a:r>
            <a:r>
              <a:rPr lang="en-US" sz="6400" dirty="0"/>
              <a:t>), </a:t>
            </a:r>
            <a:r>
              <a:rPr lang="en-US" sz="6400" dirty="0" smtClean="0"/>
              <a:t> </a:t>
            </a:r>
            <a:r>
              <a:rPr lang="en-US" sz="6400" dirty="0"/>
              <a:t>mutation in the KCTD7 gene (</a:t>
            </a:r>
            <a:r>
              <a:rPr lang="en-US" sz="6400" dirty="0">
                <a:hlinkClick r:id="rId26"/>
              </a:rPr>
              <a:t>611725</a:t>
            </a:r>
            <a:r>
              <a:rPr lang="en-US" sz="6400" dirty="0"/>
              <a:t>) on 7q11</a:t>
            </a:r>
            <a:r>
              <a:rPr lang="en-US" sz="6400" dirty="0" smtClean="0"/>
              <a:t>.</a:t>
            </a:r>
          </a:p>
          <a:p>
            <a:endParaRPr lang="en-US" sz="6400" dirty="0" smtClean="0"/>
          </a:p>
          <a:p>
            <a:r>
              <a:rPr lang="en-US" sz="6400" dirty="0" smtClean="0"/>
              <a:t>CLN9 </a:t>
            </a:r>
            <a:r>
              <a:rPr lang="en-US" sz="6400" dirty="0"/>
              <a:t>(</a:t>
            </a:r>
            <a:r>
              <a:rPr lang="en-US" sz="6400" dirty="0">
                <a:hlinkClick r:id="rId27"/>
              </a:rPr>
              <a:t>609055</a:t>
            </a:r>
            <a:r>
              <a:rPr lang="en-US" sz="6400" dirty="0"/>
              <a:t>) has not been molecularly characterized.</a:t>
            </a:r>
          </a:p>
          <a:p>
            <a:endParaRPr lang="en-US" sz="6400" dirty="0" smtClean="0"/>
          </a:p>
        </p:txBody>
      </p:sp>
    </p:spTree>
    <p:extLst>
      <p:ext uri="{BB962C8B-B14F-4D97-AF65-F5344CB8AC3E}">
        <p14:creationId xmlns:p14="http://schemas.microsoft.com/office/powerpoint/2010/main" val="133440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VARIABILIDADE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proximadamente</a:t>
            </a:r>
            <a:r>
              <a:rPr lang="en-US" dirty="0" smtClean="0"/>
              <a:t>  160  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r>
              <a:rPr lang="en-US" dirty="0" smtClean="0"/>
              <a:t> </a:t>
            </a:r>
            <a:r>
              <a:rPr lang="en-US" dirty="0"/>
              <a:t>NCL Mutation Database, </a:t>
            </a:r>
            <a:r>
              <a:rPr lang="en-US" u="sng" dirty="0">
                <a:hlinkClick r:id="rId2"/>
              </a:rPr>
              <a:t>http://www.ucl.ac.uk/ncl/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Mutação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associadas</a:t>
            </a:r>
            <a:r>
              <a:rPr lang="en-US" dirty="0" smtClean="0"/>
              <a:t> a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agressivas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de </a:t>
            </a:r>
            <a:r>
              <a:rPr lang="en-US" dirty="0" err="1" smtClean="0"/>
              <a:t>inicio</a:t>
            </a:r>
            <a:r>
              <a:rPr lang="en-US" dirty="0" smtClean="0"/>
              <a:t> </a:t>
            </a:r>
            <a:r>
              <a:rPr lang="en-US" dirty="0" err="1" smtClean="0"/>
              <a:t>tardio</a:t>
            </a:r>
            <a:r>
              <a:rPr lang="en-US" dirty="0" smtClean="0"/>
              <a:t>    e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atípicas</a:t>
            </a:r>
            <a:endParaRPr lang="pt-BR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</a:t>
            </a:r>
            <a:endParaRPr lang="pt-BR" dirty="0"/>
          </a:p>
        </p:txBody>
      </p:sp>
      <p:pic>
        <p:nvPicPr>
          <p:cNvPr id="3074" name="Picture 2" descr="http://www.scielo.br/img/revistas/anp/v65n2a/a25fig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80" y="4077072"/>
            <a:ext cx="55245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822604" y="5363235"/>
            <a:ext cx="3240360" cy="646331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pt-BR" b="1" dirty="0"/>
              <a:t>Arq. </a:t>
            </a:r>
            <a:r>
              <a:rPr lang="pt-BR" b="1" dirty="0" err="1" smtClean="0"/>
              <a:t>Neuro</a:t>
            </a:r>
            <a:r>
              <a:rPr lang="pt-BR" b="1" dirty="0" smtClean="0"/>
              <a:t> -Psiquiatr.</a:t>
            </a:r>
            <a:r>
              <a:rPr lang="pt-BR" b="1" dirty="0"/>
              <a:t> </a:t>
            </a:r>
            <a:endParaRPr lang="pt-BR" b="1" dirty="0" smtClean="0"/>
          </a:p>
          <a:p>
            <a:r>
              <a:rPr lang="pt-BR" b="1" dirty="0" smtClean="0"/>
              <a:t>vol.65</a:t>
            </a:r>
            <a:r>
              <a:rPr lang="pt-BR" b="1" dirty="0"/>
              <a:t> </a:t>
            </a:r>
            <a:r>
              <a:rPr lang="pt-BR" b="1" dirty="0" smtClean="0"/>
              <a:t>no.2,2007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4104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CLN2 –QUADRO CLINICO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IDADE DE INICIO -2 A 5 ANOS  </a:t>
            </a:r>
          </a:p>
          <a:p>
            <a:r>
              <a:rPr lang="pt-BR" dirty="0" smtClean="0"/>
              <a:t>ACHADOS CLINICOS </a:t>
            </a:r>
            <a:r>
              <a:rPr lang="pt-BR" dirty="0" smtClean="0">
                <a:sym typeface="Wingdings" panose="05000000000000000000" pitchFamily="2" charset="2"/>
              </a:rPr>
              <a:t>EPILEPSIA REFRATÁRIA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   ATAXIA +MIOCLONIA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PERDA VISUAL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PERDA DA FUNÇÃO MOTORA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PEERDA DA LINGUAGEM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PERDA DA DEGLUTIÇÃO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   DETERIORAÇÃO MENTAL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72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DIAGNÓSTICO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DIGNÓSTICO  COM USO DE TESTES DE DNA </a:t>
            </a:r>
          </a:p>
          <a:p>
            <a:r>
              <a:rPr lang="en-US" dirty="0" smtClean="0"/>
              <a:t>IDENTIFICAÇÃO DE 13 GENES CAUSADORES DE DOENÇA  FORNECEU A BASE PARA O ATENDIMENTO DOS MECANISMOS MOLECULARES DA LIPOFUCCINOIDE CEROIDE NEURONAL </a:t>
            </a:r>
          </a:p>
          <a:p>
            <a:r>
              <a:rPr lang="en-US" dirty="0" smtClean="0"/>
              <a:t>BASE PARA O DESENVOLVIMENTO DE TERAPIA-ALVO</a:t>
            </a:r>
          </a:p>
          <a:p>
            <a:endParaRPr lang="en-US" dirty="0"/>
          </a:p>
          <a:p>
            <a:r>
              <a:rPr lang="en-US" dirty="0" smtClean="0"/>
              <a:t>A INCIDENCIA DE CLN2   </a:t>
            </a:r>
            <a:r>
              <a:rPr lang="en-US" dirty="0" smtClean="0">
                <a:sym typeface="Wingdings" panose="05000000000000000000" pitchFamily="2" charset="2"/>
              </a:rPr>
              <a:t>9,0/100.000  OU </a:t>
            </a:r>
            <a:r>
              <a:rPr lang="en-US" dirty="0" smtClean="0"/>
              <a:t> </a:t>
            </a:r>
            <a:r>
              <a:rPr lang="en-US" dirty="0"/>
              <a:t>1 /</a:t>
            </a:r>
            <a:r>
              <a:rPr lang="en-US" dirty="0" smtClean="0"/>
              <a:t> </a:t>
            </a:r>
            <a:r>
              <a:rPr lang="en-US" dirty="0"/>
              <a:t>11,161 </a:t>
            </a:r>
            <a:r>
              <a:rPr lang="en-US" dirty="0" smtClean="0"/>
              <a:t>NASCIDOS VIVOS (</a:t>
            </a:r>
            <a:r>
              <a:rPr lang="en-US" dirty="0" smtClean="0">
                <a:hlinkClick r:id="rId2"/>
              </a:rPr>
              <a:t>Moore </a:t>
            </a:r>
            <a:r>
              <a:rPr lang="en-US" dirty="0">
                <a:hlinkClick r:id="rId2"/>
              </a:rPr>
              <a:t>et al. (2008</a:t>
            </a:r>
            <a:r>
              <a:rPr lang="en-US" dirty="0" smtClean="0">
                <a:hlinkClick r:id="rId2"/>
              </a:rPr>
              <a:t>)</a:t>
            </a:r>
            <a:r>
              <a:rPr lang="en-US" dirty="0" smtClean="0"/>
              <a:t>)</a:t>
            </a:r>
            <a:endParaRPr lang="pt-BR" dirty="0"/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92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DIAGNÓSTICO DE CERTEZA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 CONFIRMAR A SUSPEITA CLINICA DE  </a:t>
            </a:r>
            <a:r>
              <a:rPr lang="en-US" dirty="0"/>
              <a:t>CLN2 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RECOMENDAÇÃO PARA DIAGNÓSTICO LABORATORIAL : PADRÃO OURO -</a:t>
            </a:r>
            <a:r>
              <a:rPr lang="en-US" dirty="0" smtClean="0">
                <a:sym typeface="Wingdings" panose="05000000000000000000" pitchFamily="2" charset="2"/>
              </a:rPr>
              <a:t> DEMONSTRAÇÃO DE DEFICIENCIA DA ATIVIDADE DA ENZIMA TPP1   (LEUCÓCITOS , FIBROBLATOS , SANGUE EM PAPEL FILTRO) </a:t>
            </a:r>
          </a:p>
          <a:p>
            <a:r>
              <a:rPr lang="en-US" dirty="0" smtClean="0"/>
              <a:t>IDENTIFICAÇÃO DA MUTAÇÃO CAUSADORA EM CADA ALELO TPP1/CLN2 </a:t>
            </a:r>
            <a:r>
              <a:rPr lang="en-US" dirty="0"/>
              <a:t>gene. </a:t>
            </a:r>
            <a:endParaRPr lang="en-US" dirty="0" smtClean="0"/>
          </a:p>
          <a:p>
            <a:r>
              <a:rPr lang="en-US" dirty="0" smtClean="0"/>
              <a:t>DUAS MJTAÇÕES PATOGENICAS EM TRANS É DIAGNPOSTICO PARA A DOENÇA .</a:t>
            </a:r>
          </a:p>
          <a:p>
            <a:r>
              <a:rPr lang="en-US" dirty="0" smtClean="0"/>
              <a:t>.</a:t>
            </a:r>
            <a:r>
              <a:rPr lang="pt-BR" u="sng" dirty="0" smtClean="0">
                <a:hlinkClick r:id="rId2" tooltip="Molecular genetics and metabolism."/>
              </a:rPr>
              <a:t> </a:t>
            </a:r>
            <a:r>
              <a:rPr lang="pt-BR" u="sng" dirty="0">
                <a:hlinkClick r:id="rId2" tooltip="Molecular genetics and metabolism."/>
              </a:rPr>
              <a:t>Mol </a:t>
            </a:r>
            <a:r>
              <a:rPr lang="pt-BR" u="sng" dirty="0" err="1">
                <a:hlinkClick r:id="rId2" tooltip="Molecular genetics and metabolism."/>
              </a:rPr>
              <a:t>Genet</a:t>
            </a:r>
            <a:r>
              <a:rPr lang="pt-BR" u="sng" dirty="0">
                <a:hlinkClick r:id="rId2" tooltip="Molecular genetics and metabolism."/>
              </a:rPr>
              <a:t> </a:t>
            </a:r>
            <a:r>
              <a:rPr lang="pt-BR" u="sng" dirty="0" err="1">
                <a:hlinkClick r:id="rId2" tooltip="Molecular genetics and metabolism."/>
              </a:rPr>
              <a:t>Metab</a:t>
            </a:r>
            <a:r>
              <a:rPr lang="pt-BR" u="sng" dirty="0">
                <a:hlinkClick r:id="rId2" tooltip="Molecular genetics and metabolism."/>
              </a:rPr>
              <a:t>.</a:t>
            </a:r>
            <a:r>
              <a:rPr lang="pt-BR" dirty="0"/>
              <a:t> 2016 Sep;119(1-2):160-7</a:t>
            </a:r>
            <a:endParaRPr lang="en-US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5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PERSPECTIVAS TERAPEUTICAS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TERAPIA-ALVO INCLUINDO :</a:t>
            </a:r>
          </a:p>
          <a:p>
            <a:r>
              <a:rPr lang="en-US" dirty="0" smtClean="0"/>
              <a:t>TERAPIA DE </a:t>
            </a:r>
            <a:r>
              <a:rPr lang="en-US" dirty="0" err="1" smtClean="0"/>
              <a:t>DE</a:t>
            </a:r>
            <a:r>
              <a:rPr lang="en-US" dirty="0" smtClean="0"/>
              <a:t> REPOSIÇÃO ENZIMÁTICA</a:t>
            </a:r>
          </a:p>
          <a:p>
            <a:r>
              <a:rPr lang="en-US" dirty="0" smtClean="0"/>
              <a:t>GENE TERAPIA  </a:t>
            </a:r>
          </a:p>
          <a:p>
            <a:r>
              <a:rPr lang="en-US" dirty="0" smtClean="0"/>
              <a:t>TERAPIA CELULAR </a:t>
            </a:r>
          </a:p>
          <a:p>
            <a:r>
              <a:rPr lang="en-US" dirty="0" smtClean="0"/>
              <a:t>DROGAS  FARMACOLÓGICAS  PARA MODULAREM AS VIAS DO DEFEITO MOLECULAR </a:t>
            </a:r>
          </a:p>
          <a:p>
            <a:r>
              <a:rPr lang="en-US" dirty="0" smtClean="0"/>
              <a:t>O DESENVOLVIMENTO DE TERAPIAS  TORNA ESSENCIAL O DIAGNOSTICO PRECOCE PARA EFETIVIDADE  DESSAS TEERAPIAS.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nl-NL" u="sng" dirty="0">
                <a:hlinkClick r:id="rId2" tooltip="The Lancet. Neurology."/>
              </a:rPr>
              <a:t>Lancet Neurol.</a:t>
            </a:r>
            <a:r>
              <a:rPr lang="nl-NL" dirty="0"/>
              <a:t> 2019 Jan;18(1):107-116</a:t>
            </a:r>
            <a:r>
              <a:rPr lang="en-US" dirty="0"/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24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delo de design de farmác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459141_TF03460537.potx" id="{6C52107A-BC85-4DD7-9B0A-B48D2976D071}" vid="{78B804CF-9173-4456-B35F-ACB7BB22941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 com design de farmácia</Template>
  <TotalTime>593</TotalTime>
  <Words>574</Words>
  <Application>Microsoft Office PowerPoint</Application>
  <PresentationFormat>Personalizar</PresentationFormat>
  <Paragraphs>95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Algerian</vt:lpstr>
      <vt:lpstr>Arial</vt:lpstr>
      <vt:lpstr>Calibri</vt:lpstr>
      <vt:lpstr>Euphemia</vt:lpstr>
      <vt:lpstr>Franklin Gothic Book</vt:lpstr>
      <vt:lpstr>Wingdings</vt:lpstr>
      <vt:lpstr>Modelo de design de farmácia</vt:lpstr>
      <vt:lpstr>Lipofuccinose ceroide neuronal  tipo 2 - cln2 </vt:lpstr>
      <vt:lpstr>Definição </vt:lpstr>
      <vt:lpstr>Classificação</vt:lpstr>
      <vt:lpstr>HETEROGENEIDADE </vt:lpstr>
      <vt:lpstr>VARIABILIDADE </vt:lpstr>
      <vt:lpstr>CLN2 –QUADRO CLINICO </vt:lpstr>
      <vt:lpstr>DIAGNÓSTICO </vt:lpstr>
      <vt:lpstr>DIAGNÓSTICO DE CERTEZA </vt:lpstr>
      <vt:lpstr>PERSPECTIVAS TERAPEUTICAS</vt:lpstr>
      <vt:lpstr>PERSPECTIVAS TERAPEUTICAS</vt:lpstr>
      <vt:lpstr>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Doença de batten cln2</dc:title>
  <dc:creator>Maria Terezinha De Oliveira Cardoso</dc:creator>
  <cp:lastModifiedBy>Alba Valeria Gomes de Paula</cp:lastModifiedBy>
  <cp:revision>27</cp:revision>
  <dcterms:created xsi:type="dcterms:W3CDTF">2019-08-20T15:22:15Z</dcterms:created>
  <dcterms:modified xsi:type="dcterms:W3CDTF">2019-08-21T18:00:20Z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