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5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4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3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2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0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22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3" r:id="rId5"/>
    <p:sldLayoutId id="2147483749" r:id="rId6"/>
    <p:sldLayoutId id="2147483750" r:id="rId7"/>
    <p:sldLayoutId id="2147483740" r:id="rId8"/>
    <p:sldLayoutId id="2147483741" r:id="rId9"/>
    <p:sldLayoutId id="2147483742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65E9CF-1BBA-4780-A589-3BF8F9D82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DBFCB8-D257-424F-9ECD-1D9371299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pt-BR" sz="4400" dirty="0">
                <a:solidFill>
                  <a:schemeClr val="tx1"/>
                </a:solidFill>
              </a:rPr>
              <a:t>Diagnóstico de raras no brasil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500A194-107F-4FA5-AA99-8C0471E80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Desafios &amp; Inspirações </a:t>
            </a:r>
          </a:p>
        </p:txBody>
      </p:sp>
    </p:spTree>
    <p:extLst>
      <p:ext uri="{BB962C8B-B14F-4D97-AF65-F5344CB8AC3E}">
        <p14:creationId xmlns:p14="http://schemas.microsoft.com/office/powerpoint/2010/main" val="60887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B0EB7C-9B4E-477B-A890-9D7B4AD9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534650" cy="1371600"/>
          </a:xfrm>
        </p:spPr>
        <p:txBody>
          <a:bodyPr>
            <a:normAutofit/>
          </a:bodyPr>
          <a:lstStyle/>
          <a:p>
            <a:r>
              <a:rPr lang="pt-BR" dirty="0"/>
              <a:t>Futuro : Casa dos Raros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9B7B803-C55D-42F6-80EE-2807FBA167F5}"/>
              </a:ext>
            </a:extLst>
          </p:cNvPr>
          <p:cNvSpPr txBox="1"/>
          <p:nvPr/>
        </p:nvSpPr>
        <p:spPr>
          <a:xfrm>
            <a:off x="1066800" y="2014193"/>
            <a:ext cx="45702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Novas plataformas de triagem neonatal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Bancos de dados e </a:t>
            </a:r>
            <a:r>
              <a:rPr lang="pt-BR" sz="2800" dirty="0" err="1"/>
              <a:t>biobanco</a:t>
            </a:r>
            <a:r>
              <a:rPr lang="pt-BR" sz="2800" dirty="0"/>
              <a:t> com amostras de pacientes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Centro de informações aos profissionais de saúde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Alojamento para famílias, pesquisadores e estagiários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Programas de formação e atividades educativas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09DDF062-E6FE-4E29-BB61-3665E906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9" y="1899802"/>
            <a:ext cx="5630662" cy="40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2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864B16-C8E9-48B9-A150-73ED7253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42722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pt-BR" dirty="0"/>
              <a:t>Obrigado!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Antoine Daher - a.daher@casahunter.org.br</a:t>
            </a:r>
            <a:br>
              <a:rPr lang="pt-BR" dirty="0"/>
            </a:b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F21B72A-1CCD-443C-A3E8-03624D19D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91075"/>
            <a:ext cx="2893374" cy="18096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7158CD6-644D-46FC-985E-9F2A113D8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87" y="3429000"/>
            <a:ext cx="2403802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D20590-9589-43BB-B0E1-EB05A21A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pessoa, homem&#10;&#10;Descrição gerada automaticamente">
            <a:extLst>
              <a:ext uri="{FF2B5EF4-FFF2-40B4-BE49-F238E27FC236}">
                <a16:creationId xmlns:a16="http://schemas.microsoft.com/office/drawing/2014/main" xmlns="" id="{AA9D2FB7-54C0-43B7-AE21-7E2238850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6648" r="127" b="4415"/>
          <a:stretch/>
        </p:blipFill>
        <p:spPr>
          <a:xfrm>
            <a:off x="902192" y="347687"/>
            <a:ext cx="10387615" cy="6162625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9B15C744-BD32-46CA-86FC-32119C657461}"/>
              </a:ext>
            </a:extLst>
          </p:cNvPr>
          <p:cNvSpPr txBox="1">
            <a:spLocks/>
          </p:cNvSpPr>
          <p:nvPr/>
        </p:nvSpPr>
        <p:spPr>
          <a:xfrm>
            <a:off x="1130800" y="983370"/>
            <a:ext cx="4775075" cy="1630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4400" dirty="0">
                <a:solidFill>
                  <a:schemeClr val="bg1"/>
                </a:solidFill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379028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B0EB7C-9B4E-477B-A890-9D7B4AD9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Desafios I: Montando o quebra-cabeças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9B7B803-C55D-42F6-80EE-2807FBA167F5}"/>
              </a:ext>
            </a:extLst>
          </p:cNvPr>
          <p:cNvSpPr txBox="1"/>
          <p:nvPr/>
        </p:nvSpPr>
        <p:spPr>
          <a:xfrm>
            <a:off x="1066800" y="1985618"/>
            <a:ext cx="48912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Desconhecimento do tema (profissionais de Saúde         em geral)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Ausência de serviços de informação nos casos de suspeita</a:t>
            </a:r>
            <a:endParaRPr lang="pt-BR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Necessidade de expansão da Triagem Neonatal (integral – ponta a ponta)</a:t>
            </a:r>
          </a:p>
        </p:txBody>
      </p:sp>
      <p:pic>
        <p:nvPicPr>
          <p:cNvPr id="9" name="Imagem 8" descr="Uma imagem contendo pessoa, de madeira, cortando, cerca&#10;&#10;Descrição gerada automaticamente">
            <a:extLst>
              <a:ext uri="{FF2B5EF4-FFF2-40B4-BE49-F238E27FC236}">
                <a16:creationId xmlns:a16="http://schemas.microsoft.com/office/drawing/2014/main" xmlns="" id="{8727039C-66F2-44F3-A3CE-D199BC4C6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87" y="2226302"/>
            <a:ext cx="5497587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5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B0EB7C-9B4E-477B-A890-9D7B4AD9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Desafios II: Montando o quebra-cabeças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9B7B803-C55D-42F6-80EE-2807FBA167F5}"/>
              </a:ext>
            </a:extLst>
          </p:cNvPr>
          <p:cNvSpPr txBox="1"/>
          <p:nvPr/>
        </p:nvSpPr>
        <p:spPr>
          <a:xfrm>
            <a:off x="1066800" y="1985618"/>
            <a:ext cx="48912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Poucos testes genéticos cobertos pelo SUS (cariótipo)</a:t>
            </a:r>
            <a:endParaRPr lang="pt-BR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Poucos geneticistas (concentrados nas regiões Sudeste e Sul)</a:t>
            </a:r>
            <a:endParaRPr lang="pt-BR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Testes para IEM ou genética molecular disponíveis em poucos centros de referência, (geralmente com uma taxa por serviço)</a:t>
            </a:r>
          </a:p>
        </p:txBody>
      </p:sp>
      <p:pic>
        <p:nvPicPr>
          <p:cNvPr id="8" name="Imagem 7" descr="Uma imagem contendo pessoa, de madeira, cortando, cerca&#10;&#10;Descrição gerada automaticamente">
            <a:extLst>
              <a:ext uri="{FF2B5EF4-FFF2-40B4-BE49-F238E27FC236}">
                <a16:creationId xmlns:a16="http://schemas.microsoft.com/office/drawing/2014/main" xmlns="" id="{D1500824-885D-468A-AA03-D45989883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87" y="2226302"/>
            <a:ext cx="5497587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6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D5F4C9-89DF-4DF0-BEC0-4B7FF202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pôr do sol, céu, ao ar livre, sol&#10;&#10;Descrição gerada automaticamente">
            <a:extLst>
              <a:ext uri="{FF2B5EF4-FFF2-40B4-BE49-F238E27FC236}">
                <a16:creationId xmlns:a16="http://schemas.microsoft.com/office/drawing/2014/main" xmlns="" id="{63F524A9-7F65-4807-B421-E31EFD755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5753"/>
          <a:stretch/>
        </p:blipFill>
        <p:spPr>
          <a:xfrm>
            <a:off x="871538" y="390376"/>
            <a:ext cx="10501311" cy="6128412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202C26E-90BA-4F48-8B11-FA15694D5839}"/>
              </a:ext>
            </a:extLst>
          </p:cNvPr>
          <p:cNvSpPr txBox="1">
            <a:spLocks/>
          </p:cNvSpPr>
          <p:nvPr/>
        </p:nvSpPr>
        <p:spPr>
          <a:xfrm>
            <a:off x="1130800" y="983370"/>
            <a:ext cx="4775075" cy="1630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4400" dirty="0">
                <a:solidFill>
                  <a:schemeClr val="tx1"/>
                </a:solidFill>
              </a:rPr>
              <a:t>Inspirações</a:t>
            </a:r>
          </a:p>
        </p:txBody>
      </p:sp>
    </p:spTree>
    <p:extLst>
      <p:ext uri="{BB962C8B-B14F-4D97-AF65-F5344CB8AC3E}">
        <p14:creationId xmlns:p14="http://schemas.microsoft.com/office/powerpoint/2010/main" val="287715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B0EB7C-9B4E-477B-A890-9D7B4AD9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534650" cy="1371600"/>
          </a:xfrm>
        </p:spPr>
        <p:txBody>
          <a:bodyPr>
            <a:normAutofit fontScale="90000"/>
          </a:bodyPr>
          <a:lstStyle/>
          <a:p>
            <a:r>
              <a:rPr lang="pt-BR" dirty="0"/>
              <a:t>Inspirações I: Serviço de Genética Médica           HCPA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9B7B803-C55D-42F6-80EE-2807FBA167F5}"/>
              </a:ext>
            </a:extLst>
          </p:cNvPr>
          <p:cNvSpPr txBox="1"/>
          <p:nvPr/>
        </p:nvSpPr>
        <p:spPr>
          <a:xfrm>
            <a:off x="1066800" y="2014194"/>
            <a:ext cx="4891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Consultas ambulatoriais: 120/semana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Consultas aos pacientes internados: 25/semana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Testes laboratoriais: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Citogenética: 250/mês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Genética bioquímica: 2.200/mês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Genética Molecular: 180/mês</a:t>
            </a:r>
          </a:p>
        </p:txBody>
      </p:sp>
      <p:pic>
        <p:nvPicPr>
          <p:cNvPr id="9" name="Picture 14" descr="IMG_3505">
            <a:extLst>
              <a:ext uri="{FF2B5EF4-FFF2-40B4-BE49-F238E27FC236}">
                <a16:creationId xmlns:a16="http://schemas.microsoft.com/office/drawing/2014/main" xmlns="" id="{A8F9CBE8-0CF0-4DE9-930E-D4BB7C422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37" y="1843072"/>
            <a:ext cx="1982708" cy="1419835"/>
          </a:xfrm>
          <a:prstGeom prst="rect">
            <a:avLst/>
          </a:prstGeom>
          <a:noFill/>
          <a:ln w="28575" cmpd="sng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" name="Picture 2" descr="C:\Users\roberto\Pictures\FOTOS 2012 - PICASA\SGM 2012-05-15 Vitor Guidi (edit reduz 640)\P1020515.JPG">
            <a:extLst>
              <a:ext uri="{FF2B5EF4-FFF2-40B4-BE49-F238E27FC236}">
                <a16:creationId xmlns:a16="http://schemas.microsoft.com/office/drawing/2014/main" xmlns="" id="{0E23AFC8-3FD4-4CC6-B4BD-84AEBF808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17"/>
          <a:stretch/>
        </p:blipFill>
        <p:spPr bwMode="auto">
          <a:xfrm>
            <a:off x="8963876" y="2342835"/>
            <a:ext cx="1623163" cy="2081604"/>
          </a:xfrm>
          <a:prstGeom prst="rect">
            <a:avLst/>
          </a:prstGeom>
          <a:noFill/>
          <a:ln w="28575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inksImageOne">
            <a:extLst>
              <a:ext uri="{FF2B5EF4-FFF2-40B4-BE49-F238E27FC236}">
                <a16:creationId xmlns:a16="http://schemas.microsoft.com/office/drawing/2014/main" xmlns="" id="{A79FF748-2570-47B6-879B-C34A730F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3877" y="1347971"/>
            <a:ext cx="932347" cy="901128"/>
          </a:xfrm>
          <a:prstGeom prst="rect">
            <a:avLst/>
          </a:prstGeom>
          <a:noFill/>
          <a:ln w="28575" cmpd="sng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GP2369">
            <a:extLst>
              <a:ext uri="{FF2B5EF4-FFF2-40B4-BE49-F238E27FC236}">
                <a16:creationId xmlns:a16="http://schemas.microsoft.com/office/drawing/2014/main" xmlns="" id="{1FDDE245-5225-44F3-88A1-C2B6F9D6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670" y="3389140"/>
            <a:ext cx="1252172" cy="1039957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4956322-124B-4D64-A87F-E497075007ED}"/>
              </a:ext>
            </a:extLst>
          </p:cNvPr>
          <p:cNvSpPr txBox="1"/>
          <p:nvPr/>
        </p:nvSpPr>
        <p:spPr>
          <a:xfrm>
            <a:off x="6667506" y="4743450"/>
            <a:ext cx="4105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+ Serviços de Informações: </a:t>
            </a:r>
            <a:r>
              <a:rPr lang="pt-BR" dirty="0"/>
              <a:t>(“Alô Genética!”)</a:t>
            </a:r>
            <a:endParaRPr lang="pt-BR" sz="2800" dirty="0"/>
          </a:p>
          <a:p>
            <a:r>
              <a:rPr lang="pt-BR" sz="2800" dirty="0"/>
              <a:t>+ Rede MPS Brasil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AC70239D-E43A-4112-865A-FBB5C231ECC0}"/>
              </a:ext>
            </a:extLst>
          </p:cNvPr>
          <p:cNvSpPr/>
          <p:nvPr/>
        </p:nvSpPr>
        <p:spPr>
          <a:xfrm>
            <a:off x="6724661" y="4714874"/>
            <a:ext cx="3862379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1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B0EB7C-9B4E-477B-A890-9D7B4AD9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534650" cy="1371600"/>
          </a:xfrm>
        </p:spPr>
        <p:txBody>
          <a:bodyPr>
            <a:normAutofit fontScale="90000"/>
          </a:bodyPr>
          <a:lstStyle/>
          <a:p>
            <a:r>
              <a:rPr lang="pt-BR" dirty="0"/>
              <a:t>Inspirações II: Instituto Erasmus MC / Holanda</a:t>
            </a:r>
            <a:br>
              <a:rPr lang="pt-BR" dirty="0"/>
            </a:b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9B7B803-C55D-42F6-80EE-2807FBA167F5}"/>
              </a:ext>
            </a:extLst>
          </p:cNvPr>
          <p:cNvSpPr txBox="1"/>
          <p:nvPr/>
        </p:nvSpPr>
        <p:spPr>
          <a:xfrm>
            <a:off x="1066800" y="2014194"/>
            <a:ext cx="48912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Centro de Referência para Doenças Raras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Modelo de Atendimento Multidisciplinar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Base de Dados específica para doenças raras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Modelo:</a:t>
            </a:r>
          </a:p>
        </p:txBody>
      </p:sp>
      <p:pic>
        <p:nvPicPr>
          <p:cNvPr id="6" name="Imagem 5" descr="Uma imagem contendo interior, mesa, bolo, caminhão&#10;&#10;Descrição gerada automaticamente">
            <a:extLst>
              <a:ext uri="{FF2B5EF4-FFF2-40B4-BE49-F238E27FC236}">
                <a16:creationId xmlns:a16="http://schemas.microsoft.com/office/drawing/2014/main" xmlns="" id="{C60FEBC4-1723-4336-B126-F24A28890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81" y="3803044"/>
            <a:ext cx="3534792" cy="241745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5" name="Imagem 14" descr="Uma imagem contendo edifício, ao ar livre&#10;&#10;Descrição gerada automaticamente">
            <a:extLst>
              <a:ext uri="{FF2B5EF4-FFF2-40B4-BE49-F238E27FC236}">
                <a16:creationId xmlns:a16="http://schemas.microsoft.com/office/drawing/2014/main" xmlns="" id="{D06237D8-743F-4421-9010-239D1ACFE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13" y="1485559"/>
            <a:ext cx="3900362" cy="219395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EC5DCCF-485D-4564-8160-B922B540E9EF}"/>
              </a:ext>
            </a:extLst>
          </p:cNvPr>
          <p:cNvSpPr txBox="1"/>
          <p:nvPr/>
        </p:nvSpPr>
        <p:spPr>
          <a:xfrm>
            <a:off x="1509718" y="5014901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“</a:t>
            </a:r>
            <a:r>
              <a:rPr lang="pt-BR" sz="2800" dirty="0" err="1"/>
              <a:t>Diagnóstico+Pesquisa+Tratamento</a:t>
            </a:r>
            <a:r>
              <a:rPr lang="pt-BR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87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B0EB7C-9B4E-477B-A890-9D7B4AD9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534650" cy="1371600"/>
          </a:xfrm>
        </p:spPr>
        <p:txBody>
          <a:bodyPr>
            <a:normAutofit fontScale="90000"/>
          </a:bodyPr>
          <a:lstStyle/>
          <a:p>
            <a:r>
              <a:rPr lang="pt-BR" dirty="0"/>
              <a:t>Inspirações II: Instituto Erasmus MC / Holanda</a:t>
            </a:r>
            <a:br>
              <a:rPr lang="pt-BR" dirty="0"/>
            </a:b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9B7B803-C55D-42F6-80EE-2807FBA167F5}"/>
              </a:ext>
            </a:extLst>
          </p:cNvPr>
          <p:cNvSpPr txBox="1"/>
          <p:nvPr/>
        </p:nvSpPr>
        <p:spPr>
          <a:xfrm>
            <a:off x="1066800" y="2014194"/>
            <a:ext cx="4891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Centro de Referência para Doenças Raras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Modelo de Atendimento Multidisciplinar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Paciente sob suspeita de DR é avaliado durante um dia por profissionais de diversas áreas, realizando exames básicos, de imagens e laboratoriais</a:t>
            </a:r>
          </a:p>
        </p:txBody>
      </p:sp>
      <p:pic>
        <p:nvPicPr>
          <p:cNvPr id="6" name="Imagem 5" descr="Uma imagem contendo interior, mesa, bolo, caminhão&#10;&#10;Descrição gerada automaticamente">
            <a:extLst>
              <a:ext uri="{FF2B5EF4-FFF2-40B4-BE49-F238E27FC236}">
                <a16:creationId xmlns:a16="http://schemas.microsoft.com/office/drawing/2014/main" xmlns="" id="{C60FEBC4-1723-4336-B126-F24A28890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81" y="3803044"/>
            <a:ext cx="3534792" cy="241745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5" name="Imagem 14" descr="Uma imagem contendo edifício, ao ar livre&#10;&#10;Descrição gerada automaticamente">
            <a:extLst>
              <a:ext uri="{FF2B5EF4-FFF2-40B4-BE49-F238E27FC236}">
                <a16:creationId xmlns:a16="http://schemas.microsoft.com/office/drawing/2014/main" xmlns="" id="{D06237D8-743F-4421-9010-239D1ACFE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13" y="1485559"/>
            <a:ext cx="3900362" cy="219395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3AF3DF4D-DD8F-41BA-BE5D-2B0F62E54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3CB01441-3C76-49F5-859F-7A0AF0704F40}"/>
              </a:ext>
            </a:extLst>
          </p:cNvPr>
          <p:cNvSpPr txBox="1">
            <a:spLocks/>
          </p:cNvSpPr>
          <p:nvPr/>
        </p:nvSpPr>
        <p:spPr>
          <a:xfrm>
            <a:off x="1130800" y="983370"/>
            <a:ext cx="4775075" cy="1630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z="4400" dirty="0">
                <a:solidFill>
                  <a:schemeClr val="bg1"/>
                </a:solidFill>
              </a:rPr>
              <a:t>E o futuro?</a:t>
            </a:r>
          </a:p>
        </p:txBody>
      </p:sp>
    </p:spTree>
    <p:extLst>
      <p:ext uri="{BB962C8B-B14F-4D97-AF65-F5344CB8AC3E}">
        <p14:creationId xmlns:p14="http://schemas.microsoft.com/office/powerpoint/2010/main" val="25967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B0EB7C-9B4E-477B-A890-9D7B4AD9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534650" cy="1371600"/>
          </a:xfrm>
        </p:spPr>
        <p:txBody>
          <a:bodyPr>
            <a:normAutofit fontScale="90000"/>
          </a:bodyPr>
          <a:lstStyle/>
          <a:p>
            <a:r>
              <a:rPr lang="pt-BR" dirty="0"/>
              <a:t>Futuro : Criação de Centro de Referência de Raras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9B7B803-C55D-42F6-80EE-2807FBA167F5}"/>
              </a:ext>
            </a:extLst>
          </p:cNvPr>
          <p:cNvSpPr txBox="1"/>
          <p:nvPr/>
        </p:nvSpPr>
        <p:spPr>
          <a:xfrm>
            <a:off x="1066800" y="2014193"/>
            <a:ext cx="45702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Espaço para atendimento multidisciplinar (salas para consultas, coleta de amostras, procedimentos menores, atendimento odontológico, fisioterapia, terapia ocupacional, avaliações de neuropsicologia, infusões etc.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CD48DD9-4472-4B9D-ADF6-B0E3347FA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7" t="6932" r="6476" b="8310"/>
          <a:stretch/>
        </p:blipFill>
        <p:spPr>
          <a:xfrm>
            <a:off x="5934935" y="2014193"/>
            <a:ext cx="5368610" cy="34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8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C39791"/>
      </a:accent1>
      <a:accent2>
        <a:srgbClr val="B89D7C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296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SavonVTI</vt:lpstr>
      <vt:lpstr>Diagnóstico de raras no brasil</vt:lpstr>
      <vt:lpstr>Apresentação do PowerPoint</vt:lpstr>
      <vt:lpstr>Desafios I: Montando o quebra-cabeças</vt:lpstr>
      <vt:lpstr>Desafios II: Montando o quebra-cabeças</vt:lpstr>
      <vt:lpstr>Apresentação do PowerPoint</vt:lpstr>
      <vt:lpstr>Inspirações I: Serviço de Genética Médica           HCPA</vt:lpstr>
      <vt:lpstr>Inspirações II: Instituto Erasmus MC / Holanda </vt:lpstr>
      <vt:lpstr>Inspirações II: Instituto Erasmus MC / Holanda </vt:lpstr>
      <vt:lpstr>Futuro : Criação de Centro de Referência de Raras</vt:lpstr>
      <vt:lpstr>Futuro : Casa dos Raros</vt:lpstr>
      <vt:lpstr>Obrigado!  Antoine Daher - a.daher@casahunter.org.br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de raras no brasil</dc:title>
  <dc:creator>Antoine Daher</dc:creator>
  <cp:lastModifiedBy>Alba Valeria Gomes de Paula</cp:lastModifiedBy>
  <cp:revision>19</cp:revision>
  <dcterms:created xsi:type="dcterms:W3CDTF">2019-07-26T17:05:02Z</dcterms:created>
  <dcterms:modified xsi:type="dcterms:W3CDTF">2019-08-21T18:02:37Z</dcterms:modified>
</cp:coreProperties>
</file>