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8" r:id="rId5"/>
    <p:sldId id="273" r:id="rId6"/>
    <p:sldId id="275" r:id="rId7"/>
    <p:sldId id="281" r:id="rId8"/>
    <p:sldId id="276" r:id="rId9"/>
    <p:sldId id="277" r:id="rId10"/>
    <p:sldId id="278" r:id="rId11"/>
    <p:sldId id="279" r:id="rId12"/>
    <p:sldId id="282" r:id="rId13"/>
    <p:sldId id="283" r:id="rId14"/>
    <p:sldId id="285" r:id="rId15"/>
    <p:sldId id="284" r:id="rId16"/>
    <p:sldId id="26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99FF99"/>
    <a:srgbClr val="CC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/>
    <p:restoredTop sz="94585"/>
  </p:normalViewPr>
  <p:slideViewPr>
    <p:cSldViewPr>
      <p:cViewPr varScale="1">
        <p:scale>
          <a:sx n="110" d="100"/>
          <a:sy n="110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Z:\Eventos\11&#170;%20AP%2005%2007%20Musicoterapia%20-%20Fernanda%20e%20Raquel\Apresenta&#231;&#245;es\V&#237;deo%20Simra%20-%20Exploring%20the%20World%20Through%20Music.mp4" TargetMode="External"/><Relationship Id="rId1" Type="http://schemas.microsoft.com/office/2007/relationships/media" Target="file:///Z:\Eventos\11&#170;%20AP%2005%2007%20Musicoterapia%20-%20Fernanda%20e%20Raquel\Apresenta&#231;&#245;es\V&#237;deo%20Simra%20-%20Exploring%20the%20World%20Through%20Music.mp4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2924944"/>
            <a:ext cx="9144000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496" y="76470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Clínica </a:t>
            </a:r>
            <a:r>
              <a:rPr lang="pt-BR" sz="48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Musicoterapêutica</a:t>
            </a:r>
            <a:endParaRPr lang="pt-BR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4725144"/>
            <a:ext cx="680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PELA REGULAMENTAÇÃO PROFISSIONAL</a:t>
            </a:r>
          </a:p>
          <a:p>
            <a:pPr algn="ctr"/>
            <a:r>
              <a:rPr lang="pt-BR" sz="2400" b="1" dirty="0" smtClean="0"/>
              <a:t>PL 6379/19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3068960"/>
            <a:ext cx="5904656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Aspectos teóricos e práticos</a:t>
            </a:r>
          </a:p>
          <a:p>
            <a:pPr algn="ctr"/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19672" y="6021288"/>
            <a:ext cx="5832648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Dra. </a:t>
            </a:r>
            <a:r>
              <a:rPr lang="pt-B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Eliamar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Fleury e Ferreira (UFG)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4824" y="332656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Vídeo 1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Nordoff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Robbins (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Caso clínico: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criança com Distrofia Congênita de Retina e Síndrome de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Joubert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Sintomas: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Cegueira, baixo tônus muscular, coordenação, equilíbrio corporal, fraqueza nos músculos orais, dificuldade de usar a voz.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Objetivos do tratamento </a:t>
            </a:r>
            <a:r>
              <a:rPr lang="pt-BR" sz="2000" b="1" u="sng" dirty="0" err="1" smtClean="0">
                <a:latin typeface="Arial" pitchFamily="34" charset="0"/>
                <a:cs typeface="Arial" pitchFamily="34" charset="0"/>
              </a:rPr>
              <a:t>musicoterapêutico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trabalhar musculatura e tônus muscular através da interação com instrumentos musicais, 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trabalhar o equilíbrio, lateralidade, 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descobrir o mundo das melodias por meio do piano, 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estimular a musculatura oral por meio do canto, 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aperfeiçoar a pronúncia de palavras.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6163447"/>
            <a:ext cx="570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=ow_nGPi3d9k</a:t>
            </a:r>
          </a:p>
        </p:txBody>
      </p:sp>
    </p:spTree>
    <p:extLst>
      <p:ext uri="{BB962C8B-B14F-4D97-AF65-F5344CB8AC3E}">
        <p14:creationId xmlns:p14="http://schemas.microsoft.com/office/powerpoint/2010/main" val="14979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mra - Exploring the World Through Music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32656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Vídeo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2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Hospital de Câncer Araújo Jorge / ACCG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Caso clínico: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criança em tratamento de leucemia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Contexto clínico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criança internada há mais de trinta dias na enfermaria oncológica.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Objetivos do tratamento </a:t>
            </a:r>
            <a:r>
              <a:rPr lang="pt-BR" sz="2000" b="1" u="sng" dirty="0" err="1" smtClean="0">
                <a:latin typeface="Arial" pitchFamily="34" charset="0"/>
                <a:cs typeface="Arial" pitchFamily="34" charset="0"/>
              </a:rPr>
              <a:t>musicoterapêutico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estimular a comunicação interativa por meio de canções imitativas,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desenvolver a linguagem e a expressão corporal, 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possibilitar momentos de interação entre a criança e a mãe;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criar momentos lúdicos como suporte emocional durante a hospitalização;</a:t>
            </a: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oferecer suporte emocional ao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cuidador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uma vez que a mãe se alegra quando o filho está cantando.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UCAS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6050" y="0"/>
            <a:ext cx="377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reaspra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6800"/>
            <a:ext cx="9144000" cy="52545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PANORAMA NACIONAL </a:t>
            </a:r>
          </a:p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NÍVEIS E ÁREAS DE ATUAÇÃO DO MUSICOTERAPEUTA NO BRASIL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87100"/>
            <a:ext cx="3658012" cy="32592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39652" y="2420887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Obrigada!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85646" y="805889"/>
            <a:ext cx="6804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PELA REGULAMENTAÇÃO PROFISSIONAL</a:t>
            </a:r>
          </a:p>
          <a:p>
            <a:pPr algn="ctr"/>
            <a:r>
              <a:rPr lang="pt-BR" sz="2400" b="1" dirty="0" smtClean="0"/>
              <a:t>PL 6379/19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0" y="4046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REFERÊNCIAS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41277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BARCELLOS, Lia Rejane. Musicoterapia, alguns escritos. Rio de Janeiro: </a:t>
            </a:r>
            <a:r>
              <a:rPr lang="pt-BR" sz="2000" dirty="0" err="1" smtClean="0"/>
              <a:t>Enelivros</a:t>
            </a:r>
            <a:r>
              <a:rPr lang="pt-BR" sz="2000" dirty="0" smtClean="0"/>
              <a:t>, 2004.</a:t>
            </a:r>
          </a:p>
          <a:p>
            <a:endParaRPr lang="pt-BR" sz="2000" dirty="0" smtClean="0"/>
          </a:p>
          <a:p>
            <a:r>
              <a:rPr lang="pt-BR" sz="2000" dirty="0" smtClean="0"/>
              <a:t>BRUSCIA, Kenneth E. </a:t>
            </a:r>
            <a:r>
              <a:rPr lang="pt-BR" sz="2000" b="1" dirty="0" smtClean="0"/>
              <a:t>Definindo Musicoterapia</a:t>
            </a:r>
            <a:r>
              <a:rPr lang="pt-BR" sz="2000" dirty="0" smtClean="0"/>
              <a:t>. Rio de Janeiro: </a:t>
            </a:r>
            <a:r>
              <a:rPr lang="pt-BR" sz="2000" dirty="0" err="1" smtClean="0"/>
              <a:t>Enelivros</a:t>
            </a:r>
            <a:r>
              <a:rPr lang="pt-BR" sz="2000" dirty="0" smtClean="0"/>
              <a:t>, 2000.</a:t>
            </a:r>
          </a:p>
          <a:p>
            <a:endParaRPr lang="pt-BR" sz="2000" dirty="0"/>
          </a:p>
          <a:p>
            <a:r>
              <a:rPr lang="pt-BR" sz="2000" dirty="0" smtClean="0"/>
              <a:t>RUUD, </a:t>
            </a:r>
            <a:r>
              <a:rPr lang="pt-BR" sz="2000" dirty="0" err="1" smtClean="0"/>
              <a:t>Even</a:t>
            </a:r>
            <a:r>
              <a:rPr lang="pt-BR" sz="2000" dirty="0" smtClean="0"/>
              <a:t>. Caminhos da Musicoterapia. São Paulo: </a:t>
            </a:r>
            <a:r>
              <a:rPr lang="pt-BR" sz="2000" dirty="0" err="1" smtClean="0"/>
              <a:t>Summus</a:t>
            </a:r>
            <a:r>
              <a:rPr lang="pt-BR" sz="2000" dirty="0" smtClean="0"/>
              <a:t>, 1990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823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1520" y="2348880"/>
            <a:ext cx="8568952" cy="25202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46341" y="60932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(BARCELLOS, 2004)</a:t>
            </a:r>
          </a:p>
          <a:p>
            <a:pPr algn="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47667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1982 – 2º Simpósio Internacional de Musicoterapia</a:t>
            </a:r>
          </a:p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(EUA)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68948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 smtClean="0"/>
              <a:t>Even</a:t>
            </a:r>
            <a:r>
              <a:rPr lang="pt-BR" sz="2400" dirty="0" smtClean="0"/>
              <a:t> Ruud, Barbara </a:t>
            </a:r>
            <a:r>
              <a:rPr lang="pt-BR" sz="2400" dirty="0" err="1" smtClean="0"/>
              <a:t>Hesser</a:t>
            </a:r>
            <a:r>
              <a:rPr lang="pt-BR" sz="2400" dirty="0" smtClean="0"/>
              <a:t>, Barbara </a:t>
            </a:r>
            <a:r>
              <a:rPr lang="pt-BR" sz="2400" dirty="0" err="1" smtClean="0"/>
              <a:t>Wheeler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27809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FUNDAMENTAÇÃO TEÓRICA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BUSCA-SE EXPLICAR O QUE ACONTECE NA PRÁTICA CLÍNICA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PARTIR DE DIVERSOS OLHARES TEÓRICOS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7703" y="5157192"/>
            <a:ext cx="793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SISTEMATIZAÇÃO DA CLÍNICA MUSICOTERAPÊUTICA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96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ágono 6"/>
          <p:cNvSpPr/>
          <p:nvPr/>
        </p:nvSpPr>
        <p:spPr>
          <a:xfrm>
            <a:off x="107504" y="1844824"/>
            <a:ext cx="8856984" cy="194421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05793" y="836711"/>
            <a:ext cx="4132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MUSICOTERAPIA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3985" y="234888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É um rio cujas águas tanto correm pelo leito da música quanto da terapia (BARCELLOS, 2004)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5091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MÚSICA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81872" y="452996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PSICOLOGIA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82873" y="45091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PSICOTERAPIA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915816" y="549322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FILOSOFIA</a:t>
            </a:r>
            <a:endParaRPr lang="pt-BR" sz="2800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259632" y="400087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4571999" y="3924672"/>
            <a:ext cx="0" cy="58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7354845" y="3924672"/>
            <a:ext cx="296416" cy="58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3059832" y="5373216"/>
            <a:ext cx="504056" cy="467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5580112" y="5373216"/>
            <a:ext cx="432048" cy="467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251520" y="26064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Breve Histórico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5400000">
            <a:off x="4374232" y="2115615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3528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Além das correntes teóricas, foram desenvolvidas: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90000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Teorias da Musicoterapia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6341" y="760720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(BARCELLOS, 2004)</a:t>
            </a:r>
          </a:p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184482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Procedimentos passaram a ser sistematizados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eta dobrada 16"/>
          <p:cNvSpPr/>
          <p:nvPr/>
        </p:nvSpPr>
        <p:spPr>
          <a:xfrm flipV="1">
            <a:off x="467544" y="2636912"/>
            <a:ext cx="1152128" cy="1368152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63688" y="2858746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Princípio de </a:t>
            </a:r>
            <a:r>
              <a:rPr lang="pt-B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</a:t>
            </a: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pt-B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Altshuler</a:t>
            </a: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1948)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Identidade Sonora (</a:t>
            </a:r>
            <a:r>
              <a:rPr lang="pt-B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Benenzon</a:t>
            </a: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1981)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Bonecos do Psicodrama (Rojas </a:t>
            </a:r>
            <a:r>
              <a:rPr lang="pt-B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Bermudéz</a:t>
            </a: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1970)             Instrumento Musical - Objeto integrador (</a:t>
            </a:r>
            <a:r>
              <a:rPr lang="pt-B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Benenzon</a:t>
            </a:r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1981)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5364088" y="450912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646341" y="60932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(BARCELLOS, 2004)</a:t>
            </a: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Teorias da Musicoterapia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112474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LEITURA MUSICOTERAPÊUTICA</a:t>
            </a:r>
          </a:p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ANÁLISE MUSICOTERAPÊUTICA</a:t>
            </a: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2708920"/>
            <a:ext cx="8640960" cy="3528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3068960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Na análise musicoterapêutica, articula-se a análise dos aspectos musicais ocorridos no </a:t>
            </a:r>
            <a:r>
              <a:rPr lang="pt-BR" sz="2400" i="1" dirty="0">
                <a:solidFill>
                  <a:schemeClr val="bg1"/>
                </a:solidFill>
              </a:rPr>
              <a:t>setting</a:t>
            </a:r>
            <a:r>
              <a:rPr lang="pt-BR" sz="2400" dirty="0">
                <a:solidFill>
                  <a:schemeClr val="bg1"/>
                </a:solidFill>
              </a:rPr>
              <a:t> a aspectos, tais como: </a:t>
            </a:r>
            <a:r>
              <a:rPr lang="pt-BR" sz="2400" dirty="0" smtClean="0">
                <a:solidFill>
                  <a:schemeClr val="bg1"/>
                </a:solidFill>
              </a:rPr>
              <a:t>história </a:t>
            </a:r>
            <a:r>
              <a:rPr lang="pt-BR" sz="2400" dirty="0">
                <a:solidFill>
                  <a:schemeClr val="bg1"/>
                </a:solidFill>
              </a:rPr>
              <a:t>de </a:t>
            </a:r>
            <a:r>
              <a:rPr lang="pt-BR" sz="2400" dirty="0" smtClean="0">
                <a:solidFill>
                  <a:schemeClr val="bg1"/>
                </a:solidFill>
              </a:rPr>
              <a:t>vida, história clínica atual, identidade </a:t>
            </a:r>
            <a:r>
              <a:rPr lang="pt-BR" sz="2400" dirty="0">
                <a:solidFill>
                  <a:schemeClr val="bg1"/>
                </a:solidFill>
              </a:rPr>
              <a:t>sonoro </a:t>
            </a:r>
            <a:r>
              <a:rPr lang="pt-BR" sz="2400" dirty="0" smtClean="0">
                <a:solidFill>
                  <a:schemeClr val="bg1"/>
                </a:solidFill>
              </a:rPr>
              <a:t>musical, contexto vivenciado pelos </a:t>
            </a:r>
            <a:r>
              <a:rPr lang="pt-BR" sz="2400" dirty="0">
                <a:solidFill>
                  <a:schemeClr val="bg1"/>
                </a:solidFill>
              </a:rPr>
              <a:t>sujeitos </a:t>
            </a:r>
            <a:r>
              <a:rPr lang="pt-BR" sz="2000" dirty="0">
                <a:solidFill>
                  <a:schemeClr val="bg1"/>
                </a:solidFill>
              </a:rPr>
              <a:t>(BARCELLOS, 2012)</a:t>
            </a:r>
            <a:r>
              <a:rPr lang="pt-BR" sz="2400" dirty="0">
                <a:solidFill>
                  <a:schemeClr val="bg1"/>
                </a:solidFill>
              </a:rPr>
              <a:t>. Esta construção visa compreender a música que o paciente cria ou recria no </a:t>
            </a:r>
            <a:r>
              <a:rPr lang="pt-BR" sz="2400" i="1" dirty="0" err="1" smtClean="0">
                <a:solidFill>
                  <a:schemeClr val="bg1"/>
                </a:solidFill>
              </a:rPr>
              <a:t>setting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terapêutico, </a:t>
            </a:r>
            <a:r>
              <a:rPr lang="pt-BR" sz="2400" dirty="0">
                <a:solidFill>
                  <a:schemeClr val="bg1"/>
                </a:solidFill>
              </a:rPr>
              <a:t>destacando-se a </a:t>
            </a:r>
            <a:r>
              <a:rPr lang="pt-BR" sz="2800" b="1" u="sng" dirty="0">
                <a:solidFill>
                  <a:schemeClr val="bg1"/>
                </a:solidFill>
              </a:rPr>
              <a:t>dimensão clínica da </a:t>
            </a:r>
            <a:r>
              <a:rPr lang="pt-BR" sz="2800" b="1" u="sng" dirty="0" smtClean="0">
                <a:solidFill>
                  <a:schemeClr val="bg1"/>
                </a:solidFill>
              </a:rPr>
              <a:t>música.</a:t>
            </a:r>
          </a:p>
          <a:p>
            <a:pPr algn="r"/>
            <a:endParaRPr lang="pt-BR" sz="2000" dirty="0" smtClean="0">
              <a:solidFill>
                <a:schemeClr val="bg1"/>
              </a:solidFill>
            </a:endParaRPr>
          </a:p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(</a:t>
            </a:r>
            <a:r>
              <a:rPr lang="pt-BR" sz="2000" dirty="0">
                <a:solidFill>
                  <a:schemeClr val="bg1"/>
                </a:solidFill>
              </a:rPr>
              <a:t>BARCELLOS, 2004).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4656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FARMÁCIA DE MÚSICAS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3506" y="1196752"/>
            <a:ext cx="11945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solidFill>
                  <a:srgbClr val="FF6565"/>
                </a:solidFill>
              </a:rPr>
              <a:t>X</a:t>
            </a:r>
            <a:endParaRPr lang="pt-BR" sz="11500" dirty="0">
              <a:solidFill>
                <a:srgbClr val="FF6565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304630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Músicas para relaxar</a:t>
            </a:r>
          </a:p>
          <a:p>
            <a:r>
              <a:rPr lang="pt-BR" sz="2400" dirty="0" smtClean="0"/>
              <a:t>Músicas para refletir</a:t>
            </a:r>
          </a:p>
          <a:p>
            <a:r>
              <a:rPr lang="pt-BR" sz="2400" dirty="0" smtClean="0"/>
              <a:t>Músicas para dormir</a:t>
            </a:r>
          </a:p>
          <a:p>
            <a:r>
              <a:rPr lang="pt-BR" sz="2400" dirty="0" smtClean="0"/>
              <a:t>Músicas para deixar o coração alegre</a:t>
            </a:r>
          </a:p>
          <a:p>
            <a:r>
              <a:rPr lang="pt-BR" sz="2400" dirty="0" smtClean="0"/>
              <a:t>Músicas para alegrar</a:t>
            </a:r>
          </a:p>
          <a:p>
            <a:r>
              <a:rPr lang="pt-BR" sz="2400" dirty="0" smtClean="0"/>
              <a:t>Músicas para sair da tristeza</a:t>
            </a:r>
          </a:p>
          <a:p>
            <a:r>
              <a:rPr lang="pt-BR" sz="2400" dirty="0" smtClean="0"/>
              <a:t>Musicas para chorar</a:t>
            </a:r>
          </a:p>
          <a:p>
            <a:r>
              <a:rPr lang="pt-BR" sz="2400" dirty="0" smtClean="0"/>
              <a:t>Etc.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25366"/>
            <a:ext cx="2466975" cy="18478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 PRÁTICA CLÍNICA O MUSICOTERAPEUTA </a:t>
            </a:r>
            <a:r>
              <a:rPr lang="pt-B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TRABALHA COM: </a:t>
            </a: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4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95536" y="1988840"/>
            <a:ext cx="8208912" cy="29523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39552" y="631716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NATUREZA POLISSÊMICA DA MÚSICA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Uma </a:t>
            </a:r>
            <a:r>
              <a:rPr lang="pt-BR" sz="2400" dirty="0"/>
              <a:t>mesma pessoa, em situações diversas, uma mesma música pode assumir sentidos bem diversos, suscitar sentimentos contraditórios, propor questões e reflexões e provocar reações, associações e sensações”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r"/>
            <a:r>
              <a:rPr lang="pt-BR" sz="2000" dirty="0" smtClean="0"/>
              <a:t>(SANTOS E BARCELLOS, 1996).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72396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IATROGENIA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71532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Experiência musical                Relação terapêutica</a:t>
            </a:r>
          </a:p>
          <a:p>
            <a:pPr algn="ctr"/>
            <a:endParaRPr lang="pt-BR" sz="3200" b="1" dirty="0"/>
          </a:p>
          <a:p>
            <a:pPr algn="ctr"/>
            <a:endParaRPr lang="pt-BR" sz="3200" b="1" dirty="0" smtClean="0"/>
          </a:p>
        </p:txBody>
      </p:sp>
      <p:sp>
        <p:nvSpPr>
          <p:cNvPr id="5" name="Retângulo 4"/>
          <p:cNvSpPr/>
          <p:nvPr/>
        </p:nvSpPr>
        <p:spPr>
          <a:xfrm rot="5400000">
            <a:off x="4374232" y="2115615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3528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utilização dos sons, das músicas e dos elementos musicais é feita de forma consciente embasada em fundamentações teóricas, em ciência. </a:t>
            </a:r>
            <a:endParaRPr lang="pt-B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2983592"/>
            <a:ext cx="8037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/>
              <a:t>Experiência do paciente com a música</a:t>
            </a:r>
          </a:p>
          <a:p>
            <a:endParaRPr lang="pt-BR" sz="2800" dirty="0" smtClean="0"/>
          </a:p>
          <a:p>
            <a:endParaRPr lang="pt-BR" sz="2800" dirty="0"/>
          </a:p>
          <a:p>
            <a:pPr algn="ctr"/>
            <a:r>
              <a:rPr lang="pt-BR" sz="2800" b="1" dirty="0" smtClean="0"/>
              <a:t>Interação entre</a:t>
            </a:r>
          </a:p>
          <a:p>
            <a:pPr algn="ctr"/>
            <a:endParaRPr lang="pt-BR" sz="2800" dirty="0"/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pessoas</a:t>
            </a:r>
            <a:r>
              <a:rPr lang="pt-BR" sz="2800" b="1" dirty="0" smtClean="0"/>
              <a:t> – </a:t>
            </a:r>
            <a:r>
              <a:rPr lang="pt-BR" sz="2800" b="1" dirty="0" smtClean="0">
                <a:solidFill>
                  <a:srgbClr val="0070C0"/>
                </a:solidFill>
              </a:rPr>
              <a:t>processo</a:t>
            </a:r>
            <a:r>
              <a:rPr lang="pt-BR" sz="2800" b="1" dirty="0" smtClean="0"/>
              <a:t> – </a:t>
            </a:r>
            <a:r>
              <a:rPr lang="pt-BR" sz="2800" b="1" dirty="0" smtClean="0">
                <a:solidFill>
                  <a:srgbClr val="00B050"/>
                </a:solidFill>
              </a:rPr>
              <a:t>produto</a:t>
            </a:r>
            <a:r>
              <a:rPr lang="pt-BR" sz="2800" b="1" dirty="0" smtClean="0"/>
              <a:t>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– contexto clínico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995936" y="1859339"/>
            <a:ext cx="1008112" cy="288032"/>
          </a:xfrm>
          <a:prstGeom prst="chevron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5949280"/>
            <a:ext cx="348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(BRUSCIA, 2000)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7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63038" y="836712"/>
            <a:ext cx="51880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Música na terapia</a:t>
            </a:r>
          </a:p>
          <a:p>
            <a:pPr algn="ctr"/>
            <a:r>
              <a:rPr lang="pt-BR" sz="2800" dirty="0" smtClean="0"/>
              <a:t>(Qualquer profissional pode usar)</a:t>
            </a:r>
          </a:p>
          <a:p>
            <a:pPr algn="ctr"/>
            <a:endParaRPr lang="pt-BR" sz="4000" b="1" dirty="0" smtClean="0"/>
          </a:p>
          <a:p>
            <a:pPr algn="ctr"/>
            <a:endParaRPr lang="pt-BR" sz="4000" b="1" dirty="0"/>
          </a:p>
          <a:p>
            <a:pPr algn="ctr"/>
            <a:endParaRPr lang="pt-BR" sz="4000" b="1" dirty="0" smtClean="0"/>
          </a:p>
          <a:p>
            <a:pPr algn="ctr"/>
            <a:endParaRPr lang="pt-BR" sz="4000" b="1" dirty="0"/>
          </a:p>
          <a:p>
            <a:pPr algn="ctr"/>
            <a:endParaRPr lang="pt-BR" sz="4000" b="1" dirty="0" smtClean="0"/>
          </a:p>
          <a:p>
            <a:pPr algn="ctr"/>
            <a:r>
              <a:rPr lang="pt-BR" sz="4000" b="1" dirty="0" smtClean="0"/>
              <a:t>Música como terapia</a:t>
            </a:r>
          </a:p>
          <a:p>
            <a:pPr algn="ctr"/>
            <a:r>
              <a:rPr lang="pt-BR" sz="2800" dirty="0" smtClean="0"/>
              <a:t>(</a:t>
            </a:r>
            <a:r>
              <a:rPr lang="pt-BR" sz="2800" dirty="0" err="1" smtClean="0"/>
              <a:t>Musicoterapeuta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2152650" cy="21240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5400000">
            <a:off x="4374232" y="2176702"/>
            <a:ext cx="395536" cy="9144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9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649</Words>
  <Application>Microsoft Office PowerPoint</Application>
  <PresentationFormat>Apresentação na tela (4:3)</PresentationFormat>
  <Paragraphs>116</Paragraphs>
  <Slides>16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Lara Karst</dc:creator>
  <cp:lastModifiedBy>Alba Valeria Gomes de Paula</cp:lastModifiedBy>
  <cp:revision>104</cp:revision>
  <dcterms:created xsi:type="dcterms:W3CDTF">2016-04-03T23:28:06Z</dcterms:created>
  <dcterms:modified xsi:type="dcterms:W3CDTF">2022-07-05T21:31:04Z</dcterms:modified>
</cp:coreProperties>
</file>