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8" r:id="rId3"/>
    <p:sldId id="299" r:id="rId4"/>
    <p:sldId id="257" r:id="rId5"/>
    <p:sldId id="300" r:id="rId6"/>
    <p:sldId id="302" r:id="rId7"/>
    <p:sldId id="305" r:id="rId8"/>
    <p:sldId id="306" r:id="rId9"/>
    <p:sldId id="307" r:id="rId10"/>
    <p:sldId id="326" r:id="rId11"/>
    <p:sldId id="312" r:id="rId12"/>
    <p:sldId id="324" r:id="rId13"/>
    <p:sldId id="323" r:id="rId14"/>
    <p:sldId id="310" r:id="rId15"/>
    <p:sldId id="320" r:id="rId16"/>
    <p:sldId id="315" r:id="rId17"/>
    <p:sldId id="309" r:id="rId18"/>
    <p:sldId id="319" r:id="rId19"/>
    <p:sldId id="318" r:id="rId20"/>
    <p:sldId id="317" r:id="rId21"/>
    <p:sldId id="321" r:id="rId22"/>
    <p:sldId id="316" r:id="rId23"/>
    <p:sldId id="314" r:id="rId24"/>
    <p:sldId id="313" r:id="rId25"/>
    <p:sldId id="325" r:id="rId26"/>
    <p:sldId id="298" r:id="rId27"/>
    <p:sldId id="265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728441E9-9910-44A0-8D5E-5FB919318D93}">
          <p14:sldIdLst>
            <p14:sldId id="256"/>
            <p14:sldId id="258"/>
            <p14:sldId id="299"/>
            <p14:sldId id="257"/>
            <p14:sldId id="300"/>
            <p14:sldId id="302"/>
            <p14:sldId id="305"/>
            <p14:sldId id="306"/>
            <p14:sldId id="307"/>
            <p14:sldId id="326"/>
            <p14:sldId id="312"/>
            <p14:sldId id="324"/>
            <p14:sldId id="323"/>
            <p14:sldId id="310"/>
            <p14:sldId id="320"/>
            <p14:sldId id="315"/>
            <p14:sldId id="309"/>
            <p14:sldId id="319"/>
            <p14:sldId id="318"/>
            <p14:sldId id="317"/>
            <p14:sldId id="321"/>
            <p14:sldId id="316"/>
            <p14:sldId id="314"/>
            <p14:sldId id="313"/>
            <p14:sldId id="325"/>
            <p14:sldId id="298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04/07/2022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04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04/07/2022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31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04/07/2022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954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60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04/07/2022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589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04/07/2022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36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04/07/2022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56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04/07/2022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54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04/07/2022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78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04/07/2022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9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04/07/2022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76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04/07/2022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5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04/07/2022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853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nataliacarvalhoncc.CGABEG\Desktop\FOTOS FACHADA CGABEG\DSC_05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60" y="980728"/>
            <a:ext cx="916176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0" y="116632"/>
            <a:ext cx="9144000" cy="9807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pt-B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importância da Musicoterapia</a:t>
            </a:r>
          </a:p>
          <a:p>
            <a:pPr algn="ctr"/>
            <a:r>
              <a:rPr lang="pt-B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na Assistência ao Idoso</a:t>
            </a:r>
            <a:br>
              <a:rPr lang="pt-B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pt-BR" sz="2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63964" y="5157192"/>
            <a:ext cx="6400800" cy="1534885"/>
          </a:xfrm>
        </p:spPr>
        <p:txBody>
          <a:bodyPr>
            <a:normAutofit fontScale="77500" lnSpcReduction="20000"/>
          </a:bodyPr>
          <a:lstStyle/>
          <a:p>
            <a:endParaRPr lang="pt-BR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pt-BR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Jacqueline Leite Frade </a:t>
            </a:r>
            <a:r>
              <a:rPr lang="pt-BR" sz="48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Cel</a:t>
            </a:r>
            <a:r>
              <a:rPr lang="pt-BR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t-BR" sz="48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Med</a:t>
            </a:r>
            <a:r>
              <a:rPr lang="pt-BR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pt-BR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Diretora do HFAB</a:t>
            </a:r>
          </a:p>
          <a:p>
            <a:endParaRPr lang="pt-BR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6A9FC09-0357-4E14-9B86-95874971A4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748804" cy="79208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4479634" y="2551837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pt-B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573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ataliacarvalhoncc\Desktop\FOTOS FACHADA CGABEG\DSC_051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" y="980728"/>
            <a:ext cx="9126859" cy="5877272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 algn="just">
              <a:buAutoNum type="arabicParenR"/>
            </a:pPr>
            <a:r>
              <a:rPr lang="pt-BR" b="1" dirty="0"/>
              <a:t>Histórico na FAB</a:t>
            </a:r>
          </a:p>
          <a:p>
            <a:pPr marL="514350" indent="-514350" algn="just">
              <a:buAutoNum type="arabicParenR"/>
            </a:pPr>
            <a:r>
              <a:rPr lang="pt-BR" b="1" dirty="0"/>
              <a:t>Missão da Casa </a:t>
            </a:r>
            <a:r>
              <a:rPr lang="pt-BR" b="1" dirty="0" err="1"/>
              <a:t>Gerontológica</a:t>
            </a:r>
            <a:r>
              <a:rPr lang="pt-BR" b="1" dirty="0"/>
              <a:t> de Aeronáutica Brigadeiro Eduardo Gomes (CGABEG)  </a:t>
            </a:r>
          </a:p>
          <a:p>
            <a:pPr marL="514350" indent="-514350" algn="just">
              <a:buAutoNum type="arabicParenR"/>
            </a:pPr>
            <a:r>
              <a:rPr lang="pt-BR" b="1" dirty="0"/>
              <a:t>Musicoterapia na CGABEG </a:t>
            </a:r>
          </a:p>
          <a:p>
            <a:pPr marL="0" indent="0" algn="just">
              <a:buNone/>
            </a:pPr>
            <a:r>
              <a:rPr lang="pt-BR" b="1" dirty="0"/>
              <a:t>4)</a:t>
            </a:r>
            <a:r>
              <a:rPr lang="pt-BR" sz="3100" b="1" dirty="0"/>
              <a:t>Importância da Musicoterapia em Gerontologia </a:t>
            </a:r>
          </a:p>
          <a:p>
            <a:pPr marL="0" indent="0" algn="just">
              <a:buNone/>
            </a:pPr>
            <a:r>
              <a:rPr lang="pt-BR" b="1" dirty="0"/>
              <a:t>5)  80 anos do Sistema de Saúde da Aeronáutica (SISAU) </a:t>
            </a:r>
          </a:p>
          <a:p>
            <a:pPr marL="0" indent="0" algn="just">
              <a:buNone/>
            </a:pPr>
            <a:r>
              <a:rPr lang="pt-BR" b="1" dirty="0"/>
              <a:t>6)  Conclusão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Roteiro</a:t>
            </a:r>
          </a:p>
        </p:txBody>
      </p:sp>
    </p:spTree>
    <p:extLst>
      <p:ext uri="{BB962C8B-B14F-4D97-AF65-F5344CB8AC3E}">
        <p14:creationId xmlns:p14="http://schemas.microsoft.com/office/powerpoint/2010/main" val="141542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ataliacarvalhoncc\Desktop\FOTOS FACHADA CGABEG\DSC_051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" y="980728"/>
            <a:ext cx="9126859" cy="5877272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LINHA DO TEMPO (1985 – 2019)</a:t>
            </a: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6840760" cy="5421986"/>
          </a:xfrm>
        </p:spPr>
      </p:pic>
    </p:spTree>
    <p:extLst>
      <p:ext uri="{BB962C8B-B14F-4D97-AF65-F5344CB8AC3E}">
        <p14:creationId xmlns:p14="http://schemas.microsoft.com/office/powerpoint/2010/main" val="213780462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ataliacarvalhoncc\Desktop\FOTOS FACHADA CGABEG\DSC_051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" y="980728"/>
            <a:ext cx="9126859" cy="5877272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729358" cy="5152906"/>
          </a:xfrm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SALA DE ATENDIMENTO</a:t>
            </a:r>
          </a:p>
        </p:txBody>
      </p:sp>
    </p:spTree>
    <p:extLst>
      <p:ext uri="{BB962C8B-B14F-4D97-AF65-F5344CB8AC3E}">
        <p14:creationId xmlns:p14="http://schemas.microsoft.com/office/powerpoint/2010/main" val="2122687799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ataliacarvalhoncc\Desktop\FOTOS FACHADA CGABEG\DSC_051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" y="980728"/>
            <a:ext cx="9126859" cy="5877272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29998"/>
            <a:ext cx="8068096" cy="5378731"/>
          </a:xfrm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SALA DE ATENDIMENTO </a:t>
            </a:r>
          </a:p>
        </p:txBody>
      </p:sp>
    </p:spTree>
    <p:extLst>
      <p:ext uri="{BB962C8B-B14F-4D97-AF65-F5344CB8AC3E}">
        <p14:creationId xmlns:p14="http://schemas.microsoft.com/office/powerpoint/2010/main" val="2654198616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ataliacarvalhoncc\Desktop\FOTOS FACHADA CGABEG\DSC_051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" y="980728"/>
            <a:ext cx="9126859" cy="5877272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81841"/>
            <a:ext cx="8244407" cy="5315511"/>
          </a:xfrm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ATENDIMENTO EM GRUPO </a:t>
            </a:r>
          </a:p>
        </p:txBody>
      </p:sp>
    </p:spTree>
    <p:extLst>
      <p:ext uri="{BB962C8B-B14F-4D97-AF65-F5344CB8AC3E}">
        <p14:creationId xmlns:p14="http://schemas.microsoft.com/office/powerpoint/2010/main" val="1376568399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ataliacarvalhoncc\Desktop\FOTOS FACHADA CGABEG\DSC_051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" y="980728"/>
            <a:ext cx="9126859" cy="5877272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8760"/>
            <a:ext cx="8229600" cy="5040560"/>
          </a:xfrm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ATENDIMENTO EM GRUPO </a:t>
            </a:r>
          </a:p>
        </p:txBody>
      </p:sp>
    </p:spTree>
    <p:extLst>
      <p:ext uri="{BB962C8B-B14F-4D97-AF65-F5344CB8AC3E}">
        <p14:creationId xmlns:p14="http://schemas.microsoft.com/office/powerpoint/2010/main" val="1158876916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ataliacarvalhoncc\Desktop\FOTOS FACHADA CGABEG\DSC_051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" y="980728"/>
            <a:ext cx="9126859" cy="5877272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6984776" cy="5473125"/>
          </a:xfrm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ATENDIMENTO EM GRUPO</a:t>
            </a:r>
          </a:p>
        </p:txBody>
      </p:sp>
    </p:spTree>
    <p:extLst>
      <p:ext uri="{BB962C8B-B14F-4D97-AF65-F5344CB8AC3E}">
        <p14:creationId xmlns:p14="http://schemas.microsoft.com/office/powerpoint/2010/main" val="583927158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ataliacarvalhoncc\Desktop\FOTOS FACHADA CGABEG\DSC_051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" y="980728"/>
            <a:ext cx="9126859" cy="5877272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388422" cy="5401753"/>
          </a:xfrm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ATENDIMENTO INDIVIDUAL </a:t>
            </a:r>
          </a:p>
        </p:txBody>
      </p:sp>
    </p:spTree>
    <p:extLst>
      <p:ext uri="{BB962C8B-B14F-4D97-AF65-F5344CB8AC3E}">
        <p14:creationId xmlns:p14="http://schemas.microsoft.com/office/powerpoint/2010/main" val="2368731222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ataliacarvalhoncc\Desktop\FOTOS FACHADA CGABEG\DSC_051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" y="980728"/>
            <a:ext cx="9126859" cy="5877272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442" y="1308418"/>
            <a:ext cx="4931822" cy="5288934"/>
          </a:xfrm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ATENDIMENTO INDIVIDUAL</a:t>
            </a:r>
          </a:p>
        </p:txBody>
      </p:sp>
    </p:spTree>
    <p:extLst>
      <p:ext uri="{BB962C8B-B14F-4D97-AF65-F5344CB8AC3E}">
        <p14:creationId xmlns:p14="http://schemas.microsoft.com/office/powerpoint/2010/main" val="3589289219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ataliacarvalhoncc\Desktop\FOTOS FACHADA CGABEG\DSC_051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" y="980728"/>
            <a:ext cx="9126859" cy="5877272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68760"/>
            <a:ext cx="4495939" cy="5373216"/>
          </a:xfrm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GRUPO COMUNITÁRIO</a:t>
            </a:r>
          </a:p>
        </p:txBody>
      </p:sp>
    </p:spTree>
    <p:extLst>
      <p:ext uri="{BB962C8B-B14F-4D97-AF65-F5344CB8AC3E}">
        <p14:creationId xmlns:p14="http://schemas.microsoft.com/office/powerpoint/2010/main" val="682511246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ataliacarvalhoncc\Desktop\FOTOS FACHADA CGABEG\DSC_051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" y="980728"/>
            <a:ext cx="9126859" cy="5877272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 algn="just">
              <a:buAutoNum type="arabicParenR"/>
            </a:pPr>
            <a:r>
              <a:rPr lang="pt-BR" b="1" dirty="0"/>
              <a:t>Histórico na FAB</a:t>
            </a:r>
          </a:p>
          <a:p>
            <a:pPr marL="514350" indent="-514350" algn="just">
              <a:buAutoNum type="arabicParenR"/>
            </a:pPr>
            <a:r>
              <a:rPr lang="pt-BR" b="1" dirty="0"/>
              <a:t>Missão da Casa </a:t>
            </a:r>
            <a:r>
              <a:rPr lang="pt-BR" b="1" dirty="0" err="1"/>
              <a:t>Gerontológica</a:t>
            </a:r>
            <a:r>
              <a:rPr lang="pt-BR" b="1" dirty="0"/>
              <a:t> de Aeronáutica Brigadeiro Eduardo Gomes (CGABEG)  </a:t>
            </a:r>
          </a:p>
          <a:p>
            <a:pPr marL="514350" indent="-514350" algn="just">
              <a:buAutoNum type="arabicParenR"/>
            </a:pPr>
            <a:r>
              <a:rPr lang="pt-BR" b="1" dirty="0"/>
              <a:t>Musicoterapia na CGABEG </a:t>
            </a:r>
          </a:p>
          <a:p>
            <a:pPr marL="0" indent="0" algn="just">
              <a:buNone/>
            </a:pPr>
            <a:r>
              <a:rPr lang="pt-BR" b="1" dirty="0"/>
              <a:t>4)</a:t>
            </a:r>
            <a:r>
              <a:rPr lang="pt-BR" sz="3100" b="1" dirty="0"/>
              <a:t>Importância da Musicoterapia em Gerontologia </a:t>
            </a:r>
          </a:p>
          <a:p>
            <a:pPr marL="0" indent="0" algn="just">
              <a:buNone/>
            </a:pPr>
            <a:r>
              <a:rPr lang="pt-BR" b="1" dirty="0"/>
              <a:t>5)  80 anos do Sistema de Saúde da Aeronáutica (SISAU) </a:t>
            </a:r>
          </a:p>
          <a:p>
            <a:pPr marL="0" indent="0" algn="just">
              <a:buNone/>
            </a:pPr>
            <a:r>
              <a:rPr lang="pt-BR" b="1" dirty="0"/>
              <a:t>6)  Conclusão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Roteiro</a:t>
            </a:r>
          </a:p>
        </p:txBody>
      </p:sp>
    </p:spTree>
    <p:extLst>
      <p:ext uri="{BB962C8B-B14F-4D97-AF65-F5344CB8AC3E}">
        <p14:creationId xmlns:p14="http://schemas.microsoft.com/office/powerpoint/2010/main" val="382140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ataliacarvalhoncc\Desktop\FOTOS FACHADA CGABEG\DSC_051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" y="980728"/>
            <a:ext cx="9126859" cy="5877272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876504" cy="5050341"/>
          </a:xfrm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GRUPO COMUNITÁRIO</a:t>
            </a:r>
          </a:p>
        </p:txBody>
      </p:sp>
    </p:spTree>
    <p:extLst>
      <p:ext uri="{BB962C8B-B14F-4D97-AF65-F5344CB8AC3E}">
        <p14:creationId xmlns:p14="http://schemas.microsoft.com/office/powerpoint/2010/main" val="1637955045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ataliacarvalhoncc\Desktop\FOTOS FACHADA CGABEG\DSC_051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" y="980728"/>
            <a:ext cx="9126859" cy="5877272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77" y="1196752"/>
            <a:ext cx="8622803" cy="5526899"/>
          </a:xfrm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ENCONTRO DOS IDOSOS ATENDIDOS EM MUSICOTERAPIA </a:t>
            </a:r>
          </a:p>
        </p:txBody>
      </p:sp>
    </p:spTree>
    <p:extLst>
      <p:ext uri="{BB962C8B-B14F-4D97-AF65-F5344CB8AC3E}">
        <p14:creationId xmlns:p14="http://schemas.microsoft.com/office/powerpoint/2010/main" val="3086433765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ataliacarvalhoncc\Desktop\FOTOS FACHADA CGABEG\DSC_051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" y="980728"/>
            <a:ext cx="9126859" cy="5877272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74" y="1628800"/>
            <a:ext cx="8351398" cy="4648742"/>
          </a:xfrm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APRESENTAÇÃO DOS IDOSOS </a:t>
            </a:r>
          </a:p>
        </p:txBody>
      </p:sp>
    </p:spTree>
    <p:extLst>
      <p:ext uri="{BB962C8B-B14F-4D97-AF65-F5344CB8AC3E}">
        <p14:creationId xmlns:p14="http://schemas.microsoft.com/office/powerpoint/2010/main" val="490300178"/>
      </p:ext>
    </p:ext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ataliacarvalhoncc\Desktop\FOTOS FACHADA CGABEG\DSC_051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" y="980728"/>
            <a:ext cx="9126859" cy="5877272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1" y="1412776"/>
            <a:ext cx="8225165" cy="4896544"/>
          </a:xfrm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APRESENTAÇÃO DO SETOR </a:t>
            </a:r>
          </a:p>
        </p:txBody>
      </p:sp>
    </p:spTree>
    <p:extLst>
      <p:ext uri="{BB962C8B-B14F-4D97-AF65-F5344CB8AC3E}">
        <p14:creationId xmlns:p14="http://schemas.microsoft.com/office/powerpoint/2010/main" val="26847792"/>
      </p:ext>
    </p:extLst>
  </p:cSld>
  <p:clrMapOvr>
    <a:masterClrMapping/>
  </p:clrMapOvr>
  <p:transition spd="slow">
    <p:cover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ataliacarvalhoncc\Desktop\FOTOS FACHADA CGABEG\DSC_051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" y="980728"/>
            <a:ext cx="9126859" cy="5877272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99528"/>
            <a:ext cx="5184575" cy="5469832"/>
          </a:xfrm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EQUIPE DE MUSICOTERAPIA </a:t>
            </a:r>
          </a:p>
        </p:txBody>
      </p:sp>
    </p:spTree>
    <p:extLst>
      <p:ext uri="{BB962C8B-B14F-4D97-AF65-F5344CB8AC3E}">
        <p14:creationId xmlns:p14="http://schemas.microsoft.com/office/powerpoint/2010/main" val="1107337638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ataliacarvalhoncc\Desktop\FOTOS FACHADA CGABEG\DSC_051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" y="980728"/>
            <a:ext cx="9126859" cy="5877272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EQUIPE MULTIPROFISSIONAL</a:t>
            </a:r>
          </a:p>
        </p:txBody>
      </p:sp>
      <p:pic>
        <p:nvPicPr>
          <p:cNvPr id="7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496300" cy="5463366"/>
          </a:xfrm>
        </p:spPr>
      </p:pic>
    </p:spTree>
    <p:extLst>
      <p:ext uri="{BB962C8B-B14F-4D97-AF65-F5344CB8AC3E}">
        <p14:creationId xmlns:p14="http://schemas.microsoft.com/office/powerpoint/2010/main" val="1876447012"/>
      </p:ext>
    </p:extLst>
  </p:cSld>
  <p:clrMapOvr>
    <a:masterClrMapping/>
  </p:clrMapOvr>
  <p:transition spd="slow">
    <p:cover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 descr="X:\CMD\katharine\0d1a80cd-5a17-4add-83c5-30998821c2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691680" y="513160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                  </a:t>
            </a:r>
            <a:r>
              <a:rPr lang="pt-BR" sz="3600" dirty="0"/>
              <a:t>  </a:t>
            </a:r>
            <a:r>
              <a:rPr lang="pt-BR" sz="4800" dirty="0">
                <a:solidFill>
                  <a:schemeClr val="bg1"/>
                </a:solidFill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61451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30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ataliacarvalhoncc\Desktop\FOTOS FACHADA CGABEG\DSC_051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" y="980728"/>
            <a:ext cx="9126859" cy="5877272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2929" y="1384784"/>
            <a:ext cx="8435280" cy="50691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br>
              <a:rPr lang="pt-BR" b="1" dirty="0"/>
            </a:br>
            <a:endParaRPr lang="pt-BR" b="1" dirty="0"/>
          </a:p>
          <a:p>
            <a:pPr algn="just"/>
            <a:r>
              <a:rPr lang="pt-BR" b="1" dirty="0"/>
              <a:t>1985 – Implantação da musicoterapia na Casa </a:t>
            </a:r>
            <a:r>
              <a:rPr lang="pt-BR" b="1" dirty="0" err="1"/>
              <a:t>Gerontológica</a:t>
            </a:r>
            <a:r>
              <a:rPr lang="pt-BR" b="1" dirty="0"/>
              <a:t> da Aeronáutica Brigadeiro Eduardo Gomes.</a:t>
            </a:r>
          </a:p>
          <a:p>
            <a:pPr marL="0" indent="0" algn="just">
              <a:buNone/>
            </a:pPr>
            <a:br>
              <a:rPr lang="pt-BR" b="1" dirty="0"/>
            </a:br>
            <a:endParaRPr lang="pt-BR" b="1" dirty="0"/>
          </a:p>
          <a:p>
            <a:pPr algn="just"/>
            <a:endParaRPr lang="pt-BR" b="1" dirty="0"/>
          </a:p>
          <a:p>
            <a:pPr marL="0" indent="0" algn="just">
              <a:buNone/>
            </a:pPr>
            <a:br>
              <a:rPr lang="pt-BR" b="1" dirty="0"/>
            </a:br>
            <a:endParaRPr lang="pt-BR" b="1" dirty="0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u="sng" dirty="0"/>
              <a:t>Histórico na FAB</a:t>
            </a:r>
          </a:p>
        </p:txBody>
      </p:sp>
    </p:spTree>
    <p:extLst>
      <p:ext uri="{BB962C8B-B14F-4D97-AF65-F5344CB8AC3E}">
        <p14:creationId xmlns:p14="http://schemas.microsoft.com/office/powerpoint/2010/main" val="153328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nataliacarvalhoncc\Desktop\FOTOS FACHADA CGABEG\DSC_051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" y="1080120"/>
            <a:ext cx="9126859" cy="5877272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</a:br>
            <a:endParaRPr lang="pt-BR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11957"/>
            <a:ext cx="8229600" cy="4569371"/>
          </a:xfrm>
        </p:spPr>
        <p:txBody>
          <a:bodyPr>
            <a:noAutofit/>
          </a:bodyPr>
          <a:lstStyle/>
          <a:p>
            <a:pPr algn="just"/>
            <a:r>
              <a:rPr lang="pt-BR" sz="3800" b="1" dirty="0"/>
              <a:t>Prestar assistência biopsicossocial aos militares idosos da Aeronáutica e seus dependentes, desenvolvendo ações clínicas, terapêuticas e de reabilitação, com foco na qualidade da atenção ao idoso e servir ao usuário da Casa com dedicação e comprometimento da equipe.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u="sng" dirty="0">
                <a:solidFill>
                  <a:schemeClr val="bg1">
                    <a:lumMod val="95000"/>
                  </a:schemeClr>
                </a:solidFill>
              </a:rPr>
              <a:t>Missão da CGABEG</a:t>
            </a:r>
          </a:p>
        </p:txBody>
      </p:sp>
    </p:spTree>
    <p:extLst>
      <p:ext uri="{BB962C8B-B14F-4D97-AF65-F5344CB8AC3E}">
        <p14:creationId xmlns:p14="http://schemas.microsoft.com/office/powerpoint/2010/main" val="62678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nataliacarvalhoncc\Desktop\FOTOS FACHADA CGABEG\DSC_051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" y="1008112"/>
            <a:ext cx="9126859" cy="5877272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</a:br>
            <a:endParaRPr lang="pt-BR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11957"/>
            <a:ext cx="8229600" cy="4569371"/>
          </a:xfrm>
        </p:spPr>
        <p:txBody>
          <a:bodyPr>
            <a:noAutofit/>
          </a:bodyPr>
          <a:lstStyle/>
          <a:p>
            <a:pPr algn="just"/>
            <a:r>
              <a:rPr lang="pt-BR" b="1" dirty="0"/>
              <a:t>Ao longo de 37 anos, o Setor de Musicoterapia desenvolve atividades de atendimento aos residentes da CGABEG e usuários do Centro de Convivência promovendo maior bem-estar físico, mental e social destes indivíduos. </a:t>
            </a:r>
          </a:p>
          <a:p>
            <a:pPr algn="just"/>
            <a:r>
              <a:rPr lang="pt-BR" b="1" dirty="0"/>
              <a:t>Oferece abordagens específicas diante de diversas patologias tais como: Doença de Alzheimer, AVE, Parkinson, Depressão, Transtornos Mentais. </a:t>
            </a:r>
          </a:p>
          <a:p>
            <a:pPr>
              <a:buFontTx/>
              <a:buChar char="-"/>
            </a:pPr>
            <a:endParaRPr lang="pt-BR" dirty="0"/>
          </a:p>
          <a:p>
            <a:pPr marL="0" indent="0">
              <a:buNone/>
            </a:pPr>
            <a:endParaRPr lang="pt-BR" sz="3800" dirty="0"/>
          </a:p>
          <a:p>
            <a:pPr marL="0" indent="0">
              <a:buNone/>
            </a:pPr>
            <a:endParaRPr lang="pt-BR" sz="3800" dirty="0"/>
          </a:p>
          <a:p>
            <a:pPr marL="0" indent="0">
              <a:buNone/>
            </a:pPr>
            <a:endParaRPr lang="pt-BR" sz="3800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u="sng" dirty="0"/>
              <a:t>Musicoterapia na CGABEG </a:t>
            </a:r>
          </a:p>
        </p:txBody>
      </p:sp>
    </p:spTree>
    <p:extLst>
      <p:ext uri="{BB962C8B-B14F-4D97-AF65-F5344CB8AC3E}">
        <p14:creationId xmlns:p14="http://schemas.microsoft.com/office/powerpoint/2010/main" val="378008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nataliacarvalhoncc\Desktop\FOTOS FACHADA CGABEG\DSC_051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" y="980728"/>
            <a:ext cx="9126859" cy="5877272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</a:br>
            <a:endParaRPr lang="pt-BR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700" b="1" dirty="0"/>
              <a:t>A Musicoterapia na CGABEG atua em todas etapas do envelhecimento através de três grupos: </a:t>
            </a:r>
          </a:p>
          <a:p>
            <a:pPr marL="0" indent="0" algn="just">
              <a:buNone/>
            </a:pPr>
            <a:endParaRPr lang="pt-BR" sz="2700" b="1" dirty="0"/>
          </a:p>
          <a:p>
            <a:pPr algn="just">
              <a:buFontTx/>
              <a:buChar char="-"/>
            </a:pPr>
            <a:r>
              <a:rPr lang="pt-BR" sz="2700" b="1" dirty="0"/>
              <a:t>Preventivo-Social: Idosos mais independentes, lúcidos e gestores de seu processo social. </a:t>
            </a:r>
          </a:p>
          <a:p>
            <a:pPr algn="just">
              <a:buFontTx/>
              <a:buChar char="-"/>
            </a:pPr>
            <a:r>
              <a:rPr lang="pt-BR" sz="2700" b="1" dirty="0"/>
              <a:t>Média-Dependência: Idosos que apresentam grau moderado de dependência em função de seu quadro clínico e necessitam de cuidadores para auxílio em suas atividades diárias. </a:t>
            </a:r>
          </a:p>
          <a:p>
            <a:pPr algn="just">
              <a:buFontTx/>
              <a:buChar char="-"/>
            </a:pPr>
            <a:r>
              <a:rPr lang="pt-BR" sz="2700" b="1" dirty="0"/>
              <a:t>Estimulação Cognitiva: Idosos com total dependência, com demência avançada, auxílio de cuidadores, acamados.  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endParaRPr lang="pt-BR" dirty="0"/>
          </a:p>
          <a:p>
            <a:pPr marL="0" indent="0">
              <a:buNone/>
            </a:pPr>
            <a:endParaRPr lang="pt-BR" sz="3800" dirty="0"/>
          </a:p>
          <a:p>
            <a:pPr marL="0" indent="0">
              <a:buNone/>
            </a:pPr>
            <a:endParaRPr lang="pt-BR" sz="3800" dirty="0"/>
          </a:p>
          <a:p>
            <a:pPr marL="0" indent="0">
              <a:buNone/>
            </a:pPr>
            <a:endParaRPr lang="pt-BR" sz="3800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u="sng" dirty="0"/>
              <a:t>Musicoterapia na CGABEG </a:t>
            </a:r>
          </a:p>
        </p:txBody>
      </p:sp>
    </p:spTree>
    <p:extLst>
      <p:ext uri="{BB962C8B-B14F-4D97-AF65-F5344CB8AC3E}">
        <p14:creationId xmlns:p14="http://schemas.microsoft.com/office/powerpoint/2010/main" val="100632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nataliacarvalhoncc\Desktop\FOTOS FACHADA CGABEG\DSC_051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" y="980728"/>
            <a:ext cx="9126859" cy="5877272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</a:br>
            <a:endParaRPr lang="pt-BR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2800" u="sng" dirty="0"/>
          </a:p>
          <a:p>
            <a:pPr algn="just"/>
            <a:r>
              <a:rPr lang="pt-BR" sz="2400" b="1" dirty="0"/>
              <a:t>A Musicoterapia é uma grande aliada no atendimento aos idosos, pois a resposta à música é preservada, mesmo com a demência avançada. A intervenção musicoterapêutica atinge as emoções, as faculdades cognitivas, o pensamento, a memória e a identidade desse idoso. </a:t>
            </a:r>
          </a:p>
          <a:p>
            <a:pPr algn="just"/>
            <a:endParaRPr lang="pt-BR" sz="2400" b="1" dirty="0"/>
          </a:p>
          <a:p>
            <a:pPr algn="just"/>
            <a:r>
              <a:rPr lang="pt-BR" sz="2400" b="1" dirty="0"/>
              <a:t>O trabalho consiste em oferecer uma alternativa terapêutica que, através da plasticidade neuronal, que a música provoca, contribui para que o avanço da doença seja retardado. </a:t>
            </a:r>
          </a:p>
          <a:p>
            <a:pPr algn="just"/>
            <a:endParaRPr lang="pt-BR" sz="2400" b="1" dirty="0"/>
          </a:p>
          <a:p>
            <a:pPr algn="just"/>
            <a:r>
              <a:rPr lang="pt-BR" sz="2400" b="1" dirty="0"/>
              <a:t>Auxilia nas afasias e sequelas de AVE estimulando a plasticidade neuronal ,interação e comunicação. Favorece o intercâmbio social e o resgate de memórias. </a:t>
            </a:r>
          </a:p>
          <a:p>
            <a:pPr algn="just"/>
            <a:endParaRPr lang="pt-BR" sz="2800" u="sng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endParaRPr lang="pt-BR" dirty="0"/>
          </a:p>
          <a:p>
            <a:pPr marL="0" indent="0">
              <a:buNone/>
            </a:pPr>
            <a:endParaRPr lang="pt-BR" sz="3800" dirty="0"/>
          </a:p>
          <a:p>
            <a:pPr marL="0" indent="0">
              <a:buNone/>
            </a:pPr>
            <a:endParaRPr lang="pt-BR" sz="3800" dirty="0"/>
          </a:p>
          <a:p>
            <a:pPr marL="0" indent="0">
              <a:buNone/>
            </a:pPr>
            <a:endParaRPr lang="pt-BR" sz="3800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u="sng" dirty="0"/>
              <a:t>Importância da Musicoterapia em Gerontologia</a:t>
            </a:r>
          </a:p>
        </p:txBody>
      </p:sp>
    </p:spTree>
    <p:extLst>
      <p:ext uri="{BB962C8B-B14F-4D97-AF65-F5344CB8AC3E}">
        <p14:creationId xmlns:p14="http://schemas.microsoft.com/office/powerpoint/2010/main" val="410737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nataliacarvalhoncc\Desktop\FOTOS FACHADA CGABEG\DSC_051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" y="980728"/>
            <a:ext cx="9126859" cy="5877272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</a:br>
            <a:endParaRPr lang="pt-BR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2800" u="sng" dirty="0"/>
          </a:p>
          <a:p>
            <a:pPr algn="just"/>
            <a:endParaRPr lang="pt-BR" sz="2800" u="sng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endParaRPr lang="pt-BR" dirty="0"/>
          </a:p>
          <a:p>
            <a:pPr marL="0" indent="0">
              <a:buNone/>
            </a:pPr>
            <a:endParaRPr lang="pt-BR" sz="3800" dirty="0"/>
          </a:p>
          <a:p>
            <a:pPr marL="0" indent="0">
              <a:buNone/>
            </a:pPr>
            <a:endParaRPr lang="pt-BR" sz="3800" dirty="0"/>
          </a:p>
          <a:p>
            <a:pPr marL="0" indent="0">
              <a:buNone/>
            </a:pPr>
            <a:endParaRPr lang="pt-BR" sz="3800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u="sng" dirty="0"/>
              <a:t>80 anos do SISAU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065060"/>
            <a:ext cx="4320480" cy="570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23941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nataliacarvalhoncc\Desktop\FOTOS FACHADA CGABEG\DSC_051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" y="980728"/>
            <a:ext cx="9126859" cy="5877272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</a:br>
            <a:endParaRPr lang="pt-BR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2800" u="sng" dirty="0"/>
          </a:p>
          <a:p>
            <a:pPr algn="just"/>
            <a:r>
              <a:rPr lang="pt-BR" sz="2400" b="1" dirty="0"/>
              <a:t>A Musicoterapia é uma especialidade de suma importância para a promoção de saúde e reabilitação dos idosos em conjunto com a equipe multiprofissional na CGABEG. </a:t>
            </a:r>
          </a:p>
          <a:p>
            <a:pPr algn="just"/>
            <a:endParaRPr lang="pt-BR" sz="2400" b="1" dirty="0"/>
          </a:p>
          <a:p>
            <a:pPr algn="just"/>
            <a:r>
              <a:rPr lang="pt-BR" sz="2400" b="1" dirty="0"/>
              <a:t>Carreira de nível superior, reconhecida pelo Conselho Federal de Educação desde 1978, através do Parecer 829/78. Incluída como Carreira /Especialista em Saúde, na Lei nº 1179/87 – Plano de Cargos, Carreiras e Salário _ PCC/ Saúde RJ e também no CBO-Código Brasileiro de Ocupações/Portal do Ministério do trabalho e Emprego/2010.</a:t>
            </a:r>
          </a:p>
          <a:p>
            <a:pPr algn="just"/>
            <a:endParaRPr lang="pt-BR" sz="2400" dirty="0"/>
          </a:p>
          <a:p>
            <a:pPr algn="just"/>
            <a:endParaRPr lang="pt-BR" sz="2800" u="sng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endParaRPr lang="pt-BR" dirty="0"/>
          </a:p>
          <a:p>
            <a:pPr marL="0" indent="0">
              <a:buNone/>
            </a:pPr>
            <a:endParaRPr lang="pt-BR" sz="3800" dirty="0"/>
          </a:p>
          <a:p>
            <a:pPr marL="0" indent="0">
              <a:buNone/>
            </a:pPr>
            <a:endParaRPr lang="pt-BR" sz="3800" dirty="0"/>
          </a:p>
          <a:p>
            <a:pPr marL="0" indent="0">
              <a:buNone/>
            </a:pPr>
            <a:endParaRPr lang="pt-BR" sz="3800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800" b="1" u="sng" dirty="0"/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2298129387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1043</TotalTime>
  <Words>566</Words>
  <Application>Microsoft Office PowerPoint</Application>
  <PresentationFormat>Apresentação na tela (4:3)</PresentationFormat>
  <Paragraphs>116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0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 </vt:lpstr>
      <vt:lpstr> </vt:lpstr>
      <vt:lpstr> </vt:lpstr>
      <vt:lpstr> </vt:lpstr>
      <vt:lpstr> 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1° Reunião Administrativa  Gestão 2021.</dc:title>
  <dc:creator>Rodrigo Simões da Costa</dc:creator>
  <cp:lastModifiedBy>aspaer fab</cp:lastModifiedBy>
  <cp:revision>155</cp:revision>
  <dcterms:created xsi:type="dcterms:W3CDTF">2021-01-13T11:50:53Z</dcterms:created>
  <dcterms:modified xsi:type="dcterms:W3CDTF">2022-07-04T20:54:58Z</dcterms:modified>
</cp:coreProperties>
</file>