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</p:sldMasterIdLst>
  <p:notesMasterIdLst>
    <p:notesMasterId r:id="rId22"/>
  </p:notesMasterIdLst>
  <p:handoutMasterIdLst>
    <p:handoutMasterId r:id="rId23"/>
  </p:handoutMasterIdLst>
  <p:sldIdLst>
    <p:sldId id="671" r:id="rId5"/>
    <p:sldId id="943" r:id="rId6"/>
    <p:sldId id="980" r:id="rId7"/>
    <p:sldId id="981" r:id="rId8"/>
    <p:sldId id="972" r:id="rId9"/>
    <p:sldId id="982" r:id="rId10"/>
    <p:sldId id="973" r:id="rId11"/>
    <p:sldId id="965" r:id="rId12"/>
    <p:sldId id="974" r:id="rId13"/>
    <p:sldId id="967" r:id="rId14"/>
    <p:sldId id="975" r:id="rId15"/>
    <p:sldId id="968" r:id="rId16"/>
    <p:sldId id="977" r:id="rId17"/>
    <p:sldId id="959" r:id="rId18"/>
    <p:sldId id="969" r:id="rId19"/>
    <p:sldId id="979" r:id="rId20"/>
    <p:sldId id="689" r:id="rId21"/>
  </p:sldIdLst>
  <p:sldSz cx="18288000" cy="10287000"/>
  <p:notesSz cx="6858000" cy="9144000"/>
  <p:custDataLst>
    <p:tags r:id="rId24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71"/>
            <p14:sldId id="943"/>
            <p14:sldId id="980"/>
            <p14:sldId id="981"/>
            <p14:sldId id="972"/>
            <p14:sldId id="982"/>
            <p14:sldId id="973"/>
            <p14:sldId id="965"/>
            <p14:sldId id="974"/>
            <p14:sldId id="967"/>
            <p14:sldId id="975"/>
            <p14:sldId id="968"/>
            <p14:sldId id="977"/>
            <p14:sldId id="959"/>
            <p14:sldId id="969"/>
            <p14:sldId id="979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44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8CBB59"/>
    <a:srgbClr val="0679A9"/>
    <a:srgbClr val="E7EBED"/>
    <a:srgbClr val="CBD5DA"/>
    <a:srgbClr val="00C0BC"/>
    <a:srgbClr val="D5DDE1"/>
    <a:srgbClr val="007373"/>
    <a:srgbClr val="6D983F"/>
    <a:srgbClr val="DF4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79583" autoAdjust="0"/>
  </p:normalViewPr>
  <p:slideViewPr>
    <p:cSldViewPr>
      <p:cViewPr varScale="1">
        <p:scale>
          <a:sx n="62" d="100"/>
          <a:sy n="62" d="100"/>
        </p:scale>
        <p:origin x="1260" y="84"/>
      </p:cViewPr>
      <p:guideLst>
        <p:guide orient="horz" pos="1244"/>
        <p:guide orient="horz"/>
        <p:guide pos="1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70A7-2B59-9C48-A4FB-F2705993C76D}" type="datetime1">
              <a:rPr lang="pt-BR" smtClean="0"/>
              <a:t>22/11/2021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60243-3082-3944-BA44-296EBDEA51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44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BEFAE-0790-7D48-924B-27A9DD072FBE}" type="datetime1">
              <a:rPr lang="pt-BR" smtClean="0"/>
              <a:t>22/11/2021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38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36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0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7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18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37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73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04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0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3923"/>
            <a:ext cx="18286412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8288000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3923"/>
            <a:ext cx="18286412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8D6A8F1-9DA1-4D43-A477-BBCC329B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069AED0-3B7F-49B1-91D6-7D7F70B5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29DE582-CA55-41C7-9F9F-3E402579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D45-A71C-484D-B124-02C2C31F9A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8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  <p:sldLayoutId id="2147483661" r:id="rId7"/>
    <p:sldLayoutId id="2147483662" r:id="rId8"/>
  </p:sldLayoutIdLst>
  <p:transition spd="slow">
    <p:push dir="u"/>
  </p:transition>
  <p:hf hdr="0" ftr="0" dt="0"/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27576" y="1759124"/>
            <a:ext cx="12745416" cy="489654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700" b="0" dirty="0">
                <a:solidFill>
                  <a:schemeClr val="bg1"/>
                </a:solidFill>
              </a:rPr>
              <a:t>AUDIÊNCIA PÚBLICA </a:t>
            </a:r>
          </a:p>
          <a:p>
            <a:r>
              <a:rPr lang="en-US" sz="2700" b="0" dirty="0">
                <a:solidFill>
                  <a:schemeClr val="bg1"/>
                </a:solidFill>
              </a:rPr>
              <a:t>COMISSÃO DE DEFESA DOS DIREITOS DA PESSOA COM DEFICIÊNCIA</a:t>
            </a:r>
          </a:p>
          <a:p>
            <a:endParaRPr lang="pt-BR" sz="27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endParaRPr lang="pt-BR" sz="27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pt-BR" sz="6000" dirty="0">
                <a:solidFill>
                  <a:schemeClr val="bg1"/>
                </a:solidFill>
              </a:rPr>
              <a:t>Cobertura assistencial assegurada às pessoas com autismo na Saúde Suplementar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461062" y="9322983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22 de novembro DE 2021 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56862" y="8802806"/>
            <a:ext cx="4401900" cy="1040354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6335688" y="47823"/>
            <a:ext cx="111237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172259"/>
            <a:r>
              <a:rPr lang="pt-BR" altLang="pt-BR" sz="2800" b="1" dirty="0">
                <a:solidFill>
                  <a:srgbClr val="8CBB59"/>
                </a:solidFill>
                <a:latin typeface="Calibri" panose="020F0502020204030204" pitchFamily="34" charset="0"/>
              </a:rPr>
              <a:t>GCITS/GGRAS - Diretoria de Normas e Habilitação dos Produtos</a:t>
            </a:r>
          </a:p>
          <a:p>
            <a:pPr algn="r" defTabSz="1172259"/>
            <a:r>
              <a:rPr lang="pt-BR" altLang="pt-BR" sz="2800" b="1" dirty="0">
                <a:solidFill>
                  <a:srgbClr val="8CBB59"/>
                </a:solidFill>
                <a:latin typeface="Calibri" panose="020F0502020204030204" pitchFamily="34" charset="0"/>
              </a:rPr>
              <a:t>Agência Nacional de Saúde Suplementar - ANS</a:t>
            </a:r>
          </a:p>
          <a:p>
            <a:pPr algn="r" defTabSz="1172259"/>
            <a:endParaRPr lang="pt-BR" altLang="pt-BR" sz="2800" b="1" dirty="0">
              <a:solidFill>
                <a:srgbClr val="8CBB5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11293050" y="7959367"/>
            <a:ext cx="6299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1600" b="1" dirty="0">
              <a:solidFill>
                <a:srgbClr val="8CBB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F1675D6-F7C6-48CE-BB57-9DB5B32B7140}"/>
              </a:ext>
            </a:extLst>
          </p:cNvPr>
          <p:cNvSpPr txBox="1"/>
          <p:nvPr/>
        </p:nvSpPr>
        <p:spPr>
          <a:xfrm>
            <a:off x="575050" y="2684154"/>
            <a:ext cx="17281918" cy="7930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rgbClr val="000000"/>
                </a:solidFill>
                <a:latin typeface="Calibri" panose="020F0502020204030204" pitchFamily="34" charset="0"/>
              </a:rPr>
              <a:t>2004: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 PSICOTERAPIA BREVE DE CRISE - 12 SESSÕES ANUAIS, não especificando se o atendimento seria realizado por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psicólogo ou por médico psiquiatra;</a:t>
            </a: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rgbClr val="000000"/>
                </a:solidFill>
                <a:latin typeface="Calibri" panose="020F0502020204030204" pitchFamily="34" charset="0"/>
              </a:rPr>
              <a:t>2010: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incluída 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a SESSÃO DE PSICOTERAPIA, com DUT que não contemplava a cobertura para pacientes com TEA (CID F84), e a CONSULTA/SESSÃO COM PSICÓLOGO E/OU TERAPEUTA OCUPACIONAL, que em sua DUT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previa 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40 consultas/sessões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por ano de contrato, para os pacientes com diagnóstico primário ou secundário de transtornos g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lobais do desenvolvimento (CID F84).</a:t>
            </a: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rgbClr val="000000"/>
                </a:solidFill>
                <a:latin typeface="Calibri" panose="020F0502020204030204" pitchFamily="34" charset="0"/>
              </a:rPr>
              <a:t>2021 (RN nº 465/2021): 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desmembramento em “CONSULTA/AVALIAÇÃO” e “SESSÃO”.</a:t>
            </a:r>
          </a:p>
          <a:p>
            <a:pPr marL="105060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CONSULTA/AVALIAÇÃO COM PSICÓLOGO: </a:t>
            </a:r>
            <a:r>
              <a:rPr lang="pt-BR" sz="3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consultas </a:t>
            </a:r>
            <a:r>
              <a:rPr lang="pt-BR" sz="3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ano de contrato, para cada novo CID.</a:t>
            </a:r>
          </a:p>
          <a:p>
            <a:pPr marL="105060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CONSULTA/AVALIAÇÃO COM TERAPEUTA OCUPACIONAL: </a:t>
            </a:r>
            <a:r>
              <a:rPr lang="pt-BR" sz="3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consultas </a:t>
            </a:r>
            <a:r>
              <a:rPr lang="pt-BR" sz="3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ano, para cada novo CID.</a:t>
            </a:r>
          </a:p>
          <a:p>
            <a:pPr marL="105060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SESSÃO COM PSICÓLOGO E/OU TERAPEUTA OCUPACIONAL: </a:t>
            </a:r>
            <a:r>
              <a:rPr lang="pt-BR" sz="3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 sessões</a:t>
            </a:r>
            <a:r>
              <a:rPr lang="pt-BR" sz="3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por ano de </a:t>
            </a:r>
            <a:r>
              <a:rPr lang="pt-BR" sz="3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contrato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2245BC8-7CEC-4E7F-9312-04CB368C3102}"/>
              </a:ext>
            </a:extLst>
          </p:cNvPr>
          <p:cNvSpPr txBox="1"/>
          <p:nvPr/>
        </p:nvSpPr>
        <p:spPr>
          <a:xfrm>
            <a:off x="431032" y="1111052"/>
            <a:ext cx="168498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sicologia e Terapia Ocupacional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605D73B-E395-4944-9E50-8778A62DD04B}"/>
              </a:ext>
            </a:extLst>
          </p:cNvPr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4963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F1675D6-F7C6-48CE-BB57-9DB5B32B7140}"/>
              </a:ext>
            </a:extLst>
          </p:cNvPr>
          <p:cNvSpPr txBox="1"/>
          <p:nvPr/>
        </p:nvSpPr>
        <p:spPr>
          <a:xfrm>
            <a:off x="575050" y="2684154"/>
            <a:ext cx="17281918" cy="348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rgbClr val="000000"/>
                </a:solidFill>
                <a:latin typeface="Calibri" panose="020F0502020204030204" pitchFamily="34" charset="0"/>
              </a:rPr>
              <a:t>2021 (após a publicação da RN nº 469/2021, de 09/07/2021):</a:t>
            </a: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50600" lvl="1" indent="-1714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CONSULTA/AVALIAÇÃO COM PSICÓLOGO: 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consultas </a:t>
            </a:r>
            <a:r>
              <a:rPr lang="pt-BR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ano de contrato, para cada novo CID.</a:t>
            </a:r>
          </a:p>
          <a:p>
            <a:pPr marL="1050600" lvl="1" indent="-1714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CONSULTA/AVALIAÇÃO COM TERAPEUTA OCUPACIONAL: 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consultas </a:t>
            </a:r>
            <a:r>
              <a:rPr lang="pt-BR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ano de contrato, para cada novo CID.</a:t>
            </a:r>
          </a:p>
          <a:p>
            <a:pPr marL="1050600" lvl="1" indent="-1714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SESSÃO COM PSICÓLOGO E/OU TERAPEUTA OCUPACIONAL: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 </a:t>
            </a:r>
            <a:r>
              <a:rPr lang="pt-BR" sz="32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número ilimitado</a:t>
            </a:r>
            <a:r>
              <a:rPr lang="pt-BR" sz="3200" i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BR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2245BC8-7CEC-4E7F-9312-04CB368C3102}"/>
              </a:ext>
            </a:extLst>
          </p:cNvPr>
          <p:cNvSpPr txBox="1"/>
          <p:nvPr/>
        </p:nvSpPr>
        <p:spPr>
          <a:xfrm>
            <a:off x="431032" y="1111052"/>
            <a:ext cx="168498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sicologia e Terapia Ocupacional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605D73B-E395-4944-9E50-8778A62DD04B}"/>
              </a:ext>
            </a:extLst>
          </p:cNvPr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0037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2245BC8-7CEC-4E7F-9312-04CB368C3102}"/>
              </a:ext>
            </a:extLst>
          </p:cNvPr>
          <p:cNvSpPr txBox="1"/>
          <p:nvPr/>
        </p:nvSpPr>
        <p:spPr>
          <a:xfrm>
            <a:off x="431032" y="1111052"/>
            <a:ext cx="168498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Fonoaudiologia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605D73B-E395-4944-9E50-8778A62DD04B}"/>
              </a:ext>
            </a:extLst>
          </p:cNvPr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62F18D0-D6DB-47F8-AC42-763CF18C02A8}"/>
              </a:ext>
            </a:extLst>
          </p:cNvPr>
          <p:cNvSpPr txBox="1"/>
          <p:nvPr/>
        </p:nvSpPr>
        <p:spPr>
          <a:xfrm>
            <a:off x="575049" y="2684154"/>
            <a:ext cx="16849872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2008: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incluída a CONSULTA/SESSÃO DE FONOAUDIOLOGIA - 6 POR ANO. </a:t>
            </a: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2010: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passou a se chamar CONSULTA/SESSÃO COM FONOAUDIÓLOGO, com 24 consultas/sessões por ano de contrato para alguns CID específicos, o que não contemplava o CID F84 (para os casos não citados na DUT, eram garantidas 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 consultas/sessões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 fonoaudiologia por ano de contrato).</a:t>
            </a: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2014: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 CID F84 foi incluído entre os critérios de cobertura da DUT do procedimento, com até 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48 consultas/sessões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por ano de contrato para pacientes com transtornos específicos do desenvolvimento da fala e da linguagem e transtornos globais do desenvolvimento - Autismo (CID F84.0; CID F84.1; CID F84.3; F84.5; CID F84.9). </a:t>
            </a: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2015: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ampliado para até 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96 consultas/sessões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por ano de contrato. </a:t>
            </a:r>
            <a:endParaRPr lang="pt-BR" sz="3300" b="0" i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537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2245BC8-7CEC-4E7F-9312-04CB368C3102}"/>
              </a:ext>
            </a:extLst>
          </p:cNvPr>
          <p:cNvSpPr txBox="1"/>
          <p:nvPr/>
        </p:nvSpPr>
        <p:spPr>
          <a:xfrm>
            <a:off x="431032" y="1111052"/>
            <a:ext cx="168498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Fonoaudiologia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605D73B-E395-4944-9E50-8778A62DD04B}"/>
              </a:ext>
            </a:extLst>
          </p:cNvPr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62F18D0-D6DB-47F8-AC42-763CF18C02A8}"/>
              </a:ext>
            </a:extLst>
          </p:cNvPr>
          <p:cNvSpPr txBox="1"/>
          <p:nvPr/>
        </p:nvSpPr>
        <p:spPr>
          <a:xfrm>
            <a:off x="575049" y="2684154"/>
            <a:ext cx="16849872" cy="588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2021 (RN nº 465/2021):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desmembramento em “CONSULTA/AVALIAÇÃO”  e “SESSÃO”.</a:t>
            </a:r>
          </a:p>
          <a:p>
            <a:pPr marL="1929750" lvl="2" indent="-1714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i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CONSULTA/AVALIAÇÃO COM FONOAUDIÓLOGO: 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consultas </a:t>
            </a:r>
            <a:r>
              <a:rPr lang="pt-BR" sz="3300" i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por ano de contrato, para cada novo CID.</a:t>
            </a:r>
          </a:p>
          <a:p>
            <a:pPr marL="1929750" lvl="2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i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SESSÃO COM FONOAUDIÓLOGO: 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96 sessões</a:t>
            </a:r>
            <a:r>
              <a:rPr lang="pt-BR" sz="3300" i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, por ano de contrato</a:t>
            </a:r>
          </a:p>
          <a:p>
            <a:pPr marL="1929750" lvl="2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929750" lvl="2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i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1164900" lvl="1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rgbClr val="000000"/>
                </a:solidFill>
                <a:latin typeface="Calibri" panose="020F0502020204030204" pitchFamily="34" charset="0"/>
              </a:rPr>
              <a:t>2021 (após a publicação da RN nº 469/2021, de 09/07/2021):</a:t>
            </a: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929750" lvl="2" indent="-1714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CONSULTA/AVALIAÇÃO COM 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FONOAUDIÓLOGO:</a:t>
            </a:r>
            <a:r>
              <a:rPr lang="pt-BR" sz="33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consultas </a:t>
            </a:r>
            <a:r>
              <a:rPr lang="pt-BR" sz="33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ano de contrato, para cada novo CID.</a:t>
            </a:r>
          </a:p>
          <a:p>
            <a:pPr marL="1929750" lvl="2" indent="-1714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SESSÃO COM 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FONOAUDIÓLOGO </a:t>
            </a:r>
            <a:r>
              <a:rPr lang="pt-BR" sz="33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 </a:t>
            </a:r>
            <a:r>
              <a:rPr lang="pt-BR" sz="33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número ilimitado</a:t>
            </a:r>
            <a:endParaRPr lang="pt-BR" sz="3300" b="0" i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500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1032" y="1253896"/>
            <a:ext cx="1735392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Em resumo,</a:t>
            </a:r>
            <a:r>
              <a:rPr lang="pt-BR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após a publicação da RN nº 469, em 09/07/2021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os pacientes com </a:t>
            </a:r>
            <a:r>
              <a:rPr lang="pt-BR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transtorno do espectro autista (TEA) 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passaram a ter cobertura em </a:t>
            </a:r>
            <a:r>
              <a:rPr lang="pt-BR" sz="33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número ilimitado de sessões </a:t>
            </a:r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com:</a:t>
            </a:r>
          </a:p>
          <a:p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	- PSICÓLOGO</a:t>
            </a:r>
          </a:p>
          <a:p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	- </a:t>
            </a:r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TERAPEUTA OCUPACIONAL</a:t>
            </a:r>
          </a:p>
          <a:p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	- </a:t>
            </a:r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FONOAUDIÓLOGO</a:t>
            </a:r>
          </a:p>
          <a:p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BR" sz="33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Já era</a:t>
            </a:r>
            <a:r>
              <a:rPr lang="pt-BR" sz="33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 ilimitadas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	- CONSULTAS MÉDICAS</a:t>
            </a:r>
          </a:p>
          <a:p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	- CONSULTAS ODONTOLÓGICAS</a:t>
            </a:r>
          </a:p>
          <a:p>
            <a:r>
              <a:rPr lang="pt-BR" sz="3300" i="0" dirty="0">
                <a:solidFill>
                  <a:srgbClr val="000000"/>
                </a:solidFill>
                <a:latin typeface="Calibri" panose="020F0502020204030204" pitchFamily="34" charset="0"/>
              </a:rPr>
              <a:t>	- SESSÕES DE FISIOTERAPIA</a:t>
            </a: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2FE4E73-999D-425C-96E6-C28068E5F283}"/>
              </a:ext>
            </a:extLst>
          </p:cNvPr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985249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1032" y="1111052"/>
            <a:ext cx="1735392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 </a:t>
            </a:r>
          </a:p>
          <a:p>
            <a:pPr algn="just"/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PARECER TÉCNICO Nº 39/GCITS/GGRAS/DIPRO/2021 - COBERTURA: ABORDAGENS, TÉCNICAS E MÉTODOS USADOS NO TRATAMENTO DO TRANSTORNO DO ESPECTRO AUTISTA</a:t>
            </a:r>
            <a:endParaRPr lang="pt-BR" sz="3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r>
              <a:rPr lang="pt-BR" sz="3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O</a:t>
            </a:r>
            <a:r>
              <a:rPr lang="pt-BR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referido Rol, em regra, não descreve a técnica, abordagem ou método a ser aplicado pelo profissional, permitindo a indicação, em cada caso, da conduta mais adequada à prática clínica. </a:t>
            </a: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r>
              <a:rPr lang="pt-BR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prerrogativa de tal escolha fica, portanto, a cargo do profissional assistente, conforme sua preferência, aprendizagem, segurança e habilidade 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profissionais. </a:t>
            </a: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Não é necessário que a operadora possua, em sua rede, profissionais habilitados em determinada técnica/abordagem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 algn="just">
              <a:buFont typeface="Wingdings" panose="05000000000000000000" pitchFamily="2" charset="2"/>
              <a:buChar char="à"/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Todavia, </a:t>
            </a:r>
            <a:r>
              <a:rPr lang="pt-B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caso a operadora possua, em sua rede, profissional habilitado em determinada técnica/método/abordagem, como a ABA ou o DENVER ou outros, estas poderão ser empregadas pelo profissional no âmbito do atendimento ao beneficiário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, durante a realização de procedimentos cobertos.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91672" y="4206"/>
            <a:ext cx="5896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Publicação de Parecer Técnico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27731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1032" y="1111052"/>
            <a:ext cx="16849872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O rito processual de atualização do Rol de Procedimentos e Eventos em Saúde encontra-se atualmente normatizado pela resolução normativa - 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RN nº 470/2021</a:t>
            </a:r>
            <a:r>
              <a:rPr lang="pt-BR" sz="3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e pela 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Medida Provisória nº 1.067/2021</a:t>
            </a: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>
              <a:buFont typeface="Wingdings" panose="05000000000000000000" pitchFamily="2" charset="2"/>
              <a:buChar char="à"/>
            </a:pP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Submissão de propostas: </a:t>
            </a:r>
            <a:r>
              <a:rPr lang="pt-BR" sz="33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contínua</a:t>
            </a:r>
          </a:p>
          <a:p>
            <a:pPr marL="1336350" lvl="1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>
              <a:buFont typeface="Wingdings" panose="05000000000000000000" pitchFamily="2" charset="2"/>
              <a:buChar char="à"/>
            </a:pP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Análise de elegibilidade da proposta</a:t>
            </a:r>
          </a:p>
          <a:p>
            <a:pPr marL="1336350" lvl="1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>
              <a:buFont typeface="Wingdings" panose="05000000000000000000" pitchFamily="2" charset="2"/>
              <a:buChar char="à"/>
            </a:pP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Análise técnica da proposta</a:t>
            </a:r>
          </a:p>
          <a:p>
            <a:pPr marL="1336350" lvl="1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36350" lvl="1" indent="-457200">
              <a:buFont typeface="Wingdings" panose="05000000000000000000" pitchFamily="2" charset="2"/>
              <a:buChar char="à"/>
            </a:pPr>
            <a:r>
              <a:rPr lang="pt-BR" sz="3300" dirty="0">
                <a:solidFill>
                  <a:srgbClr val="000000"/>
                </a:solidFill>
                <a:latin typeface="Calibri" panose="020F0502020204030204" pitchFamily="34" charset="0"/>
              </a:rPr>
              <a:t>Processo decisório (consulta pública e votação pela Diretoria Colegiada da ANS)</a:t>
            </a:r>
          </a:p>
          <a:p>
            <a:endParaRPr lang="pt-BR" sz="3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91672" y="4206"/>
            <a:ext cx="3706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Atualização do Rol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689D6DF-9509-42D2-AB39-878994D837B7}"/>
              </a:ext>
            </a:extLst>
          </p:cNvPr>
          <p:cNvSpPr txBox="1"/>
          <p:nvPr/>
        </p:nvSpPr>
        <p:spPr>
          <a:xfrm>
            <a:off x="1655168" y="8167836"/>
            <a:ext cx="15337704" cy="11695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Propostas de alteração/atualização do Rol podem ser protocoladas a qualquer momento, desde que observado o rito normativo previsto.</a:t>
            </a:r>
          </a:p>
        </p:txBody>
      </p:sp>
    </p:spTree>
    <p:extLst>
      <p:ext uri="{BB962C8B-B14F-4D97-AF65-F5344CB8AC3E}">
        <p14:creationId xmlns:p14="http://schemas.microsoft.com/office/powerpoint/2010/main" val="7518213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9F8E76F-BDED-413A-B79B-FFA596726F55}"/>
              </a:ext>
            </a:extLst>
          </p:cNvPr>
          <p:cNvSpPr/>
          <p:nvPr/>
        </p:nvSpPr>
        <p:spPr>
          <a:xfrm>
            <a:off x="795" y="5215508"/>
            <a:ext cx="18300645" cy="367240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561165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62149FE-773D-4CBB-892A-E5DC2D1BA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89" y="7591772"/>
            <a:ext cx="7786025" cy="94462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06F7D79E-EAA3-4526-A386-B37FA33F1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24300" y="5443141"/>
            <a:ext cx="104394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3040" y="2695228"/>
            <a:ext cx="1684987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Art. 4º, inciso III, da </a:t>
            </a:r>
            <a:r>
              <a:rPr lang="pt-BR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Lei nº 9.961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de 2000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endParaRPr lang="pt-BR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/>
            <a:r>
              <a:rPr lang="pt-BR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(...) compete à </a:t>
            </a:r>
            <a:r>
              <a:rPr lang="pt-B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Agência Nacional de Saúde Suplementar elaborar o Rol de Procedimentos e Eventos em Saúde</a:t>
            </a:r>
            <a:r>
              <a:rPr lang="pt-BR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que constitui a referência básica e </a:t>
            </a:r>
            <a:r>
              <a:rPr lang="pt-B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estabelece as coberturas obrigatórias a serem asseguradas pelos planos privados de assistência à saúde</a:t>
            </a:r>
            <a:r>
              <a:rPr lang="pt-BR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para os fins do disposto na Lei nº 9.656, de 1998, e suas excepcionalidades.</a:t>
            </a:r>
          </a:p>
          <a:p>
            <a:pPr lvl="1"/>
            <a:endParaRPr lang="pt-BR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91672" y="4206"/>
            <a:ext cx="793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Competência da ANS para elaborar o Rol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5152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91672" y="4206"/>
            <a:ext cx="793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Competência da ANS para elaborar o Rol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2FB76A1-7670-48CD-996D-11C71F478269}"/>
              </a:ext>
            </a:extLst>
          </p:cNvPr>
          <p:cNvSpPr txBox="1"/>
          <p:nvPr/>
        </p:nvSpPr>
        <p:spPr>
          <a:xfrm>
            <a:off x="431032" y="1831132"/>
            <a:ext cx="172099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ANS, desde a sua criação, editou diversas </a:t>
            </a: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Resoluções Normativas 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instituindo e atualizando o referido Rol de Procedimentos e Eventos em Saúde.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C63464E8-A4CF-4AA9-B71B-AF877231D887}"/>
              </a:ext>
            </a:extLst>
          </p:cNvPr>
          <p:cNvSpPr/>
          <p:nvPr/>
        </p:nvSpPr>
        <p:spPr>
          <a:xfrm>
            <a:off x="15480704" y="5215508"/>
            <a:ext cx="1728192" cy="1656184"/>
          </a:xfrm>
          <a:prstGeom prst="rightArrow">
            <a:avLst/>
          </a:prstGeom>
          <a:solidFill>
            <a:srgbClr val="006E89"/>
          </a:solidFill>
          <a:ln w="76200">
            <a:solidFill>
              <a:schemeClr val="tx1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465/2021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68A3B54A-2965-4BEA-9ACB-DE9AC215ECFB}"/>
              </a:ext>
            </a:extLst>
          </p:cNvPr>
          <p:cNvSpPr/>
          <p:nvPr/>
        </p:nvSpPr>
        <p:spPr>
          <a:xfrm>
            <a:off x="13680504" y="5215508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428/2017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39F3627B-8027-4F9E-B7D9-D7E66E1104A5}"/>
              </a:ext>
            </a:extLst>
          </p:cNvPr>
          <p:cNvSpPr/>
          <p:nvPr/>
        </p:nvSpPr>
        <p:spPr>
          <a:xfrm>
            <a:off x="11880304" y="5212010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387/2015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26395935-FF47-463A-8C5E-BBAE6EFBA6F3}"/>
              </a:ext>
            </a:extLst>
          </p:cNvPr>
          <p:cNvSpPr/>
          <p:nvPr/>
        </p:nvSpPr>
        <p:spPr>
          <a:xfrm>
            <a:off x="10080104" y="5212010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338/2014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3B52CE83-7A68-4869-8FFD-664D196CE529}"/>
              </a:ext>
            </a:extLst>
          </p:cNvPr>
          <p:cNvSpPr/>
          <p:nvPr/>
        </p:nvSpPr>
        <p:spPr>
          <a:xfrm>
            <a:off x="8279904" y="5215508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262/2012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0A9273BA-6D0B-4617-99A3-0AB9EAFB6AA5}"/>
              </a:ext>
            </a:extLst>
          </p:cNvPr>
          <p:cNvSpPr/>
          <p:nvPr/>
        </p:nvSpPr>
        <p:spPr>
          <a:xfrm>
            <a:off x="6479704" y="5215508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211/2010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xmlns="" id="{5D9EDD34-3C01-4E1E-917E-E66D7489FCAB}"/>
              </a:ext>
            </a:extLst>
          </p:cNvPr>
          <p:cNvSpPr/>
          <p:nvPr/>
        </p:nvSpPr>
        <p:spPr>
          <a:xfrm>
            <a:off x="4679504" y="5212010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167/2008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xmlns="" id="{065EB86E-0847-41D7-B415-A1AEE8423BD8}"/>
              </a:ext>
            </a:extLst>
          </p:cNvPr>
          <p:cNvSpPr/>
          <p:nvPr/>
        </p:nvSpPr>
        <p:spPr>
          <a:xfrm>
            <a:off x="2879304" y="5212010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82/2004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xmlns="" id="{3487B1A7-D9A2-4169-9C08-ABE009BDC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80847"/>
              </p:ext>
            </p:extLst>
          </p:nvPr>
        </p:nvGraphicFramePr>
        <p:xfrm>
          <a:off x="388227" y="4711452"/>
          <a:ext cx="2347061" cy="320863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47061">
                  <a:extLst>
                    <a:ext uri="{9D8B030D-6E8A-4147-A177-3AD203B41FA5}">
                      <a16:colId xmlns:a16="http://schemas.microsoft.com/office/drawing/2014/main" xmlns="" val="592228877"/>
                    </a:ext>
                  </a:extLst>
                </a:gridCol>
              </a:tblGrid>
              <a:tr h="521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CONSU  10/1998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015110"/>
                  </a:ext>
                </a:extLst>
              </a:tr>
              <a:tr h="437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CONSU  11/1998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63201"/>
                  </a:ext>
                </a:extLst>
              </a:tr>
              <a:tr h="480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CONSU  12/1998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4660110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41/2000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642638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67/2001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2904486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68/2001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12919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81/2001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4273486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2CD2FBF6-D3F0-4206-A281-B6BA6FBC077E}"/>
              </a:ext>
            </a:extLst>
          </p:cNvPr>
          <p:cNvSpPr txBox="1"/>
          <p:nvPr/>
        </p:nvSpPr>
        <p:spPr>
          <a:xfrm>
            <a:off x="14976649" y="3919364"/>
            <a:ext cx="2173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FF0000"/>
                </a:solidFill>
              </a:rPr>
              <a:t>Atualizada pela RN nº 469/2021</a:t>
            </a:r>
          </a:p>
        </p:txBody>
      </p:sp>
      <p:sp>
        <p:nvSpPr>
          <p:cNvPr id="16" name="Seta: Curva para a Esquerda 15">
            <a:extLst>
              <a:ext uri="{FF2B5EF4-FFF2-40B4-BE49-F238E27FC236}">
                <a16:creationId xmlns:a16="http://schemas.microsoft.com/office/drawing/2014/main" xmlns="" id="{09158178-0D1F-4FD4-81E7-D81721676396}"/>
              </a:ext>
            </a:extLst>
          </p:cNvPr>
          <p:cNvSpPr/>
          <p:nvPr/>
        </p:nvSpPr>
        <p:spPr>
          <a:xfrm>
            <a:off x="17150490" y="4207396"/>
            <a:ext cx="749283" cy="1532493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C34B521-9DED-4C16-B6E0-481A3239D1D1}"/>
              </a:ext>
            </a:extLst>
          </p:cNvPr>
          <p:cNvSpPr txBox="1"/>
          <p:nvPr/>
        </p:nvSpPr>
        <p:spPr>
          <a:xfrm>
            <a:off x="15307545" y="716751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Atualmente vigente</a:t>
            </a:r>
          </a:p>
        </p:txBody>
      </p:sp>
    </p:spTree>
    <p:extLst>
      <p:ext uri="{BB962C8B-B14F-4D97-AF65-F5344CB8AC3E}">
        <p14:creationId xmlns:p14="http://schemas.microsoft.com/office/powerpoint/2010/main" val="36325926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C63464E8-A4CF-4AA9-B71B-AF877231D887}"/>
              </a:ext>
            </a:extLst>
          </p:cNvPr>
          <p:cNvSpPr/>
          <p:nvPr/>
        </p:nvSpPr>
        <p:spPr>
          <a:xfrm>
            <a:off x="15480704" y="2983260"/>
            <a:ext cx="1728192" cy="1656184"/>
          </a:xfrm>
          <a:prstGeom prst="rightArrow">
            <a:avLst/>
          </a:prstGeom>
          <a:solidFill>
            <a:srgbClr val="006E89"/>
          </a:solidFill>
          <a:ln w="76200">
            <a:solidFill>
              <a:schemeClr val="tx1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465/2021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68A3B54A-2965-4BEA-9ACB-DE9AC215ECFB}"/>
              </a:ext>
            </a:extLst>
          </p:cNvPr>
          <p:cNvSpPr/>
          <p:nvPr/>
        </p:nvSpPr>
        <p:spPr>
          <a:xfrm>
            <a:off x="13680504" y="2983260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428/2017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39F3627B-8027-4F9E-B7D9-D7E66E1104A5}"/>
              </a:ext>
            </a:extLst>
          </p:cNvPr>
          <p:cNvSpPr/>
          <p:nvPr/>
        </p:nvSpPr>
        <p:spPr>
          <a:xfrm>
            <a:off x="11880304" y="2979762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387/2015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26395935-FF47-463A-8C5E-BBAE6EFBA6F3}"/>
              </a:ext>
            </a:extLst>
          </p:cNvPr>
          <p:cNvSpPr/>
          <p:nvPr/>
        </p:nvSpPr>
        <p:spPr>
          <a:xfrm>
            <a:off x="10080104" y="2979762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338/2014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3B52CE83-7A68-4869-8FFD-664D196CE529}"/>
              </a:ext>
            </a:extLst>
          </p:cNvPr>
          <p:cNvSpPr/>
          <p:nvPr/>
        </p:nvSpPr>
        <p:spPr>
          <a:xfrm>
            <a:off x="8279904" y="2983260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262/2012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0A9273BA-6D0B-4617-99A3-0AB9EAFB6AA5}"/>
              </a:ext>
            </a:extLst>
          </p:cNvPr>
          <p:cNvSpPr/>
          <p:nvPr/>
        </p:nvSpPr>
        <p:spPr>
          <a:xfrm>
            <a:off x="6479704" y="2983260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211/2010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xmlns="" id="{5D9EDD34-3C01-4E1E-917E-E66D7489FCAB}"/>
              </a:ext>
            </a:extLst>
          </p:cNvPr>
          <p:cNvSpPr/>
          <p:nvPr/>
        </p:nvSpPr>
        <p:spPr>
          <a:xfrm>
            <a:off x="4679504" y="2979762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167/2008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xmlns="" id="{065EB86E-0847-41D7-B415-A1AEE8423BD8}"/>
              </a:ext>
            </a:extLst>
          </p:cNvPr>
          <p:cNvSpPr/>
          <p:nvPr/>
        </p:nvSpPr>
        <p:spPr>
          <a:xfrm>
            <a:off x="2879304" y="2979762"/>
            <a:ext cx="1728192" cy="16561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82/2004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xmlns="" id="{3487B1A7-D9A2-4169-9C08-ABE009BDC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89834"/>
              </p:ext>
            </p:extLst>
          </p:nvPr>
        </p:nvGraphicFramePr>
        <p:xfrm>
          <a:off x="388227" y="2479204"/>
          <a:ext cx="2347061" cy="320863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47061">
                  <a:extLst>
                    <a:ext uri="{9D8B030D-6E8A-4147-A177-3AD203B41FA5}">
                      <a16:colId xmlns:a16="http://schemas.microsoft.com/office/drawing/2014/main" xmlns="" val="592228877"/>
                    </a:ext>
                  </a:extLst>
                </a:gridCol>
              </a:tblGrid>
              <a:tr h="521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CONSU  10/1998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015110"/>
                  </a:ext>
                </a:extLst>
              </a:tr>
              <a:tr h="437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CONSU  11/1998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63201"/>
                  </a:ext>
                </a:extLst>
              </a:tr>
              <a:tr h="480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CONSU  12/1998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4660110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41/2000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642638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67/2001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2904486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68/2001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12919"/>
                  </a:ext>
                </a:extLst>
              </a:tr>
              <a:tr h="44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RDC nº 81/2001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4273486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2CD2FBF6-D3F0-4206-A281-B6BA6FBC077E}"/>
              </a:ext>
            </a:extLst>
          </p:cNvPr>
          <p:cNvSpPr txBox="1"/>
          <p:nvPr/>
        </p:nvSpPr>
        <p:spPr>
          <a:xfrm>
            <a:off x="14976649" y="1687116"/>
            <a:ext cx="2173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chemeClr val="tx1">
                    <a:lumMod val="50000"/>
                  </a:schemeClr>
                </a:solidFill>
              </a:rPr>
              <a:t>Atualizada pela RN nº 469/2021</a:t>
            </a:r>
          </a:p>
        </p:txBody>
      </p:sp>
      <p:sp>
        <p:nvSpPr>
          <p:cNvPr id="16" name="Seta: Curva para a Esquerda 15">
            <a:extLst>
              <a:ext uri="{FF2B5EF4-FFF2-40B4-BE49-F238E27FC236}">
                <a16:creationId xmlns:a16="http://schemas.microsoft.com/office/drawing/2014/main" xmlns="" id="{09158178-0D1F-4FD4-81E7-D81721676396}"/>
              </a:ext>
            </a:extLst>
          </p:cNvPr>
          <p:cNvSpPr/>
          <p:nvPr/>
        </p:nvSpPr>
        <p:spPr>
          <a:xfrm>
            <a:off x="17150490" y="1975148"/>
            <a:ext cx="749283" cy="153249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C34B521-9DED-4C16-B6E0-481A3239D1D1}"/>
              </a:ext>
            </a:extLst>
          </p:cNvPr>
          <p:cNvSpPr txBox="1"/>
          <p:nvPr/>
        </p:nvSpPr>
        <p:spPr>
          <a:xfrm>
            <a:off x="14483237" y="7627865"/>
            <a:ext cx="35509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multiprofissional/ multidisciplinar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xmlns="" id="{97459F4D-ECC1-4DE4-842B-4933D8EA4418}"/>
              </a:ext>
            </a:extLst>
          </p:cNvPr>
          <p:cNvCxnSpPr>
            <a:cxnSpLocks/>
          </p:cNvCxnSpPr>
          <p:nvPr/>
        </p:nvCxnSpPr>
        <p:spPr>
          <a:xfrm flipV="1">
            <a:off x="1511152" y="7133579"/>
            <a:ext cx="14905656" cy="810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EEF525CB-762B-4F94-A64F-52EB9F07B98A}"/>
              </a:ext>
            </a:extLst>
          </p:cNvPr>
          <p:cNvSpPr txBox="1"/>
          <p:nvPr/>
        </p:nvSpPr>
        <p:spPr>
          <a:xfrm>
            <a:off x="2159224" y="5759607"/>
            <a:ext cx="14617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Incorporação de procedimentos realizados por diferentes categorias profissionais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xmlns="" id="{68E04DA9-F270-45F8-8563-A8F402DD5126}"/>
              </a:ext>
            </a:extLst>
          </p:cNvPr>
          <p:cNvCxnSpPr>
            <a:cxnSpLocks/>
          </p:cNvCxnSpPr>
          <p:nvPr/>
        </p:nvCxnSpPr>
        <p:spPr>
          <a:xfrm flipV="1">
            <a:off x="3599384" y="7141684"/>
            <a:ext cx="864096" cy="12746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21AA6E43-373A-4AEA-A0D5-866160A6D6A0}"/>
              </a:ext>
            </a:extLst>
          </p:cNvPr>
          <p:cNvSpPr txBox="1"/>
          <p:nvPr/>
        </p:nvSpPr>
        <p:spPr>
          <a:xfrm>
            <a:off x="2951311" y="8436097"/>
            <a:ext cx="149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Nutrição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FAE32E7D-1C9A-49F1-A312-AD09BA2BEDB5}"/>
              </a:ext>
            </a:extLst>
          </p:cNvPr>
          <p:cNvCxnSpPr>
            <a:cxnSpLocks/>
          </p:cNvCxnSpPr>
          <p:nvPr/>
        </p:nvCxnSpPr>
        <p:spPr>
          <a:xfrm flipV="1">
            <a:off x="5255568" y="7141684"/>
            <a:ext cx="864096" cy="12746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D7137C4D-CBB3-47DB-98E8-95E11787F457}"/>
              </a:ext>
            </a:extLst>
          </p:cNvPr>
          <p:cNvSpPr txBox="1"/>
          <p:nvPr/>
        </p:nvSpPr>
        <p:spPr>
          <a:xfrm>
            <a:off x="4535487" y="8436098"/>
            <a:ext cx="1744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Fisioterapia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xmlns="" id="{55F17EBB-B4C7-4A2D-8DDB-D7B69020A2BE}"/>
              </a:ext>
            </a:extLst>
          </p:cNvPr>
          <p:cNvCxnSpPr>
            <a:cxnSpLocks/>
          </p:cNvCxnSpPr>
          <p:nvPr/>
        </p:nvCxnSpPr>
        <p:spPr>
          <a:xfrm flipV="1">
            <a:off x="7127776" y="7141684"/>
            <a:ext cx="864096" cy="12746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A7EC05E2-4487-40B3-9649-CECAD3700D37}"/>
              </a:ext>
            </a:extLst>
          </p:cNvPr>
          <p:cNvSpPr txBox="1"/>
          <p:nvPr/>
        </p:nvSpPr>
        <p:spPr>
          <a:xfrm>
            <a:off x="6479703" y="8436098"/>
            <a:ext cx="149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Psicologia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xmlns="" id="{8CA752D9-2956-4240-A595-B466ECD02E6E}"/>
              </a:ext>
            </a:extLst>
          </p:cNvPr>
          <p:cNvCxnSpPr>
            <a:cxnSpLocks/>
          </p:cNvCxnSpPr>
          <p:nvPr/>
        </p:nvCxnSpPr>
        <p:spPr>
          <a:xfrm flipV="1">
            <a:off x="9144000" y="7147504"/>
            <a:ext cx="864096" cy="12746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102135F8-B658-4B2F-A0EC-EA9C266B34DC}"/>
              </a:ext>
            </a:extLst>
          </p:cNvPr>
          <p:cNvSpPr txBox="1"/>
          <p:nvPr/>
        </p:nvSpPr>
        <p:spPr>
          <a:xfrm>
            <a:off x="8351911" y="8441917"/>
            <a:ext cx="1744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Terapia Ocupacional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xmlns="" id="{5EEC2061-AD80-4CCB-80F1-E9513516B5FD}"/>
              </a:ext>
            </a:extLst>
          </p:cNvPr>
          <p:cNvCxnSpPr>
            <a:cxnSpLocks/>
          </p:cNvCxnSpPr>
          <p:nvPr/>
        </p:nvCxnSpPr>
        <p:spPr>
          <a:xfrm flipV="1">
            <a:off x="11016208" y="7141684"/>
            <a:ext cx="864096" cy="12746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B2F39B87-BDCB-40B2-A1D2-1EAAB310DF46}"/>
              </a:ext>
            </a:extLst>
          </p:cNvPr>
          <p:cNvSpPr txBox="1"/>
          <p:nvPr/>
        </p:nvSpPr>
        <p:spPr>
          <a:xfrm>
            <a:off x="10152112" y="843609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Fonoaudiologia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2D99F9CB-FF3D-415A-BD8A-32A028285F15}"/>
              </a:ext>
            </a:extLst>
          </p:cNvPr>
          <p:cNvCxnSpPr>
            <a:cxnSpLocks/>
          </p:cNvCxnSpPr>
          <p:nvPr/>
        </p:nvCxnSpPr>
        <p:spPr>
          <a:xfrm flipV="1">
            <a:off x="13032432" y="7141684"/>
            <a:ext cx="864096" cy="12746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D1825C01-AA49-4368-BD32-A9895CB3DFF8}"/>
              </a:ext>
            </a:extLst>
          </p:cNvPr>
          <p:cNvSpPr txBox="1"/>
          <p:nvPr/>
        </p:nvSpPr>
        <p:spPr>
          <a:xfrm>
            <a:off x="12384360" y="8436097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Enfermagem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C5B73800-E16F-4E05-9951-2E46B0EBDCC4}"/>
              </a:ext>
            </a:extLst>
          </p:cNvPr>
          <p:cNvCxnSpPr>
            <a:cxnSpLocks/>
          </p:cNvCxnSpPr>
          <p:nvPr/>
        </p:nvCxnSpPr>
        <p:spPr>
          <a:xfrm flipV="1">
            <a:off x="1871192" y="7133579"/>
            <a:ext cx="864096" cy="12746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7AA9884D-FD5C-4294-B437-4E0401192655}"/>
              </a:ext>
            </a:extLst>
          </p:cNvPr>
          <p:cNvSpPr txBox="1"/>
          <p:nvPr/>
        </p:nvSpPr>
        <p:spPr>
          <a:xfrm>
            <a:off x="719064" y="8427992"/>
            <a:ext cx="2209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Medicina</a:t>
            </a:r>
          </a:p>
          <a:p>
            <a:pPr algn="ctr"/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e </a:t>
            </a:r>
          </a:p>
          <a:p>
            <a:pPr algn="ctr"/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Odontologia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E9F3BC99-D8E9-4D38-9FB5-EACEBB0B50FB}"/>
              </a:ext>
            </a:extLst>
          </p:cNvPr>
          <p:cNvSpPr/>
          <p:nvPr/>
        </p:nvSpPr>
        <p:spPr>
          <a:xfrm>
            <a:off x="6191672" y="4206"/>
            <a:ext cx="8291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Rol de Procedimentos e Eventos em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88923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1032" y="1111052"/>
            <a:ext cx="16849872" cy="789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+mj-lt"/>
              </a:rPr>
              <a:t>RN nº 465/2021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pPr lvl="1"/>
            <a:endParaRPr lang="pt-BR" sz="3300" i="1" dirty="0">
              <a:solidFill>
                <a:srgbClr val="000000"/>
              </a:solidFill>
              <a:latin typeface="+mj-lt"/>
            </a:endParaRPr>
          </a:p>
          <a:p>
            <a:pPr lvl="1"/>
            <a:endParaRPr lang="pt-BR" sz="3300" i="1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pt-BR" i="1" dirty="0">
                <a:solidFill>
                  <a:srgbClr val="000000"/>
                </a:solidFill>
                <a:latin typeface="+mj-lt"/>
              </a:rPr>
              <a:t>Art. 2º Para fins de cobertura, considera-se </a:t>
            </a:r>
            <a:r>
              <a:rPr lang="pt-B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taxativo o Rol de Procedimentos e Eventos em Saúde</a:t>
            </a:r>
            <a:r>
              <a:rPr lang="pt-BR" i="1" dirty="0">
                <a:solidFill>
                  <a:srgbClr val="000000"/>
                </a:solidFill>
                <a:latin typeface="+mj-lt"/>
              </a:rPr>
              <a:t> disposto nesta Resolução Normativa e seus anexos, </a:t>
            </a:r>
            <a:r>
              <a:rPr lang="pt-BR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podendo as operadoras de planos de assistência à saúde oferecer cobertura maior do que a obrigatória</a:t>
            </a:r>
            <a:r>
              <a:rPr lang="pt-BR" i="1" dirty="0">
                <a:solidFill>
                  <a:srgbClr val="000000"/>
                </a:solidFill>
                <a:latin typeface="+mj-lt"/>
              </a:rPr>
              <a:t>, por sua iniciativa ou mediante expressa previsão no instrumento contratual referente ao plano privado de assistência à saúde.</a:t>
            </a:r>
          </a:p>
          <a:p>
            <a:pPr lvl="1"/>
            <a:endParaRPr lang="pt-BR" i="1" dirty="0">
              <a:solidFill>
                <a:srgbClr val="000000"/>
              </a:solidFill>
              <a:latin typeface="+mj-lt"/>
            </a:endParaRPr>
          </a:p>
          <a:p>
            <a:pPr lvl="1"/>
            <a:endParaRPr lang="pt-BR" sz="3300" i="1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i="1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endParaRPr lang="pt-BR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91672" y="4206"/>
            <a:ext cx="8291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Rol de Procedimentos e Eventos em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7393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2FB0A91-36D9-47CB-AB22-F5207B6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765" y="4520333"/>
            <a:ext cx="6886575" cy="46005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191672" y="4206"/>
            <a:ext cx="8291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Rol de Procedimentos e Eventos em Saúde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EB03604-99B1-4D49-B64A-E6442C7EAB07}"/>
              </a:ext>
            </a:extLst>
          </p:cNvPr>
          <p:cNvSpPr txBox="1"/>
          <p:nvPr/>
        </p:nvSpPr>
        <p:spPr>
          <a:xfrm>
            <a:off x="14453326" y="4063380"/>
            <a:ext cx="149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Nutrição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7C6909E-579C-4E05-998A-277F875A6F2E}"/>
              </a:ext>
            </a:extLst>
          </p:cNvPr>
          <p:cNvSpPr txBox="1"/>
          <p:nvPr/>
        </p:nvSpPr>
        <p:spPr>
          <a:xfrm>
            <a:off x="13108297" y="9020158"/>
            <a:ext cx="1744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Fisioterapia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A2E0BD7-79C0-4FF8-9EF0-1522BFC09E59}"/>
              </a:ext>
            </a:extLst>
          </p:cNvPr>
          <p:cNvSpPr txBox="1"/>
          <p:nvPr/>
        </p:nvSpPr>
        <p:spPr>
          <a:xfrm>
            <a:off x="16721457" y="7943911"/>
            <a:ext cx="149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Psicologia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3811916-27C8-4E52-9DE4-23A985D9461D}"/>
              </a:ext>
            </a:extLst>
          </p:cNvPr>
          <p:cNvSpPr txBox="1"/>
          <p:nvPr/>
        </p:nvSpPr>
        <p:spPr>
          <a:xfrm>
            <a:off x="15201102" y="8811224"/>
            <a:ext cx="1744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Terapia Ocupacional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F0CE9EC-33AF-4DA6-93FF-5FD4B69E002D}"/>
              </a:ext>
            </a:extLst>
          </p:cNvPr>
          <p:cNvSpPr txBox="1"/>
          <p:nvPr/>
        </p:nvSpPr>
        <p:spPr>
          <a:xfrm>
            <a:off x="10695831" y="7884529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Fonoaudiologia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4F70B30-54FF-4108-897D-1441F06EA2C3}"/>
              </a:ext>
            </a:extLst>
          </p:cNvPr>
          <p:cNvSpPr txBox="1"/>
          <p:nvPr/>
        </p:nvSpPr>
        <p:spPr>
          <a:xfrm>
            <a:off x="12250471" y="4499551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Enfermagem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ACC7F49-F841-4CF0-A193-8F2ABA65E507}"/>
              </a:ext>
            </a:extLst>
          </p:cNvPr>
          <p:cNvSpPr txBox="1"/>
          <p:nvPr/>
        </p:nvSpPr>
        <p:spPr>
          <a:xfrm>
            <a:off x="15510275" y="5147021"/>
            <a:ext cx="2232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Odontologia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7D98A78-5941-4221-B43A-56ED9C092C84}"/>
              </a:ext>
            </a:extLst>
          </p:cNvPr>
          <p:cNvSpPr txBox="1"/>
          <p:nvPr/>
        </p:nvSpPr>
        <p:spPr>
          <a:xfrm>
            <a:off x="10308484" y="5606400"/>
            <a:ext cx="2209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</a:schemeClr>
                </a:solidFill>
              </a:rPr>
              <a:t>Medicina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530CBB59-BA5B-4154-99A3-9F726643700A}"/>
              </a:ext>
            </a:extLst>
          </p:cNvPr>
          <p:cNvSpPr/>
          <p:nvPr/>
        </p:nvSpPr>
        <p:spPr>
          <a:xfrm>
            <a:off x="13906655" y="6250425"/>
            <a:ext cx="1008112" cy="9837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83D3678-9D3A-40AB-A909-D4A3753764C9}"/>
              </a:ext>
            </a:extLst>
          </p:cNvPr>
          <p:cNvSpPr txBox="1"/>
          <p:nvPr/>
        </p:nvSpPr>
        <p:spPr>
          <a:xfrm>
            <a:off x="431032" y="1111052"/>
            <a:ext cx="16849872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+mj-lt"/>
              </a:rPr>
              <a:t>RN nº 465/2021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pPr lvl="1"/>
            <a:endParaRPr lang="pt-BR" sz="3300" i="1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Art. 5º A atenção à saúde na saúde suplementar deverá observar os </a:t>
            </a:r>
            <a:r>
              <a:rPr lang="pt-BR" sz="3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seguintes princípios</a:t>
            </a:r>
            <a:r>
              <a:rPr lang="pt-BR" sz="3300" i="1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I - </a:t>
            </a:r>
            <a:r>
              <a:rPr lang="pt-BR" sz="33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atenção multiprofissional</a:t>
            </a:r>
            <a:r>
              <a:rPr lang="pt-BR" sz="3300" i="1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(...)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V - adoção de medidas que evitem a estigmatização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e a institucionalização dos portadores de transtornos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mentais, visando ao aumento de sua autonomia;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VI - utilização das melhores práticas, baseadas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em evidências científicas.</a:t>
            </a:r>
          </a:p>
          <a:p>
            <a:pPr lvl="1"/>
            <a:r>
              <a:rPr lang="pt-BR" sz="3300" i="1" dirty="0">
                <a:solidFill>
                  <a:srgbClr val="000000"/>
                </a:solidFill>
                <a:latin typeface="+mj-lt"/>
              </a:rPr>
              <a:t>(...)</a:t>
            </a:r>
            <a:endParaRPr lang="pt-BR" sz="33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4004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1032" y="1406336"/>
            <a:ext cx="1684987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1" dirty="0">
                <a:solidFill>
                  <a:srgbClr val="000000"/>
                </a:solidFill>
                <a:latin typeface="+mj-lt"/>
              </a:rPr>
              <a:t> Medicina:</a:t>
            </a:r>
          </a:p>
          <a:p>
            <a:pPr marL="457200" indent="-457200">
              <a:buFontTx/>
              <a:buChar char="-"/>
            </a:pPr>
            <a:r>
              <a:rPr lang="pt-BR" sz="3300" dirty="0">
                <a:solidFill>
                  <a:srgbClr val="000000"/>
                </a:solidFill>
                <a:latin typeface="+mj-lt"/>
              </a:rPr>
              <a:t>Consultas médicas 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 número ilimitado</a:t>
            </a:r>
            <a:r>
              <a:rPr lang="pt-BR" sz="33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3300" dirty="0">
                <a:solidFill>
                  <a:srgbClr val="000000"/>
                </a:solidFill>
                <a:latin typeface="+mj-lt"/>
              </a:rPr>
              <a:t>para 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todas as especialidades reconhecidas pela Conselho Federal de Medicina</a:t>
            </a:r>
            <a:r>
              <a:rPr lang="pt-BR" sz="3300" dirty="0">
                <a:solidFill>
                  <a:srgbClr val="000000"/>
                </a:solidFill>
                <a:latin typeface="+mj-lt"/>
              </a:rPr>
              <a:t>, incluindo pediatria, psiquiatria e neurologia;</a:t>
            </a:r>
          </a:p>
          <a:p>
            <a:pPr marL="457200" indent="-457200">
              <a:buFontTx/>
              <a:buChar char="-"/>
            </a:pPr>
            <a:r>
              <a:rPr lang="pt-BR" sz="3300" dirty="0">
                <a:solidFill>
                  <a:srgbClr val="000000"/>
                </a:solidFill>
                <a:latin typeface="+mj-lt"/>
              </a:rPr>
              <a:t>Diversos procedimentos médicos.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3300" b="1" dirty="0">
                <a:solidFill>
                  <a:srgbClr val="000000"/>
                </a:solidFill>
                <a:latin typeface="+mj-lt"/>
              </a:rPr>
              <a:t>Odontologia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pt-BR" sz="3300" b="1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pt-BR" sz="3300" dirty="0">
                <a:solidFill>
                  <a:srgbClr val="000000"/>
                </a:solidFill>
                <a:latin typeface="+mj-lt"/>
              </a:rPr>
              <a:t>Consultas odontológicas </a:t>
            </a:r>
            <a:r>
              <a:rPr lang="pt-B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 número ilimitado</a:t>
            </a:r>
            <a:r>
              <a:rPr lang="pt-BR" sz="33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3300" dirty="0">
                <a:solidFill>
                  <a:srgbClr val="000000"/>
                </a:solidFill>
                <a:latin typeface="+mj-lt"/>
              </a:rPr>
              <a:t>Diversos procedimentos odontológicos.</a:t>
            </a:r>
          </a:p>
          <a:p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+mj-lt"/>
              </a:rPr>
              <a:t>Nutrição:</a:t>
            </a:r>
            <a:endParaRPr lang="pt-BR" sz="33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pt-BR" sz="3300" dirty="0">
                <a:solidFill>
                  <a:srgbClr val="000000"/>
                </a:solidFill>
                <a:latin typeface="+mj-lt"/>
              </a:rPr>
              <a:t>De 6 a 18 consultas com nutricionista, por ano de contrato.</a:t>
            </a:r>
          </a:p>
          <a:p>
            <a:endParaRPr lang="pt-BR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7601EC2-E766-49D4-AA7F-FEA0DD07A6A3}"/>
              </a:ext>
            </a:extLst>
          </p:cNvPr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3328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6BED007-57A1-4E24-9674-D6DF31C54030}"/>
              </a:ext>
            </a:extLst>
          </p:cNvPr>
          <p:cNvSpPr txBox="1"/>
          <p:nvPr/>
        </p:nvSpPr>
        <p:spPr>
          <a:xfrm>
            <a:off x="431032" y="1111052"/>
            <a:ext cx="168498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+mj-lt"/>
              </a:rPr>
              <a:t>isioterapia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7F46C37-DD2C-4A95-9CEB-F89FD0C6DA1E}"/>
              </a:ext>
            </a:extLst>
          </p:cNvPr>
          <p:cNvSpPr txBox="1"/>
          <p:nvPr/>
        </p:nvSpPr>
        <p:spPr>
          <a:xfrm>
            <a:off x="431032" y="2684154"/>
            <a:ext cx="17425936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2004: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diversos procedimentos de REABILITAÇÃO/REEDUCAÇÃO por profissionais fisiatras (especialidade da medicina);</a:t>
            </a: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2008: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incluídos diversos procedimentos de REEDUCAÇÃO/REABILITAÇÃO FISIOTERAPÊUTICA, todos sem DUT e sem limite de sessões;</a:t>
            </a: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2014: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incluída a CONSULTA COM FISIOTERAPEUTA, com cobertura de 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 consulta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para cada novo CID apresentado pelo paciente, e consequente necessidade de construção de novo diagnóstico fisioterapêutico;</a:t>
            </a: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2017: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ampliada a CONSULTA COM FISIOTERAPEUTA, com cobertura de 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 consultas 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para cada novo CID apresentado pelo paciente, e consequente necessidade de construção de novo diagnóstico fisioterapêutico;</a:t>
            </a:r>
            <a:endParaRPr lang="pt-BR" sz="33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079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91672" y="4206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Cobertura – Transtorno do Espectro Autista (CID F84)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6BED007-57A1-4E24-9674-D6DF31C54030}"/>
              </a:ext>
            </a:extLst>
          </p:cNvPr>
          <p:cNvSpPr txBox="1"/>
          <p:nvPr/>
        </p:nvSpPr>
        <p:spPr>
          <a:xfrm>
            <a:off x="431032" y="1111052"/>
            <a:ext cx="168498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300" b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pt-BR" sz="3300" b="1" i="0" dirty="0">
                <a:solidFill>
                  <a:srgbClr val="000000"/>
                </a:solidFill>
                <a:effectLst/>
                <a:latin typeface="+mj-lt"/>
              </a:rPr>
              <a:t>isioterapia</a:t>
            </a:r>
            <a:r>
              <a:rPr lang="pt-BR" sz="33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7F46C37-DD2C-4A95-9CEB-F89FD0C6DA1E}"/>
              </a:ext>
            </a:extLst>
          </p:cNvPr>
          <p:cNvSpPr txBox="1"/>
          <p:nvPr/>
        </p:nvSpPr>
        <p:spPr>
          <a:xfrm>
            <a:off x="431032" y="2684154"/>
            <a:ext cx="17425936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2021 (RN </a:t>
            </a:r>
            <a:r>
              <a:rPr lang="pt-BR" sz="3300" b="1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nº 465/2021)</a:t>
            </a:r>
            <a:r>
              <a:rPr lang="pt-BR" sz="3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1164900" lvl="1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2044050" lvl="2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CONSULTA COM FISIOTERAPEUTA: </a:t>
            </a:r>
            <a:r>
              <a:rPr lang="pt-BR" sz="3200" b="1" i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consultas </a:t>
            </a:r>
            <a:r>
              <a:rPr lang="pt-BR" sz="3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por ano de contrato, para cada novo CID apresentado pelo paciente</a:t>
            </a:r>
          </a:p>
          <a:p>
            <a:pPr marL="2044050" lvl="2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200" i="0" dirty="0">
              <a:solidFill>
                <a:schemeClr val="tx1">
                  <a:lumMod val="50000"/>
                </a:schemeClr>
              </a:solidFill>
              <a:effectLst/>
              <a:latin typeface="+mj-lt"/>
            </a:endParaRPr>
          </a:p>
          <a:p>
            <a:pPr marL="2044050" lvl="2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REEDUCAÇÃO E REABILITAÇÃO NO RETARDO DO DESENVOLVIMENTO PSICOMOTOR</a:t>
            </a:r>
            <a:endParaRPr lang="pt-BR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2044050" lvl="2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REEDUCAÇÃO E REABILITAÇÃO NEUROLÓGICA</a:t>
            </a:r>
            <a:endParaRPr lang="pt-BR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2044050" lvl="2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REEDUCAÇÃO E REABILITAÇÃO NEURO-MÚSCULO-ESQUELÉTICA</a:t>
            </a:r>
          </a:p>
          <a:p>
            <a:pPr marL="2044050" lvl="2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3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Entre outros</a:t>
            </a:r>
          </a:p>
          <a:p>
            <a:pPr lvl="2" algn="just">
              <a:spcBef>
                <a:spcPts val="400"/>
              </a:spcBef>
              <a:spcAft>
                <a:spcPts val="400"/>
              </a:spcAft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	</a:t>
            </a: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pt-BR" sz="3200" b="1" i="0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todos em número ilimitado</a:t>
            </a:r>
          </a:p>
          <a:p>
            <a:pPr marL="2044050" lvl="2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pt-BR" sz="3300" i="0" dirty="0">
              <a:solidFill>
                <a:schemeClr val="tx1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272621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13B7FD9DB2BC49A2117EE2A584112D" ma:contentTypeVersion="0" ma:contentTypeDescription="Crie um novo documento." ma:contentTypeScope="" ma:versionID="86053a72744fdb16ceacce6047ff31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8f746c3a1c47dbaea02d3be93aa9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F7EEF-241D-4824-B945-627D7DD7D39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3D2D95-2FF4-4B07-939C-E580F4A4D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E4DF28-E1DF-4C52-8D3E-5ACD8F6EE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26624</TotalTime>
  <Words>1248</Words>
  <Application>Microsoft Office PowerPoint</Application>
  <PresentationFormat>Personalizar</PresentationFormat>
  <Paragraphs>215</Paragraphs>
  <Slides>17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Regina Pereira Games</cp:lastModifiedBy>
  <cp:revision>1508</cp:revision>
  <dcterms:created xsi:type="dcterms:W3CDTF">2016-01-16T10:55:01Z</dcterms:created>
  <dcterms:modified xsi:type="dcterms:W3CDTF">2021-11-22T15:19:14Z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0x0101009013B7FD9DB2BC49A2117EE2A584112D</vt:lpwstr>
  </property>
</Properties>
</file>