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65" r:id="rId4"/>
    <p:sldId id="258" r:id="rId5"/>
    <p:sldId id="260" r:id="rId6"/>
    <p:sldId id="259" r:id="rId7"/>
    <p:sldId id="261" r:id="rId8"/>
    <p:sldId id="264" r:id="rId9"/>
    <p:sldId id="263" r:id="rId10"/>
    <p:sldId id="262" r:id="rId11"/>
    <p:sldId id="266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62" autoAdjust="0"/>
    <p:restoredTop sz="94660"/>
  </p:normalViewPr>
  <p:slideViewPr>
    <p:cSldViewPr snapToGrid="0">
      <p:cViewPr varScale="1">
        <p:scale>
          <a:sx n="69" d="100"/>
          <a:sy n="69" d="100"/>
        </p:scale>
        <p:origin x="8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vio Vargas" userId="d17646c04537b757" providerId="LiveId" clId="{61DE2C6B-C319-41FF-BB9B-F21A13777362}"/>
    <pc:docChg chg="undo custSel addSld delSld modSld sldOrd">
      <pc:chgData name="Elvio Vargas" userId="d17646c04537b757" providerId="LiveId" clId="{61DE2C6B-C319-41FF-BB9B-F21A13777362}" dt="2024-07-03T14:16:47.311" v="1485" actId="113"/>
      <pc:docMkLst>
        <pc:docMk/>
      </pc:docMkLst>
      <pc:sldChg chg="modSp del mod">
        <pc:chgData name="Elvio Vargas" userId="d17646c04537b757" providerId="LiveId" clId="{61DE2C6B-C319-41FF-BB9B-F21A13777362}" dt="2024-07-02T23:34:02.290" v="773" actId="47"/>
        <pc:sldMkLst>
          <pc:docMk/>
          <pc:sldMk cId="2006506768" sldId="256"/>
        </pc:sldMkLst>
        <pc:spChg chg="mod">
          <ac:chgData name="Elvio Vargas" userId="d17646c04537b757" providerId="LiveId" clId="{61DE2C6B-C319-41FF-BB9B-F21A13777362}" dt="2024-07-02T23:33:43.278" v="771" actId="20577"/>
          <ac:spMkLst>
            <pc:docMk/>
            <pc:sldMk cId="2006506768" sldId="256"/>
            <ac:spMk id="3" creationId="{2BF9B902-8FC2-4D93-A5F0-A74BC66D1D9F}"/>
          </ac:spMkLst>
        </pc:spChg>
      </pc:sldChg>
      <pc:sldChg chg="modSp mod">
        <pc:chgData name="Elvio Vargas" userId="d17646c04537b757" providerId="LiveId" clId="{61DE2C6B-C319-41FF-BB9B-F21A13777362}" dt="2024-07-02T23:37:57.540" v="957" actId="14100"/>
        <pc:sldMkLst>
          <pc:docMk/>
          <pc:sldMk cId="3018041682" sldId="257"/>
        </pc:sldMkLst>
        <pc:spChg chg="mod">
          <ac:chgData name="Elvio Vargas" userId="d17646c04537b757" providerId="LiveId" clId="{61DE2C6B-C319-41FF-BB9B-F21A13777362}" dt="2024-07-02T23:37:57.540" v="957" actId="14100"/>
          <ac:spMkLst>
            <pc:docMk/>
            <pc:sldMk cId="3018041682" sldId="257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2T23:34:33.334" v="776" actId="1076"/>
          <ac:spMkLst>
            <pc:docMk/>
            <pc:sldMk cId="3018041682" sldId="257"/>
            <ac:spMk id="3" creationId="{7864D67B-137F-4059-B055-5D7F1880FC9A}"/>
          </ac:spMkLst>
        </pc:spChg>
      </pc:sldChg>
      <pc:sldChg chg="modSp mod">
        <pc:chgData name="Elvio Vargas" userId="d17646c04537b757" providerId="LiveId" clId="{61DE2C6B-C319-41FF-BB9B-F21A13777362}" dt="2024-07-03T14:13:45.821" v="1483" actId="207"/>
        <pc:sldMkLst>
          <pc:docMk/>
          <pc:sldMk cId="2500382376" sldId="258"/>
        </pc:sldMkLst>
        <pc:spChg chg="mod">
          <ac:chgData name="Elvio Vargas" userId="d17646c04537b757" providerId="LiveId" clId="{61DE2C6B-C319-41FF-BB9B-F21A13777362}" dt="2024-07-03T13:48:23.497" v="1026"/>
          <ac:spMkLst>
            <pc:docMk/>
            <pc:sldMk cId="2500382376" sldId="258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3T14:13:45.821" v="1483" actId="207"/>
          <ac:spMkLst>
            <pc:docMk/>
            <pc:sldMk cId="2500382376" sldId="258"/>
            <ac:spMk id="3" creationId="{7864D67B-137F-4059-B055-5D7F1880FC9A}"/>
          </ac:spMkLst>
        </pc:spChg>
      </pc:sldChg>
      <pc:sldChg chg="modSp mod ord">
        <pc:chgData name="Elvio Vargas" userId="d17646c04537b757" providerId="LiveId" clId="{61DE2C6B-C319-41FF-BB9B-F21A13777362}" dt="2024-07-03T14:16:47.311" v="1485" actId="113"/>
        <pc:sldMkLst>
          <pc:docMk/>
          <pc:sldMk cId="2387472144" sldId="259"/>
        </pc:sldMkLst>
        <pc:spChg chg="mod">
          <ac:chgData name="Elvio Vargas" userId="d17646c04537b757" providerId="LiveId" clId="{61DE2C6B-C319-41FF-BB9B-F21A13777362}" dt="2024-07-03T13:48:37.173" v="1028"/>
          <ac:spMkLst>
            <pc:docMk/>
            <pc:sldMk cId="2387472144" sldId="259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3T14:16:47.311" v="1485" actId="113"/>
          <ac:spMkLst>
            <pc:docMk/>
            <pc:sldMk cId="2387472144" sldId="259"/>
            <ac:spMk id="3" creationId="{7864D67B-137F-4059-B055-5D7F1880FC9A}"/>
          </ac:spMkLst>
        </pc:spChg>
      </pc:sldChg>
      <pc:sldChg chg="modSp mod">
        <pc:chgData name="Elvio Vargas" userId="d17646c04537b757" providerId="LiveId" clId="{61DE2C6B-C319-41FF-BB9B-F21A13777362}" dt="2024-07-03T14:07:33.686" v="1477" actId="20577"/>
        <pc:sldMkLst>
          <pc:docMk/>
          <pc:sldMk cId="3986970278" sldId="260"/>
        </pc:sldMkLst>
        <pc:spChg chg="mod">
          <ac:chgData name="Elvio Vargas" userId="d17646c04537b757" providerId="LiveId" clId="{61DE2C6B-C319-41FF-BB9B-F21A13777362}" dt="2024-07-03T13:48:30.346" v="1027"/>
          <ac:spMkLst>
            <pc:docMk/>
            <pc:sldMk cId="3986970278" sldId="260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3T14:07:33.686" v="1477" actId="20577"/>
          <ac:spMkLst>
            <pc:docMk/>
            <pc:sldMk cId="3986970278" sldId="260"/>
            <ac:spMk id="3" creationId="{7864D67B-137F-4059-B055-5D7F1880FC9A}"/>
          </ac:spMkLst>
        </pc:spChg>
      </pc:sldChg>
      <pc:sldChg chg="modSp mod ord">
        <pc:chgData name="Elvio Vargas" userId="d17646c04537b757" providerId="LiveId" clId="{61DE2C6B-C319-41FF-BB9B-F21A13777362}" dt="2024-07-03T13:48:46.002" v="1029"/>
        <pc:sldMkLst>
          <pc:docMk/>
          <pc:sldMk cId="2591039433" sldId="261"/>
        </pc:sldMkLst>
        <pc:spChg chg="mod">
          <ac:chgData name="Elvio Vargas" userId="d17646c04537b757" providerId="LiveId" clId="{61DE2C6B-C319-41FF-BB9B-F21A13777362}" dt="2024-07-03T13:48:46.002" v="1029"/>
          <ac:spMkLst>
            <pc:docMk/>
            <pc:sldMk cId="2591039433" sldId="261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2T22:52:10.217" v="178" actId="114"/>
          <ac:spMkLst>
            <pc:docMk/>
            <pc:sldMk cId="2591039433" sldId="261"/>
            <ac:spMk id="3" creationId="{7864D67B-137F-4059-B055-5D7F1880FC9A}"/>
          </ac:spMkLst>
        </pc:spChg>
      </pc:sldChg>
      <pc:sldChg chg="modSp mod">
        <pc:chgData name="Elvio Vargas" userId="d17646c04537b757" providerId="LiveId" clId="{61DE2C6B-C319-41FF-BB9B-F21A13777362}" dt="2024-07-03T13:49:18.203" v="1035"/>
        <pc:sldMkLst>
          <pc:docMk/>
          <pc:sldMk cId="2047654768" sldId="262"/>
        </pc:sldMkLst>
        <pc:spChg chg="mod">
          <ac:chgData name="Elvio Vargas" userId="d17646c04537b757" providerId="LiveId" clId="{61DE2C6B-C319-41FF-BB9B-F21A13777362}" dt="2024-07-03T13:49:18.203" v="1035"/>
          <ac:spMkLst>
            <pc:docMk/>
            <pc:sldMk cId="2047654768" sldId="262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2T23:42:32.375" v="999" actId="255"/>
          <ac:spMkLst>
            <pc:docMk/>
            <pc:sldMk cId="2047654768" sldId="262"/>
            <ac:spMk id="3" creationId="{7864D67B-137F-4059-B055-5D7F1880FC9A}"/>
          </ac:spMkLst>
        </pc:spChg>
      </pc:sldChg>
      <pc:sldChg chg="modSp mod">
        <pc:chgData name="Elvio Vargas" userId="d17646c04537b757" providerId="LiveId" clId="{61DE2C6B-C319-41FF-BB9B-F21A13777362}" dt="2024-07-03T13:49:06.321" v="1034"/>
        <pc:sldMkLst>
          <pc:docMk/>
          <pc:sldMk cId="2803945361" sldId="263"/>
        </pc:sldMkLst>
        <pc:spChg chg="mod">
          <ac:chgData name="Elvio Vargas" userId="d17646c04537b757" providerId="LiveId" clId="{61DE2C6B-C319-41FF-BB9B-F21A13777362}" dt="2024-07-03T13:49:06.321" v="1034"/>
          <ac:spMkLst>
            <pc:docMk/>
            <pc:sldMk cId="2803945361" sldId="263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2T23:41:51.720" v="996" actId="27636"/>
          <ac:spMkLst>
            <pc:docMk/>
            <pc:sldMk cId="2803945361" sldId="263"/>
            <ac:spMk id="3" creationId="{7864D67B-137F-4059-B055-5D7F1880FC9A}"/>
          </ac:spMkLst>
        </pc:spChg>
      </pc:sldChg>
      <pc:sldChg chg="modSp mod">
        <pc:chgData name="Elvio Vargas" userId="d17646c04537b757" providerId="LiveId" clId="{61DE2C6B-C319-41FF-BB9B-F21A13777362}" dt="2024-07-03T14:10:45.658" v="1478" actId="6549"/>
        <pc:sldMkLst>
          <pc:docMk/>
          <pc:sldMk cId="2301895462" sldId="264"/>
        </pc:sldMkLst>
        <pc:spChg chg="mod">
          <ac:chgData name="Elvio Vargas" userId="d17646c04537b757" providerId="LiveId" clId="{61DE2C6B-C319-41FF-BB9B-F21A13777362}" dt="2024-07-03T13:48:51.893" v="1030"/>
          <ac:spMkLst>
            <pc:docMk/>
            <pc:sldMk cId="2301895462" sldId="264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3T14:10:45.658" v="1478" actId="6549"/>
          <ac:spMkLst>
            <pc:docMk/>
            <pc:sldMk cId="2301895462" sldId="264"/>
            <ac:spMk id="3" creationId="{7864D67B-137F-4059-B055-5D7F1880FC9A}"/>
          </ac:spMkLst>
        </pc:spChg>
      </pc:sldChg>
      <pc:sldChg chg="modSp add mod">
        <pc:chgData name="Elvio Vargas" userId="d17646c04537b757" providerId="LiveId" clId="{61DE2C6B-C319-41FF-BB9B-F21A13777362}" dt="2024-07-03T14:13:30.635" v="1482" actId="207"/>
        <pc:sldMkLst>
          <pc:docMk/>
          <pc:sldMk cId="1165379822" sldId="265"/>
        </pc:sldMkLst>
        <pc:spChg chg="mod">
          <ac:chgData name="Elvio Vargas" userId="d17646c04537b757" providerId="LiveId" clId="{61DE2C6B-C319-41FF-BB9B-F21A13777362}" dt="2024-07-03T13:47:42.765" v="1025" actId="20577"/>
          <ac:spMkLst>
            <pc:docMk/>
            <pc:sldMk cId="1165379822" sldId="265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3T14:13:30.635" v="1482" actId="207"/>
          <ac:spMkLst>
            <pc:docMk/>
            <pc:sldMk cId="1165379822" sldId="265"/>
            <ac:spMk id="3" creationId="{7864D67B-137F-4059-B055-5D7F1880FC9A}"/>
          </ac:spMkLst>
        </pc:spChg>
      </pc:sldChg>
      <pc:sldChg chg="modSp add mod">
        <pc:chgData name="Elvio Vargas" userId="d17646c04537b757" providerId="LiveId" clId="{61DE2C6B-C319-41FF-BB9B-F21A13777362}" dt="2024-07-03T13:49:24.927" v="1036"/>
        <pc:sldMkLst>
          <pc:docMk/>
          <pc:sldMk cId="18063022" sldId="266"/>
        </pc:sldMkLst>
        <pc:spChg chg="mod">
          <ac:chgData name="Elvio Vargas" userId="d17646c04537b757" providerId="LiveId" clId="{61DE2C6B-C319-41FF-BB9B-F21A13777362}" dt="2024-07-03T13:49:24.927" v="1036"/>
          <ac:spMkLst>
            <pc:docMk/>
            <pc:sldMk cId="18063022" sldId="266"/>
            <ac:spMk id="2" creationId="{ED434669-4DD9-46D7-BB5F-17435595298E}"/>
          </ac:spMkLst>
        </pc:spChg>
        <pc:spChg chg="mod">
          <ac:chgData name="Elvio Vargas" userId="d17646c04537b757" providerId="LiveId" clId="{61DE2C6B-C319-41FF-BB9B-F21A13777362}" dt="2024-07-02T23:28:10.183" v="711" actId="20577"/>
          <ac:spMkLst>
            <pc:docMk/>
            <pc:sldMk cId="18063022" sldId="266"/>
            <ac:spMk id="3" creationId="{7864D67B-137F-4059-B055-5D7F1880FC9A}"/>
          </ac:spMkLst>
        </pc:spChg>
      </pc:sldChg>
      <pc:sldChg chg="modSp add mod">
        <pc:chgData name="Elvio Vargas" userId="d17646c04537b757" providerId="LiveId" clId="{61DE2C6B-C319-41FF-BB9B-F21A13777362}" dt="2024-07-03T14:13:16.376" v="1481" actId="207"/>
        <pc:sldMkLst>
          <pc:docMk/>
          <pc:sldMk cId="3403719149" sldId="267"/>
        </pc:sldMkLst>
        <pc:spChg chg="mod">
          <ac:chgData name="Elvio Vargas" userId="d17646c04537b757" providerId="LiveId" clId="{61DE2C6B-C319-41FF-BB9B-F21A13777362}" dt="2024-07-03T14:13:16.376" v="1481" actId="207"/>
          <ac:spMkLst>
            <pc:docMk/>
            <pc:sldMk cId="3403719149" sldId="267"/>
            <ac:spMk id="3" creationId="{7864D67B-137F-4059-B055-5D7F1880FC9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A6EFA-5FE9-4099-90AD-EC704760D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BF3CDFE-ADC9-401A-A257-DC67BCD9FA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317E5D-34CA-49F8-AAA4-D9F70C83DD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11A104A-AC00-426A-A15E-468EBF2D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D2A5B82-FDD1-4B76-A4FE-BB9A3D1751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0270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B33DE0-D2DF-4036-A712-0D6CF6DF98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F958BC-F130-4AFD-8945-AB56B53DE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5F6A579-100F-4CB3-BE6F-B8798CD81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7F9EE7-406A-42F8-BED5-48D5DCF15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7C22B5B-A0F3-4A7C-B64E-7E1CF1C3E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6578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B1F7755-A755-4C80-B275-243F7F938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709EFDC-8563-4C22-8AF7-620A944A60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9FD086-9C24-4AF9-94D2-D46EAA36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1DB16E-26D0-4AF6-A4C6-1D1892EE0C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4D11E9-35A4-4D1E-A653-DBED86918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54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1ABEA0-77AF-4D0E-9EDC-1793989379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2B5CF8-E503-44E1-913E-308E11B87B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5B0B2-7F7E-4C2D-92EB-DA39F90D3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7DB6E9F-7DD5-420A-9615-50DDBD318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000EA-AE56-4196-B27F-1D6BA3399B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0377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329C22-BADC-41DE-85A8-F1827214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53A8E94-DAA7-4BA5-955D-ADB5D99485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CAE1DA4-B9DA-4152-8F7C-3E74A63AA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F0484D6-FD03-4041-941D-E72AFDA2C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0197DC3-2384-4EED-B7B6-00CA4E1BE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9351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46B85-65E9-4948-A953-4380C2D4E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4DBBF1-D417-4C1D-8E2D-F44C97E957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EF6628-72C3-4ABC-9EAD-49AF05B4D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E5B8BB2-86A8-4952-B1A1-3BFAD56246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1BA774-ECF3-49FE-ACF3-48DFA9D29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4BF2FB-5804-4CC4-BC6D-64AEDDCF7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9520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1FC72-FD81-427E-A95F-340F59D3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27074DC-4E53-4B5A-B714-B11A12B41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E8689BB-997E-4170-BD03-0C37E6784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E1AA19A-E92C-4B79-B803-B723B936C5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DC245A1-216B-4DE0-BA6B-E3AD65EFA9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5EEA277-304A-4FA0-941D-1F544BAF8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165A5014-6617-4778-8549-D9AE2B2BB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625A0C6E-79FB-4E9D-954A-57824BCBC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401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626483-C0FB-4AD7-A974-2568AB57AE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6B52BFA-D6B0-49C0-AF11-CC54DFE22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C43B0F81-0012-4F55-93BD-44ABF74E9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43886F6-EC2B-48DE-A70C-1DBAA260A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951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10A338D-AAA3-4D46-9832-21262637B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9C43946-2858-4801-98F0-A44BFEA0C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03C432EF-6BE8-428B-B485-89B8ADAB8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2565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52C4F3-CA6A-4F2D-AEA8-00D1FF86E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3ADBF42-19B0-4A79-A6F4-A2BCF9327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DFE9047-BB56-41C7-A0E1-6CD029D7B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DFC0113-9119-4CEE-A543-0025F99C0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514E48F-6694-4F77-9401-0C3F063F2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5B0BF84-3BDB-4E4F-A168-E107E7AF7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852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92E34E-357F-4A9C-8910-589A13DCF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44DF315-1263-4CC3-ABA9-C38775566C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CB17225-6BE6-4513-973E-E45DE9D30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A12BD64-4B16-4685-B509-FFA14B03B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0A77080-0B8C-472A-BAC2-B9EA74AB7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B497B11-423B-4038-920D-D0421AD69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9765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47FD97C-546C-4C8B-A6D2-1BB138688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1CCECCB-D293-4B97-BB65-9E122062C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D68AA4A-A056-4536-872C-ACFCF806FE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E98D0-CFBD-4306-BC65-FC543133E667}" type="datetimeFigureOut">
              <a:rPr lang="pt-BR" smtClean="0"/>
              <a:t>03/07/2024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7F3A68E-D296-401A-B4E7-921A8E675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837356-B086-45F0-8AFC-573CBB88CE8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81AC0-7E4E-4DED-A052-3ADEE891470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6831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490" y="-189057"/>
            <a:ext cx="11499273" cy="5190548"/>
          </a:xfrm>
        </p:spPr>
        <p:txBody>
          <a:bodyPr/>
          <a:lstStyle/>
          <a:p>
            <a:pPr algn="ctr"/>
            <a:br>
              <a:rPr lang="pt-BR" b="1" dirty="0"/>
            </a:br>
            <a:br>
              <a:rPr lang="pt-BR" b="1" dirty="0"/>
            </a:br>
            <a:r>
              <a:rPr lang="pt-BR" sz="6000" b="1" dirty="0"/>
              <a:t>Aposentadoria Especial dos Trabalhadores e trabalhadoras </a:t>
            </a:r>
            <a:br>
              <a:rPr lang="pt-BR" sz="6000" b="1" dirty="0"/>
            </a:br>
            <a:r>
              <a:rPr lang="pt-BR" sz="6000" b="1" dirty="0"/>
              <a:t>que atuam expostos ao risco de choque elétrico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5346" y="5001491"/>
            <a:ext cx="11665526" cy="6677892"/>
          </a:xfrm>
        </p:spPr>
        <p:txBody>
          <a:bodyPr>
            <a:normAutofit/>
          </a:bodyPr>
          <a:lstStyle/>
          <a:p>
            <a:endParaRPr lang="pt-BR" sz="3200" b="0" i="0" dirty="0">
              <a:solidFill>
                <a:srgbClr val="666666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018041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829800" cy="1149927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6" y="817418"/>
            <a:ext cx="11817927" cy="6040581"/>
          </a:xfrm>
        </p:spPr>
        <p:txBody>
          <a:bodyPr>
            <a:normAutofit fontScale="25000" lnSpcReduction="20000"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pt-BR" sz="3000" kern="100" dirty="0">
              <a:solidFill>
                <a:srgbClr val="333333"/>
              </a:solidFill>
              <a:effectLst/>
              <a:highlight>
                <a:srgbClr val="FFFFFF"/>
              </a:highlight>
              <a:latin typeface="Roboto" panose="02000000000000000000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202124"/>
                </a:solidFill>
                <a:effectLst/>
                <a:highlight>
                  <a:srgbClr val="FFFFFF"/>
                </a:highlight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Um levantamento feito pela Abradee, associação que representa as distribuidoras de energia elétrica, mostrou que, </a:t>
            </a:r>
            <a:r>
              <a:rPr lang="pt-BR" sz="10400" kern="100" dirty="0">
                <a:solidFill>
                  <a:srgbClr val="040C28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 2023, houve 250 mortes no Brasil em decorrência de acidentes envolvendo a rede elétrica</a:t>
            </a:r>
            <a:endParaRPr lang="pt-BR" sz="104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7000"/>
              </a:lnSpc>
              <a:buNone/>
            </a:pPr>
            <a:endParaRPr lang="pt-BR" sz="112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b="1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Principais Riscos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Choque elétrico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Quedas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Incêndio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Arco elétrico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Riscos ergonômicos</a:t>
            </a:r>
          </a:p>
          <a:p>
            <a:pPr marL="1200150" lvl="2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10400" kern="100" dirty="0">
                <a:solidFill>
                  <a:srgbClr val="040C28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Queimaduras,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1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3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3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76547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9829800" cy="1149927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7" y="817418"/>
            <a:ext cx="11513128" cy="6040581"/>
          </a:xfrm>
        </p:spPr>
        <p:txBody>
          <a:bodyPr>
            <a:normAutofit fontScale="92500" lnSpcReduction="20000"/>
          </a:bodyPr>
          <a:lstStyle/>
          <a:p>
            <a:pPr marL="742950" lvl="1" indent="-285750">
              <a:lnSpc>
                <a:spcPct val="107000"/>
              </a:lnSpc>
              <a:buFont typeface="Courier New" panose="02070309020205020404" pitchFamily="49" charset="0"/>
              <a:buChar char="o"/>
            </a:pPr>
            <a:endParaRPr lang="pt-BR" sz="3000" kern="100" dirty="0">
              <a:solidFill>
                <a:srgbClr val="333333"/>
              </a:solidFill>
              <a:effectLst/>
              <a:highlight>
                <a:srgbClr val="FFFFFF"/>
              </a:highlight>
              <a:latin typeface="Roboto" panose="02000000000000000000" pitchFamily="2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12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Link do vídeo atualizado....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3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endParaRPr lang="pt-BR" sz="3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3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6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063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-189057"/>
            <a:ext cx="10425546" cy="1408257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2510" y="1094509"/>
            <a:ext cx="11665526" cy="6677892"/>
          </a:xfrm>
        </p:spPr>
        <p:txBody>
          <a:bodyPr>
            <a:normAutofit/>
          </a:bodyPr>
          <a:lstStyle/>
          <a:p>
            <a:r>
              <a:rPr lang="pt-BR" sz="3200" b="0" i="0" dirty="0">
                <a:effectLst/>
                <a:highlight>
                  <a:srgbClr val="FFFFFF"/>
                </a:highlight>
                <a:latin typeface="-apple-system"/>
              </a:rPr>
              <a:t>A aposentadoria especial é uma modalidade de aposentadoria que </a:t>
            </a:r>
            <a:r>
              <a:rPr lang="pt-BR" sz="3200" b="1" i="0" dirty="0">
                <a:effectLst/>
                <a:highlight>
                  <a:srgbClr val="FFFFFF"/>
                </a:highlight>
                <a:latin typeface="-apple-system"/>
              </a:rPr>
              <a:t>permite que o trabalhador se afaste mais cedo do trabalho</a:t>
            </a:r>
            <a:r>
              <a:rPr lang="pt-BR" sz="3200" b="0" i="0" dirty="0">
                <a:effectLst/>
                <a:highlight>
                  <a:srgbClr val="FFFFFF"/>
                </a:highlight>
                <a:latin typeface="-apple-system"/>
              </a:rPr>
              <a:t> </a:t>
            </a:r>
            <a:r>
              <a:rPr lang="pt-BR" sz="3200" b="1" i="0" dirty="0">
                <a:effectLst/>
                <a:highlight>
                  <a:srgbClr val="FFFFFF"/>
                </a:highlight>
                <a:latin typeface="-apple-system"/>
              </a:rPr>
              <a:t>caso esteja exposto a ambientes perigosos ou agentes prejudiciais à saúde</a:t>
            </a:r>
            <a:r>
              <a:rPr lang="pt-BR" sz="3200" b="0" i="0" dirty="0">
                <a:effectLst/>
                <a:highlight>
                  <a:srgbClr val="FFFFFF"/>
                </a:highlight>
                <a:latin typeface="-apple-system"/>
              </a:rPr>
              <a:t>.</a:t>
            </a:r>
          </a:p>
          <a:p>
            <a:pPr lvl="1"/>
            <a:r>
              <a:rPr lang="pt-BR" sz="3200" dirty="0">
                <a:highlight>
                  <a:srgbClr val="FFFFFF"/>
                </a:highlight>
                <a:latin typeface="-apple-system"/>
              </a:rPr>
              <a:t>Insalubridade </a:t>
            </a:r>
          </a:p>
          <a:p>
            <a:pPr lvl="1"/>
            <a:r>
              <a:rPr lang="pt-BR" sz="3200" dirty="0">
                <a:highlight>
                  <a:srgbClr val="FFFFFF"/>
                </a:highlight>
                <a:latin typeface="-apple-system"/>
              </a:rPr>
              <a:t>Periculosidade</a:t>
            </a:r>
          </a:p>
          <a:p>
            <a:endParaRPr lang="pt-BR" sz="3200" b="0" i="0" dirty="0">
              <a:effectLst/>
              <a:highlight>
                <a:srgbClr val="FFFFFF"/>
              </a:highlight>
              <a:latin typeface="-apple-system"/>
            </a:endParaRPr>
          </a:p>
          <a:p>
            <a:r>
              <a:rPr lang="pt-BR" sz="3200" b="0" i="0" dirty="0">
                <a:effectLst/>
                <a:highlight>
                  <a:srgbClr val="FFFFFF"/>
                </a:highlight>
                <a:latin typeface="-apple-system"/>
              </a:rPr>
              <a:t> Ela também pode ser concedida para </a:t>
            </a:r>
            <a:r>
              <a:rPr lang="pt-BR" sz="3200" b="1" i="0" dirty="0">
                <a:effectLst/>
                <a:highlight>
                  <a:srgbClr val="FFFFFF"/>
                </a:highlight>
                <a:latin typeface="-apple-system"/>
              </a:rPr>
              <a:t>quem tem risco de morte no exercício da profissão</a:t>
            </a:r>
            <a:r>
              <a:rPr lang="pt-BR" sz="3200" b="0" i="0" dirty="0">
                <a:effectLst/>
                <a:highlight>
                  <a:srgbClr val="FFFFFF"/>
                </a:highlight>
                <a:latin typeface="-apple-system"/>
              </a:rPr>
              <a:t>. </a:t>
            </a:r>
          </a:p>
          <a:p>
            <a:endParaRPr lang="pt-BR" sz="3200" b="0" i="0" dirty="0">
              <a:solidFill>
                <a:srgbClr val="666666"/>
              </a:solidFill>
              <a:effectLst/>
              <a:highlight>
                <a:srgbClr val="FFFFFF"/>
              </a:highlight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403719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344" y="365125"/>
            <a:ext cx="11263745" cy="106189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37" y="886691"/>
            <a:ext cx="11707090" cy="5846619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3500" dirty="0">
              <a:solidFill>
                <a:srgbClr val="000000"/>
              </a:solidFill>
              <a:effectLst/>
              <a:latin typeface="inheri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Direito retirado em 2019 – Emenda </a:t>
            </a:r>
            <a:r>
              <a:rPr lang="pt-BR" sz="40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103 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40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Compromisso no Senado</a:t>
            </a: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pt-BR" sz="30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 época houve um acordo entre os senadores, que fizeram compromisso com o senador Paulo Paim (PT-RS) em aprovar imediatamente após a reforma, um PLC específico para reparar essa demanda dos trabalhadores que deixaram de ter direito à aposentadoria especial, o que acabou não acontecendo.</a:t>
            </a:r>
            <a:endParaRPr lang="pt-BR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5379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324618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pt-BR" sz="32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Formação do GT com representantes de todo país;</a:t>
            </a:r>
          </a:p>
          <a:p>
            <a:pPr marL="0" lvl="0" indent="0">
              <a:lnSpc>
                <a:spcPct val="107000"/>
              </a:lnSpc>
              <a:buNone/>
            </a:pPr>
            <a:endParaRPr lang="pt-BR" sz="36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36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Lançamento da Campanha em Defesa da Aposentadoria Especial dos Trabalhadores expostos ao agente nocivo eletricidade em Agosto/23.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0038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927"/>
            <a:ext cx="10515600" cy="5500255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pt-BR" sz="4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 245/2019 </a:t>
            </a: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aprovado no Senado em regime de urgência, mas  o texto não atendia os trabalhadores expostos ao risco de choque elétrico;</a:t>
            </a:r>
          </a:p>
          <a:p>
            <a:pPr indent="0">
              <a:lnSpc>
                <a:spcPct val="107000"/>
              </a:lnSpc>
              <a:buNone/>
            </a:pPr>
            <a:endParaRPr lang="pt-BR" sz="4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"/>
            </a:pP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Texto atual aprovado na </a:t>
            </a:r>
            <a:r>
              <a:rPr lang="pt-BR" sz="4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Ctrab</a:t>
            </a: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atende os trabalhadores expostos ao risco de choque elétrico;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86970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9927"/>
            <a:ext cx="10993582" cy="550025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3200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4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Categoria – a luta da Aposentadoria Especial não é para a categoria e sim para os profissionais expostos ao risco de choque elétrico;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t-B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Até 28/04/1995, véspera da publicação da Lei 9.032/95, era possível o reconhecimento da atividade especial por categoria profissional, por estar previsto nos decretos 53.831/64 e 83.080/79, a partir desta data ainda se conseguia o reconhecimento na esfera judicial, </a:t>
            </a:r>
            <a:r>
              <a:rPr lang="pt-BR" sz="24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após a EC 103/2019 já não existe mais essa possibilidade.</a:t>
            </a:r>
            <a:endParaRPr lang="pt-BR" sz="2400" b="1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49927"/>
            <a:ext cx="10979727" cy="552796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pt-BR" sz="41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Sustentabilidade – (contribuição diferenciada)</a:t>
            </a:r>
          </a:p>
          <a:p>
            <a:pPr marL="457200" lvl="1" indent="0">
              <a:lnSpc>
                <a:spcPct val="107000"/>
              </a:lnSpc>
              <a:buNone/>
            </a:pPr>
            <a:r>
              <a:rPr lang="pt-BR" sz="3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6º O benefício previsto neste artigo será financiado com os recursos provenientes da contribuição de que trata o inciso II do art. 22 da Lei nº 8.212, de 24 de julho de 1991, cujas alíquotas serão acrescidas de </a:t>
            </a:r>
            <a:r>
              <a:rPr lang="pt-BR" sz="3000" b="1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doze, nove ou seis pontos percentuais</a:t>
            </a:r>
            <a:r>
              <a:rPr lang="pt-BR" sz="3000" i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conforme a atividade exercida pelo segurado a serviço da empresa permita a concessão de aposentadoria especial após quinze, vinte ou vinte e cinco anos de tempo de efetiva exposição, respectivamente. </a:t>
            </a:r>
            <a:endParaRPr lang="pt-BR" sz="3000" i="1" dirty="0"/>
          </a:p>
        </p:txBody>
      </p:sp>
    </p:spTree>
    <p:extLst>
      <p:ext uri="{BB962C8B-B14F-4D97-AF65-F5344CB8AC3E}">
        <p14:creationId xmlns:p14="http://schemas.microsoft.com/office/powerpoint/2010/main" val="2591039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382" y="1149927"/>
            <a:ext cx="11707091" cy="5527964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buFont typeface="Wingdings" panose="05000000000000000000" pitchFamily="2" charset="2"/>
              <a:buChar char=""/>
            </a:pPr>
            <a:r>
              <a:rPr lang="pt-BR" sz="41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Sustentabilidade - Contribuição diferenciada </a:t>
            </a:r>
          </a:p>
          <a:p>
            <a:pPr marL="742950" lvl="1" indent="-285750">
              <a:lnSpc>
                <a:spcPct val="107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pt-BR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Além da contribuição básica de 20%, existe a contribuição </a:t>
            </a:r>
            <a:r>
              <a:rPr lang="pt-BR" sz="3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para o financiamento do benefício previsto nos </a:t>
            </a:r>
            <a:r>
              <a:rPr lang="pt-BR" sz="30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arts</a:t>
            </a:r>
            <a:r>
              <a:rPr lang="pt-BR" sz="30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. 57 e 58 da Lei nº 8.213, de 24 de julho de 1991,</a:t>
            </a:r>
            <a:r>
              <a:rPr lang="pt-BR" sz="3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</a:t>
            </a:r>
            <a:r>
              <a:rPr lang="pt-BR" sz="30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d</a:t>
            </a:r>
            <a:r>
              <a:rPr lang="pt-BR" sz="3000" b="1" kern="100" dirty="0">
                <a:latin typeface="Aptos" panose="020B0004020202020204" pitchFamily="34" charset="0"/>
                <a:cs typeface="Times New Roman" panose="02020603050405020304" pitchFamily="18" charset="0"/>
              </a:rPr>
              <a:t>aqueles concedidos em razão do grau de incidência de incapacidade laborativa decorrente dos riscos ambientais do trabalho</a:t>
            </a:r>
            <a:r>
              <a:rPr lang="pt-BR" sz="3000" kern="100" dirty="0">
                <a:latin typeface="Aptos" panose="020B0004020202020204" pitchFamily="34" charset="0"/>
                <a:cs typeface="Times New Roman" panose="02020603050405020304" pitchFamily="18" charset="0"/>
              </a:rPr>
              <a:t>, sobre o total das remunerações pagas ou creditadas, no decorrer do mês, aos segurados empregados e trabalhadores avulsos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1895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434669-4DD9-46D7-BB5F-1743559529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pt-BR" b="1" dirty="0">
                <a:solidFill>
                  <a:srgbClr val="000000"/>
                </a:solidFill>
                <a:effectLst/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APOSENTADORIA ESPECIAL - </a:t>
            </a:r>
            <a:r>
              <a:rPr lang="pt-BR" b="1" dirty="0">
                <a:solidFill>
                  <a:srgbClr val="000000"/>
                </a:solidFill>
                <a:latin typeface="inherit"/>
                <a:ea typeface="Times New Roman" panose="02020603050405020304" pitchFamily="18" charset="0"/>
                <a:cs typeface="Times New Roman" panose="02020603050405020304" pitchFamily="18" charset="0"/>
              </a:rPr>
              <a:t>Eletricidade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864D67B-137F-4059-B055-5D7F1880FC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49927"/>
            <a:ext cx="11249891" cy="552796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4000" b="1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32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Sustentabilidade - Contribuição diferenciada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pt-BR" sz="30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Qu</a:t>
            </a:r>
            <a:r>
              <a:rPr lang="pt-BR" sz="3000" b="1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 pode ser de</a:t>
            </a:r>
            <a:r>
              <a:rPr lang="pt-BR" sz="3000" kern="100" dirty="0"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a) 1% (um por cento) para as empresas em cuja atividade preponderante o risco de acidentes do trabalho seja considerado leve;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5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b) 2% (dois por cento) para as empresas em cuja atividade preponderante esse risco seja considerado médio;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25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25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3% (três por cento) para as empresas em cuja atividade preponderante esse risco seja considerado grave.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pt-BR" sz="30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9453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615</Words>
  <Application>Microsoft Office PowerPoint</Application>
  <PresentationFormat>Widescreen</PresentationFormat>
  <Paragraphs>64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-apple-system</vt:lpstr>
      <vt:lpstr>Aptos</vt:lpstr>
      <vt:lpstr>Arial</vt:lpstr>
      <vt:lpstr>Calibri</vt:lpstr>
      <vt:lpstr>Calibri Light</vt:lpstr>
      <vt:lpstr>Courier New</vt:lpstr>
      <vt:lpstr>inherit</vt:lpstr>
      <vt:lpstr>Roboto</vt:lpstr>
      <vt:lpstr>Wingdings</vt:lpstr>
      <vt:lpstr>Tema do Office</vt:lpstr>
      <vt:lpstr>  Aposentadoria Especial dos Trabalhadores e trabalhadoras  que atuam expostos ao risco de choque elétrico</vt:lpstr>
      <vt:lpstr>APOSENTADORIA ESPECIAL - </vt:lpstr>
      <vt:lpstr>APOSENTADORIA ESPECIAL - Eletricidade</vt:lpstr>
      <vt:lpstr>APOSENTADORIA ESPECIAL - Eletricidade</vt:lpstr>
      <vt:lpstr>APOSENTADORIA ESPECIAL - Eletricidade</vt:lpstr>
      <vt:lpstr>APOSENTADORIA ESPECIAL - Eletricidade</vt:lpstr>
      <vt:lpstr>APOSENTADORIA ESPECIAL - Eletricidade</vt:lpstr>
      <vt:lpstr>APOSENTADORIA ESPECIAL - Eletricidade</vt:lpstr>
      <vt:lpstr>APOSENTADORIA ESPECIAL - Eletricidade</vt:lpstr>
      <vt:lpstr>APOSENTADORIA ESPECIAL - Eletricidade</vt:lpstr>
      <vt:lpstr>APOSENTADORIA ESPECIAL - Eletricidade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Projeto Sustentabilidade YOKOSHI</dc:title>
  <dc:creator>Elvio Vargas</dc:creator>
  <cp:lastModifiedBy>Elvio Vargas</cp:lastModifiedBy>
  <cp:revision>28</cp:revision>
  <dcterms:created xsi:type="dcterms:W3CDTF">2022-03-31T19:22:03Z</dcterms:created>
  <dcterms:modified xsi:type="dcterms:W3CDTF">2024-07-03T14:16:58Z</dcterms:modified>
</cp:coreProperties>
</file>