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472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472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6538D75-00C2-DE73-4C65-FE94AC65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0B8E-A176-49F2-A3C1-FEDA0200170B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B601B81-68C1-B63A-105C-EC637DF5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9F3E495-0415-392A-9A07-34555BBC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68C47-2910-B99C-EC67-F6649ADC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A49D-4A7C-4944-9802-8EE0B5A6CEDD}" type="datetime2">
              <a:rPr lang="en-US" smtClean="0"/>
              <a:t>Wednesday, July 3,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9515-4A04-FBE0-E89C-86ECBB7E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9C272-2490-C827-9BE5-9CEE4185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32613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943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FF68BE-C313-C839-B719-0339AC34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9DDD-3B11-4150-8B39-3662C10D8BF9}" type="datetime2">
              <a:rPr lang="en-US" smtClean="0"/>
              <a:t>Wednesday, July 3,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F4E5F-FFF4-F934-3DD9-134F8D2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FE0F82-88EB-FAE2-FC02-99D5EE30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2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825625"/>
            <a:ext cx="10515600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25CBB87-BE9B-82CE-8A24-F21EEA03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131628-C033-9728-C4CF-90CDBCB8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67216CA-9A26-BBE7-68A3-9237D22C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B034DD9-4A61-318F-88CF-79721B55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92D-4609-4E55-92E3-C12C6A1234E8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496DA99-E916-9F7C-9E88-AA06046A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1CC86B5-B6B3-4633-0D90-AACB44D0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8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8F7F10-35F6-E392-D41B-3CD300D5CCF8}"/>
              </a:ext>
            </a:extLst>
          </p:cNvPr>
          <p:cNvSpPr/>
          <p:nvPr/>
        </p:nvSpPr>
        <p:spPr>
          <a:xfrm>
            <a:off x="0" y="685800"/>
            <a:ext cx="11494008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181600" cy="420638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>
              <a:buChar char="¬"/>
            </a:pPr>
            <a:r>
              <a:rPr lang="en-US"/>
              <a:t>Click to edit Master text styles</a:t>
            </a:r>
          </a:p>
          <a:p>
            <a:pPr lvl="1">
              <a:buChar char="¬"/>
            </a:pPr>
            <a:r>
              <a:rPr lang="en-US"/>
              <a:t>Second level</a:t>
            </a:r>
          </a:p>
          <a:p>
            <a:pPr lvl="2">
              <a:buChar char="¬"/>
            </a:pPr>
            <a:r>
              <a:rPr lang="en-US"/>
              <a:t>Third level</a:t>
            </a:r>
          </a:p>
          <a:p>
            <a:pPr lvl="3">
              <a:buChar char="¬"/>
            </a:pPr>
            <a:r>
              <a:rPr lang="en-US"/>
              <a:t>Fourth level</a:t>
            </a:r>
          </a:p>
          <a:p>
            <a:pPr lvl="4">
              <a:buChar char="¬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6178" y="1825625"/>
            <a:ext cx="518004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35274CEC-210E-BC97-9B79-A7D801E4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0E29-2C79-4A2A-B61C-A21B8362A50A}" type="datetime2">
              <a:rPr lang="en-US" smtClean="0"/>
              <a:t>Wednesday, July 3, 2024</a:t>
            </a:fld>
            <a:endParaRPr lang="en-US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86B3D53-F805-C08E-2359-498218FC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61C4695B-D7BD-45F7-EB23-6FDAF241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A1F52B7-5271-53AA-8260-0CF50FF8DA3C}"/>
              </a:ext>
            </a:extLst>
          </p:cNvPr>
          <p:cNvSpPr/>
          <p:nvPr/>
        </p:nvSpPr>
        <p:spPr>
          <a:xfrm>
            <a:off x="0" y="685800"/>
            <a:ext cx="11494008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78" y="365125"/>
            <a:ext cx="10515600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7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78" y="2505075"/>
            <a:ext cx="515778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5459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54590" y="2505075"/>
            <a:ext cx="5183188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198C3F1-4E77-7888-CDB8-CF9406E4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0177-5432-41AC-9593-8EC96BFF4F82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93561D3-90F6-AD82-BCFE-90F9427D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32F9B33-3FA7-526F-7B45-342EB64A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9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15600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9328E63-E075-39E2-BAA7-30CCAE2E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9A7B-B2F1-41A3-B969-4E25F618B967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A5894A5-0E01-F43E-C68A-2EFAB2EB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50128C-CE40-2B40-1B89-7E9AAAAC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281B99-C6A0-F92A-BDD3-BB362196501C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B8367C-67E1-A50A-1584-F859A6FED9C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B8861-51D7-741E-6B2C-25412D40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8B79-F222-4FD1-8713-07459E1B5004}" type="datetime2">
              <a:rPr lang="en-US" smtClean="0"/>
              <a:t>Wednesday, July 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69A2F-0657-B33B-8334-C458A953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FC84-48ED-0480-2497-FCD84C12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12425" cy="1600200"/>
          </a:xfrm>
        </p:spPr>
        <p:txBody>
          <a:bodyPr anchor="b">
            <a:norm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830" y="2199340"/>
            <a:ext cx="6172200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3932237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3F37370-7C05-0AAE-A0C3-9EE620A8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0FD-0818-4065-B5FE-410552D9B1BC}" type="datetime2">
              <a:rPr lang="en-US" smtClean="0"/>
              <a:t>Wednesday, July 3, 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00B8E3-39E6-A88A-BBFB-717596EB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48E340D-1840-D987-3EEA-963BDDE3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3932237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1276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3932237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0F28E44-58BB-553B-BBD0-F292C66C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289-0EBF-40C7-B6E8-60285281F180}" type="datetime2">
              <a:rPr lang="en-US" smtClean="0"/>
              <a:t>Wednesday, July 3, 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F22D156-E5FE-F118-0553-B401F196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8AEE0A6-6120-9BA2-5751-E0E2D8CF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4B53B4F-080C-8523-03AD-871CC3B8D168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3B790B-70BD-FD52-2540-F1DA4882170E}"/>
              </a:ext>
            </a:extLst>
          </p:cNvPr>
          <p:cNvSpPr/>
          <p:nvPr/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 descr="Tag=AccentColor&#10;Flavor=Light&#10;Target=Line">
            <a:extLst>
              <a:ext uri="{FF2B5EF4-FFF2-40B4-BE49-F238E27FC236}">
                <a16:creationId xmlns:a16="http://schemas.microsoft.com/office/drawing/2014/main" id="{7D4FC5F0-CBD6-AEEB-4902-28D624068890}"/>
              </a:ext>
            </a:extLst>
          </p:cNvPr>
          <p:cNvCxnSpPr>
            <a:cxnSpLocks/>
          </p:cNvCxnSpPr>
          <p:nvPr/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 descr="Tag=AccentColor&#10;Flavor=Light&#10;Target=Line">
            <a:extLst>
              <a:ext uri="{FF2B5EF4-FFF2-40B4-BE49-F238E27FC236}">
                <a16:creationId xmlns:a16="http://schemas.microsoft.com/office/drawing/2014/main" id="{FA9EB4DB-DDA5-1A45-7D87-B2BF67D2D1C3}"/>
              </a:ext>
            </a:extLst>
          </p:cNvPr>
          <p:cNvCxnSpPr>
            <a:cxnSpLocks/>
          </p:cNvCxnSpPr>
          <p:nvPr/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CDC665-7415-4DAF-AE09-B9BBC1907393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-18288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BE69E03-4804-4553-A1EC-F089884EF5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75955B3A-C08D-43E6-ABEF-A4F616FB6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C719694A-8B4E-4127-9C08-9B8F39B6F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52D36E6B-D7EF-409B-B48D-1628C06EE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287102-5959-7DB3-037E-747C8D123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3854831"/>
            <a:ext cx="6835151" cy="2156581"/>
          </a:xfrm>
        </p:spPr>
        <p:txBody>
          <a:bodyPr anchor="t">
            <a:normAutofit/>
          </a:bodyPr>
          <a:lstStyle/>
          <a:p>
            <a:pPr algn="l"/>
            <a:r>
              <a:rPr lang="pt-BR" sz="4800" dirty="0"/>
              <a:t>Aposentadoria Especial</a:t>
            </a:r>
            <a:br>
              <a:rPr lang="pt-BR" sz="4800" dirty="0"/>
            </a:br>
            <a:r>
              <a:rPr lang="pt-BR" sz="3800" dirty="0"/>
              <a:t>PLP 245/2019</a:t>
            </a:r>
            <a:br>
              <a:rPr lang="pt-BR" sz="3800" dirty="0"/>
            </a:br>
            <a:r>
              <a:rPr lang="pt-BR" sz="3800" dirty="0"/>
              <a:t>PLP 42/2023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816D2053-BB10-4615-A38D-86EEC0D86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rgbClr val="6FC8E0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3" name="Picture 3" descr="Um conceito abstrato da genética">
            <a:extLst>
              <a:ext uri="{FF2B5EF4-FFF2-40B4-BE49-F238E27FC236}">
                <a16:creationId xmlns:a16="http://schemas.microsoft.com/office/drawing/2014/main" id="{B762BBD6-FA19-FBE9-8FC6-FDDE698C15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501" r="-1" b="30024"/>
          <a:stretch/>
        </p:blipFill>
        <p:spPr>
          <a:xfrm>
            <a:off x="422145" y="10"/>
            <a:ext cx="11082529" cy="35990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2CC60F-C99A-48C5-856F-3C79856E9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6FC8E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A2ED1C-4B10-41E7-9BF6-7447B99B9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6FC8E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extLst>
              <a:ext uri="{FF2B5EF4-FFF2-40B4-BE49-F238E27FC236}">
                <a16:creationId xmlns:a16="http://schemas.microsoft.com/office/drawing/2014/main" id="{DF2F6736-3237-9D5B-4D0C-FEE462C90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614" y="4540301"/>
            <a:ext cx="3389081" cy="162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98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01534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ORIGEM DOS PROJETOS DE LEI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/>
          <a:lstStyle/>
          <a:p>
            <a:r>
              <a:rPr lang="pt-BR" dirty="0"/>
              <a:t>Acordo feito em 2019, entre Senado e Câmara, para resguardar os trabalhadores expostos ao agente risco – integridade física.</a:t>
            </a:r>
          </a:p>
          <a:p>
            <a:r>
              <a:rPr lang="pt-BR" dirty="0"/>
              <a:t>Foi um acordo para propiciar a aprovação da reforma no plenário do senado.</a:t>
            </a:r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3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NÚMEROS DA APOSENTADORIA ESPECIAL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/>
          <a:lstStyle/>
          <a:p>
            <a:r>
              <a:rPr lang="pt-BR" dirty="0"/>
              <a:t>DADOS DE 05/2024 – FONTE: INSS (DADOS ABERTOS)</a:t>
            </a:r>
          </a:p>
          <a:p>
            <a:pPr lvl="1"/>
            <a:r>
              <a:rPr lang="pt-BR" dirty="0"/>
              <a:t>Outros benefícios (10 mais recorrentes e com maior custo):</a:t>
            </a:r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83FE959-DDF7-894B-B145-CCA4EDDDC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52445"/>
              </p:ext>
            </p:extLst>
          </p:nvPr>
        </p:nvGraphicFramePr>
        <p:xfrm>
          <a:off x="1487805" y="3429000"/>
          <a:ext cx="9923145" cy="261937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583293">
                  <a:extLst>
                    <a:ext uri="{9D8B030D-6E8A-4147-A177-3AD203B41FA5}">
                      <a16:colId xmlns:a16="http://schemas.microsoft.com/office/drawing/2014/main" val="698363201"/>
                    </a:ext>
                  </a:extLst>
                </a:gridCol>
                <a:gridCol w="1974876">
                  <a:extLst>
                    <a:ext uri="{9D8B030D-6E8A-4147-A177-3AD203B41FA5}">
                      <a16:colId xmlns:a16="http://schemas.microsoft.com/office/drawing/2014/main" val="233396615"/>
                    </a:ext>
                  </a:extLst>
                </a:gridCol>
                <a:gridCol w="2364976">
                  <a:extLst>
                    <a:ext uri="{9D8B030D-6E8A-4147-A177-3AD203B41FA5}">
                      <a16:colId xmlns:a16="http://schemas.microsoft.com/office/drawing/2014/main" val="230261902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</a:rPr>
                        <a:t>057 - Aposentadoria por Tempo de Serviço - Professor</a:t>
                      </a:r>
                      <a:endParaRPr lang="pt-BR" sz="1500" b="0" i="0" u="none" strike="noStrike" dirty="0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170.580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693.403.132,75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78012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094 - Auxílio Acidente - Acidente do Trabalho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391.675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714.697.959,84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45831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</a:rPr>
                        <a:t>046 - Aposentadoria Especial</a:t>
                      </a:r>
                      <a:endParaRPr lang="pt-BR" sz="1500" b="0" i="0" u="none" strike="noStrike" dirty="0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438.544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2.442.544.239,20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780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031 - Auxílio Doença Previdenciário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1.508.704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3.242.332.801,00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16673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088 - Amparo Social ao Idoso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2.656.009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3.412.274.943,10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74602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087 - Amparo Social Pessoa Portadora de Deficiência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3.312.817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4.004.731.906,08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47512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032 - Aposentadoria por Invalidez Previdenciária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 dirty="0">
                          <a:effectLst/>
                        </a:rPr>
                        <a:t>3.208.435</a:t>
                      </a:r>
                      <a:endParaRPr lang="pt-BR" sz="1500" b="0" i="0" u="none" strike="noStrike" dirty="0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8.354.269.258,25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0250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021 - Pensão por Morte Previdenciária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8.070.020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20.503.866.828,40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7600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</a:rPr>
                        <a:t>042 - Aposentadoria por Tempo de Contribuição</a:t>
                      </a:r>
                      <a:endParaRPr lang="pt-BR" sz="1500" b="0" i="0" u="none" strike="noStrike" dirty="0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6.366.685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25.975.381.513,43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7011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041 - Aposentadoria por Idade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12.795.987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28.140.956.150,54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7000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TOTAL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40.088.985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 dirty="0">
                          <a:effectLst/>
                        </a:rPr>
                        <a:t>100.048.735.190,81</a:t>
                      </a:r>
                      <a:endParaRPr lang="pt-BR" sz="15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321664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E04E64D9-D010-6F50-8C5D-F0619EC22E45}"/>
              </a:ext>
            </a:extLst>
          </p:cNvPr>
          <p:cNvSpPr txBox="1"/>
          <p:nvPr/>
        </p:nvSpPr>
        <p:spPr>
          <a:xfrm>
            <a:off x="1487804" y="3120122"/>
            <a:ext cx="99231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dirty="0">
                <a:effectLst/>
                <a:latin typeface="TAHOMA" panose="020B0604030504040204" pitchFamily="34" charset="0"/>
              </a:rPr>
              <a:t>ESPÉCIE (CÓDIGO E NOME)</a:t>
            </a:r>
            <a:r>
              <a:rPr lang="pt-BR" dirty="0"/>
              <a:t>                                           </a:t>
            </a:r>
            <a:r>
              <a:rPr lang="pt-BR" sz="1800" b="0" i="0" u="none" strike="noStrike" dirty="0">
                <a:effectLst/>
                <a:latin typeface="TAHOMA" panose="020B0604030504040204" pitchFamily="34" charset="0"/>
              </a:rPr>
              <a:t>QTDE BENEFÍCIOS</a:t>
            </a:r>
            <a:r>
              <a:rPr lang="pt-BR" dirty="0"/>
              <a:t>   </a:t>
            </a:r>
            <a:r>
              <a:rPr lang="pt-BR" sz="1800" b="0" i="0" u="none" strike="noStrike" dirty="0">
                <a:effectLst/>
                <a:latin typeface="TAHOMA" panose="020B0604030504040204" pitchFamily="34" charset="0"/>
              </a:rPr>
              <a:t>VALOR BENEFÍCIOS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52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NÚMEROS DA APOSENTADORIA ESPECIAL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DADOS DE 05/2024 – FONTE: INSS (DADOS ABERTOS)</a:t>
            </a:r>
          </a:p>
          <a:p>
            <a:r>
              <a:rPr lang="pt-BR" dirty="0"/>
              <a:t>Total de benefícios em manutenção: 40.088.985</a:t>
            </a:r>
          </a:p>
          <a:p>
            <a:r>
              <a:rPr lang="pt-BR" dirty="0"/>
              <a:t>Custo total dos benefícios em manutenção: R$ 100.048.735.190,81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Aposentadoria especial: 438.544</a:t>
            </a:r>
          </a:p>
          <a:p>
            <a:pPr lvl="1"/>
            <a:r>
              <a:rPr lang="pt-BR" dirty="0"/>
              <a:t>Custo total da aposentadoria especial: 2.442.544.239,20 (2,44% do total).</a:t>
            </a:r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9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NÚMEROS DOS BENEFÍCIOS POR INCAPACIDADE </a:t>
            </a:r>
            <a:r>
              <a:rPr lang="pt-BR" b="1" u="sng" dirty="0"/>
              <a:t>ACIDENTÁRIOS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DADOS DE 05/2024 – FONTE: INSS (DADOS ABERTOS)</a:t>
            </a:r>
          </a:p>
          <a:p>
            <a:pPr lvl="1"/>
            <a:r>
              <a:rPr lang="pt-BR" dirty="0"/>
              <a:t>Benefícios de natureza acidentária:</a:t>
            </a:r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BA38F54-63A9-3910-2589-F9E83BD5E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60210"/>
              </p:ext>
            </p:extLst>
          </p:nvPr>
        </p:nvGraphicFramePr>
        <p:xfrm>
          <a:off x="1618677" y="2913063"/>
          <a:ext cx="9753601" cy="309562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487898">
                  <a:extLst>
                    <a:ext uri="{9D8B030D-6E8A-4147-A177-3AD203B41FA5}">
                      <a16:colId xmlns:a16="http://schemas.microsoft.com/office/drawing/2014/main" val="1443699725"/>
                    </a:ext>
                  </a:extLst>
                </a:gridCol>
                <a:gridCol w="1941135">
                  <a:extLst>
                    <a:ext uri="{9D8B030D-6E8A-4147-A177-3AD203B41FA5}">
                      <a16:colId xmlns:a16="http://schemas.microsoft.com/office/drawing/2014/main" val="549110284"/>
                    </a:ext>
                  </a:extLst>
                </a:gridCol>
                <a:gridCol w="2324568">
                  <a:extLst>
                    <a:ext uri="{9D8B030D-6E8A-4147-A177-3AD203B41FA5}">
                      <a16:colId xmlns:a16="http://schemas.microsoft.com/office/drawing/2014/main" val="63103341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</a:rPr>
                        <a:t>ESPÉCIE (CÓDIGO E NOME)</a:t>
                      </a:r>
                      <a:endParaRPr lang="pt-BR" sz="1500" b="0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QTDE BENEFÍCIOS</a:t>
                      </a:r>
                      <a:endParaRPr lang="pt-BR" sz="1500" b="0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VALOR BENEFÍCIOS</a:t>
                      </a:r>
                      <a:endParaRPr lang="pt-BR" sz="1500" b="0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07413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002 - Pensão por Morte Acidentária - Trab. Rural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1.626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3.114.195,49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28966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</a:rPr>
                        <a:t>005 - Aposentadora Invalidez Acidentária - Trab. Rural</a:t>
                      </a:r>
                      <a:endParaRPr lang="pt-BR" sz="1500" b="0" i="0" u="none" strike="noStrike" dirty="0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2.113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3.989.543,10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12837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010 - Auxílio Doença Acidentário - Trab. Rural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2.118,00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40187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036 - Auxílio Acidente Previdenciário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173.842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262.339.233,80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60070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091 - Auxílio Doença por Acidente do Trabalho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114.198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300.202.739,60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96507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092 - Aposentadoria por Invalidez - Acidente do Trabalho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205.562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668.769.684,63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35819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093 - Pensão por Morte - Acidente do Trabalho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93.155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265.511.265,83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0846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094 - Auxílio Acidente - Acidente do Trabalho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391.675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714.697.959,84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119631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095 - Auxílio Suplementar - Acidente do Trabalho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20.528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7.405.058,89</a:t>
                      </a:r>
                      <a:endParaRPr lang="pt-BR" sz="1500" b="0" i="0" u="none" strike="noStrike">
                        <a:solidFill>
                          <a:srgbClr val="8382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728864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TOTAL ACIDENTÁRIOS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1.002.700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2.226.031.799,18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0061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TOTAL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40.088.985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>
                          <a:effectLst/>
                        </a:rPr>
                        <a:t>100.048.735.190,81</a:t>
                      </a:r>
                      <a:endParaRPr lang="pt-BR" sz="15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92719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 dirty="0">
                          <a:effectLst/>
                        </a:rPr>
                        <a:t>2,50%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u="none" strike="noStrike" dirty="0">
                          <a:effectLst/>
                        </a:rPr>
                        <a:t>2,22%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878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62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NÚMEROS DOS BENEFÍCIOS POR INCAPACIDADE </a:t>
            </a:r>
            <a:r>
              <a:rPr lang="pt-BR" b="1" u="sng" dirty="0"/>
              <a:t>ACIDENTÁRIOS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DADOS DE 05/2024 – FONTE: INSS (DADOS ABERTOS)</a:t>
            </a:r>
          </a:p>
          <a:p>
            <a:endParaRPr lang="pt-BR" dirty="0"/>
          </a:p>
          <a:p>
            <a:r>
              <a:rPr lang="pt-BR" dirty="0"/>
              <a:t>BEN. INCAPACIDADE PERMANENTE - ACIDENTE DO TRABALHO</a:t>
            </a:r>
          </a:p>
          <a:p>
            <a:pPr lvl="2"/>
            <a:r>
              <a:rPr lang="pt-BR" dirty="0"/>
              <a:t>Concedidos em 05/2024: 406</a:t>
            </a:r>
          </a:p>
          <a:p>
            <a:pPr lvl="2"/>
            <a:r>
              <a:rPr lang="pt-BR" dirty="0"/>
              <a:t>Idade média dos segurados: 52 anos</a:t>
            </a:r>
          </a:p>
          <a:p>
            <a:pPr marL="228600" lvl="2" algn="just">
              <a:spcBef>
                <a:spcPts val="1000"/>
              </a:spcBef>
            </a:pPr>
            <a:r>
              <a:rPr lang="pt-BR" sz="2400" dirty="0"/>
              <a:t>BEN. INCAPACIDADE TEMPORÁRIA POR ACIDENTE DO TRABALHO</a:t>
            </a:r>
          </a:p>
          <a:p>
            <a:pPr lvl="2"/>
            <a:r>
              <a:rPr lang="pt-BR" dirty="0"/>
              <a:t>Concedidos em 05/2024: 14.585</a:t>
            </a:r>
          </a:p>
          <a:p>
            <a:pPr lvl="2"/>
            <a:r>
              <a:rPr lang="pt-BR" dirty="0"/>
              <a:t>Idade média dos segurados: 40 anos de idade</a:t>
            </a:r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Propostas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Incluir contribuintes individuais, tal como já havia previsão no PLP 245/2019 – art. 5º;</a:t>
            </a:r>
          </a:p>
          <a:p>
            <a:r>
              <a:rPr lang="pt-BR" dirty="0"/>
              <a:t>Prever auxílio por exposição – art. 8º do PLP 245/2019;</a:t>
            </a:r>
          </a:p>
          <a:p>
            <a:r>
              <a:rPr lang="pt-BR" dirty="0"/>
              <a:t>Prever o termo “integridade física” no </a:t>
            </a:r>
            <a:r>
              <a:rPr lang="pt-BR" i="1" dirty="0"/>
              <a:t>caput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§ 14 do art. 57: excluir o termo “acidentário”, por força do tema 998 do STJ.</a:t>
            </a:r>
          </a:p>
          <a:p>
            <a:pPr algn="just"/>
            <a:r>
              <a:rPr lang="pt-BR" dirty="0"/>
              <a:t>§ 15 do art. 57: excluir, pois o PL tem por natureza e origem proteger as situações de perigo.</a:t>
            </a:r>
          </a:p>
          <a:p>
            <a:pPr algn="just"/>
            <a:r>
              <a:rPr lang="pt-BR" dirty="0"/>
              <a:t>Tratar da melhoria e incentivo da fiscalização e auditoria do trabalho, bem como das regras de SST.</a:t>
            </a:r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1F784-C3B9-C5A6-1CE2-D4907F39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5" y="7497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Cuidados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0F347-4D10-628E-2EDD-33ACC009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5" y="1901825"/>
            <a:ext cx="10015347" cy="4206383"/>
          </a:xfrm>
        </p:spPr>
        <p:txBody>
          <a:bodyPr/>
          <a:lstStyle/>
          <a:p>
            <a:pPr algn="just"/>
            <a:r>
              <a:rPr lang="pt-BR" dirty="0"/>
              <a:t>Cuidado com as previsões que impõe reconhecimento por categoria profissional ou ocupação – art. 57-B;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Não alterar substancialmente a forma de avaliação da especialidade já construída pela doutrina e jurisprudência, sob pena de nova onda de judicialização e custos – permitir que o regulamento disponha sobre;</a:t>
            </a:r>
          </a:p>
          <a:p>
            <a:pPr algn="just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97CFA-EB47-B347-8258-3075B5A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Wednesday, July 3, 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51F24-5420-42F8-84A2-03D5A47E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Aposentadoria Especial</a:t>
            </a:r>
            <a:br>
              <a:rPr lang="pt-BR" sz="1400" dirty="0"/>
            </a:br>
            <a:r>
              <a:rPr lang="pt-BR" sz="1100" dirty="0"/>
              <a:t>PLP 245/2019</a:t>
            </a:r>
            <a:br>
              <a:rPr lang="pt-BR" sz="1100" dirty="0"/>
            </a:br>
            <a:r>
              <a:rPr lang="pt-BR" sz="1100" dirty="0"/>
              <a:t>PLP 42/2023</a:t>
            </a:r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CDA65-5BA1-9B1A-8C2D-3E8F048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7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641</Words>
  <Application>Microsoft Office PowerPoint</Application>
  <PresentationFormat>Widescreen</PresentationFormat>
  <Paragraphs>134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Arial</vt:lpstr>
      <vt:lpstr>Arial</vt:lpstr>
      <vt:lpstr>Dante (Headings)2</vt:lpstr>
      <vt:lpstr>Helvetica Neue Medium</vt:lpstr>
      <vt:lpstr>TAHOMA</vt:lpstr>
      <vt:lpstr>Univers</vt:lpstr>
      <vt:lpstr>Univers Light</vt:lpstr>
      <vt:lpstr>Wingdings 2</vt:lpstr>
      <vt:lpstr>OffsetVTI</vt:lpstr>
      <vt:lpstr>Aposentadoria Especial PLP 245/2019 PLP 42/2023</vt:lpstr>
      <vt:lpstr>ORIGEM DOS PROJETOS DE LEI</vt:lpstr>
      <vt:lpstr>NÚMEROS DA APOSENTADORIA ESPECIAL</vt:lpstr>
      <vt:lpstr>NÚMEROS DA APOSENTADORIA ESPECIAL</vt:lpstr>
      <vt:lpstr>NÚMEROS DOS BENEFÍCIOS POR INCAPACIDADE ACIDENTÁRIOS</vt:lpstr>
      <vt:lpstr>NÚMEROS DOS BENEFÍCIOS POR INCAPACIDADE ACIDENTÁRIOS</vt:lpstr>
      <vt:lpstr>Propostas</vt:lpstr>
      <vt:lpstr>Cuidados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Diego Cherulli</dc:creator>
  <cp:lastModifiedBy>Diego Cherulli</cp:lastModifiedBy>
  <cp:revision>2</cp:revision>
  <dcterms:created xsi:type="dcterms:W3CDTF">2024-07-02T16:59:09Z</dcterms:created>
  <dcterms:modified xsi:type="dcterms:W3CDTF">2024-07-03T12:35:00Z</dcterms:modified>
</cp:coreProperties>
</file>