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Montserrat" panose="020B0604020202020204" charset="0"/>
      <p:regular r:id="rId16"/>
    </p:embeddedFont>
    <p:embeddedFont>
      <p:font typeface="Calibri" panose="020F0502020204030204" pitchFamily="34" charset="0"/>
      <p:regular r:id="rId17"/>
      <p:bold r:id="rId18"/>
      <p:italic r:id="rId19"/>
      <p:boldItalic r:id="rId20"/>
    </p:embeddedFont>
    <p:embeddedFont>
      <p:font typeface="Arimo Bold" panose="020B0604020202020204" charset="0"/>
      <p:regular r:id="rId21"/>
    </p:embeddedFont>
    <p:embeddedFont>
      <p:font typeface="Poppins" panose="020B0604020202020204" charset="0"/>
      <p:regular r:id="rId22"/>
    </p:embeddedFont>
    <p:embeddedFont>
      <p:font typeface="Montserrat Bold" panose="020B0604020202020204" charset="0"/>
      <p:regular r:id="rId23"/>
    </p:embeddedFont>
    <p:embeddedFont>
      <p:font typeface="Poppins 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aeronautas.org.br/relatorio-de-fadiga/"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4.png"/><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315D"/>
        </a:solidFill>
        <a:effectLst/>
      </p:bgPr>
    </p:bg>
    <p:spTree>
      <p:nvGrpSpPr>
        <p:cNvPr id="1" name=""/>
        <p:cNvGrpSpPr/>
        <p:nvPr/>
      </p:nvGrpSpPr>
      <p:grpSpPr>
        <a:xfrm>
          <a:off x="0" y="0"/>
          <a:ext cx="0" cy="0"/>
          <a:chOff x="0" y="0"/>
          <a:chExt cx="0" cy="0"/>
        </a:xfrm>
      </p:grpSpPr>
      <p:sp>
        <p:nvSpPr>
          <p:cNvPr id="2" name="Freeform 2"/>
          <p:cNvSpPr/>
          <p:nvPr/>
        </p:nvSpPr>
        <p:spPr>
          <a:xfrm rot="1179401" flipH="1">
            <a:off x="10039416" y="1175311"/>
            <a:ext cx="16497169" cy="13407699"/>
          </a:xfrm>
          <a:custGeom>
            <a:avLst/>
            <a:gdLst/>
            <a:ahLst/>
            <a:cxnLst/>
            <a:rect l="l" t="t" r="r" b="b"/>
            <a:pathLst>
              <a:path w="16497169" h="13407699">
                <a:moveTo>
                  <a:pt x="16497168" y="0"/>
                </a:moveTo>
                <a:lnTo>
                  <a:pt x="0" y="0"/>
                </a:lnTo>
                <a:lnTo>
                  <a:pt x="0" y="13407699"/>
                </a:lnTo>
                <a:lnTo>
                  <a:pt x="16497168" y="13407699"/>
                </a:lnTo>
                <a:lnTo>
                  <a:pt x="16497168" y="0"/>
                </a:lnTo>
                <a:close/>
              </a:path>
            </a:pathLst>
          </a:custGeom>
          <a:blipFill>
            <a:blip r:embed="rId2">
              <a:alphaModFix amt="8999"/>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66453" y="2178350"/>
            <a:ext cx="2381791" cy="933861"/>
          </a:xfrm>
          <a:custGeom>
            <a:avLst/>
            <a:gdLst/>
            <a:ahLst/>
            <a:cxnLst/>
            <a:rect l="l" t="t" r="r" b="b"/>
            <a:pathLst>
              <a:path w="2381791" h="933861">
                <a:moveTo>
                  <a:pt x="0" y="0"/>
                </a:moveTo>
                <a:lnTo>
                  <a:pt x="2381792" y="0"/>
                </a:lnTo>
                <a:lnTo>
                  <a:pt x="2381792" y="933860"/>
                </a:lnTo>
                <a:lnTo>
                  <a:pt x="0" y="933860"/>
                </a:lnTo>
                <a:lnTo>
                  <a:pt x="0" y="0"/>
                </a:lnTo>
                <a:close/>
              </a:path>
            </a:pathLst>
          </a:custGeom>
          <a:blipFill>
            <a:blip r:embed="rId4"/>
            <a:stretch>
              <a:fillRect/>
            </a:stretch>
          </a:blipFill>
        </p:spPr>
      </p:sp>
      <p:sp>
        <p:nvSpPr>
          <p:cNvPr id="4" name="TextBox 4"/>
          <p:cNvSpPr txBox="1"/>
          <p:nvPr/>
        </p:nvSpPr>
        <p:spPr>
          <a:xfrm>
            <a:off x="1366453" y="5708470"/>
            <a:ext cx="9948969" cy="1748033"/>
          </a:xfrm>
          <a:prstGeom prst="rect">
            <a:avLst/>
          </a:prstGeom>
        </p:spPr>
        <p:txBody>
          <a:bodyPr lIns="0" tIns="0" rIns="0" bIns="0" rtlCol="0" anchor="t">
            <a:spAutoFit/>
          </a:bodyPr>
          <a:lstStyle/>
          <a:p>
            <a:pPr algn="l">
              <a:lnSpc>
                <a:spcPts val="4554"/>
              </a:lnSpc>
            </a:pPr>
            <a:r>
              <a:rPr lang="en-US" sz="4140">
                <a:solidFill>
                  <a:srgbClr val="FAFAFA"/>
                </a:solidFill>
                <a:latin typeface="Arimo Bold"/>
              </a:rPr>
              <a:t>RECONHECIMENTO DOS AERONAUTAS COMO CATEGORIA EXPOSTA A AGENTES NOCIVOS</a:t>
            </a:r>
          </a:p>
        </p:txBody>
      </p:sp>
      <p:sp>
        <p:nvSpPr>
          <p:cNvPr id="5" name="TextBox 5"/>
          <p:cNvSpPr txBox="1"/>
          <p:nvPr/>
        </p:nvSpPr>
        <p:spPr>
          <a:xfrm>
            <a:off x="1366453" y="3438174"/>
            <a:ext cx="9174637" cy="2251245"/>
          </a:xfrm>
          <a:prstGeom prst="rect">
            <a:avLst/>
          </a:prstGeom>
        </p:spPr>
        <p:txBody>
          <a:bodyPr lIns="0" tIns="0" rIns="0" bIns="0" rtlCol="0" anchor="t">
            <a:spAutoFit/>
          </a:bodyPr>
          <a:lstStyle/>
          <a:p>
            <a:pPr algn="l">
              <a:lnSpc>
                <a:spcPts val="8593"/>
              </a:lnSpc>
            </a:pPr>
            <a:r>
              <a:rPr lang="en-US" sz="7812">
                <a:solidFill>
                  <a:srgbClr val="049EE3"/>
                </a:solidFill>
                <a:latin typeface="Poppins Bold"/>
              </a:rPr>
              <a:t>APOSENTADORIA</a:t>
            </a:r>
          </a:p>
          <a:p>
            <a:pPr algn="l">
              <a:lnSpc>
                <a:spcPts val="8593"/>
              </a:lnSpc>
            </a:pPr>
            <a:r>
              <a:rPr lang="en-US" sz="7812">
                <a:solidFill>
                  <a:srgbClr val="049EE3"/>
                </a:solidFill>
                <a:latin typeface="Poppins Bold"/>
              </a:rPr>
              <a:t>ESPECIAL</a:t>
            </a:r>
          </a:p>
        </p:txBody>
      </p:sp>
      <p:sp>
        <p:nvSpPr>
          <p:cNvPr id="6" name="TextBox 6"/>
          <p:cNvSpPr txBox="1"/>
          <p:nvPr/>
        </p:nvSpPr>
        <p:spPr>
          <a:xfrm>
            <a:off x="1366453" y="7822011"/>
            <a:ext cx="3245164" cy="325755"/>
          </a:xfrm>
          <a:prstGeom prst="rect">
            <a:avLst/>
          </a:prstGeom>
        </p:spPr>
        <p:txBody>
          <a:bodyPr lIns="0" tIns="0" rIns="0" bIns="0" rtlCol="0" anchor="t">
            <a:spAutoFit/>
          </a:bodyPr>
          <a:lstStyle/>
          <a:p>
            <a:pPr algn="l">
              <a:lnSpc>
                <a:spcPts val="2520"/>
              </a:lnSpc>
            </a:pPr>
            <a:r>
              <a:rPr lang="en-US" sz="1800">
                <a:solidFill>
                  <a:srgbClr val="F4F4F4"/>
                </a:solidFill>
                <a:latin typeface="Poppins Bold"/>
              </a:rPr>
              <a:t>JULHO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9315D"/>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960296" y="2850656"/>
            <a:ext cx="153571" cy="1427054"/>
            <a:chOff x="0" y="0"/>
            <a:chExt cx="343797" cy="3194727"/>
          </a:xfrm>
        </p:grpSpPr>
        <p:sp>
          <p:nvSpPr>
            <p:cNvPr id="3" name="Freeform 3"/>
            <p:cNvSpPr/>
            <p:nvPr/>
          </p:nvSpPr>
          <p:spPr>
            <a:xfrm>
              <a:off x="0" y="0"/>
              <a:ext cx="343797" cy="3194727"/>
            </a:xfrm>
            <a:custGeom>
              <a:avLst/>
              <a:gdLst/>
              <a:ahLst/>
              <a:cxnLst/>
              <a:rect l="l" t="t" r="r" b="b"/>
              <a:pathLst>
                <a:path w="343797" h="3194727">
                  <a:moveTo>
                    <a:pt x="0" y="0"/>
                  </a:moveTo>
                  <a:lnTo>
                    <a:pt x="343797" y="0"/>
                  </a:lnTo>
                  <a:lnTo>
                    <a:pt x="343797" y="3194727"/>
                  </a:lnTo>
                  <a:lnTo>
                    <a:pt x="0" y="3194727"/>
                  </a:lnTo>
                  <a:close/>
                </a:path>
              </a:pathLst>
            </a:custGeom>
            <a:solidFill>
              <a:srgbClr val="049EE3"/>
            </a:solidFill>
          </p:spPr>
        </p:sp>
        <p:sp>
          <p:nvSpPr>
            <p:cNvPr id="4" name="TextBox 4"/>
            <p:cNvSpPr txBox="1"/>
            <p:nvPr/>
          </p:nvSpPr>
          <p:spPr>
            <a:xfrm>
              <a:off x="0" y="-57150"/>
              <a:ext cx="343797" cy="3251877"/>
            </a:xfrm>
            <a:prstGeom prst="rect">
              <a:avLst/>
            </a:prstGeom>
          </p:spPr>
          <p:txBody>
            <a:bodyPr lIns="50800" tIns="50800" rIns="50800" bIns="50800" rtlCol="0" anchor="ctr"/>
            <a:lstStyle/>
            <a:p>
              <a:pPr algn="ctr">
                <a:lnSpc>
                  <a:spcPts val="2520"/>
                </a:lnSpc>
              </a:pPr>
              <a:endParaRPr/>
            </a:p>
          </p:txBody>
        </p:sp>
      </p:grpSp>
      <p:sp>
        <p:nvSpPr>
          <p:cNvPr id="5" name="TextBox 5"/>
          <p:cNvSpPr txBox="1"/>
          <p:nvPr/>
        </p:nvSpPr>
        <p:spPr>
          <a:xfrm>
            <a:off x="8323555" y="2048488"/>
            <a:ext cx="5220569" cy="1154611"/>
          </a:xfrm>
          <a:prstGeom prst="rect">
            <a:avLst/>
          </a:prstGeom>
        </p:spPr>
        <p:txBody>
          <a:bodyPr lIns="0" tIns="0" rIns="0" bIns="0" rtlCol="0" anchor="t">
            <a:spAutoFit/>
          </a:bodyPr>
          <a:lstStyle/>
          <a:p>
            <a:pPr algn="l">
              <a:lnSpc>
                <a:spcPts val="4388"/>
              </a:lnSpc>
            </a:pPr>
            <a:r>
              <a:rPr lang="en-US" sz="3989">
                <a:solidFill>
                  <a:srgbClr val="F4F4F4"/>
                </a:solidFill>
                <a:latin typeface="Poppins Bold"/>
              </a:rPr>
              <a:t>PESQUISA SOBRE</a:t>
            </a:r>
          </a:p>
          <a:p>
            <a:pPr algn="l">
              <a:lnSpc>
                <a:spcPts val="4388"/>
              </a:lnSpc>
            </a:pPr>
            <a:r>
              <a:rPr lang="en-US" sz="3989">
                <a:solidFill>
                  <a:srgbClr val="F4F4F4"/>
                </a:solidFill>
                <a:latin typeface="Poppins Bold"/>
              </a:rPr>
              <a:t>A FADIGA - SNA</a:t>
            </a:r>
          </a:p>
        </p:txBody>
      </p:sp>
      <p:sp>
        <p:nvSpPr>
          <p:cNvPr id="6" name="TextBox 6"/>
          <p:cNvSpPr txBox="1"/>
          <p:nvPr/>
        </p:nvSpPr>
        <p:spPr>
          <a:xfrm>
            <a:off x="8323555" y="4987392"/>
            <a:ext cx="7150017" cy="2538345"/>
          </a:xfrm>
          <a:prstGeom prst="rect">
            <a:avLst/>
          </a:prstGeom>
        </p:spPr>
        <p:txBody>
          <a:bodyPr lIns="0" tIns="0" rIns="0" bIns="0" rtlCol="0" anchor="t">
            <a:spAutoFit/>
          </a:bodyPr>
          <a:lstStyle/>
          <a:p>
            <a:pPr algn="l">
              <a:lnSpc>
                <a:spcPts val="2891"/>
              </a:lnSpc>
            </a:pPr>
            <a:r>
              <a:rPr lang="en-US" sz="2065">
                <a:solidFill>
                  <a:srgbClr val="F4F4F4"/>
                </a:solidFill>
                <a:latin typeface="Poppins"/>
              </a:rPr>
              <a:t>O SNA está realizou uma </a:t>
            </a:r>
            <a:r>
              <a:rPr lang="en-US" sz="2065">
                <a:solidFill>
                  <a:srgbClr val="F4F4F4"/>
                </a:solidFill>
                <a:latin typeface="Poppins Bold"/>
              </a:rPr>
              <a:t>pesquisa para obter dados acerca da satisfação dos níveis atuais de fadiga dos tripulantes brasileiros</a:t>
            </a:r>
            <a:r>
              <a:rPr lang="en-US" sz="2065">
                <a:solidFill>
                  <a:srgbClr val="F4F4F4"/>
                </a:solidFill>
                <a:latin typeface="Poppins"/>
              </a:rPr>
              <a:t> e, também, determinar como a fadiga é gerenciada nas empresas aéreas.</a:t>
            </a:r>
          </a:p>
          <a:p>
            <a:pPr algn="just">
              <a:lnSpc>
                <a:spcPts val="2891"/>
              </a:lnSpc>
            </a:pPr>
            <a:endParaRPr lang="en-US" sz="2065">
              <a:solidFill>
                <a:srgbClr val="F4F4F4"/>
              </a:solidFill>
              <a:latin typeface="Poppins"/>
            </a:endParaRPr>
          </a:p>
          <a:p>
            <a:pPr algn="just">
              <a:lnSpc>
                <a:spcPts val="2891"/>
              </a:lnSpc>
            </a:pPr>
            <a:r>
              <a:rPr lang="en-US" sz="2065">
                <a:solidFill>
                  <a:srgbClr val="F4F4F4"/>
                </a:solidFill>
                <a:latin typeface="Poppins Bold"/>
              </a:rPr>
              <a:t>Link de acesso à Pesquisa sobre Fadiga:</a:t>
            </a:r>
          </a:p>
          <a:p>
            <a:pPr algn="just">
              <a:lnSpc>
                <a:spcPts val="2891"/>
              </a:lnSpc>
            </a:pPr>
            <a:r>
              <a:rPr lang="en-US" sz="2065" u="sng">
                <a:solidFill>
                  <a:srgbClr val="F4F4F4"/>
                </a:solidFill>
                <a:latin typeface="Poppins"/>
                <a:hlinkClick r:id="rId2" tooltip="https://www.aeronautas.org.br/relatorio-de-fadiga/"/>
              </a:rPr>
              <a:t>https://www.aeronautas.org.br/relatorio-de-fadiga/</a:t>
            </a:r>
          </a:p>
        </p:txBody>
      </p:sp>
      <p:sp>
        <p:nvSpPr>
          <p:cNvPr id="7" name="Freeform 7"/>
          <p:cNvSpPr/>
          <p:nvPr/>
        </p:nvSpPr>
        <p:spPr>
          <a:xfrm rot="-779136">
            <a:off x="16182096" y="-3622710"/>
            <a:ext cx="16497169" cy="13407699"/>
          </a:xfrm>
          <a:custGeom>
            <a:avLst/>
            <a:gdLst/>
            <a:ahLst/>
            <a:cxnLst/>
            <a:rect l="l" t="t" r="r" b="b"/>
            <a:pathLst>
              <a:path w="16497169" h="13407699">
                <a:moveTo>
                  <a:pt x="0" y="0"/>
                </a:moveTo>
                <a:lnTo>
                  <a:pt x="16497168" y="0"/>
                </a:lnTo>
                <a:lnTo>
                  <a:pt x="16497168" y="13407698"/>
                </a:lnTo>
                <a:lnTo>
                  <a:pt x="0" y="13407698"/>
                </a:lnTo>
                <a:lnTo>
                  <a:pt x="0" y="0"/>
                </a:lnTo>
                <a:close/>
              </a:path>
            </a:pathLst>
          </a:custGeom>
          <a:blipFill>
            <a:blip r:embed="rId3">
              <a:alphaModFix amt="74000"/>
              <a:extLst>
                <a:ext uri="{96DAC541-7B7A-43D3-8B79-37D633B846F1}">
                  <asvg:svgBlip xmlns:asvg="http://schemas.microsoft.com/office/drawing/2016/SVG/main" xmlns="" r:embed="rId4"/>
                </a:ext>
              </a:extLst>
            </a:blip>
            <a:stretch>
              <a:fillRect/>
            </a:stretch>
          </a:blipFill>
        </p:spPr>
      </p:sp>
      <p:grpSp>
        <p:nvGrpSpPr>
          <p:cNvPr id="8" name="Group 8"/>
          <p:cNvGrpSpPr/>
          <p:nvPr/>
        </p:nvGrpSpPr>
        <p:grpSpPr>
          <a:xfrm>
            <a:off x="-668919" y="0"/>
            <a:ext cx="7291385" cy="10595117"/>
            <a:chOff x="0" y="0"/>
            <a:chExt cx="9721847" cy="14126822"/>
          </a:xfrm>
        </p:grpSpPr>
        <p:pic>
          <p:nvPicPr>
            <p:cNvPr id="9" name="Picture 9"/>
            <p:cNvPicPr>
              <a:picLocks noChangeAspect="1"/>
            </p:cNvPicPr>
            <p:nvPr/>
          </p:nvPicPr>
          <p:blipFill>
            <a:blip r:embed="rId5"/>
            <a:srcRect l="6108" r="48041"/>
            <a:stretch>
              <a:fillRect/>
            </a:stretch>
          </p:blipFill>
          <p:spPr>
            <a:xfrm>
              <a:off x="0" y="0"/>
              <a:ext cx="9721847" cy="14126822"/>
            </a:xfrm>
            <a:prstGeom prst="rect">
              <a:avLst/>
            </a:prstGeom>
          </p:spPr>
        </p:pic>
      </p:grpSp>
      <p:sp>
        <p:nvSpPr>
          <p:cNvPr id="10" name="Freeform 10"/>
          <p:cNvSpPr/>
          <p:nvPr/>
        </p:nvSpPr>
        <p:spPr>
          <a:xfrm>
            <a:off x="1028700" y="8679431"/>
            <a:ext cx="1758509" cy="689482"/>
          </a:xfrm>
          <a:custGeom>
            <a:avLst/>
            <a:gdLst/>
            <a:ahLst/>
            <a:cxnLst/>
            <a:rect l="l" t="t" r="r" b="b"/>
            <a:pathLst>
              <a:path w="1758509" h="689482">
                <a:moveTo>
                  <a:pt x="0" y="0"/>
                </a:moveTo>
                <a:lnTo>
                  <a:pt x="1758509" y="0"/>
                </a:lnTo>
                <a:lnTo>
                  <a:pt x="1758509" y="689482"/>
                </a:lnTo>
                <a:lnTo>
                  <a:pt x="0" y="689482"/>
                </a:lnTo>
                <a:lnTo>
                  <a:pt x="0" y="0"/>
                </a:lnTo>
                <a:close/>
              </a:path>
            </a:pathLst>
          </a:custGeom>
          <a:blipFill>
            <a:blip r:embed="rId6"/>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9315D"/>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942468" y="2310313"/>
            <a:ext cx="153571" cy="1427054"/>
            <a:chOff x="0" y="0"/>
            <a:chExt cx="343797" cy="3194727"/>
          </a:xfrm>
        </p:grpSpPr>
        <p:sp>
          <p:nvSpPr>
            <p:cNvPr id="3" name="Freeform 3"/>
            <p:cNvSpPr/>
            <p:nvPr/>
          </p:nvSpPr>
          <p:spPr>
            <a:xfrm>
              <a:off x="0" y="0"/>
              <a:ext cx="343797" cy="3194727"/>
            </a:xfrm>
            <a:custGeom>
              <a:avLst/>
              <a:gdLst/>
              <a:ahLst/>
              <a:cxnLst/>
              <a:rect l="l" t="t" r="r" b="b"/>
              <a:pathLst>
                <a:path w="343797" h="3194727">
                  <a:moveTo>
                    <a:pt x="0" y="0"/>
                  </a:moveTo>
                  <a:lnTo>
                    <a:pt x="343797" y="0"/>
                  </a:lnTo>
                  <a:lnTo>
                    <a:pt x="343797" y="3194727"/>
                  </a:lnTo>
                  <a:lnTo>
                    <a:pt x="0" y="3194727"/>
                  </a:lnTo>
                  <a:close/>
                </a:path>
              </a:pathLst>
            </a:custGeom>
            <a:solidFill>
              <a:srgbClr val="049EE3"/>
            </a:solidFill>
          </p:spPr>
        </p:sp>
        <p:sp>
          <p:nvSpPr>
            <p:cNvPr id="4" name="TextBox 4"/>
            <p:cNvSpPr txBox="1"/>
            <p:nvPr/>
          </p:nvSpPr>
          <p:spPr>
            <a:xfrm>
              <a:off x="0" y="-57150"/>
              <a:ext cx="343797" cy="3251877"/>
            </a:xfrm>
            <a:prstGeom prst="rect">
              <a:avLst/>
            </a:prstGeom>
          </p:spPr>
          <p:txBody>
            <a:bodyPr lIns="50800" tIns="50800" rIns="50800" bIns="50800" rtlCol="0" anchor="ctr"/>
            <a:lstStyle/>
            <a:p>
              <a:pPr algn="ctr">
                <a:lnSpc>
                  <a:spcPts val="2520"/>
                </a:lnSpc>
              </a:pPr>
              <a:endParaRPr/>
            </a:p>
          </p:txBody>
        </p:sp>
      </p:grpSp>
      <p:sp>
        <p:nvSpPr>
          <p:cNvPr id="5" name="TextBox 5"/>
          <p:cNvSpPr txBox="1"/>
          <p:nvPr/>
        </p:nvSpPr>
        <p:spPr>
          <a:xfrm>
            <a:off x="8305726" y="1508145"/>
            <a:ext cx="5220569" cy="1154611"/>
          </a:xfrm>
          <a:prstGeom prst="rect">
            <a:avLst/>
          </a:prstGeom>
        </p:spPr>
        <p:txBody>
          <a:bodyPr lIns="0" tIns="0" rIns="0" bIns="0" rtlCol="0" anchor="t">
            <a:spAutoFit/>
          </a:bodyPr>
          <a:lstStyle/>
          <a:p>
            <a:pPr algn="l">
              <a:lnSpc>
                <a:spcPts val="4388"/>
              </a:lnSpc>
            </a:pPr>
            <a:r>
              <a:rPr lang="en-US" sz="3989">
                <a:solidFill>
                  <a:srgbClr val="F4F4F4"/>
                </a:solidFill>
                <a:latin typeface="Poppins Bold"/>
              </a:rPr>
              <a:t>MICROVIBRAÇÃO </a:t>
            </a:r>
          </a:p>
          <a:p>
            <a:pPr algn="l">
              <a:lnSpc>
                <a:spcPts val="4388"/>
              </a:lnSpc>
            </a:pPr>
            <a:r>
              <a:rPr lang="en-US" sz="3989">
                <a:solidFill>
                  <a:srgbClr val="F4F4F4"/>
                </a:solidFill>
                <a:latin typeface="Poppins Bold"/>
              </a:rPr>
              <a:t>E IMPACTOS </a:t>
            </a:r>
          </a:p>
        </p:txBody>
      </p:sp>
      <p:sp>
        <p:nvSpPr>
          <p:cNvPr id="6" name="TextBox 6"/>
          <p:cNvSpPr txBox="1"/>
          <p:nvPr/>
        </p:nvSpPr>
        <p:spPr>
          <a:xfrm>
            <a:off x="8305726" y="3530537"/>
            <a:ext cx="7434451" cy="5493635"/>
          </a:xfrm>
          <a:prstGeom prst="rect">
            <a:avLst/>
          </a:prstGeom>
        </p:spPr>
        <p:txBody>
          <a:bodyPr lIns="0" tIns="0" rIns="0" bIns="0" rtlCol="0" anchor="t">
            <a:spAutoFit/>
          </a:bodyPr>
          <a:lstStyle/>
          <a:p>
            <a:pPr algn="just">
              <a:lnSpc>
                <a:spcPts val="2751"/>
              </a:lnSpc>
            </a:pPr>
            <a:r>
              <a:rPr lang="en-US" sz="1965">
                <a:solidFill>
                  <a:srgbClr val="F4F4F4"/>
                </a:solidFill>
                <a:latin typeface="Poppins Bold"/>
              </a:rPr>
              <a:t>A vibração pode ser dividida em duas categorias principais: </a:t>
            </a:r>
          </a:p>
          <a:p>
            <a:pPr algn="just">
              <a:lnSpc>
                <a:spcPts val="2751"/>
              </a:lnSpc>
            </a:pPr>
            <a:endParaRPr lang="en-US" sz="1965">
              <a:solidFill>
                <a:srgbClr val="F4F4F4"/>
              </a:solidFill>
              <a:latin typeface="Poppins Bold"/>
            </a:endParaRPr>
          </a:p>
          <a:p>
            <a:pPr algn="just">
              <a:lnSpc>
                <a:spcPts val="2751"/>
              </a:lnSpc>
            </a:pPr>
            <a:r>
              <a:rPr lang="en-US" sz="1965">
                <a:solidFill>
                  <a:srgbClr val="F4F4F4"/>
                </a:solidFill>
                <a:latin typeface="Poppins"/>
              </a:rPr>
              <a:t>- Vibração estrutural (forças mecânicas dos componentes da aeronave geram vibrações de várias frequências) </a:t>
            </a:r>
          </a:p>
          <a:p>
            <a:pPr algn="just">
              <a:lnSpc>
                <a:spcPts val="2751"/>
              </a:lnSpc>
            </a:pPr>
            <a:r>
              <a:rPr lang="en-US" sz="1965">
                <a:solidFill>
                  <a:srgbClr val="F4F4F4"/>
                </a:solidFill>
                <a:latin typeface="Poppins"/>
              </a:rPr>
              <a:t>- Vibração aerodinâmica (interação do rotor com o ar causa vibração em toda a estrutura)</a:t>
            </a:r>
          </a:p>
          <a:p>
            <a:pPr algn="just">
              <a:lnSpc>
                <a:spcPts val="2751"/>
              </a:lnSpc>
            </a:pPr>
            <a:endParaRPr lang="en-US" sz="1965">
              <a:solidFill>
                <a:srgbClr val="F4F4F4"/>
              </a:solidFill>
              <a:latin typeface="Poppins"/>
            </a:endParaRPr>
          </a:p>
          <a:p>
            <a:pPr algn="just">
              <a:lnSpc>
                <a:spcPts val="2751"/>
              </a:lnSpc>
            </a:pPr>
            <a:r>
              <a:rPr lang="en-US" sz="1965">
                <a:solidFill>
                  <a:srgbClr val="F4F4F4"/>
                </a:solidFill>
                <a:latin typeface="Poppins Bold"/>
              </a:rPr>
              <a:t>Impactos nos tripulantes:</a:t>
            </a:r>
          </a:p>
          <a:p>
            <a:pPr algn="just">
              <a:lnSpc>
                <a:spcPts val="2751"/>
              </a:lnSpc>
            </a:pPr>
            <a:endParaRPr lang="en-US" sz="1965">
              <a:solidFill>
                <a:srgbClr val="F4F4F4"/>
              </a:solidFill>
              <a:latin typeface="Poppins Bold"/>
            </a:endParaRPr>
          </a:p>
          <a:p>
            <a:pPr algn="just">
              <a:lnSpc>
                <a:spcPts val="2751"/>
              </a:lnSpc>
            </a:pPr>
            <a:r>
              <a:rPr lang="en-US" sz="1965">
                <a:solidFill>
                  <a:srgbClr val="F4F4F4"/>
                </a:solidFill>
                <a:latin typeface="Poppins"/>
              </a:rPr>
              <a:t>Com isso, os tripulantes enfrentam desafios significativos, incluindo fadiga, lesões musculoesqueléticas, estresse, perda auditiva e redução da capacidade cognitiva à exposição constante a vibração, ruído e suas consequências na saúde e no desempenho em tarefas de voo.</a:t>
            </a:r>
          </a:p>
        </p:txBody>
      </p:sp>
      <p:sp>
        <p:nvSpPr>
          <p:cNvPr id="7" name="Freeform 7"/>
          <p:cNvSpPr/>
          <p:nvPr/>
        </p:nvSpPr>
        <p:spPr>
          <a:xfrm rot="-779136">
            <a:off x="16182096" y="-3622710"/>
            <a:ext cx="16497169" cy="13407699"/>
          </a:xfrm>
          <a:custGeom>
            <a:avLst/>
            <a:gdLst/>
            <a:ahLst/>
            <a:cxnLst/>
            <a:rect l="l" t="t" r="r" b="b"/>
            <a:pathLst>
              <a:path w="16497169" h="13407699">
                <a:moveTo>
                  <a:pt x="0" y="0"/>
                </a:moveTo>
                <a:lnTo>
                  <a:pt x="16497168" y="0"/>
                </a:lnTo>
                <a:lnTo>
                  <a:pt x="16497168" y="13407698"/>
                </a:lnTo>
                <a:lnTo>
                  <a:pt x="0" y="13407698"/>
                </a:lnTo>
                <a:lnTo>
                  <a:pt x="0" y="0"/>
                </a:lnTo>
                <a:close/>
              </a:path>
            </a:pathLst>
          </a:custGeom>
          <a:blipFill>
            <a:blip r:embed="rId2">
              <a:alphaModFix amt="74000"/>
              <a:extLst>
                <a:ext uri="{96DAC541-7B7A-43D3-8B79-37D633B846F1}">
                  <asvg:svgBlip xmlns:asvg="http://schemas.microsoft.com/office/drawing/2016/SVG/main" xmlns="" r:embed="rId3"/>
                </a:ext>
              </a:extLst>
            </a:blip>
            <a:stretch>
              <a:fillRect/>
            </a:stretch>
          </a:blipFill>
        </p:spPr>
      </p:sp>
      <p:grpSp>
        <p:nvGrpSpPr>
          <p:cNvPr id="8" name="Group 8"/>
          <p:cNvGrpSpPr/>
          <p:nvPr/>
        </p:nvGrpSpPr>
        <p:grpSpPr>
          <a:xfrm>
            <a:off x="-668919" y="0"/>
            <a:ext cx="7291385" cy="10595117"/>
            <a:chOff x="0" y="0"/>
            <a:chExt cx="9721847" cy="14126822"/>
          </a:xfrm>
        </p:grpSpPr>
        <p:pic>
          <p:nvPicPr>
            <p:cNvPr id="9" name="Picture 9"/>
            <p:cNvPicPr>
              <a:picLocks noChangeAspect="1"/>
            </p:cNvPicPr>
            <p:nvPr/>
          </p:nvPicPr>
          <p:blipFill>
            <a:blip r:embed="rId4"/>
            <a:srcRect l="21284" r="27101"/>
            <a:stretch>
              <a:fillRect/>
            </a:stretch>
          </p:blipFill>
          <p:spPr>
            <a:xfrm>
              <a:off x="0" y="0"/>
              <a:ext cx="9721847" cy="14126822"/>
            </a:xfrm>
            <a:prstGeom prst="rect">
              <a:avLst/>
            </a:prstGeom>
          </p:spPr>
        </p:pic>
      </p:grpSp>
      <p:sp>
        <p:nvSpPr>
          <p:cNvPr id="10" name="Freeform 10"/>
          <p:cNvSpPr/>
          <p:nvPr/>
        </p:nvSpPr>
        <p:spPr>
          <a:xfrm>
            <a:off x="1028700" y="8679431"/>
            <a:ext cx="1758509" cy="689482"/>
          </a:xfrm>
          <a:custGeom>
            <a:avLst/>
            <a:gdLst/>
            <a:ahLst/>
            <a:cxnLst/>
            <a:rect l="l" t="t" r="r" b="b"/>
            <a:pathLst>
              <a:path w="1758509" h="689482">
                <a:moveTo>
                  <a:pt x="0" y="0"/>
                </a:moveTo>
                <a:lnTo>
                  <a:pt x="1758509" y="0"/>
                </a:lnTo>
                <a:lnTo>
                  <a:pt x="1758509" y="689482"/>
                </a:lnTo>
                <a:lnTo>
                  <a:pt x="0" y="689482"/>
                </a:lnTo>
                <a:lnTo>
                  <a:pt x="0" y="0"/>
                </a:lnTo>
                <a:close/>
              </a:path>
            </a:pathLst>
          </a:custGeom>
          <a:blipFill>
            <a:blip r:embed="rId5"/>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9315D"/>
        </a:solidFill>
        <a:effectLst/>
      </p:bgPr>
    </p:bg>
    <p:spTree>
      <p:nvGrpSpPr>
        <p:cNvPr id="1" name=""/>
        <p:cNvGrpSpPr/>
        <p:nvPr/>
      </p:nvGrpSpPr>
      <p:grpSpPr>
        <a:xfrm>
          <a:off x="0" y="0"/>
          <a:ext cx="0" cy="0"/>
          <a:chOff x="0" y="0"/>
          <a:chExt cx="0" cy="0"/>
        </a:xfrm>
      </p:grpSpPr>
      <p:grpSp>
        <p:nvGrpSpPr>
          <p:cNvPr id="2" name="Group 2"/>
          <p:cNvGrpSpPr/>
          <p:nvPr/>
        </p:nvGrpSpPr>
        <p:grpSpPr>
          <a:xfrm>
            <a:off x="-3645693" y="0"/>
            <a:ext cx="7291385" cy="10595117"/>
            <a:chOff x="0" y="0"/>
            <a:chExt cx="9721847" cy="14126822"/>
          </a:xfrm>
        </p:grpSpPr>
        <p:pic>
          <p:nvPicPr>
            <p:cNvPr id="3" name="Picture 3"/>
            <p:cNvPicPr>
              <a:picLocks noChangeAspect="1"/>
            </p:cNvPicPr>
            <p:nvPr/>
          </p:nvPicPr>
          <p:blipFill>
            <a:blip r:embed="rId2"/>
            <a:srcRect l="21284" r="27101"/>
            <a:stretch>
              <a:fillRect/>
            </a:stretch>
          </p:blipFill>
          <p:spPr>
            <a:xfrm>
              <a:off x="0" y="0"/>
              <a:ext cx="9721847" cy="14126822"/>
            </a:xfrm>
            <a:prstGeom prst="rect">
              <a:avLst/>
            </a:prstGeom>
          </p:spPr>
        </p:pic>
      </p:grpSp>
      <p:grpSp>
        <p:nvGrpSpPr>
          <p:cNvPr id="4" name="Group 4"/>
          <p:cNvGrpSpPr/>
          <p:nvPr/>
        </p:nvGrpSpPr>
        <p:grpSpPr>
          <a:xfrm>
            <a:off x="5497171" y="2057400"/>
            <a:ext cx="10912870" cy="3727931"/>
            <a:chOff x="0" y="0"/>
            <a:chExt cx="2874172" cy="981842"/>
          </a:xfrm>
        </p:grpSpPr>
        <p:sp>
          <p:nvSpPr>
            <p:cNvPr id="5" name="Freeform 5"/>
            <p:cNvSpPr/>
            <p:nvPr/>
          </p:nvSpPr>
          <p:spPr>
            <a:xfrm>
              <a:off x="0" y="0"/>
              <a:ext cx="2874172" cy="981842"/>
            </a:xfrm>
            <a:custGeom>
              <a:avLst/>
              <a:gdLst/>
              <a:ahLst/>
              <a:cxnLst/>
              <a:rect l="l" t="t" r="r" b="b"/>
              <a:pathLst>
                <a:path w="2874172" h="981842">
                  <a:moveTo>
                    <a:pt x="0" y="0"/>
                  </a:moveTo>
                  <a:lnTo>
                    <a:pt x="2874172" y="0"/>
                  </a:lnTo>
                  <a:lnTo>
                    <a:pt x="2874172" y="981842"/>
                  </a:lnTo>
                  <a:lnTo>
                    <a:pt x="0" y="981842"/>
                  </a:lnTo>
                  <a:close/>
                </a:path>
              </a:pathLst>
            </a:custGeom>
            <a:solidFill>
              <a:srgbClr val="FFFFFF"/>
            </a:solidFill>
          </p:spPr>
        </p:sp>
        <p:sp>
          <p:nvSpPr>
            <p:cNvPr id="6" name="TextBox 6"/>
            <p:cNvSpPr txBox="1"/>
            <p:nvPr/>
          </p:nvSpPr>
          <p:spPr>
            <a:xfrm>
              <a:off x="0" y="-57150"/>
              <a:ext cx="2874172" cy="1038992"/>
            </a:xfrm>
            <a:prstGeom prst="rect">
              <a:avLst/>
            </a:prstGeom>
          </p:spPr>
          <p:txBody>
            <a:bodyPr lIns="50800" tIns="50800" rIns="50800" bIns="50800" rtlCol="0" anchor="ctr"/>
            <a:lstStyle/>
            <a:p>
              <a:pPr algn="ctr">
                <a:lnSpc>
                  <a:spcPts val="2520"/>
                </a:lnSpc>
              </a:pPr>
              <a:endParaRPr/>
            </a:p>
          </p:txBody>
        </p:sp>
      </p:grpSp>
      <p:grpSp>
        <p:nvGrpSpPr>
          <p:cNvPr id="7" name="Group 7"/>
          <p:cNvGrpSpPr/>
          <p:nvPr/>
        </p:nvGrpSpPr>
        <p:grpSpPr>
          <a:xfrm>
            <a:off x="5497171" y="1028700"/>
            <a:ext cx="10912870" cy="1028700"/>
            <a:chOff x="0" y="0"/>
            <a:chExt cx="2874172" cy="270933"/>
          </a:xfrm>
        </p:grpSpPr>
        <p:sp>
          <p:nvSpPr>
            <p:cNvPr id="8" name="Freeform 8"/>
            <p:cNvSpPr/>
            <p:nvPr/>
          </p:nvSpPr>
          <p:spPr>
            <a:xfrm>
              <a:off x="0" y="0"/>
              <a:ext cx="2874172" cy="270933"/>
            </a:xfrm>
            <a:custGeom>
              <a:avLst/>
              <a:gdLst/>
              <a:ahLst/>
              <a:cxnLst/>
              <a:rect l="l" t="t" r="r" b="b"/>
              <a:pathLst>
                <a:path w="2874172" h="270933">
                  <a:moveTo>
                    <a:pt x="0" y="0"/>
                  </a:moveTo>
                  <a:lnTo>
                    <a:pt x="2874172" y="0"/>
                  </a:lnTo>
                  <a:lnTo>
                    <a:pt x="2874172" y="270933"/>
                  </a:lnTo>
                  <a:lnTo>
                    <a:pt x="0" y="270933"/>
                  </a:lnTo>
                  <a:close/>
                </a:path>
              </a:pathLst>
            </a:custGeom>
            <a:solidFill>
              <a:srgbClr val="0B2342"/>
            </a:solidFill>
          </p:spPr>
        </p:sp>
        <p:sp>
          <p:nvSpPr>
            <p:cNvPr id="9" name="TextBox 9"/>
            <p:cNvSpPr txBox="1"/>
            <p:nvPr/>
          </p:nvSpPr>
          <p:spPr>
            <a:xfrm>
              <a:off x="0" y="-38100"/>
              <a:ext cx="2874172" cy="309033"/>
            </a:xfrm>
            <a:prstGeom prst="rect">
              <a:avLst/>
            </a:prstGeom>
          </p:spPr>
          <p:txBody>
            <a:bodyPr lIns="50800" tIns="50800" rIns="50800" bIns="50800" rtlCol="0" anchor="ctr"/>
            <a:lstStyle/>
            <a:p>
              <a:pPr algn="ctr">
                <a:lnSpc>
                  <a:spcPts val="2520"/>
                </a:lnSpc>
              </a:pPr>
              <a:endParaRPr/>
            </a:p>
          </p:txBody>
        </p:sp>
      </p:grpSp>
      <p:grpSp>
        <p:nvGrpSpPr>
          <p:cNvPr id="10" name="Group 10"/>
          <p:cNvGrpSpPr/>
          <p:nvPr/>
        </p:nvGrpSpPr>
        <p:grpSpPr>
          <a:xfrm>
            <a:off x="5497171" y="7204556"/>
            <a:ext cx="10912870" cy="2551241"/>
            <a:chOff x="0" y="0"/>
            <a:chExt cx="2874172" cy="671932"/>
          </a:xfrm>
        </p:grpSpPr>
        <p:sp>
          <p:nvSpPr>
            <p:cNvPr id="11" name="Freeform 11"/>
            <p:cNvSpPr/>
            <p:nvPr/>
          </p:nvSpPr>
          <p:spPr>
            <a:xfrm>
              <a:off x="0" y="0"/>
              <a:ext cx="2874172" cy="671932"/>
            </a:xfrm>
            <a:custGeom>
              <a:avLst/>
              <a:gdLst/>
              <a:ahLst/>
              <a:cxnLst/>
              <a:rect l="l" t="t" r="r" b="b"/>
              <a:pathLst>
                <a:path w="2874172" h="671932">
                  <a:moveTo>
                    <a:pt x="0" y="0"/>
                  </a:moveTo>
                  <a:lnTo>
                    <a:pt x="2874172" y="0"/>
                  </a:lnTo>
                  <a:lnTo>
                    <a:pt x="2874172" y="671932"/>
                  </a:lnTo>
                  <a:lnTo>
                    <a:pt x="0" y="671932"/>
                  </a:lnTo>
                  <a:close/>
                </a:path>
              </a:pathLst>
            </a:custGeom>
            <a:solidFill>
              <a:srgbClr val="FFFFFF"/>
            </a:solidFill>
          </p:spPr>
        </p:sp>
        <p:sp>
          <p:nvSpPr>
            <p:cNvPr id="12" name="TextBox 12"/>
            <p:cNvSpPr txBox="1"/>
            <p:nvPr/>
          </p:nvSpPr>
          <p:spPr>
            <a:xfrm>
              <a:off x="0" y="-57150"/>
              <a:ext cx="2874172" cy="729082"/>
            </a:xfrm>
            <a:prstGeom prst="rect">
              <a:avLst/>
            </a:prstGeom>
          </p:spPr>
          <p:txBody>
            <a:bodyPr lIns="50800" tIns="50800" rIns="50800" bIns="50800" rtlCol="0" anchor="ctr"/>
            <a:lstStyle/>
            <a:p>
              <a:pPr algn="ctr">
                <a:lnSpc>
                  <a:spcPts val="2520"/>
                </a:lnSpc>
              </a:pPr>
              <a:endParaRPr/>
            </a:p>
          </p:txBody>
        </p:sp>
      </p:grpSp>
      <p:grpSp>
        <p:nvGrpSpPr>
          <p:cNvPr id="13" name="Group 13"/>
          <p:cNvGrpSpPr/>
          <p:nvPr/>
        </p:nvGrpSpPr>
        <p:grpSpPr>
          <a:xfrm>
            <a:off x="5497171" y="6175856"/>
            <a:ext cx="10912870" cy="1028700"/>
            <a:chOff x="0" y="0"/>
            <a:chExt cx="2874172" cy="270933"/>
          </a:xfrm>
        </p:grpSpPr>
        <p:sp>
          <p:nvSpPr>
            <p:cNvPr id="14" name="Freeform 14"/>
            <p:cNvSpPr/>
            <p:nvPr/>
          </p:nvSpPr>
          <p:spPr>
            <a:xfrm>
              <a:off x="0" y="0"/>
              <a:ext cx="2874172" cy="270933"/>
            </a:xfrm>
            <a:custGeom>
              <a:avLst/>
              <a:gdLst/>
              <a:ahLst/>
              <a:cxnLst/>
              <a:rect l="l" t="t" r="r" b="b"/>
              <a:pathLst>
                <a:path w="2874172" h="270933">
                  <a:moveTo>
                    <a:pt x="0" y="0"/>
                  </a:moveTo>
                  <a:lnTo>
                    <a:pt x="2874172" y="0"/>
                  </a:lnTo>
                  <a:lnTo>
                    <a:pt x="2874172" y="270933"/>
                  </a:lnTo>
                  <a:lnTo>
                    <a:pt x="0" y="270933"/>
                  </a:lnTo>
                  <a:close/>
                </a:path>
              </a:pathLst>
            </a:custGeom>
            <a:solidFill>
              <a:srgbClr val="0B2342"/>
            </a:solidFill>
          </p:spPr>
        </p:sp>
        <p:sp>
          <p:nvSpPr>
            <p:cNvPr id="15" name="TextBox 15"/>
            <p:cNvSpPr txBox="1"/>
            <p:nvPr/>
          </p:nvSpPr>
          <p:spPr>
            <a:xfrm>
              <a:off x="0" y="-38100"/>
              <a:ext cx="2874172" cy="309033"/>
            </a:xfrm>
            <a:prstGeom prst="rect">
              <a:avLst/>
            </a:prstGeom>
          </p:spPr>
          <p:txBody>
            <a:bodyPr lIns="50800" tIns="50800" rIns="50800" bIns="50800" rtlCol="0" anchor="ctr"/>
            <a:lstStyle/>
            <a:p>
              <a:pPr algn="ctr">
                <a:lnSpc>
                  <a:spcPts val="2520"/>
                </a:lnSpc>
              </a:pPr>
              <a:endParaRPr/>
            </a:p>
          </p:txBody>
        </p:sp>
      </p:grpSp>
      <p:sp>
        <p:nvSpPr>
          <p:cNvPr id="16" name="TextBox 16"/>
          <p:cNvSpPr txBox="1"/>
          <p:nvPr/>
        </p:nvSpPr>
        <p:spPr>
          <a:xfrm>
            <a:off x="5774417" y="2206183"/>
            <a:ext cx="10276091" cy="3356798"/>
          </a:xfrm>
          <a:prstGeom prst="rect">
            <a:avLst/>
          </a:prstGeom>
        </p:spPr>
        <p:txBody>
          <a:bodyPr lIns="0" tIns="0" rIns="0" bIns="0" rtlCol="0" anchor="t">
            <a:spAutoFit/>
          </a:bodyPr>
          <a:lstStyle/>
          <a:p>
            <a:pPr algn="just">
              <a:lnSpc>
                <a:spcPts val="2404"/>
              </a:lnSpc>
            </a:pPr>
            <a:r>
              <a:rPr lang="en-US" sz="1717">
                <a:solidFill>
                  <a:srgbClr val="19315D"/>
                </a:solidFill>
                <a:latin typeface="Poppins Bold"/>
              </a:rPr>
              <a:t>Inciso I - </a:t>
            </a:r>
            <a:r>
              <a:rPr lang="en-US" sz="1717">
                <a:solidFill>
                  <a:srgbClr val="19315D"/>
                </a:solidFill>
                <a:latin typeface="Poppins"/>
              </a:rPr>
              <a:t>para o segurado que se tenha filiado ao Regime Geral de Previdência Social até a data de entrada em vigor da Emenda Constitucional nº 103, de 2019, quando o somatório da idade e do tempo de contribuição e o tempo de exposição forem, respectivamente, de:</a:t>
            </a:r>
          </a:p>
          <a:p>
            <a:pPr algn="just">
              <a:lnSpc>
                <a:spcPts val="2404"/>
              </a:lnSpc>
            </a:pPr>
            <a:r>
              <a:rPr lang="en-US" sz="1717">
                <a:solidFill>
                  <a:srgbClr val="19315D"/>
                </a:solidFill>
                <a:latin typeface="Poppins"/>
              </a:rPr>
              <a:t>c) 86 (oitenta e seis) pontos e 25 (vinte e cinco) anos de efetiva exposição.</a:t>
            </a:r>
          </a:p>
          <a:p>
            <a:pPr algn="just">
              <a:lnSpc>
                <a:spcPts val="2404"/>
              </a:lnSpc>
            </a:pPr>
            <a:endParaRPr lang="en-US" sz="1717">
              <a:solidFill>
                <a:srgbClr val="19315D"/>
              </a:solidFill>
              <a:latin typeface="Poppins"/>
            </a:endParaRPr>
          </a:p>
          <a:p>
            <a:pPr algn="just">
              <a:lnSpc>
                <a:spcPts val="2404"/>
              </a:lnSpc>
            </a:pPr>
            <a:r>
              <a:rPr lang="en-US" sz="1717">
                <a:solidFill>
                  <a:srgbClr val="19315D"/>
                </a:solidFill>
                <a:latin typeface="Poppins Bold"/>
              </a:rPr>
              <a:t>Inciso II - </a:t>
            </a:r>
            <a:r>
              <a:rPr lang="en-US" sz="1717">
                <a:solidFill>
                  <a:srgbClr val="19315D"/>
                </a:solidFill>
                <a:latin typeface="Poppins"/>
              </a:rPr>
              <a:t>c) 60 (sessenta) anos de idade e 25 (vinte e cinco) anos de efetiva exposição.</a:t>
            </a:r>
          </a:p>
          <a:p>
            <a:pPr algn="just">
              <a:lnSpc>
                <a:spcPts val="2404"/>
              </a:lnSpc>
            </a:pPr>
            <a:endParaRPr lang="en-US" sz="1717">
              <a:solidFill>
                <a:srgbClr val="19315D"/>
              </a:solidFill>
              <a:latin typeface="Poppins"/>
            </a:endParaRPr>
          </a:p>
          <a:p>
            <a:pPr algn="just">
              <a:lnSpc>
                <a:spcPts val="2404"/>
              </a:lnSpc>
            </a:pPr>
            <a:r>
              <a:rPr lang="en-US" sz="1717">
                <a:solidFill>
                  <a:srgbClr val="19315D"/>
                </a:solidFill>
                <a:latin typeface="Poppins Bold"/>
                <a:ea typeface="Poppins Bold"/>
              </a:rPr>
              <a:t>Art 2° </a:t>
            </a:r>
          </a:p>
          <a:p>
            <a:pPr algn="just">
              <a:lnSpc>
                <a:spcPts val="2404"/>
              </a:lnSpc>
            </a:pPr>
            <a:r>
              <a:rPr lang="en-US" sz="1717">
                <a:solidFill>
                  <a:srgbClr val="19315D"/>
                </a:solidFill>
                <a:latin typeface="Poppins"/>
                <a:ea typeface="Poppins"/>
              </a:rPr>
              <a:t>§ 8º Enquadra-se nas situações da alínea “c” do inciso I e da alínea “c” do inciso</a:t>
            </a:r>
          </a:p>
          <a:p>
            <a:pPr marL="0" lvl="0" indent="0" algn="just">
              <a:lnSpc>
                <a:spcPts val="2404"/>
              </a:lnSpc>
              <a:spcBef>
                <a:spcPct val="0"/>
              </a:spcBef>
            </a:pPr>
            <a:r>
              <a:rPr lang="en-US" sz="1717">
                <a:solidFill>
                  <a:srgbClr val="19315D"/>
                </a:solidFill>
                <a:latin typeface="Poppins"/>
              </a:rPr>
              <a:t>II, ambos do caput deste artigo, conforme regulamento, a atividade em que haja exposição a pressão atmosférica anormal no interior de aeronave.</a:t>
            </a:r>
          </a:p>
        </p:txBody>
      </p:sp>
      <p:sp>
        <p:nvSpPr>
          <p:cNvPr id="17" name="TextBox 17"/>
          <p:cNvSpPr txBox="1"/>
          <p:nvPr/>
        </p:nvSpPr>
        <p:spPr>
          <a:xfrm>
            <a:off x="6220551" y="1177849"/>
            <a:ext cx="9383823" cy="682778"/>
          </a:xfrm>
          <a:prstGeom prst="rect">
            <a:avLst/>
          </a:prstGeom>
        </p:spPr>
        <p:txBody>
          <a:bodyPr lIns="0" tIns="0" rIns="0" bIns="0" rtlCol="0" anchor="t">
            <a:spAutoFit/>
          </a:bodyPr>
          <a:lstStyle/>
          <a:p>
            <a:pPr algn="ctr">
              <a:lnSpc>
                <a:spcPts val="2745"/>
              </a:lnSpc>
            </a:pPr>
            <a:r>
              <a:rPr lang="en-US" sz="1961" spc="588">
                <a:solidFill>
                  <a:srgbClr val="FFFFFF"/>
                </a:solidFill>
                <a:latin typeface="Montserrat Bold"/>
              </a:rPr>
              <a:t>PLP 245/2015 aprovado pelo Senado - </a:t>
            </a:r>
          </a:p>
          <a:p>
            <a:pPr algn="ctr">
              <a:lnSpc>
                <a:spcPts val="2745"/>
              </a:lnSpc>
              <a:spcBef>
                <a:spcPct val="0"/>
              </a:spcBef>
            </a:pPr>
            <a:r>
              <a:rPr lang="en-US" sz="1961" spc="588">
                <a:solidFill>
                  <a:srgbClr val="FFFFFF"/>
                </a:solidFill>
                <a:latin typeface="Montserrat"/>
              </a:rPr>
              <a:t>Pedimos apoio para manutenção deste artigo</a:t>
            </a:r>
          </a:p>
        </p:txBody>
      </p:sp>
      <p:sp>
        <p:nvSpPr>
          <p:cNvPr id="18" name="TextBox 18"/>
          <p:cNvSpPr txBox="1"/>
          <p:nvPr/>
        </p:nvSpPr>
        <p:spPr>
          <a:xfrm>
            <a:off x="5774417" y="7353338"/>
            <a:ext cx="10276091" cy="2137598"/>
          </a:xfrm>
          <a:prstGeom prst="rect">
            <a:avLst/>
          </a:prstGeom>
        </p:spPr>
        <p:txBody>
          <a:bodyPr lIns="0" tIns="0" rIns="0" bIns="0" rtlCol="0" anchor="t">
            <a:spAutoFit/>
          </a:bodyPr>
          <a:lstStyle/>
          <a:p>
            <a:pPr algn="just">
              <a:lnSpc>
                <a:spcPts val="2404"/>
              </a:lnSpc>
            </a:pPr>
            <a:r>
              <a:rPr lang="en-US" sz="1717">
                <a:solidFill>
                  <a:srgbClr val="19315D"/>
                </a:solidFill>
                <a:latin typeface="Poppins Bold"/>
              </a:rPr>
              <a:t>Art. 57-B.</a:t>
            </a:r>
            <a:r>
              <a:rPr lang="en-US" sz="1717">
                <a:solidFill>
                  <a:srgbClr val="19315D"/>
                </a:solidFill>
                <a:latin typeface="Poppins"/>
              </a:rPr>
              <a:t> Enquadram-se nas hipóteses de concessão de aposentadoria especial, desde que sejam exercidas com efetiva exposição a agentes químicos, físicos e biológicos prejudiciais à saúde, entre outras previstas em regulamento:</a:t>
            </a:r>
          </a:p>
          <a:p>
            <a:pPr algn="just">
              <a:lnSpc>
                <a:spcPts val="2404"/>
              </a:lnSpc>
            </a:pPr>
            <a:endParaRPr lang="en-US" sz="1717">
              <a:solidFill>
                <a:srgbClr val="19315D"/>
              </a:solidFill>
              <a:latin typeface="Poppins"/>
            </a:endParaRPr>
          </a:p>
          <a:p>
            <a:pPr algn="just">
              <a:lnSpc>
                <a:spcPts val="2404"/>
              </a:lnSpc>
            </a:pPr>
            <a:r>
              <a:rPr lang="en-US" sz="1717">
                <a:solidFill>
                  <a:srgbClr val="19315D"/>
                </a:solidFill>
                <a:latin typeface="Poppins Bold"/>
              </a:rPr>
              <a:t>Ill -</a:t>
            </a:r>
            <a:r>
              <a:rPr lang="en-US" sz="1717">
                <a:solidFill>
                  <a:srgbClr val="19315D"/>
                </a:solidFill>
                <a:latin typeface="Poppins"/>
              </a:rPr>
              <a:t> aos 25 anos de efetiva exposição:</a:t>
            </a:r>
          </a:p>
          <a:p>
            <a:pPr algn="just">
              <a:lnSpc>
                <a:spcPts val="2404"/>
              </a:lnSpc>
            </a:pPr>
            <a:endParaRPr lang="en-US" sz="1717">
              <a:solidFill>
                <a:srgbClr val="19315D"/>
              </a:solidFill>
              <a:latin typeface="Poppins"/>
            </a:endParaRPr>
          </a:p>
          <a:p>
            <a:pPr marL="0" lvl="0" indent="0" algn="just">
              <a:lnSpc>
                <a:spcPts val="2404"/>
              </a:lnSpc>
              <a:spcBef>
                <a:spcPct val="0"/>
              </a:spcBef>
            </a:pPr>
            <a:r>
              <a:rPr lang="en-US" sz="1717">
                <a:solidFill>
                  <a:srgbClr val="19315D"/>
                </a:solidFill>
                <a:latin typeface="Poppins Bold"/>
              </a:rPr>
              <a:t>b)</a:t>
            </a:r>
            <a:r>
              <a:rPr lang="en-US" sz="1717">
                <a:solidFill>
                  <a:srgbClr val="19315D"/>
                </a:solidFill>
                <a:latin typeface="Poppins"/>
              </a:rPr>
              <a:t> a atividade em que haja exposição a pressão atmosférica anormal;</a:t>
            </a:r>
          </a:p>
        </p:txBody>
      </p:sp>
      <p:sp>
        <p:nvSpPr>
          <p:cNvPr id="19" name="TextBox 19"/>
          <p:cNvSpPr txBox="1"/>
          <p:nvPr/>
        </p:nvSpPr>
        <p:spPr>
          <a:xfrm>
            <a:off x="6220551" y="6325005"/>
            <a:ext cx="9829957" cy="682778"/>
          </a:xfrm>
          <a:prstGeom prst="rect">
            <a:avLst/>
          </a:prstGeom>
        </p:spPr>
        <p:txBody>
          <a:bodyPr lIns="0" tIns="0" rIns="0" bIns="0" rtlCol="0" anchor="t">
            <a:spAutoFit/>
          </a:bodyPr>
          <a:lstStyle/>
          <a:p>
            <a:pPr algn="ctr">
              <a:lnSpc>
                <a:spcPts val="2745"/>
              </a:lnSpc>
              <a:spcBef>
                <a:spcPct val="0"/>
              </a:spcBef>
            </a:pPr>
            <a:r>
              <a:rPr lang="en-US" sz="1961" spc="588">
                <a:solidFill>
                  <a:srgbClr val="FFFFFF"/>
                </a:solidFill>
                <a:latin typeface="Montserrat Bold"/>
              </a:rPr>
              <a:t>Substitutivo PLP 242/2023 pela relatora CTRAB - </a:t>
            </a:r>
            <a:r>
              <a:rPr lang="en-US" sz="1961" spc="588">
                <a:solidFill>
                  <a:srgbClr val="FFFFFF"/>
                </a:solidFill>
                <a:latin typeface="Montserrat"/>
              </a:rPr>
              <a:t>Texto proposto pela Dep. Geovania de Sá</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9315D"/>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9355344" y="3251404"/>
            <a:ext cx="153571" cy="1427054"/>
            <a:chOff x="0" y="0"/>
            <a:chExt cx="343797" cy="3194727"/>
          </a:xfrm>
        </p:grpSpPr>
        <p:sp>
          <p:nvSpPr>
            <p:cNvPr id="3" name="Freeform 3"/>
            <p:cNvSpPr/>
            <p:nvPr/>
          </p:nvSpPr>
          <p:spPr>
            <a:xfrm>
              <a:off x="0" y="0"/>
              <a:ext cx="343797" cy="3194727"/>
            </a:xfrm>
            <a:custGeom>
              <a:avLst/>
              <a:gdLst/>
              <a:ahLst/>
              <a:cxnLst/>
              <a:rect l="l" t="t" r="r" b="b"/>
              <a:pathLst>
                <a:path w="343797" h="3194727">
                  <a:moveTo>
                    <a:pt x="0" y="0"/>
                  </a:moveTo>
                  <a:lnTo>
                    <a:pt x="343797" y="0"/>
                  </a:lnTo>
                  <a:lnTo>
                    <a:pt x="343797" y="3194727"/>
                  </a:lnTo>
                  <a:lnTo>
                    <a:pt x="0" y="3194727"/>
                  </a:lnTo>
                  <a:close/>
                </a:path>
              </a:pathLst>
            </a:custGeom>
            <a:solidFill>
              <a:srgbClr val="049EE3"/>
            </a:solidFill>
          </p:spPr>
        </p:sp>
        <p:sp>
          <p:nvSpPr>
            <p:cNvPr id="4" name="TextBox 4"/>
            <p:cNvSpPr txBox="1"/>
            <p:nvPr/>
          </p:nvSpPr>
          <p:spPr>
            <a:xfrm>
              <a:off x="0" y="-57150"/>
              <a:ext cx="343797" cy="3251877"/>
            </a:xfrm>
            <a:prstGeom prst="rect">
              <a:avLst/>
            </a:prstGeom>
          </p:spPr>
          <p:txBody>
            <a:bodyPr lIns="50800" tIns="50800" rIns="50800" bIns="50800" rtlCol="0" anchor="ctr"/>
            <a:lstStyle/>
            <a:p>
              <a:pPr algn="ctr">
                <a:lnSpc>
                  <a:spcPts val="2520"/>
                </a:lnSpc>
              </a:pPr>
              <a:endParaRPr/>
            </a:p>
          </p:txBody>
        </p:sp>
      </p:grpSp>
      <p:sp>
        <p:nvSpPr>
          <p:cNvPr id="5" name="TextBox 5"/>
          <p:cNvSpPr txBox="1"/>
          <p:nvPr/>
        </p:nvSpPr>
        <p:spPr>
          <a:xfrm>
            <a:off x="8718603" y="1954047"/>
            <a:ext cx="5220569" cy="1706580"/>
          </a:xfrm>
          <a:prstGeom prst="rect">
            <a:avLst/>
          </a:prstGeom>
        </p:spPr>
        <p:txBody>
          <a:bodyPr lIns="0" tIns="0" rIns="0" bIns="0" rtlCol="0" anchor="t">
            <a:spAutoFit/>
          </a:bodyPr>
          <a:lstStyle/>
          <a:p>
            <a:pPr algn="l">
              <a:lnSpc>
                <a:spcPts val="4388"/>
              </a:lnSpc>
            </a:pPr>
            <a:r>
              <a:rPr lang="en-US" sz="3989">
                <a:solidFill>
                  <a:srgbClr val="F4F4F4"/>
                </a:solidFill>
                <a:latin typeface="Poppins Bold"/>
              </a:rPr>
              <a:t>CONCLUSÕES E</a:t>
            </a:r>
          </a:p>
          <a:p>
            <a:pPr algn="l">
              <a:lnSpc>
                <a:spcPts val="4388"/>
              </a:lnSpc>
            </a:pPr>
            <a:r>
              <a:rPr lang="en-US" sz="3989">
                <a:solidFill>
                  <a:srgbClr val="F4F4F4"/>
                </a:solidFill>
                <a:latin typeface="Poppins Bold"/>
              </a:rPr>
              <a:t>SOLICITAÇÕES DOS AERONAUTAS</a:t>
            </a:r>
          </a:p>
        </p:txBody>
      </p:sp>
      <p:sp>
        <p:nvSpPr>
          <p:cNvPr id="6" name="TextBox 6"/>
          <p:cNvSpPr txBox="1"/>
          <p:nvPr/>
        </p:nvSpPr>
        <p:spPr>
          <a:xfrm>
            <a:off x="8718603" y="4412063"/>
            <a:ext cx="6882800" cy="5150735"/>
          </a:xfrm>
          <a:prstGeom prst="rect">
            <a:avLst/>
          </a:prstGeom>
        </p:spPr>
        <p:txBody>
          <a:bodyPr lIns="0" tIns="0" rIns="0" bIns="0" rtlCol="0" anchor="t">
            <a:spAutoFit/>
          </a:bodyPr>
          <a:lstStyle/>
          <a:p>
            <a:pPr algn="just">
              <a:lnSpc>
                <a:spcPts val="2751"/>
              </a:lnSpc>
            </a:pPr>
            <a:r>
              <a:rPr lang="en-US" sz="1965">
                <a:solidFill>
                  <a:srgbClr val="F4F4F4"/>
                </a:solidFill>
                <a:latin typeface="Poppins Bold"/>
              </a:rPr>
              <a:t>Solicitamos aos parlamentares:</a:t>
            </a:r>
          </a:p>
          <a:p>
            <a:pPr algn="just">
              <a:lnSpc>
                <a:spcPts val="2751"/>
              </a:lnSpc>
            </a:pPr>
            <a:endParaRPr lang="en-US" sz="1965">
              <a:solidFill>
                <a:srgbClr val="F4F4F4"/>
              </a:solidFill>
              <a:latin typeface="Poppins Bold"/>
            </a:endParaRPr>
          </a:p>
          <a:p>
            <a:pPr marL="424278" lvl="1" indent="-212139" algn="just">
              <a:lnSpc>
                <a:spcPts val="2751"/>
              </a:lnSpc>
              <a:buFont typeface="Arial"/>
              <a:buChar char="•"/>
            </a:pPr>
            <a:r>
              <a:rPr lang="en-US" sz="1965">
                <a:solidFill>
                  <a:srgbClr val="F4F4F4"/>
                </a:solidFill>
                <a:latin typeface="Poppins"/>
                <a:ea typeface="Poppins"/>
              </a:rPr>
              <a:t>Manutenção do texto do Senado (Art. 2° § 8º) ou adoção do texto da Dep. Geovania de Sá (Art. 57-B, III, (b))</a:t>
            </a:r>
          </a:p>
          <a:p>
            <a:pPr algn="just">
              <a:lnSpc>
                <a:spcPts val="2751"/>
              </a:lnSpc>
            </a:pPr>
            <a:endParaRPr lang="en-US" sz="1965">
              <a:solidFill>
                <a:srgbClr val="F4F4F4"/>
              </a:solidFill>
              <a:latin typeface="Poppins"/>
              <a:ea typeface="Poppins"/>
            </a:endParaRPr>
          </a:p>
          <a:p>
            <a:pPr marL="424278" lvl="1" indent="-212139" algn="just">
              <a:lnSpc>
                <a:spcPts val="2751"/>
              </a:lnSpc>
              <a:buFont typeface="Arial"/>
              <a:buChar char="•"/>
            </a:pPr>
            <a:r>
              <a:rPr lang="en-US" sz="1965">
                <a:solidFill>
                  <a:srgbClr val="F4F4F4"/>
                </a:solidFill>
                <a:latin typeface="Poppins"/>
              </a:rPr>
              <a:t>Inclusão da microvibração como agente nocivo </a:t>
            </a:r>
          </a:p>
          <a:p>
            <a:pPr algn="just">
              <a:lnSpc>
                <a:spcPts val="2751"/>
              </a:lnSpc>
            </a:pPr>
            <a:endParaRPr lang="en-US" sz="1965">
              <a:solidFill>
                <a:srgbClr val="F4F4F4"/>
              </a:solidFill>
              <a:latin typeface="Poppins"/>
            </a:endParaRPr>
          </a:p>
          <a:p>
            <a:pPr marL="424278" lvl="1" indent="-212139" algn="just">
              <a:lnSpc>
                <a:spcPts val="2751"/>
              </a:lnSpc>
              <a:buFont typeface="Arial"/>
              <a:buChar char="•"/>
            </a:pPr>
            <a:r>
              <a:rPr lang="en-US" sz="1965">
                <a:solidFill>
                  <a:srgbClr val="F4F4F4"/>
                </a:solidFill>
                <a:latin typeface="Poppins"/>
              </a:rPr>
              <a:t>Inclusão da radiação como agente nocivo</a:t>
            </a:r>
          </a:p>
          <a:p>
            <a:pPr algn="just">
              <a:lnSpc>
                <a:spcPts val="2751"/>
              </a:lnSpc>
            </a:pPr>
            <a:endParaRPr lang="en-US" sz="1965">
              <a:solidFill>
                <a:srgbClr val="F4F4F4"/>
              </a:solidFill>
              <a:latin typeface="Poppins"/>
            </a:endParaRPr>
          </a:p>
          <a:p>
            <a:pPr marL="424278" lvl="1" indent="-212139" algn="just">
              <a:lnSpc>
                <a:spcPts val="2751"/>
              </a:lnSpc>
              <a:buFont typeface="Arial"/>
              <a:buChar char="•"/>
            </a:pPr>
            <a:r>
              <a:rPr lang="en-US" sz="1965">
                <a:solidFill>
                  <a:srgbClr val="F4F4F4"/>
                </a:solidFill>
                <a:latin typeface="Poppins"/>
              </a:rPr>
              <a:t>Determinação de que o tempo de exposição ao agente nocivo, por si só, é a condição a aposentadoria especial.</a:t>
            </a:r>
          </a:p>
          <a:p>
            <a:pPr algn="just">
              <a:lnSpc>
                <a:spcPts val="2751"/>
              </a:lnSpc>
            </a:pPr>
            <a:endParaRPr lang="en-US" sz="1965">
              <a:solidFill>
                <a:srgbClr val="F4F4F4"/>
              </a:solidFill>
              <a:latin typeface="Poppins"/>
            </a:endParaRPr>
          </a:p>
          <a:p>
            <a:pPr algn="just">
              <a:lnSpc>
                <a:spcPts val="2751"/>
              </a:lnSpc>
              <a:spcBef>
                <a:spcPct val="0"/>
              </a:spcBef>
            </a:pPr>
            <a:endParaRPr lang="en-US" sz="1965">
              <a:solidFill>
                <a:srgbClr val="F4F4F4"/>
              </a:solidFill>
              <a:latin typeface="Poppins"/>
            </a:endParaRPr>
          </a:p>
        </p:txBody>
      </p:sp>
      <p:sp>
        <p:nvSpPr>
          <p:cNvPr id="7" name="Freeform 7"/>
          <p:cNvSpPr/>
          <p:nvPr/>
        </p:nvSpPr>
        <p:spPr>
          <a:xfrm rot="-779136">
            <a:off x="16182096" y="-3622710"/>
            <a:ext cx="16497169" cy="13407699"/>
          </a:xfrm>
          <a:custGeom>
            <a:avLst/>
            <a:gdLst/>
            <a:ahLst/>
            <a:cxnLst/>
            <a:rect l="l" t="t" r="r" b="b"/>
            <a:pathLst>
              <a:path w="16497169" h="13407699">
                <a:moveTo>
                  <a:pt x="0" y="0"/>
                </a:moveTo>
                <a:lnTo>
                  <a:pt x="16497168" y="0"/>
                </a:lnTo>
                <a:lnTo>
                  <a:pt x="16497168" y="13407698"/>
                </a:lnTo>
                <a:lnTo>
                  <a:pt x="0" y="13407698"/>
                </a:lnTo>
                <a:lnTo>
                  <a:pt x="0" y="0"/>
                </a:lnTo>
                <a:close/>
              </a:path>
            </a:pathLst>
          </a:custGeom>
          <a:blipFill>
            <a:blip r:embed="rId2">
              <a:alphaModFix amt="74000"/>
              <a:extLst>
                <a:ext uri="{96DAC541-7B7A-43D3-8B79-37D633B846F1}">
                  <asvg:svgBlip xmlns:asvg="http://schemas.microsoft.com/office/drawing/2016/SVG/main" xmlns="" r:embed="rId3"/>
                </a:ext>
              </a:extLst>
            </a:blip>
            <a:stretch>
              <a:fillRect/>
            </a:stretch>
          </a:blipFill>
        </p:spPr>
      </p:sp>
      <p:grpSp>
        <p:nvGrpSpPr>
          <p:cNvPr id="8" name="Group 8"/>
          <p:cNvGrpSpPr/>
          <p:nvPr/>
        </p:nvGrpSpPr>
        <p:grpSpPr>
          <a:xfrm>
            <a:off x="-668919" y="0"/>
            <a:ext cx="7291385" cy="10595117"/>
            <a:chOff x="0" y="0"/>
            <a:chExt cx="9721847" cy="14126822"/>
          </a:xfrm>
        </p:grpSpPr>
        <p:pic>
          <p:nvPicPr>
            <p:cNvPr id="9" name="Picture 9"/>
            <p:cNvPicPr>
              <a:picLocks noChangeAspect="1"/>
            </p:cNvPicPr>
            <p:nvPr/>
          </p:nvPicPr>
          <p:blipFill>
            <a:blip r:embed="rId4"/>
            <a:srcRect l="8479" r="52809"/>
            <a:stretch>
              <a:fillRect/>
            </a:stretch>
          </p:blipFill>
          <p:spPr>
            <a:xfrm>
              <a:off x="0" y="0"/>
              <a:ext cx="9721847" cy="14126822"/>
            </a:xfrm>
            <a:prstGeom prst="rect">
              <a:avLst/>
            </a:prstGeom>
          </p:spPr>
        </p:pic>
      </p:grpSp>
      <p:sp>
        <p:nvSpPr>
          <p:cNvPr id="10" name="Freeform 10"/>
          <p:cNvSpPr/>
          <p:nvPr/>
        </p:nvSpPr>
        <p:spPr>
          <a:xfrm>
            <a:off x="1028700" y="8679431"/>
            <a:ext cx="1758509" cy="689482"/>
          </a:xfrm>
          <a:custGeom>
            <a:avLst/>
            <a:gdLst/>
            <a:ahLst/>
            <a:cxnLst/>
            <a:rect l="l" t="t" r="r" b="b"/>
            <a:pathLst>
              <a:path w="1758509" h="689482">
                <a:moveTo>
                  <a:pt x="0" y="0"/>
                </a:moveTo>
                <a:lnTo>
                  <a:pt x="1758509" y="0"/>
                </a:lnTo>
                <a:lnTo>
                  <a:pt x="1758509" y="689482"/>
                </a:lnTo>
                <a:lnTo>
                  <a:pt x="0" y="689482"/>
                </a:lnTo>
                <a:lnTo>
                  <a:pt x="0" y="0"/>
                </a:lnTo>
                <a:close/>
              </a:path>
            </a:pathLst>
          </a:custGeom>
          <a:blipFill>
            <a:blip r:embed="rId5"/>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9315D"/>
        </a:solidFill>
        <a:effectLst/>
      </p:bgPr>
    </p:bg>
    <p:spTree>
      <p:nvGrpSpPr>
        <p:cNvPr id="1" name=""/>
        <p:cNvGrpSpPr/>
        <p:nvPr/>
      </p:nvGrpSpPr>
      <p:grpSpPr>
        <a:xfrm>
          <a:off x="0" y="0"/>
          <a:ext cx="0" cy="0"/>
          <a:chOff x="0" y="0"/>
          <a:chExt cx="0" cy="0"/>
        </a:xfrm>
      </p:grpSpPr>
      <p:grpSp>
        <p:nvGrpSpPr>
          <p:cNvPr id="2" name="Group 2"/>
          <p:cNvGrpSpPr/>
          <p:nvPr/>
        </p:nvGrpSpPr>
        <p:grpSpPr>
          <a:xfrm>
            <a:off x="9467606" y="-337863"/>
            <a:ext cx="9202771" cy="11911751"/>
            <a:chOff x="0" y="0"/>
            <a:chExt cx="2423775" cy="3137251"/>
          </a:xfrm>
        </p:grpSpPr>
        <p:sp>
          <p:nvSpPr>
            <p:cNvPr id="3" name="Freeform 3"/>
            <p:cNvSpPr/>
            <p:nvPr/>
          </p:nvSpPr>
          <p:spPr>
            <a:xfrm>
              <a:off x="0" y="0"/>
              <a:ext cx="2423775" cy="3137251"/>
            </a:xfrm>
            <a:custGeom>
              <a:avLst/>
              <a:gdLst/>
              <a:ahLst/>
              <a:cxnLst/>
              <a:rect l="l" t="t" r="r" b="b"/>
              <a:pathLst>
                <a:path w="2423775" h="3137251">
                  <a:moveTo>
                    <a:pt x="0" y="0"/>
                  </a:moveTo>
                  <a:lnTo>
                    <a:pt x="2423775" y="0"/>
                  </a:lnTo>
                  <a:lnTo>
                    <a:pt x="2423775" y="3137251"/>
                  </a:lnTo>
                  <a:lnTo>
                    <a:pt x="0" y="3137251"/>
                  </a:lnTo>
                  <a:close/>
                </a:path>
              </a:pathLst>
            </a:custGeom>
            <a:solidFill>
              <a:srgbClr val="0B2342"/>
            </a:solidFill>
          </p:spPr>
        </p:sp>
        <p:sp>
          <p:nvSpPr>
            <p:cNvPr id="4" name="TextBox 4"/>
            <p:cNvSpPr txBox="1"/>
            <p:nvPr/>
          </p:nvSpPr>
          <p:spPr>
            <a:xfrm>
              <a:off x="0" y="-57150"/>
              <a:ext cx="2423775" cy="3194401"/>
            </a:xfrm>
            <a:prstGeom prst="rect">
              <a:avLst/>
            </a:prstGeom>
          </p:spPr>
          <p:txBody>
            <a:bodyPr lIns="50800" tIns="50800" rIns="50800" bIns="50800" rtlCol="0" anchor="ctr"/>
            <a:lstStyle/>
            <a:p>
              <a:pPr algn="ctr">
                <a:lnSpc>
                  <a:spcPts val="3602"/>
                </a:lnSpc>
              </a:pPr>
              <a:endParaRPr/>
            </a:p>
          </p:txBody>
        </p:sp>
      </p:grpSp>
      <p:sp>
        <p:nvSpPr>
          <p:cNvPr id="5" name="Freeform 5"/>
          <p:cNvSpPr/>
          <p:nvPr/>
        </p:nvSpPr>
        <p:spPr>
          <a:xfrm>
            <a:off x="11163640" y="3492763"/>
            <a:ext cx="1731362" cy="678838"/>
          </a:xfrm>
          <a:custGeom>
            <a:avLst/>
            <a:gdLst/>
            <a:ahLst/>
            <a:cxnLst/>
            <a:rect l="l" t="t" r="r" b="b"/>
            <a:pathLst>
              <a:path w="1731362" h="678838">
                <a:moveTo>
                  <a:pt x="0" y="0"/>
                </a:moveTo>
                <a:lnTo>
                  <a:pt x="1731362" y="0"/>
                </a:lnTo>
                <a:lnTo>
                  <a:pt x="1731362" y="678839"/>
                </a:lnTo>
                <a:lnTo>
                  <a:pt x="0" y="678839"/>
                </a:lnTo>
                <a:lnTo>
                  <a:pt x="0" y="0"/>
                </a:lnTo>
                <a:close/>
              </a:path>
            </a:pathLst>
          </a:custGeom>
          <a:blipFill>
            <a:blip r:embed="rId2"/>
            <a:stretch>
              <a:fillRect/>
            </a:stretch>
          </a:blipFill>
        </p:spPr>
      </p:sp>
      <p:sp>
        <p:nvSpPr>
          <p:cNvPr id="6" name="Freeform 6"/>
          <p:cNvSpPr/>
          <p:nvPr/>
        </p:nvSpPr>
        <p:spPr>
          <a:xfrm>
            <a:off x="1572753" y="7898362"/>
            <a:ext cx="244959" cy="174840"/>
          </a:xfrm>
          <a:custGeom>
            <a:avLst/>
            <a:gdLst/>
            <a:ahLst/>
            <a:cxnLst/>
            <a:rect l="l" t="t" r="r" b="b"/>
            <a:pathLst>
              <a:path w="244959" h="174840">
                <a:moveTo>
                  <a:pt x="0" y="0"/>
                </a:moveTo>
                <a:lnTo>
                  <a:pt x="244960" y="0"/>
                </a:lnTo>
                <a:lnTo>
                  <a:pt x="244960" y="174840"/>
                </a:lnTo>
                <a:lnTo>
                  <a:pt x="0" y="17484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1585632" y="8224106"/>
            <a:ext cx="189992" cy="189992"/>
          </a:xfrm>
          <a:custGeom>
            <a:avLst/>
            <a:gdLst/>
            <a:ahLst/>
            <a:cxnLst/>
            <a:rect l="l" t="t" r="r" b="b"/>
            <a:pathLst>
              <a:path w="189992" h="189992">
                <a:moveTo>
                  <a:pt x="0" y="0"/>
                </a:moveTo>
                <a:lnTo>
                  <a:pt x="189992" y="0"/>
                </a:lnTo>
                <a:lnTo>
                  <a:pt x="189992" y="189992"/>
                </a:lnTo>
                <a:lnTo>
                  <a:pt x="0" y="18999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TextBox 8"/>
          <p:cNvSpPr txBox="1"/>
          <p:nvPr/>
        </p:nvSpPr>
        <p:spPr>
          <a:xfrm>
            <a:off x="11164673" y="6784975"/>
            <a:ext cx="2552225" cy="258875"/>
          </a:xfrm>
          <a:prstGeom prst="rect">
            <a:avLst/>
          </a:prstGeom>
        </p:spPr>
        <p:txBody>
          <a:bodyPr lIns="0" tIns="0" rIns="0" bIns="0" rtlCol="0" anchor="t">
            <a:spAutoFit/>
          </a:bodyPr>
          <a:lstStyle/>
          <a:p>
            <a:pPr algn="l">
              <a:lnSpc>
                <a:spcPts val="1981"/>
              </a:lnSpc>
            </a:pPr>
            <a:r>
              <a:rPr lang="en-US" sz="1415">
                <a:solidFill>
                  <a:srgbClr val="F4F4F4"/>
                </a:solidFill>
                <a:latin typeface="Poppins Bold"/>
              </a:rPr>
              <a:t>JULHO 2024</a:t>
            </a:r>
          </a:p>
        </p:txBody>
      </p:sp>
      <p:sp>
        <p:nvSpPr>
          <p:cNvPr id="9" name="TextBox 9"/>
          <p:cNvSpPr txBox="1"/>
          <p:nvPr/>
        </p:nvSpPr>
        <p:spPr>
          <a:xfrm>
            <a:off x="1695233" y="3949700"/>
            <a:ext cx="6480459" cy="2587624"/>
          </a:xfrm>
          <a:prstGeom prst="rect">
            <a:avLst/>
          </a:prstGeom>
        </p:spPr>
        <p:txBody>
          <a:bodyPr lIns="0" tIns="0" rIns="0" bIns="0" rtlCol="0" anchor="t">
            <a:spAutoFit/>
          </a:bodyPr>
          <a:lstStyle/>
          <a:p>
            <a:pPr algn="l">
              <a:lnSpc>
                <a:spcPts val="9999"/>
              </a:lnSpc>
            </a:pPr>
            <a:r>
              <a:rPr lang="en-US" sz="9999" spc="-249">
                <a:solidFill>
                  <a:srgbClr val="FFFFFF"/>
                </a:solidFill>
                <a:latin typeface="Montserrat Bold"/>
              </a:rPr>
              <a:t>Muito</a:t>
            </a:r>
          </a:p>
          <a:p>
            <a:pPr algn="l">
              <a:lnSpc>
                <a:spcPts val="9999"/>
              </a:lnSpc>
            </a:pPr>
            <a:r>
              <a:rPr lang="en-US" sz="9999" spc="-249">
                <a:solidFill>
                  <a:srgbClr val="FFFFFF"/>
                </a:solidFill>
                <a:latin typeface="Montserrat Bold"/>
              </a:rPr>
              <a:t>Obrigado!</a:t>
            </a:r>
          </a:p>
        </p:txBody>
      </p:sp>
      <p:sp>
        <p:nvSpPr>
          <p:cNvPr id="10" name="TextBox 10"/>
          <p:cNvSpPr txBox="1"/>
          <p:nvPr/>
        </p:nvSpPr>
        <p:spPr>
          <a:xfrm>
            <a:off x="11163640" y="5639858"/>
            <a:ext cx="5106515" cy="897467"/>
          </a:xfrm>
          <a:prstGeom prst="rect">
            <a:avLst/>
          </a:prstGeom>
        </p:spPr>
        <p:txBody>
          <a:bodyPr lIns="0" tIns="0" rIns="0" bIns="0" rtlCol="0" anchor="t">
            <a:spAutoFit/>
          </a:bodyPr>
          <a:lstStyle/>
          <a:p>
            <a:pPr algn="l">
              <a:lnSpc>
                <a:spcPts val="2337"/>
              </a:lnSpc>
            </a:pPr>
            <a:r>
              <a:rPr lang="en-US" sz="2125">
                <a:solidFill>
                  <a:srgbClr val="FAFAFA"/>
                </a:solidFill>
                <a:latin typeface="Arimo Bold"/>
              </a:rPr>
              <a:t>RECONHECIMENTO DOS AERONAUTAS COMO CATEGORIA EXPOSTA A AGENTES NOCIVOS</a:t>
            </a:r>
          </a:p>
        </p:txBody>
      </p:sp>
      <p:sp>
        <p:nvSpPr>
          <p:cNvPr id="11" name="TextBox 11"/>
          <p:cNvSpPr txBox="1"/>
          <p:nvPr/>
        </p:nvSpPr>
        <p:spPr>
          <a:xfrm>
            <a:off x="11163640" y="4469946"/>
            <a:ext cx="4709073" cy="1160387"/>
          </a:xfrm>
          <a:prstGeom prst="rect">
            <a:avLst/>
          </a:prstGeom>
        </p:spPr>
        <p:txBody>
          <a:bodyPr lIns="0" tIns="0" rIns="0" bIns="0" rtlCol="0" anchor="t">
            <a:spAutoFit/>
          </a:bodyPr>
          <a:lstStyle/>
          <a:p>
            <a:pPr algn="l">
              <a:lnSpc>
                <a:spcPts val="4410"/>
              </a:lnSpc>
            </a:pPr>
            <a:r>
              <a:rPr lang="en-US" sz="4009">
                <a:solidFill>
                  <a:srgbClr val="049EE3"/>
                </a:solidFill>
                <a:latin typeface="Poppins Bold"/>
              </a:rPr>
              <a:t>APOSENTADORIA</a:t>
            </a:r>
          </a:p>
          <a:p>
            <a:pPr algn="l">
              <a:lnSpc>
                <a:spcPts val="4410"/>
              </a:lnSpc>
            </a:pPr>
            <a:r>
              <a:rPr lang="en-US" sz="4009">
                <a:solidFill>
                  <a:srgbClr val="049EE3"/>
                </a:solidFill>
                <a:latin typeface="Poppins Bold"/>
              </a:rPr>
              <a:t>ESPECIAL</a:t>
            </a:r>
          </a:p>
        </p:txBody>
      </p:sp>
      <p:sp>
        <p:nvSpPr>
          <p:cNvPr id="12" name="TextBox 12"/>
          <p:cNvSpPr txBox="1"/>
          <p:nvPr/>
        </p:nvSpPr>
        <p:spPr>
          <a:xfrm>
            <a:off x="1917420" y="6976325"/>
            <a:ext cx="4408489" cy="1498134"/>
          </a:xfrm>
          <a:prstGeom prst="rect">
            <a:avLst/>
          </a:prstGeom>
        </p:spPr>
        <p:txBody>
          <a:bodyPr lIns="0" tIns="0" rIns="0" bIns="0" rtlCol="0" anchor="t">
            <a:spAutoFit/>
          </a:bodyPr>
          <a:lstStyle/>
          <a:p>
            <a:pPr algn="l">
              <a:lnSpc>
                <a:spcPts val="2356"/>
              </a:lnSpc>
            </a:pPr>
            <a:r>
              <a:rPr lang="en-US" sz="2356" spc="-58">
                <a:solidFill>
                  <a:srgbClr val="FFFFFF"/>
                </a:solidFill>
                <a:latin typeface="Montserrat Bold"/>
              </a:rPr>
              <a:t>Para mais informações, </a:t>
            </a:r>
          </a:p>
          <a:p>
            <a:pPr algn="l">
              <a:lnSpc>
                <a:spcPts val="2356"/>
              </a:lnSpc>
            </a:pPr>
            <a:r>
              <a:rPr lang="en-US" sz="2356" spc="-58">
                <a:solidFill>
                  <a:srgbClr val="FFFFFF"/>
                </a:solidFill>
                <a:latin typeface="Montserrat Bold"/>
              </a:rPr>
              <a:t>entre em contato : </a:t>
            </a:r>
          </a:p>
          <a:p>
            <a:pPr algn="l">
              <a:lnSpc>
                <a:spcPts val="2356"/>
              </a:lnSpc>
            </a:pPr>
            <a:endParaRPr lang="en-US" sz="2356" spc="-58">
              <a:solidFill>
                <a:srgbClr val="FFFFFF"/>
              </a:solidFill>
              <a:latin typeface="Montserrat Bold"/>
            </a:endParaRPr>
          </a:p>
          <a:p>
            <a:pPr algn="l">
              <a:lnSpc>
                <a:spcPts val="2356"/>
              </a:lnSpc>
            </a:pPr>
            <a:r>
              <a:rPr lang="en-US" sz="2356" spc="-58">
                <a:solidFill>
                  <a:srgbClr val="FFFFFF"/>
                </a:solidFill>
                <a:latin typeface="Montserrat"/>
              </a:rPr>
              <a:t>tiago.rosa@aeronautas.org.br</a:t>
            </a:r>
          </a:p>
          <a:p>
            <a:pPr algn="l">
              <a:lnSpc>
                <a:spcPts val="2356"/>
              </a:lnSpc>
            </a:pPr>
            <a:r>
              <a:rPr lang="en-US" sz="2356" spc="-58">
                <a:solidFill>
                  <a:srgbClr val="FFFFFF"/>
                </a:solidFill>
                <a:latin typeface="Montserrat"/>
              </a:rPr>
              <a:t>(48) 9 9177 - 6350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9315D"/>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960296" y="1830868"/>
            <a:ext cx="153571" cy="1427054"/>
            <a:chOff x="0" y="0"/>
            <a:chExt cx="343797" cy="3194727"/>
          </a:xfrm>
        </p:grpSpPr>
        <p:sp>
          <p:nvSpPr>
            <p:cNvPr id="3" name="Freeform 3"/>
            <p:cNvSpPr/>
            <p:nvPr/>
          </p:nvSpPr>
          <p:spPr>
            <a:xfrm>
              <a:off x="0" y="0"/>
              <a:ext cx="343797" cy="3194727"/>
            </a:xfrm>
            <a:custGeom>
              <a:avLst/>
              <a:gdLst/>
              <a:ahLst/>
              <a:cxnLst/>
              <a:rect l="l" t="t" r="r" b="b"/>
              <a:pathLst>
                <a:path w="343797" h="3194727">
                  <a:moveTo>
                    <a:pt x="0" y="0"/>
                  </a:moveTo>
                  <a:lnTo>
                    <a:pt x="343797" y="0"/>
                  </a:lnTo>
                  <a:lnTo>
                    <a:pt x="343797" y="3194727"/>
                  </a:lnTo>
                  <a:lnTo>
                    <a:pt x="0" y="3194727"/>
                  </a:lnTo>
                  <a:close/>
                </a:path>
              </a:pathLst>
            </a:custGeom>
            <a:solidFill>
              <a:srgbClr val="049EE3"/>
            </a:solidFill>
          </p:spPr>
        </p:sp>
        <p:sp>
          <p:nvSpPr>
            <p:cNvPr id="4" name="TextBox 4"/>
            <p:cNvSpPr txBox="1"/>
            <p:nvPr/>
          </p:nvSpPr>
          <p:spPr>
            <a:xfrm>
              <a:off x="0" y="-57150"/>
              <a:ext cx="343797" cy="3251877"/>
            </a:xfrm>
            <a:prstGeom prst="rect">
              <a:avLst/>
            </a:prstGeom>
          </p:spPr>
          <p:txBody>
            <a:bodyPr lIns="50800" tIns="50800" rIns="50800" bIns="50800" rtlCol="0" anchor="ctr"/>
            <a:lstStyle/>
            <a:p>
              <a:pPr algn="ctr">
                <a:lnSpc>
                  <a:spcPts val="2520"/>
                </a:lnSpc>
              </a:pPr>
              <a:endParaRPr/>
            </a:p>
          </p:txBody>
        </p:sp>
      </p:grpSp>
      <p:sp>
        <p:nvSpPr>
          <p:cNvPr id="5" name="TextBox 5"/>
          <p:cNvSpPr txBox="1"/>
          <p:nvPr/>
        </p:nvSpPr>
        <p:spPr>
          <a:xfrm>
            <a:off x="8323555" y="3023989"/>
            <a:ext cx="8161339" cy="6486775"/>
          </a:xfrm>
          <a:prstGeom prst="rect">
            <a:avLst/>
          </a:prstGeom>
        </p:spPr>
        <p:txBody>
          <a:bodyPr lIns="0" tIns="0" rIns="0" bIns="0" rtlCol="0" anchor="t">
            <a:spAutoFit/>
          </a:bodyPr>
          <a:lstStyle/>
          <a:p>
            <a:pPr algn="just">
              <a:lnSpc>
                <a:spcPts val="2611"/>
              </a:lnSpc>
            </a:pPr>
            <a:r>
              <a:rPr lang="en-US" sz="1865">
                <a:solidFill>
                  <a:srgbClr val="F4F4F4"/>
                </a:solidFill>
                <a:latin typeface="Poppins"/>
              </a:rPr>
              <a:t>Em um recente julgamento da Primeira Turma do STJ (REsp 1574317), foi </a:t>
            </a:r>
            <a:r>
              <a:rPr lang="en-US" sz="1865">
                <a:solidFill>
                  <a:srgbClr val="F4F4F4"/>
                </a:solidFill>
                <a:latin typeface="Poppins Bold"/>
              </a:rPr>
              <a:t>confirmado por unanimidade a atividade do aeronauta como especial,</a:t>
            </a:r>
            <a:r>
              <a:rPr lang="en-US" sz="1865">
                <a:solidFill>
                  <a:srgbClr val="F4F4F4"/>
                </a:solidFill>
                <a:latin typeface="Poppins"/>
              </a:rPr>
              <a:t> mesmo após 1995. Isso ocorreu devido à comprovação de exposição a condições nocivas no ambiente de trabalho. </a:t>
            </a:r>
          </a:p>
          <a:p>
            <a:pPr algn="just">
              <a:lnSpc>
                <a:spcPts val="2611"/>
              </a:lnSpc>
            </a:pPr>
            <a:endParaRPr lang="en-US" sz="1865">
              <a:solidFill>
                <a:srgbClr val="F4F4F4"/>
              </a:solidFill>
              <a:latin typeface="Poppins"/>
            </a:endParaRPr>
          </a:p>
          <a:p>
            <a:pPr algn="just">
              <a:lnSpc>
                <a:spcPts val="2611"/>
              </a:lnSpc>
            </a:pPr>
            <a:r>
              <a:rPr lang="en-US" sz="1865">
                <a:solidFill>
                  <a:srgbClr val="F4F4F4"/>
                </a:solidFill>
                <a:latin typeface="Poppins"/>
              </a:rPr>
              <a:t>Mesmo com a revogação do artigo 148 da Lei 8.213/91, a Lei 9.032/95 permitiu que uma atividade aeronauta fosse considerada especial desde que houvesse comprovação de exposição contínua a condições nocivas.</a:t>
            </a:r>
          </a:p>
          <a:p>
            <a:pPr algn="just">
              <a:lnSpc>
                <a:spcPts val="2611"/>
              </a:lnSpc>
            </a:pPr>
            <a:endParaRPr lang="en-US" sz="1865">
              <a:solidFill>
                <a:srgbClr val="F4F4F4"/>
              </a:solidFill>
              <a:latin typeface="Poppins"/>
            </a:endParaRPr>
          </a:p>
          <a:p>
            <a:pPr algn="just">
              <a:lnSpc>
                <a:spcPts val="2611"/>
              </a:lnSpc>
            </a:pPr>
            <a:r>
              <a:rPr lang="en-US" sz="1865">
                <a:solidFill>
                  <a:srgbClr val="F4F4F4"/>
                </a:solidFill>
                <a:latin typeface="Poppins"/>
              </a:rPr>
              <a:t> </a:t>
            </a:r>
            <a:r>
              <a:rPr lang="en-US" sz="1865">
                <a:solidFill>
                  <a:srgbClr val="F4F4F4"/>
                </a:solidFill>
                <a:latin typeface="Poppins Bold"/>
              </a:rPr>
              <a:t>O caso discutiu a conversão da aposentadoria normal em especial para um aeronauta que trabalhou em condições de pressão atmosférica anormais por muitos anos. </a:t>
            </a:r>
          </a:p>
          <a:p>
            <a:pPr algn="just">
              <a:lnSpc>
                <a:spcPts val="2611"/>
              </a:lnSpc>
            </a:pPr>
            <a:endParaRPr lang="en-US" sz="1865">
              <a:solidFill>
                <a:srgbClr val="F4F4F4"/>
              </a:solidFill>
              <a:latin typeface="Poppins Bold"/>
            </a:endParaRPr>
          </a:p>
          <a:p>
            <a:pPr algn="just">
              <a:lnSpc>
                <a:spcPts val="2611"/>
              </a:lnSpc>
            </a:pPr>
            <a:r>
              <a:rPr lang="en-US" sz="1865">
                <a:solidFill>
                  <a:srgbClr val="F4F4F4"/>
                </a:solidFill>
                <a:latin typeface="Poppins"/>
              </a:rPr>
              <a:t>O STJ confirmou que o aeronauta tinha direito à conversão, destacando a importância de sua atividade na segurança dos voos e passageiros, além de enfatizar que as mudanças na legislação não impedem a solicitação do benefício, desde que haja exposição a riscos à saúde ou integridade física , conforme previsto no </a:t>
            </a:r>
          </a:p>
          <a:p>
            <a:pPr marL="0" lvl="0" indent="0" algn="just">
              <a:lnSpc>
                <a:spcPts val="2611"/>
              </a:lnSpc>
              <a:spcBef>
                <a:spcPct val="0"/>
              </a:spcBef>
            </a:pPr>
            <a:r>
              <a:rPr lang="en-US" sz="1865">
                <a:solidFill>
                  <a:srgbClr val="F4F4F4"/>
                </a:solidFill>
                <a:latin typeface="Poppins"/>
              </a:rPr>
              <a:t>artigo 57 da Lei 8.213/91.</a:t>
            </a:r>
          </a:p>
        </p:txBody>
      </p:sp>
      <p:sp>
        <p:nvSpPr>
          <p:cNvPr id="6" name="Freeform 6"/>
          <p:cNvSpPr/>
          <p:nvPr/>
        </p:nvSpPr>
        <p:spPr>
          <a:xfrm rot="-779136">
            <a:off x="16182096" y="-3622710"/>
            <a:ext cx="16497169" cy="13407699"/>
          </a:xfrm>
          <a:custGeom>
            <a:avLst/>
            <a:gdLst/>
            <a:ahLst/>
            <a:cxnLst/>
            <a:rect l="l" t="t" r="r" b="b"/>
            <a:pathLst>
              <a:path w="16497169" h="13407699">
                <a:moveTo>
                  <a:pt x="0" y="0"/>
                </a:moveTo>
                <a:lnTo>
                  <a:pt x="16497168" y="0"/>
                </a:lnTo>
                <a:lnTo>
                  <a:pt x="16497168" y="13407698"/>
                </a:lnTo>
                <a:lnTo>
                  <a:pt x="0" y="13407698"/>
                </a:lnTo>
                <a:lnTo>
                  <a:pt x="0" y="0"/>
                </a:lnTo>
                <a:close/>
              </a:path>
            </a:pathLst>
          </a:custGeom>
          <a:blipFill>
            <a:blip r:embed="rId2">
              <a:alphaModFix amt="74000"/>
              <a:extLst>
                <a:ext uri="{96DAC541-7B7A-43D3-8B79-37D633B846F1}">
                  <asvg:svgBlip xmlns:asvg="http://schemas.microsoft.com/office/drawing/2016/SVG/main" xmlns="" r:embed="rId3"/>
                </a:ext>
              </a:extLst>
            </a:blip>
            <a:stretch>
              <a:fillRect/>
            </a:stretch>
          </a:blipFill>
        </p:spPr>
      </p:sp>
      <p:grpSp>
        <p:nvGrpSpPr>
          <p:cNvPr id="7" name="Group 7"/>
          <p:cNvGrpSpPr/>
          <p:nvPr/>
        </p:nvGrpSpPr>
        <p:grpSpPr>
          <a:xfrm>
            <a:off x="-563925" y="0"/>
            <a:ext cx="7291385" cy="10595117"/>
            <a:chOff x="0" y="0"/>
            <a:chExt cx="9721847" cy="14126822"/>
          </a:xfrm>
        </p:grpSpPr>
        <p:pic>
          <p:nvPicPr>
            <p:cNvPr id="8" name="Picture 8"/>
            <p:cNvPicPr>
              <a:picLocks noChangeAspect="1"/>
            </p:cNvPicPr>
            <p:nvPr/>
          </p:nvPicPr>
          <p:blipFill>
            <a:blip r:embed="rId4"/>
            <a:srcRect l="9983" r="44165"/>
            <a:stretch>
              <a:fillRect/>
            </a:stretch>
          </p:blipFill>
          <p:spPr>
            <a:xfrm>
              <a:off x="0" y="0"/>
              <a:ext cx="9721847" cy="14126822"/>
            </a:xfrm>
            <a:prstGeom prst="rect">
              <a:avLst/>
            </a:prstGeom>
          </p:spPr>
        </p:pic>
      </p:grpSp>
      <p:sp>
        <p:nvSpPr>
          <p:cNvPr id="9" name="Freeform 9"/>
          <p:cNvSpPr/>
          <p:nvPr/>
        </p:nvSpPr>
        <p:spPr>
          <a:xfrm>
            <a:off x="1028700" y="8679431"/>
            <a:ext cx="1758509" cy="689482"/>
          </a:xfrm>
          <a:custGeom>
            <a:avLst/>
            <a:gdLst/>
            <a:ahLst/>
            <a:cxnLst/>
            <a:rect l="l" t="t" r="r" b="b"/>
            <a:pathLst>
              <a:path w="1758509" h="689482">
                <a:moveTo>
                  <a:pt x="0" y="0"/>
                </a:moveTo>
                <a:lnTo>
                  <a:pt x="1758509" y="0"/>
                </a:lnTo>
                <a:lnTo>
                  <a:pt x="1758509" y="689482"/>
                </a:lnTo>
                <a:lnTo>
                  <a:pt x="0" y="689482"/>
                </a:lnTo>
                <a:lnTo>
                  <a:pt x="0" y="0"/>
                </a:lnTo>
                <a:close/>
              </a:path>
            </a:pathLst>
          </a:custGeom>
          <a:blipFill>
            <a:blip r:embed="rId5"/>
            <a:stretch>
              <a:fillRect l="-482" r="-482"/>
            </a:stretch>
          </a:blipFill>
        </p:spPr>
      </p:sp>
      <p:sp>
        <p:nvSpPr>
          <p:cNvPr id="10" name="TextBox 10"/>
          <p:cNvSpPr txBox="1"/>
          <p:nvPr/>
        </p:nvSpPr>
        <p:spPr>
          <a:xfrm>
            <a:off x="8323555" y="1028700"/>
            <a:ext cx="5726230" cy="1706580"/>
          </a:xfrm>
          <a:prstGeom prst="rect">
            <a:avLst/>
          </a:prstGeom>
        </p:spPr>
        <p:txBody>
          <a:bodyPr lIns="0" tIns="0" rIns="0" bIns="0" rtlCol="0" anchor="t">
            <a:spAutoFit/>
          </a:bodyPr>
          <a:lstStyle/>
          <a:p>
            <a:pPr algn="l">
              <a:lnSpc>
                <a:spcPts val="4388"/>
              </a:lnSpc>
            </a:pPr>
            <a:r>
              <a:rPr lang="en-US" sz="3989">
                <a:solidFill>
                  <a:srgbClr val="F4F4F4"/>
                </a:solidFill>
                <a:latin typeface="Poppins Bold"/>
              </a:rPr>
              <a:t>ENTENDIMENTO MAJORITÁRIO DO STJ</a:t>
            </a:r>
          </a:p>
          <a:p>
            <a:pPr algn="l">
              <a:lnSpc>
                <a:spcPts val="4388"/>
              </a:lnSpc>
            </a:pPr>
            <a:endParaRPr lang="en-US" sz="3989">
              <a:solidFill>
                <a:srgbClr val="F4F4F4"/>
              </a:solidFill>
              <a:latin typeface="Poppins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9315D"/>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897089" y="2408203"/>
            <a:ext cx="153571" cy="1427054"/>
            <a:chOff x="0" y="0"/>
            <a:chExt cx="343797" cy="3194727"/>
          </a:xfrm>
        </p:grpSpPr>
        <p:sp>
          <p:nvSpPr>
            <p:cNvPr id="3" name="Freeform 3"/>
            <p:cNvSpPr/>
            <p:nvPr/>
          </p:nvSpPr>
          <p:spPr>
            <a:xfrm>
              <a:off x="0" y="0"/>
              <a:ext cx="343797" cy="3194727"/>
            </a:xfrm>
            <a:custGeom>
              <a:avLst/>
              <a:gdLst/>
              <a:ahLst/>
              <a:cxnLst/>
              <a:rect l="l" t="t" r="r" b="b"/>
              <a:pathLst>
                <a:path w="343797" h="3194727">
                  <a:moveTo>
                    <a:pt x="0" y="0"/>
                  </a:moveTo>
                  <a:lnTo>
                    <a:pt x="343797" y="0"/>
                  </a:lnTo>
                  <a:lnTo>
                    <a:pt x="343797" y="3194727"/>
                  </a:lnTo>
                  <a:lnTo>
                    <a:pt x="0" y="3194727"/>
                  </a:lnTo>
                  <a:close/>
                </a:path>
              </a:pathLst>
            </a:custGeom>
            <a:solidFill>
              <a:srgbClr val="049EE3"/>
            </a:solidFill>
          </p:spPr>
        </p:sp>
        <p:sp>
          <p:nvSpPr>
            <p:cNvPr id="4" name="TextBox 4"/>
            <p:cNvSpPr txBox="1"/>
            <p:nvPr/>
          </p:nvSpPr>
          <p:spPr>
            <a:xfrm>
              <a:off x="0" y="-57150"/>
              <a:ext cx="343797" cy="3251877"/>
            </a:xfrm>
            <a:prstGeom prst="rect">
              <a:avLst/>
            </a:prstGeom>
          </p:spPr>
          <p:txBody>
            <a:bodyPr lIns="50800" tIns="50800" rIns="50800" bIns="50800" rtlCol="0" anchor="ctr"/>
            <a:lstStyle/>
            <a:p>
              <a:pPr algn="ctr">
                <a:lnSpc>
                  <a:spcPts val="2520"/>
                </a:lnSpc>
              </a:pPr>
              <a:endParaRPr/>
            </a:p>
          </p:txBody>
        </p:sp>
      </p:grpSp>
      <p:sp>
        <p:nvSpPr>
          <p:cNvPr id="5" name="Freeform 5"/>
          <p:cNvSpPr/>
          <p:nvPr/>
        </p:nvSpPr>
        <p:spPr>
          <a:xfrm rot="-779136">
            <a:off x="16182096" y="-3622710"/>
            <a:ext cx="16497169" cy="13407699"/>
          </a:xfrm>
          <a:custGeom>
            <a:avLst/>
            <a:gdLst/>
            <a:ahLst/>
            <a:cxnLst/>
            <a:rect l="l" t="t" r="r" b="b"/>
            <a:pathLst>
              <a:path w="16497169" h="13407699">
                <a:moveTo>
                  <a:pt x="0" y="0"/>
                </a:moveTo>
                <a:lnTo>
                  <a:pt x="16497168" y="0"/>
                </a:lnTo>
                <a:lnTo>
                  <a:pt x="16497168" y="13407698"/>
                </a:lnTo>
                <a:lnTo>
                  <a:pt x="0" y="13407698"/>
                </a:lnTo>
                <a:lnTo>
                  <a:pt x="0" y="0"/>
                </a:lnTo>
                <a:close/>
              </a:path>
            </a:pathLst>
          </a:custGeom>
          <a:blipFill>
            <a:blip r:embed="rId2">
              <a:alphaModFix amt="74000"/>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563925" y="0"/>
            <a:ext cx="7291385" cy="10595117"/>
            <a:chOff x="0" y="0"/>
            <a:chExt cx="9721847" cy="14126822"/>
          </a:xfrm>
        </p:grpSpPr>
        <p:pic>
          <p:nvPicPr>
            <p:cNvPr id="7" name="Picture 7"/>
            <p:cNvPicPr>
              <a:picLocks noChangeAspect="1"/>
            </p:cNvPicPr>
            <p:nvPr/>
          </p:nvPicPr>
          <p:blipFill>
            <a:blip r:embed="rId4"/>
            <a:srcRect l="9983" r="44165"/>
            <a:stretch>
              <a:fillRect/>
            </a:stretch>
          </p:blipFill>
          <p:spPr>
            <a:xfrm>
              <a:off x="0" y="0"/>
              <a:ext cx="9721847" cy="14126822"/>
            </a:xfrm>
            <a:prstGeom prst="rect">
              <a:avLst/>
            </a:prstGeom>
          </p:spPr>
        </p:pic>
      </p:grpSp>
      <p:sp>
        <p:nvSpPr>
          <p:cNvPr id="8" name="Freeform 8"/>
          <p:cNvSpPr/>
          <p:nvPr/>
        </p:nvSpPr>
        <p:spPr>
          <a:xfrm>
            <a:off x="1028700" y="8679431"/>
            <a:ext cx="1758509" cy="689482"/>
          </a:xfrm>
          <a:custGeom>
            <a:avLst/>
            <a:gdLst/>
            <a:ahLst/>
            <a:cxnLst/>
            <a:rect l="l" t="t" r="r" b="b"/>
            <a:pathLst>
              <a:path w="1758509" h="689482">
                <a:moveTo>
                  <a:pt x="0" y="0"/>
                </a:moveTo>
                <a:lnTo>
                  <a:pt x="1758509" y="0"/>
                </a:lnTo>
                <a:lnTo>
                  <a:pt x="1758509" y="689482"/>
                </a:lnTo>
                <a:lnTo>
                  <a:pt x="0" y="689482"/>
                </a:lnTo>
                <a:lnTo>
                  <a:pt x="0" y="0"/>
                </a:lnTo>
                <a:close/>
              </a:path>
            </a:pathLst>
          </a:custGeom>
          <a:blipFill>
            <a:blip r:embed="rId5"/>
            <a:stretch>
              <a:fillRect l="-482" r="-482"/>
            </a:stretch>
          </a:blipFill>
        </p:spPr>
      </p:sp>
      <p:sp>
        <p:nvSpPr>
          <p:cNvPr id="9" name="Freeform 9"/>
          <p:cNvSpPr/>
          <p:nvPr/>
        </p:nvSpPr>
        <p:spPr>
          <a:xfrm>
            <a:off x="8260347" y="3617378"/>
            <a:ext cx="7680469" cy="5517342"/>
          </a:xfrm>
          <a:custGeom>
            <a:avLst/>
            <a:gdLst/>
            <a:ahLst/>
            <a:cxnLst/>
            <a:rect l="l" t="t" r="r" b="b"/>
            <a:pathLst>
              <a:path w="7680469" h="5517342">
                <a:moveTo>
                  <a:pt x="0" y="0"/>
                </a:moveTo>
                <a:lnTo>
                  <a:pt x="7680469" y="0"/>
                </a:lnTo>
                <a:lnTo>
                  <a:pt x="7680469" y="5517343"/>
                </a:lnTo>
                <a:lnTo>
                  <a:pt x="0" y="5517343"/>
                </a:lnTo>
                <a:lnTo>
                  <a:pt x="0" y="0"/>
                </a:lnTo>
                <a:close/>
              </a:path>
            </a:pathLst>
          </a:custGeom>
          <a:blipFill>
            <a:blip r:embed="rId6"/>
            <a:stretch>
              <a:fillRect/>
            </a:stretch>
          </a:blipFill>
        </p:spPr>
      </p:sp>
      <p:sp>
        <p:nvSpPr>
          <p:cNvPr id="10" name="TextBox 10"/>
          <p:cNvSpPr txBox="1"/>
          <p:nvPr/>
        </p:nvSpPr>
        <p:spPr>
          <a:xfrm>
            <a:off x="8260347" y="1606035"/>
            <a:ext cx="6326703" cy="1154611"/>
          </a:xfrm>
          <a:prstGeom prst="rect">
            <a:avLst/>
          </a:prstGeom>
        </p:spPr>
        <p:txBody>
          <a:bodyPr lIns="0" tIns="0" rIns="0" bIns="0" rtlCol="0" anchor="t">
            <a:spAutoFit/>
          </a:bodyPr>
          <a:lstStyle/>
          <a:p>
            <a:pPr algn="l">
              <a:lnSpc>
                <a:spcPts val="4388"/>
              </a:lnSpc>
            </a:pPr>
            <a:r>
              <a:rPr lang="en-US" sz="3989">
                <a:solidFill>
                  <a:srgbClr val="F4F4F4"/>
                </a:solidFill>
                <a:latin typeface="Poppins Bold"/>
              </a:rPr>
              <a:t>QUESTÕES FINANCEIRAS</a:t>
            </a:r>
          </a:p>
          <a:p>
            <a:pPr algn="l">
              <a:lnSpc>
                <a:spcPts val="4388"/>
              </a:lnSpc>
            </a:pPr>
            <a:r>
              <a:rPr lang="en-US" sz="3989">
                <a:solidFill>
                  <a:srgbClr val="F4F4F4"/>
                </a:solidFill>
                <a:latin typeface="Poppins Bold"/>
              </a:rPr>
              <a:t> PARA O ESTADO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9315D"/>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960296" y="2290827"/>
            <a:ext cx="153571" cy="1427054"/>
            <a:chOff x="0" y="0"/>
            <a:chExt cx="343797" cy="3194727"/>
          </a:xfrm>
        </p:grpSpPr>
        <p:sp>
          <p:nvSpPr>
            <p:cNvPr id="3" name="Freeform 3"/>
            <p:cNvSpPr/>
            <p:nvPr/>
          </p:nvSpPr>
          <p:spPr>
            <a:xfrm>
              <a:off x="0" y="0"/>
              <a:ext cx="343797" cy="3194727"/>
            </a:xfrm>
            <a:custGeom>
              <a:avLst/>
              <a:gdLst/>
              <a:ahLst/>
              <a:cxnLst/>
              <a:rect l="l" t="t" r="r" b="b"/>
              <a:pathLst>
                <a:path w="343797" h="3194727">
                  <a:moveTo>
                    <a:pt x="0" y="0"/>
                  </a:moveTo>
                  <a:lnTo>
                    <a:pt x="343797" y="0"/>
                  </a:lnTo>
                  <a:lnTo>
                    <a:pt x="343797" y="3194727"/>
                  </a:lnTo>
                  <a:lnTo>
                    <a:pt x="0" y="3194727"/>
                  </a:lnTo>
                  <a:close/>
                </a:path>
              </a:pathLst>
            </a:custGeom>
            <a:solidFill>
              <a:srgbClr val="049EE3"/>
            </a:solidFill>
          </p:spPr>
        </p:sp>
        <p:sp>
          <p:nvSpPr>
            <p:cNvPr id="4" name="TextBox 4"/>
            <p:cNvSpPr txBox="1"/>
            <p:nvPr/>
          </p:nvSpPr>
          <p:spPr>
            <a:xfrm>
              <a:off x="0" y="-57150"/>
              <a:ext cx="343797" cy="3251877"/>
            </a:xfrm>
            <a:prstGeom prst="rect">
              <a:avLst/>
            </a:prstGeom>
          </p:spPr>
          <p:txBody>
            <a:bodyPr lIns="50800" tIns="50800" rIns="50800" bIns="50800" rtlCol="0" anchor="ctr"/>
            <a:lstStyle/>
            <a:p>
              <a:pPr algn="ctr">
                <a:lnSpc>
                  <a:spcPts val="2520"/>
                </a:lnSpc>
              </a:pPr>
              <a:endParaRPr/>
            </a:p>
          </p:txBody>
        </p:sp>
      </p:grpSp>
      <p:sp>
        <p:nvSpPr>
          <p:cNvPr id="5" name="TextBox 5"/>
          <p:cNvSpPr txBox="1"/>
          <p:nvPr/>
        </p:nvSpPr>
        <p:spPr>
          <a:xfrm>
            <a:off x="8323555" y="2048488"/>
            <a:ext cx="7891245" cy="602642"/>
          </a:xfrm>
          <a:prstGeom prst="rect">
            <a:avLst/>
          </a:prstGeom>
        </p:spPr>
        <p:txBody>
          <a:bodyPr lIns="0" tIns="0" rIns="0" bIns="0" rtlCol="0" anchor="t">
            <a:spAutoFit/>
          </a:bodyPr>
          <a:lstStyle/>
          <a:p>
            <a:pPr algn="l">
              <a:lnSpc>
                <a:spcPts val="4388"/>
              </a:lnSpc>
            </a:pPr>
            <a:r>
              <a:rPr lang="en-US" sz="3989">
                <a:solidFill>
                  <a:srgbClr val="F4F4F4"/>
                </a:solidFill>
                <a:latin typeface="Poppins Bold"/>
              </a:rPr>
              <a:t>PLP 245/2019 - RELATÓRIO</a:t>
            </a:r>
          </a:p>
        </p:txBody>
      </p:sp>
      <p:grpSp>
        <p:nvGrpSpPr>
          <p:cNvPr id="6" name="Group 6"/>
          <p:cNvGrpSpPr/>
          <p:nvPr/>
        </p:nvGrpSpPr>
        <p:grpSpPr>
          <a:xfrm rot="5400000">
            <a:off x="11489085" y="5516411"/>
            <a:ext cx="408107" cy="6939322"/>
            <a:chOff x="0" y="0"/>
            <a:chExt cx="913624" cy="15534970"/>
          </a:xfrm>
        </p:grpSpPr>
        <p:sp>
          <p:nvSpPr>
            <p:cNvPr id="7" name="Freeform 7"/>
            <p:cNvSpPr/>
            <p:nvPr/>
          </p:nvSpPr>
          <p:spPr>
            <a:xfrm>
              <a:off x="0" y="0"/>
              <a:ext cx="913624" cy="15534970"/>
            </a:xfrm>
            <a:custGeom>
              <a:avLst/>
              <a:gdLst/>
              <a:ahLst/>
              <a:cxnLst/>
              <a:rect l="l" t="t" r="r" b="b"/>
              <a:pathLst>
                <a:path w="913624" h="15534970">
                  <a:moveTo>
                    <a:pt x="0" y="0"/>
                  </a:moveTo>
                  <a:lnTo>
                    <a:pt x="913624" y="0"/>
                  </a:lnTo>
                  <a:lnTo>
                    <a:pt x="913624" y="15534970"/>
                  </a:lnTo>
                  <a:lnTo>
                    <a:pt x="0" y="15534970"/>
                  </a:lnTo>
                  <a:close/>
                </a:path>
              </a:pathLst>
            </a:custGeom>
            <a:solidFill>
              <a:srgbClr val="049EE3"/>
            </a:solidFill>
          </p:spPr>
        </p:sp>
        <p:sp>
          <p:nvSpPr>
            <p:cNvPr id="8" name="TextBox 8"/>
            <p:cNvSpPr txBox="1"/>
            <p:nvPr/>
          </p:nvSpPr>
          <p:spPr>
            <a:xfrm>
              <a:off x="0" y="-57150"/>
              <a:ext cx="913624" cy="15592120"/>
            </a:xfrm>
            <a:prstGeom prst="rect">
              <a:avLst/>
            </a:prstGeom>
          </p:spPr>
          <p:txBody>
            <a:bodyPr lIns="50800" tIns="50800" rIns="50800" bIns="50800" rtlCol="0" anchor="ctr"/>
            <a:lstStyle/>
            <a:p>
              <a:pPr algn="ctr">
                <a:lnSpc>
                  <a:spcPts val="2520"/>
                </a:lnSpc>
              </a:pPr>
              <a:endParaRPr/>
            </a:p>
          </p:txBody>
        </p:sp>
      </p:grpSp>
      <p:sp>
        <p:nvSpPr>
          <p:cNvPr id="9" name="Freeform 9"/>
          <p:cNvSpPr/>
          <p:nvPr/>
        </p:nvSpPr>
        <p:spPr>
          <a:xfrm rot="-779136">
            <a:off x="16182096" y="-3622710"/>
            <a:ext cx="16497169" cy="13407699"/>
          </a:xfrm>
          <a:custGeom>
            <a:avLst/>
            <a:gdLst/>
            <a:ahLst/>
            <a:cxnLst/>
            <a:rect l="l" t="t" r="r" b="b"/>
            <a:pathLst>
              <a:path w="16497169" h="13407699">
                <a:moveTo>
                  <a:pt x="0" y="0"/>
                </a:moveTo>
                <a:lnTo>
                  <a:pt x="16497168" y="0"/>
                </a:lnTo>
                <a:lnTo>
                  <a:pt x="16497168" y="13407698"/>
                </a:lnTo>
                <a:lnTo>
                  <a:pt x="0" y="13407698"/>
                </a:lnTo>
                <a:lnTo>
                  <a:pt x="0" y="0"/>
                </a:lnTo>
                <a:close/>
              </a:path>
            </a:pathLst>
          </a:custGeom>
          <a:blipFill>
            <a:blip r:embed="rId2">
              <a:alphaModFix amt="74000"/>
              <a:extLst>
                <a:ext uri="{96DAC541-7B7A-43D3-8B79-37D633B846F1}">
                  <asvg:svgBlip xmlns:asvg="http://schemas.microsoft.com/office/drawing/2016/SVG/main" xmlns="" r:embed="rId3"/>
                </a:ext>
              </a:extLst>
            </a:blip>
            <a:stretch>
              <a:fillRect/>
            </a:stretch>
          </a:blipFill>
        </p:spPr>
      </p:sp>
      <p:grpSp>
        <p:nvGrpSpPr>
          <p:cNvPr id="10" name="Group 10"/>
          <p:cNvGrpSpPr/>
          <p:nvPr/>
        </p:nvGrpSpPr>
        <p:grpSpPr>
          <a:xfrm>
            <a:off x="-668919" y="0"/>
            <a:ext cx="7291385" cy="10595117"/>
            <a:chOff x="0" y="0"/>
            <a:chExt cx="9721847" cy="14126822"/>
          </a:xfrm>
        </p:grpSpPr>
        <p:pic>
          <p:nvPicPr>
            <p:cNvPr id="11" name="Picture 11"/>
            <p:cNvPicPr>
              <a:picLocks noChangeAspect="1"/>
            </p:cNvPicPr>
            <p:nvPr/>
          </p:nvPicPr>
          <p:blipFill>
            <a:blip r:embed="rId4"/>
            <a:srcRect l="21284" r="27101"/>
            <a:stretch>
              <a:fillRect/>
            </a:stretch>
          </p:blipFill>
          <p:spPr>
            <a:xfrm>
              <a:off x="0" y="0"/>
              <a:ext cx="9721847" cy="14126822"/>
            </a:xfrm>
            <a:prstGeom prst="rect">
              <a:avLst/>
            </a:prstGeom>
          </p:spPr>
        </p:pic>
      </p:grpSp>
      <p:sp>
        <p:nvSpPr>
          <p:cNvPr id="12" name="Freeform 12"/>
          <p:cNvSpPr/>
          <p:nvPr/>
        </p:nvSpPr>
        <p:spPr>
          <a:xfrm>
            <a:off x="1028700" y="8679431"/>
            <a:ext cx="1758509" cy="689482"/>
          </a:xfrm>
          <a:custGeom>
            <a:avLst/>
            <a:gdLst/>
            <a:ahLst/>
            <a:cxnLst/>
            <a:rect l="l" t="t" r="r" b="b"/>
            <a:pathLst>
              <a:path w="1758509" h="689482">
                <a:moveTo>
                  <a:pt x="0" y="0"/>
                </a:moveTo>
                <a:lnTo>
                  <a:pt x="1758509" y="0"/>
                </a:lnTo>
                <a:lnTo>
                  <a:pt x="1758509" y="689482"/>
                </a:lnTo>
                <a:lnTo>
                  <a:pt x="0" y="689482"/>
                </a:lnTo>
                <a:lnTo>
                  <a:pt x="0" y="0"/>
                </a:lnTo>
                <a:close/>
              </a:path>
            </a:pathLst>
          </a:custGeom>
          <a:blipFill>
            <a:blip r:embed="rId5"/>
            <a:stretch>
              <a:fillRect/>
            </a:stretch>
          </a:blipFill>
        </p:spPr>
      </p:sp>
      <p:sp>
        <p:nvSpPr>
          <p:cNvPr id="13" name="Freeform 13"/>
          <p:cNvSpPr/>
          <p:nvPr/>
        </p:nvSpPr>
        <p:spPr>
          <a:xfrm>
            <a:off x="7706342" y="3239889"/>
            <a:ext cx="9125671" cy="5383379"/>
          </a:xfrm>
          <a:custGeom>
            <a:avLst/>
            <a:gdLst/>
            <a:ahLst/>
            <a:cxnLst/>
            <a:rect l="l" t="t" r="r" b="b"/>
            <a:pathLst>
              <a:path w="9125671" h="5383379">
                <a:moveTo>
                  <a:pt x="0" y="0"/>
                </a:moveTo>
                <a:lnTo>
                  <a:pt x="9125671" y="0"/>
                </a:lnTo>
                <a:lnTo>
                  <a:pt x="9125671" y="5383379"/>
                </a:lnTo>
                <a:lnTo>
                  <a:pt x="0" y="5383379"/>
                </a:lnTo>
                <a:lnTo>
                  <a:pt x="0" y="0"/>
                </a:lnTo>
                <a:close/>
              </a:path>
            </a:pathLst>
          </a:custGeom>
          <a:blipFill>
            <a:blip r:embed="rId6"/>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9315D"/>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960296" y="2850656"/>
            <a:ext cx="153571" cy="1427054"/>
            <a:chOff x="0" y="0"/>
            <a:chExt cx="343797" cy="3194727"/>
          </a:xfrm>
        </p:grpSpPr>
        <p:sp>
          <p:nvSpPr>
            <p:cNvPr id="3" name="Freeform 3"/>
            <p:cNvSpPr/>
            <p:nvPr/>
          </p:nvSpPr>
          <p:spPr>
            <a:xfrm>
              <a:off x="0" y="0"/>
              <a:ext cx="343797" cy="3194727"/>
            </a:xfrm>
            <a:custGeom>
              <a:avLst/>
              <a:gdLst/>
              <a:ahLst/>
              <a:cxnLst/>
              <a:rect l="l" t="t" r="r" b="b"/>
              <a:pathLst>
                <a:path w="343797" h="3194727">
                  <a:moveTo>
                    <a:pt x="0" y="0"/>
                  </a:moveTo>
                  <a:lnTo>
                    <a:pt x="343797" y="0"/>
                  </a:lnTo>
                  <a:lnTo>
                    <a:pt x="343797" y="3194727"/>
                  </a:lnTo>
                  <a:lnTo>
                    <a:pt x="0" y="3194727"/>
                  </a:lnTo>
                  <a:close/>
                </a:path>
              </a:pathLst>
            </a:custGeom>
            <a:solidFill>
              <a:srgbClr val="049EE3"/>
            </a:solidFill>
          </p:spPr>
        </p:sp>
        <p:sp>
          <p:nvSpPr>
            <p:cNvPr id="4" name="TextBox 4"/>
            <p:cNvSpPr txBox="1"/>
            <p:nvPr/>
          </p:nvSpPr>
          <p:spPr>
            <a:xfrm>
              <a:off x="0" y="-57150"/>
              <a:ext cx="343797" cy="3251877"/>
            </a:xfrm>
            <a:prstGeom prst="rect">
              <a:avLst/>
            </a:prstGeom>
          </p:spPr>
          <p:txBody>
            <a:bodyPr lIns="50800" tIns="50800" rIns="50800" bIns="50800" rtlCol="0" anchor="ctr"/>
            <a:lstStyle/>
            <a:p>
              <a:pPr algn="ctr">
                <a:lnSpc>
                  <a:spcPts val="2520"/>
                </a:lnSpc>
              </a:pPr>
              <a:endParaRPr/>
            </a:p>
          </p:txBody>
        </p:sp>
      </p:grpSp>
      <p:sp>
        <p:nvSpPr>
          <p:cNvPr id="5" name="TextBox 5"/>
          <p:cNvSpPr txBox="1"/>
          <p:nvPr/>
        </p:nvSpPr>
        <p:spPr>
          <a:xfrm>
            <a:off x="8323555" y="2048488"/>
            <a:ext cx="5220569" cy="1154611"/>
          </a:xfrm>
          <a:prstGeom prst="rect">
            <a:avLst/>
          </a:prstGeom>
        </p:spPr>
        <p:txBody>
          <a:bodyPr lIns="0" tIns="0" rIns="0" bIns="0" rtlCol="0" anchor="t">
            <a:spAutoFit/>
          </a:bodyPr>
          <a:lstStyle/>
          <a:p>
            <a:pPr algn="l">
              <a:lnSpc>
                <a:spcPts val="4388"/>
              </a:lnSpc>
            </a:pPr>
            <a:r>
              <a:rPr lang="en-US" sz="3989">
                <a:solidFill>
                  <a:srgbClr val="F4F4F4"/>
                </a:solidFill>
                <a:latin typeface="Poppins Bold"/>
              </a:rPr>
              <a:t>RECOMENDAÇÃO</a:t>
            </a:r>
          </a:p>
          <a:p>
            <a:pPr algn="l">
              <a:lnSpc>
                <a:spcPts val="4388"/>
              </a:lnSpc>
            </a:pPr>
            <a:r>
              <a:rPr lang="en-US" sz="3989">
                <a:solidFill>
                  <a:srgbClr val="F4F4F4"/>
                </a:solidFill>
                <a:latin typeface="Poppins Bold"/>
              </a:rPr>
              <a:t>INTERNACIONAL</a:t>
            </a:r>
          </a:p>
        </p:txBody>
      </p:sp>
      <p:sp>
        <p:nvSpPr>
          <p:cNvPr id="6" name="TextBox 6"/>
          <p:cNvSpPr txBox="1"/>
          <p:nvPr/>
        </p:nvSpPr>
        <p:spPr>
          <a:xfrm>
            <a:off x="8323555" y="4219375"/>
            <a:ext cx="7708673" cy="3931880"/>
          </a:xfrm>
          <a:prstGeom prst="rect">
            <a:avLst/>
          </a:prstGeom>
        </p:spPr>
        <p:txBody>
          <a:bodyPr lIns="0" tIns="0" rIns="0" bIns="0" rtlCol="0" anchor="t">
            <a:spAutoFit/>
          </a:bodyPr>
          <a:lstStyle/>
          <a:p>
            <a:pPr algn="just">
              <a:lnSpc>
                <a:spcPts val="3147"/>
              </a:lnSpc>
            </a:pPr>
            <a:r>
              <a:rPr lang="en-US" sz="2247">
                <a:solidFill>
                  <a:srgbClr val="F4F4F4"/>
                </a:solidFill>
                <a:latin typeface="Poppins Bold"/>
              </a:rPr>
              <a:t>Anexo I (ICAO) / Capítulo 2 / Parágrafo 2.1.10: </a:t>
            </a:r>
          </a:p>
          <a:p>
            <a:pPr algn="just">
              <a:lnSpc>
                <a:spcPts val="3147"/>
              </a:lnSpc>
            </a:pPr>
            <a:endParaRPr lang="en-US" sz="2247">
              <a:solidFill>
                <a:srgbClr val="F4F4F4"/>
              </a:solidFill>
              <a:latin typeface="Poppins Bold"/>
            </a:endParaRPr>
          </a:p>
          <a:p>
            <a:pPr algn="just">
              <a:lnSpc>
                <a:spcPts val="3147"/>
              </a:lnSpc>
            </a:pPr>
            <a:r>
              <a:rPr lang="en-US" sz="2247">
                <a:solidFill>
                  <a:srgbClr val="F4F4F4"/>
                </a:solidFill>
                <a:latin typeface="Poppins"/>
              </a:rPr>
              <a:t>“2.1.10. Um Estado Contratante, que tenha emitido licenças de piloto, não permitirá que os seus titulares atuem como piloto de uma aeronave que efetua operações de transporte aéreo comercial internacional se os titulares de licenças atingirem o seu 60º aniversário ou, no caso de operações com mais de um piloto, seu 65º aniversário”.</a:t>
            </a:r>
          </a:p>
          <a:p>
            <a:pPr marL="0" lvl="0" indent="0" algn="just">
              <a:lnSpc>
                <a:spcPts val="3147"/>
              </a:lnSpc>
              <a:spcBef>
                <a:spcPct val="0"/>
              </a:spcBef>
            </a:pPr>
            <a:endParaRPr lang="en-US" sz="2247">
              <a:solidFill>
                <a:srgbClr val="F4F4F4"/>
              </a:solidFill>
              <a:latin typeface="Poppins"/>
            </a:endParaRPr>
          </a:p>
        </p:txBody>
      </p:sp>
      <p:sp>
        <p:nvSpPr>
          <p:cNvPr id="7" name="Freeform 7"/>
          <p:cNvSpPr/>
          <p:nvPr/>
        </p:nvSpPr>
        <p:spPr>
          <a:xfrm rot="-779136">
            <a:off x="16182096" y="-3622710"/>
            <a:ext cx="16497169" cy="13407699"/>
          </a:xfrm>
          <a:custGeom>
            <a:avLst/>
            <a:gdLst/>
            <a:ahLst/>
            <a:cxnLst/>
            <a:rect l="l" t="t" r="r" b="b"/>
            <a:pathLst>
              <a:path w="16497169" h="13407699">
                <a:moveTo>
                  <a:pt x="0" y="0"/>
                </a:moveTo>
                <a:lnTo>
                  <a:pt x="16497168" y="0"/>
                </a:lnTo>
                <a:lnTo>
                  <a:pt x="16497168" y="13407698"/>
                </a:lnTo>
                <a:lnTo>
                  <a:pt x="0" y="13407698"/>
                </a:lnTo>
                <a:lnTo>
                  <a:pt x="0" y="0"/>
                </a:lnTo>
                <a:close/>
              </a:path>
            </a:pathLst>
          </a:custGeom>
          <a:blipFill>
            <a:blip r:embed="rId2">
              <a:alphaModFix amt="74000"/>
              <a:extLst>
                <a:ext uri="{96DAC541-7B7A-43D3-8B79-37D633B846F1}">
                  <asvg:svgBlip xmlns:asvg="http://schemas.microsoft.com/office/drawing/2016/SVG/main" xmlns="" r:embed="rId3"/>
                </a:ext>
              </a:extLst>
            </a:blip>
            <a:stretch>
              <a:fillRect/>
            </a:stretch>
          </a:blipFill>
        </p:spPr>
      </p:sp>
      <p:grpSp>
        <p:nvGrpSpPr>
          <p:cNvPr id="8" name="Group 8"/>
          <p:cNvGrpSpPr/>
          <p:nvPr/>
        </p:nvGrpSpPr>
        <p:grpSpPr>
          <a:xfrm>
            <a:off x="-668919" y="0"/>
            <a:ext cx="7291385" cy="10595117"/>
            <a:chOff x="0" y="0"/>
            <a:chExt cx="9721847" cy="14126822"/>
          </a:xfrm>
        </p:grpSpPr>
        <p:pic>
          <p:nvPicPr>
            <p:cNvPr id="9" name="Picture 9"/>
            <p:cNvPicPr>
              <a:picLocks noChangeAspect="1"/>
            </p:cNvPicPr>
            <p:nvPr/>
          </p:nvPicPr>
          <p:blipFill>
            <a:blip r:embed="rId4"/>
            <a:srcRect l="8479" r="52809"/>
            <a:stretch>
              <a:fillRect/>
            </a:stretch>
          </p:blipFill>
          <p:spPr>
            <a:xfrm>
              <a:off x="0" y="0"/>
              <a:ext cx="9721847" cy="14126822"/>
            </a:xfrm>
            <a:prstGeom prst="rect">
              <a:avLst/>
            </a:prstGeom>
          </p:spPr>
        </p:pic>
      </p:grpSp>
      <p:sp>
        <p:nvSpPr>
          <p:cNvPr id="10" name="Freeform 10"/>
          <p:cNvSpPr/>
          <p:nvPr/>
        </p:nvSpPr>
        <p:spPr>
          <a:xfrm>
            <a:off x="1028700" y="8679431"/>
            <a:ext cx="1758509" cy="689482"/>
          </a:xfrm>
          <a:custGeom>
            <a:avLst/>
            <a:gdLst/>
            <a:ahLst/>
            <a:cxnLst/>
            <a:rect l="l" t="t" r="r" b="b"/>
            <a:pathLst>
              <a:path w="1758509" h="689482">
                <a:moveTo>
                  <a:pt x="0" y="0"/>
                </a:moveTo>
                <a:lnTo>
                  <a:pt x="1758509" y="0"/>
                </a:lnTo>
                <a:lnTo>
                  <a:pt x="1758509" y="689482"/>
                </a:lnTo>
                <a:lnTo>
                  <a:pt x="0" y="689482"/>
                </a:lnTo>
                <a:lnTo>
                  <a:pt x="0" y="0"/>
                </a:lnTo>
                <a:close/>
              </a:path>
            </a:pathLst>
          </a:custGeom>
          <a:blipFill>
            <a:blip r:embed="rId5"/>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9315D"/>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2254783" y="1117195"/>
            <a:ext cx="708344" cy="6929911"/>
            <a:chOff x="0" y="0"/>
            <a:chExt cx="1585759" cy="15513899"/>
          </a:xfrm>
        </p:grpSpPr>
        <p:sp>
          <p:nvSpPr>
            <p:cNvPr id="3" name="Freeform 3"/>
            <p:cNvSpPr/>
            <p:nvPr/>
          </p:nvSpPr>
          <p:spPr>
            <a:xfrm>
              <a:off x="0" y="0"/>
              <a:ext cx="1585760" cy="15513900"/>
            </a:xfrm>
            <a:custGeom>
              <a:avLst/>
              <a:gdLst/>
              <a:ahLst/>
              <a:cxnLst/>
              <a:rect l="l" t="t" r="r" b="b"/>
              <a:pathLst>
                <a:path w="1585760" h="15513900">
                  <a:moveTo>
                    <a:pt x="0" y="0"/>
                  </a:moveTo>
                  <a:lnTo>
                    <a:pt x="1585760" y="0"/>
                  </a:lnTo>
                  <a:lnTo>
                    <a:pt x="1585760" y="15513900"/>
                  </a:lnTo>
                  <a:lnTo>
                    <a:pt x="0" y="15513900"/>
                  </a:lnTo>
                  <a:close/>
                </a:path>
              </a:pathLst>
            </a:custGeom>
            <a:solidFill>
              <a:srgbClr val="049EE3"/>
            </a:solidFill>
          </p:spPr>
        </p:sp>
        <p:sp>
          <p:nvSpPr>
            <p:cNvPr id="4" name="TextBox 4"/>
            <p:cNvSpPr txBox="1"/>
            <p:nvPr/>
          </p:nvSpPr>
          <p:spPr>
            <a:xfrm>
              <a:off x="0" y="-57150"/>
              <a:ext cx="1585759" cy="15571049"/>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rot="5400000">
            <a:off x="12236329" y="3891799"/>
            <a:ext cx="708344" cy="5856770"/>
            <a:chOff x="0" y="0"/>
            <a:chExt cx="1585759" cy="13111473"/>
          </a:xfrm>
        </p:grpSpPr>
        <p:sp>
          <p:nvSpPr>
            <p:cNvPr id="6" name="Freeform 6"/>
            <p:cNvSpPr/>
            <p:nvPr/>
          </p:nvSpPr>
          <p:spPr>
            <a:xfrm>
              <a:off x="0" y="0"/>
              <a:ext cx="1585760" cy="13111473"/>
            </a:xfrm>
            <a:custGeom>
              <a:avLst/>
              <a:gdLst/>
              <a:ahLst/>
              <a:cxnLst/>
              <a:rect l="l" t="t" r="r" b="b"/>
              <a:pathLst>
                <a:path w="1585760" h="13111473">
                  <a:moveTo>
                    <a:pt x="0" y="0"/>
                  </a:moveTo>
                  <a:lnTo>
                    <a:pt x="1585760" y="0"/>
                  </a:lnTo>
                  <a:lnTo>
                    <a:pt x="1585760" y="13111473"/>
                  </a:lnTo>
                  <a:lnTo>
                    <a:pt x="0" y="13111473"/>
                  </a:lnTo>
                  <a:close/>
                </a:path>
              </a:pathLst>
            </a:custGeom>
            <a:solidFill>
              <a:srgbClr val="049EE3"/>
            </a:solidFill>
          </p:spPr>
        </p:sp>
        <p:sp>
          <p:nvSpPr>
            <p:cNvPr id="7" name="TextBox 7"/>
            <p:cNvSpPr txBox="1"/>
            <p:nvPr/>
          </p:nvSpPr>
          <p:spPr>
            <a:xfrm>
              <a:off x="0" y="-57150"/>
              <a:ext cx="1585759" cy="13168623"/>
            </a:xfrm>
            <a:prstGeom prst="rect">
              <a:avLst/>
            </a:prstGeom>
          </p:spPr>
          <p:txBody>
            <a:bodyPr lIns="50800" tIns="50800" rIns="50800" bIns="50800" rtlCol="0" anchor="ctr"/>
            <a:lstStyle/>
            <a:p>
              <a:pPr algn="ctr">
                <a:lnSpc>
                  <a:spcPts val="2520"/>
                </a:lnSpc>
              </a:pPr>
              <a:endParaRPr/>
            </a:p>
          </p:txBody>
        </p:sp>
      </p:grpSp>
      <p:sp>
        <p:nvSpPr>
          <p:cNvPr id="8" name="TextBox 8"/>
          <p:cNvSpPr txBox="1"/>
          <p:nvPr/>
        </p:nvSpPr>
        <p:spPr>
          <a:xfrm>
            <a:off x="8212941" y="3393068"/>
            <a:ext cx="8714406" cy="3685156"/>
          </a:xfrm>
          <a:prstGeom prst="rect">
            <a:avLst/>
          </a:prstGeom>
        </p:spPr>
        <p:txBody>
          <a:bodyPr lIns="0" tIns="0" rIns="0" bIns="0" rtlCol="0" anchor="t">
            <a:spAutoFit/>
          </a:bodyPr>
          <a:lstStyle/>
          <a:p>
            <a:pPr algn="ctr">
              <a:lnSpc>
                <a:spcPts val="5831"/>
              </a:lnSpc>
            </a:pPr>
            <a:r>
              <a:rPr lang="en-US" sz="4165">
                <a:solidFill>
                  <a:srgbClr val="F4F4F4"/>
                </a:solidFill>
                <a:latin typeface="Poppins Bold"/>
              </a:rPr>
              <a:t>Por que estabelecer uma </a:t>
            </a:r>
          </a:p>
          <a:p>
            <a:pPr marL="0" lvl="0" indent="0" algn="ctr">
              <a:lnSpc>
                <a:spcPts val="5831"/>
              </a:lnSpc>
              <a:spcBef>
                <a:spcPct val="0"/>
              </a:spcBef>
            </a:pPr>
            <a:r>
              <a:rPr lang="en-US" sz="4165">
                <a:solidFill>
                  <a:srgbClr val="F4F4F4"/>
                </a:solidFill>
                <a:latin typeface="Poppins Bold"/>
              </a:rPr>
              <a:t> aposentadoria especial determinada com base no tempo contínuo de exposição ao agente nocivo?</a:t>
            </a:r>
          </a:p>
        </p:txBody>
      </p:sp>
      <p:sp>
        <p:nvSpPr>
          <p:cNvPr id="9" name="Freeform 9"/>
          <p:cNvSpPr/>
          <p:nvPr/>
        </p:nvSpPr>
        <p:spPr>
          <a:xfrm rot="-779136">
            <a:off x="16182096" y="-3622710"/>
            <a:ext cx="16497169" cy="13407699"/>
          </a:xfrm>
          <a:custGeom>
            <a:avLst/>
            <a:gdLst/>
            <a:ahLst/>
            <a:cxnLst/>
            <a:rect l="l" t="t" r="r" b="b"/>
            <a:pathLst>
              <a:path w="16497169" h="13407699">
                <a:moveTo>
                  <a:pt x="0" y="0"/>
                </a:moveTo>
                <a:lnTo>
                  <a:pt x="16497168" y="0"/>
                </a:lnTo>
                <a:lnTo>
                  <a:pt x="16497168" y="13407698"/>
                </a:lnTo>
                <a:lnTo>
                  <a:pt x="0" y="13407698"/>
                </a:lnTo>
                <a:lnTo>
                  <a:pt x="0" y="0"/>
                </a:lnTo>
                <a:close/>
              </a:path>
            </a:pathLst>
          </a:custGeom>
          <a:blipFill>
            <a:blip r:embed="rId2">
              <a:alphaModFix amt="74000"/>
              <a:extLst>
                <a:ext uri="{96DAC541-7B7A-43D3-8B79-37D633B846F1}">
                  <asvg:svgBlip xmlns:asvg="http://schemas.microsoft.com/office/drawing/2016/SVG/main" xmlns="" r:embed="rId3"/>
                </a:ext>
              </a:extLst>
            </a:blip>
            <a:stretch>
              <a:fillRect/>
            </a:stretch>
          </a:blipFill>
        </p:spPr>
      </p:sp>
      <p:grpSp>
        <p:nvGrpSpPr>
          <p:cNvPr id="10" name="Group 10"/>
          <p:cNvGrpSpPr/>
          <p:nvPr/>
        </p:nvGrpSpPr>
        <p:grpSpPr>
          <a:xfrm>
            <a:off x="-668919" y="0"/>
            <a:ext cx="7291385" cy="10595117"/>
            <a:chOff x="0" y="0"/>
            <a:chExt cx="9721847" cy="14126822"/>
          </a:xfrm>
        </p:grpSpPr>
        <p:pic>
          <p:nvPicPr>
            <p:cNvPr id="11" name="Picture 11"/>
            <p:cNvPicPr>
              <a:picLocks noChangeAspect="1"/>
            </p:cNvPicPr>
            <p:nvPr/>
          </p:nvPicPr>
          <p:blipFill>
            <a:blip r:embed="rId4"/>
            <a:srcRect l="8479" r="52809"/>
            <a:stretch>
              <a:fillRect/>
            </a:stretch>
          </p:blipFill>
          <p:spPr>
            <a:xfrm>
              <a:off x="0" y="0"/>
              <a:ext cx="9721847" cy="14126822"/>
            </a:xfrm>
            <a:prstGeom prst="rect">
              <a:avLst/>
            </a:prstGeom>
          </p:spPr>
        </p:pic>
      </p:grpSp>
      <p:sp>
        <p:nvSpPr>
          <p:cNvPr id="12" name="Freeform 12"/>
          <p:cNvSpPr/>
          <p:nvPr/>
        </p:nvSpPr>
        <p:spPr>
          <a:xfrm>
            <a:off x="1028700" y="8679431"/>
            <a:ext cx="1758509" cy="689482"/>
          </a:xfrm>
          <a:custGeom>
            <a:avLst/>
            <a:gdLst/>
            <a:ahLst/>
            <a:cxnLst/>
            <a:rect l="l" t="t" r="r" b="b"/>
            <a:pathLst>
              <a:path w="1758509" h="689482">
                <a:moveTo>
                  <a:pt x="0" y="0"/>
                </a:moveTo>
                <a:lnTo>
                  <a:pt x="1758509" y="0"/>
                </a:lnTo>
                <a:lnTo>
                  <a:pt x="1758509" y="689482"/>
                </a:lnTo>
                <a:lnTo>
                  <a:pt x="0" y="689482"/>
                </a:lnTo>
                <a:lnTo>
                  <a:pt x="0" y="0"/>
                </a:lnTo>
                <a:close/>
              </a:path>
            </a:pathLst>
          </a:custGeom>
          <a:blipFill>
            <a:blip r:embed="rId5"/>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9315D"/>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960296" y="2850656"/>
            <a:ext cx="153571" cy="1427054"/>
            <a:chOff x="0" y="0"/>
            <a:chExt cx="343797" cy="3194727"/>
          </a:xfrm>
        </p:grpSpPr>
        <p:sp>
          <p:nvSpPr>
            <p:cNvPr id="3" name="Freeform 3"/>
            <p:cNvSpPr/>
            <p:nvPr/>
          </p:nvSpPr>
          <p:spPr>
            <a:xfrm>
              <a:off x="0" y="0"/>
              <a:ext cx="343797" cy="3194727"/>
            </a:xfrm>
            <a:custGeom>
              <a:avLst/>
              <a:gdLst/>
              <a:ahLst/>
              <a:cxnLst/>
              <a:rect l="l" t="t" r="r" b="b"/>
              <a:pathLst>
                <a:path w="343797" h="3194727">
                  <a:moveTo>
                    <a:pt x="0" y="0"/>
                  </a:moveTo>
                  <a:lnTo>
                    <a:pt x="343797" y="0"/>
                  </a:lnTo>
                  <a:lnTo>
                    <a:pt x="343797" y="3194727"/>
                  </a:lnTo>
                  <a:lnTo>
                    <a:pt x="0" y="3194727"/>
                  </a:lnTo>
                  <a:close/>
                </a:path>
              </a:pathLst>
            </a:custGeom>
            <a:solidFill>
              <a:srgbClr val="049EE3"/>
            </a:solidFill>
          </p:spPr>
        </p:sp>
        <p:sp>
          <p:nvSpPr>
            <p:cNvPr id="4" name="TextBox 4"/>
            <p:cNvSpPr txBox="1"/>
            <p:nvPr/>
          </p:nvSpPr>
          <p:spPr>
            <a:xfrm>
              <a:off x="0" y="-57150"/>
              <a:ext cx="343797" cy="3251877"/>
            </a:xfrm>
            <a:prstGeom prst="rect">
              <a:avLst/>
            </a:prstGeom>
          </p:spPr>
          <p:txBody>
            <a:bodyPr lIns="50800" tIns="50800" rIns="50800" bIns="50800" rtlCol="0" anchor="ctr"/>
            <a:lstStyle/>
            <a:p>
              <a:pPr algn="ctr">
                <a:lnSpc>
                  <a:spcPts val="2520"/>
                </a:lnSpc>
              </a:pPr>
              <a:endParaRPr/>
            </a:p>
          </p:txBody>
        </p:sp>
      </p:grpSp>
      <p:sp>
        <p:nvSpPr>
          <p:cNvPr id="5" name="TextBox 5"/>
          <p:cNvSpPr txBox="1"/>
          <p:nvPr/>
        </p:nvSpPr>
        <p:spPr>
          <a:xfrm>
            <a:off x="8323555" y="2048488"/>
            <a:ext cx="5220569" cy="1154611"/>
          </a:xfrm>
          <a:prstGeom prst="rect">
            <a:avLst/>
          </a:prstGeom>
        </p:spPr>
        <p:txBody>
          <a:bodyPr lIns="0" tIns="0" rIns="0" bIns="0" rtlCol="0" anchor="t">
            <a:spAutoFit/>
          </a:bodyPr>
          <a:lstStyle/>
          <a:p>
            <a:pPr algn="l">
              <a:lnSpc>
                <a:spcPts val="4388"/>
              </a:lnSpc>
            </a:pPr>
            <a:r>
              <a:rPr lang="en-US" sz="3989">
                <a:solidFill>
                  <a:srgbClr val="F4F4F4"/>
                </a:solidFill>
                <a:latin typeface="Poppins Bold"/>
              </a:rPr>
              <a:t>AGENTES NOCIVOS PARA CATEGORIA </a:t>
            </a:r>
          </a:p>
        </p:txBody>
      </p:sp>
      <p:sp>
        <p:nvSpPr>
          <p:cNvPr id="6" name="TextBox 6"/>
          <p:cNvSpPr txBox="1"/>
          <p:nvPr/>
        </p:nvSpPr>
        <p:spPr>
          <a:xfrm>
            <a:off x="8323555" y="4421552"/>
            <a:ext cx="9113834" cy="2462235"/>
          </a:xfrm>
          <a:prstGeom prst="rect">
            <a:avLst/>
          </a:prstGeom>
        </p:spPr>
        <p:txBody>
          <a:bodyPr lIns="0" tIns="0" rIns="0" bIns="0" rtlCol="0" anchor="t">
            <a:spAutoFit/>
          </a:bodyPr>
          <a:lstStyle/>
          <a:p>
            <a:pPr marL="602976" lvl="1" indent="-301488" algn="just">
              <a:lnSpc>
                <a:spcPts val="3909"/>
              </a:lnSpc>
              <a:buFont typeface="Arial"/>
              <a:buChar char="•"/>
            </a:pPr>
            <a:r>
              <a:rPr lang="en-US" sz="2792">
                <a:solidFill>
                  <a:srgbClr val="F4F4F4"/>
                </a:solidFill>
                <a:latin typeface="Poppins"/>
              </a:rPr>
              <a:t>Pressurização </a:t>
            </a:r>
          </a:p>
          <a:p>
            <a:pPr marL="602976" lvl="1" indent="-301488" algn="just">
              <a:lnSpc>
                <a:spcPts val="3909"/>
              </a:lnSpc>
              <a:buFont typeface="Arial"/>
              <a:buChar char="•"/>
            </a:pPr>
            <a:r>
              <a:rPr lang="en-US" sz="2792">
                <a:solidFill>
                  <a:srgbClr val="F4F4F4"/>
                </a:solidFill>
                <a:latin typeface="Poppins"/>
              </a:rPr>
              <a:t>Radiação Ionizante </a:t>
            </a:r>
          </a:p>
          <a:p>
            <a:pPr marL="602976" lvl="1" indent="-301488" algn="just">
              <a:lnSpc>
                <a:spcPts val="3909"/>
              </a:lnSpc>
              <a:buFont typeface="Arial"/>
              <a:buChar char="•"/>
            </a:pPr>
            <a:r>
              <a:rPr lang="en-US" sz="2792">
                <a:solidFill>
                  <a:srgbClr val="F4F4F4"/>
                </a:solidFill>
                <a:latin typeface="Poppins"/>
              </a:rPr>
              <a:t>Ruídos </a:t>
            </a:r>
          </a:p>
          <a:p>
            <a:pPr marL="602976" lvl="1" indent="-301488" algn="just">
              <a:lnSpc>
                <a:spcPts val="3909"/>
              </a:lnSpc>
              <a:buFont typeface="Arial"/>
              <a:buChar char="•"/>
            </a:pPr>
            <a:r>
              <a:rPr lang="en-US" sz="2792">
                <a:solidFill>
                  <a:srgbClr val="F4F4F4"/>
                </a:solidFill>
                <a:latin typeface="Poppins"/>
              </a:rPr>
              <a:t>Fadiga</a:t>
            </a:r>
          </a:p>
          <a:p>
            <a:pPr marL="602976" lvl="1" indent="-301488" algn="just">
              <a:lnSpc>
                <a:spcPts val="3909"/>
              </a:lnSpc>
              <a:buFont typeface="Arial"/>
              <a:buChar char="•"/>
            </a:pPr>
            <a:r>
              <a:rPr lang="en-US" sz="2792">
                <a:solidFill>
                  <a:srgbClr val="F4F4F4"/>
                </a:solidFill>
                <a:latin typeface="Poppins"/>
              </a:rPr>
              <a:t>Micro vibração</a:t>
            </a:r>
          </a:p>
        </p:txBody>
      </p:sp>
      <p:sp>
        <p:nvSpPr>
          <p:cNvPr id="7" name="Freeform 7"/>
          <p:cNvSpPr/>
          <p:nvPr/>
        </p:nvSpPr>
        <p:spPr>
          <a:xfrm rot="-779136">
            <a:off x="16182096" y="-3622710"/>
            <a:ext cx="16497169" cy="13407699"/>
          </a:xfrm>
          <a:custGeom>
            <a:avLst/>
            <a:gdLst/>
            <a:ahLst/>
            <a:cxnLst/>
            <a:rect l="l" t="t" r="r" b="b"/>
            <a:pathLst>
              <a:path w="16497169" h="13407699">
                <a:moveTo>
                  <a:pt x="0" y="0"/>
                </a:moveTo>
                <a:lnTo>
                  <a:pt x="16497168" y="0"/>
                </a:lnTo>
                <a:lnTo>
                  <a:pt x="16497168" y="13407698"/>
                </a:lnTo>
                <a:lnTo>
                  <a:pt x="0" y="13407698"/>
                </a:lnTo>
                <a:lnTo>
                  <a:pt x="0" y="0"/>
                </a:lnTo>
                <a:close/>
              </a:path>
            </a:pathLst>
          </a:custGeom>
          <a:blipFill>
            <a:blip r:embed="rId2">
              <a:alphaModFix amt="74000"/>
              <a:extLst>
                <a:ext uri="{96DAC541-7B7A-43D3-8B79-37D633B846F1}">
                  <asvg:svgBlip xmlns:asvg="http://schemas.microsoft.com/office/drawing/2016/SVG/main" xmlns="" r:embed="rId3"/>
                </a:ext>
              </a:extLst>
            </a:blip>
            <a:stretch>
              <a:fillRect/>
            </a:stretch>
          </a:blipFill>
        </p:spPr>
      </p:sp>
      <p:grpSp>
        <p:nvGrpSpPr>
          <p:cNvPr id="8" name="Group 8"/>
          <p:cNvGrpSpPr/>
          <p:nvPr/>
        </p:nvGrpSpPr>
        <p:grpSpPr>
          <a:xfrm>
            <a:off x="-668919" y="0"/>
            <a:ext cx="7291385" cy="10595117"/>
            <a:chOff x="0" y="0"/>
            <a:chExt cx="9721847" cy="14126822"/>
          </a:xfrm>
        </p:grpSpPr>
        <p:pic>
          <p:nvPicPr>
            <p:cNvPr id="9" name="Picture 9"/>
            <p:cNvPicPr>
              <a:picLocks noChangeAspect="1"/>
            </p:cNvPicPr>
            <p:nvPr/>
          </p:nvPicPr>
          <p:blipFill>
            <a:blip r:embed="rId4"/>
            <a:srcRect l="8479" r="52809"/>
            <a:stretch>
              <a:fillRect/>
            </a:stretch>
          </p:blipFill>
          <p:spPr>
            <a:xfrm>
              <a:off x="0" y="0"/>
              <a:ext cx="9721847" cy="14126822"/>
            </a:xfrm>
            <a:prstGeom prst="rect">
              <a:avLst/>
            </a:prstGeom>
          </p:spPr>
        </p:pic>
      </p:grpSp>
      <p:sp>
        <p:nvSpPr>
          <p:cNvPr id="10" name="Freeform 10"/>
          <p:cNvSpPr/>
          <p:nvPr/>
        </p:nvSpPr>
        <p:spPr>
          <a:xfrm>
            <a:off x="1028700" y="8679431"/>
            <a:ext cx="1758509" cy="689482"/>
          </a:xfrm>
          <a:custGeom>
            <a:avLst/>
            <a:gdLst/>
            <a:ahLst/>
            <a:cxnLst/>
            <a:rect l="l" t="t" r="r" b="b"/>
            <a:pathLst>
              <a:path w="1758509" h="689482">
                <a:moveTo>
                  <a:pt x="0" y="0"/>
                </a:moveTo>
                <a:lnTo>
                  <a:pt x="1758509" y="0"/>
                </a:lnTo>
                <a:lnTo>
                  <a:pt x="1758509" y="689482"/>
                </a:lnTo>
                <a:lnTo>
                  <a:pt x="0" y="689482"/>
                </a:lnTo>
                <a:lnTo>
                  <a:pt x="0" y="0"/>
                </a:lnTo>
                <a:close/>
              </a:path>
            </a:pathLst>
          </a:custGeom>
          <a:blipFill>
            <a:blip r:embed="rId5"/>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9315D"/>
        </a:solidFill>
        <a:effectLst/>
      </p:bgPr>
    </p:bg>
    <p:spTree>
      <p:nvGrpSpPr>
        <p:cNvPr id="1" name=""/>
        <p:cNvGrpSpPr/>
        <p:nvPr/>
      </p:nvGrpSpPr>
      <p:grpSpPr>
        <a:xfrm>
          <a:off x="0" y="0"/>
          <a:ext cx="0" cy="0"/>
          <a:chOff x="0" y="0"/>
          <a:chExt cx="0" cy="0"/>
        </a:xfrm>
      </p:grpSpPr>
      <p:grpSp>
        <p:nvGrpSpPr>
          <p:cNvPr id="2" name="Group 2"/>
          <p:cNvGrpSpPr/>
          <p:nvPr/>
        </p:nvGrpSpPr>
        <p:grpSpPr>
          <a:xfrm>
            <a:off x="-668919" y="0"/>
            <a:ext cx="7291385" cy="10595117"/>
            <a:chOff x="0" y="0"/>
            <a:chExt cx="9721847" cy="14126822"/>
          </a:xfrm>
        </p:grpSpPr>
        <p:pic>
          <p:nvPicPr>
            <p:cNvPr id="3" name="Picture 3"/>
            <p:cNvPicPr>
              <a:picLocks noChangeAspect="1"/>
            </p:cNvPicPr>
            <p:nvPr/>
          </p:nvPicPr>
          <p:blipFill>
            <a:blip r:embed="rId2"/>
            <a:srcRect l="21284" r="27101"/>
            <a:stretch>
              <a:fillRect/>
            </a:stretch>
          </p:blipFill>
          <p:spPr>
            <a:xfrm>
              <a:off x="0" y="0"/>
              <a:ext cx="9721847" cy="14126822"/>
            </a:xfrm>
            <a:prstGeom prst="rect">
              <a:avLst/>
            </a:prstGeom>
          </p:spPr>
        </p:pic>
      </p:grpSp>
      <p:grpSp>
        <p:nvGrpSpPr>
          <p:cNvPr id="4" name="Group 4"/>
          <p:cNvGrpSpPr/>
          <p:nvPr/>
        </p:nvGrpSpPr>
        <p:grpSpPr>
          <a:xfrm>
            <a:off x="4146542" y="2901144"/>
            <a:ext cx="13112758" cy="6011049"/>
            <a:chOff x="0" y="0"/>
            <a:chExt cx="3155908" cy="1446707"/>
          </a:xfrm>
        </p:grpSpPr>
        <p:sp>
          <p:nvSpPr>
            <p:cNvPr id="5" name="Freeform 5"/>
            <p:cNvSpPr/>
            <p:nvPr/>
          </p:nvSpPr>
          <p:spPr>
            <a:xfrm>
              <a:off x="0" y="0"/>
              <a:ext cx="3155908" cy="1446707"/>
            </a:xfrm>
            <a:custGeom>
              <a:avLst/>
              <a:gdLst/>
              <a:ahLst/>
              <a:cxnLst/>
              <a:rect l="l" t="t" r="r" b="b"/>
              <a:pathLst>
                <a:path w="3155908" h="1446707">
                  <a:moveTo>
                    <a:pt x="0" y="0"/>
                  </a:moveTo>
                  <a:lnTo>
                    <a:pt x="3155908" y="0"/>
                  </a:lnTo>
                  <a:lnTo>
                    <a:pt x="3155908" y="1446707"/>
                  </a:lnTo>
                  <a:lnTo>
                    <a:pt x="0" y="1446707"/>
                  </a:lnTo>
                  <a:close/>
                </a:path>
              </a:pathLst>
            </a:custGeom>
            <a:solidFill>
              <a:srgbClr val="FFFFFF"/>
            </a:solidFill>
          </p:spPr>
        </p:sp>
        <p:sp>
          <p:nvSpPr>
            <p:cNvPr id="6" name="TextBox 6"/>
            <p:cNvSpPr txBox="1"/>
            <p:nvPr/>
          </p:nvSpPr>
          <p:spPr>
            <a:xfrm>
              <a:off x="0" y="-57150"/>
              <a:ext cx="3155908" cy="1503857"/>
            </a:xfrm>
            <a:prstGeom prst="rect">
              <a:avLst/>
            </a:prstGeom>
          </p:spPr>
          <p:txBody>
            <a:bodyPr lIns="50800" tIns="50800" rIns="50800" bIns="50800" rtlCol="0" anchor="ctr"/>
            <a:lstStyle/>
            <a:p>
              <a:pPr algn="ctr">
                <a:lnSpc>
                  <a:spcPts val="2520"/>
                </a:lnSpc>
              </a:pPr>
              <a:endParaRPr/>
            </a:p>
          </p:txBody>
        </p:sp>
      </p:grpSp>
      <p:sp>
        <p:nvSpPr>
          <p:cNvPr id="7" name="Freeform 7"/>
          <p:cNvSpPr/>
          <p:nvPr/>
        </p:nvSpPr>
        <p:spPr>
          <a:xfrm>
            <a:off x="4837890" y="3545114"/>
            <a:ext cx="11866633" cy="4671480"/>
          </a:xfrm>
          <a:custGeom>
            <a:avLst/>
            <a:gdLst/>
            <a:ahLst/>
            <a:cxnLst/>
            <a:rect l="l" t="t" r="r" b="b"/>
            <a:pathLst>
              <a:path w="11866633" h="4671480">
                <a:moveTo>
                  <a:pt x="0" y="0"/>
                </a:moveTo>
                <a:lnTo>
                  <a:pt x="11866633" y="0"/>
                </a:lnTo>
                <a:lnTo>
                  <a:pt x="11866633" y="4671480"/>
                </a:lnTo>
                <a:lnTo>
                  <a:pt x="0" y="4671480"/>
                </a:lnTo>
                <a:lnTo>
                  <a:pt x="0" y="0"/>
                </a:lnTo>
                <a:close/>
              </a:path>
            </a:pathLst>
          </a:custGeom>
          <a:blipFill>
            <a:blip r:embed="rId3"/>
            <a:stretch>
              <a:fillRect/>
            </a:stretch>
          </a:blipFill>
        </p:spPr>
      </p:sp>
      <p:grpSp>
        <p:nvGrpSpPr>
          <p:cNvPr id="8" name="Group 8"/>
          <p:cNvGrpSpPr/>
          <p:nvPr/>
        </p:nvGrpSpPr>
        <p:grpSpPr>
          <a:xfrm rot="5400000">
            <a:off x="8621552" y="1114137"/>
            <a:ext cx="153571" cy="1427054"/>
            <a:chOff x="0" y="0"/>
            <a:chExt cx="343797" cy="3194727"/>
          </a:xfrm>
        </p:grpSpPr>
        <p:sp>
          <p:nvSpPr>
            <p:cNvPr id="9" name="Freeform 9"/>
            <p:cNvSpPr/>
            <p:nvPr/>
          </p:nvSpPr>
          <p:spPr>
            <a:xfrm>
              <a:off x="0" y="0"/>
              <a:ext cx="343797" cy="3194727"/>
            </a:xfrm>
            <a:custGeom>
              <a:avLst/>
              <a:gdLst/>
              <a:ahLst/>
              <a:cxnLst/>
              <a:rect l="l" t="t" r="r" b="b"/>
              <a:pathLst>
                <a:path w="343797" h="3194727">
                  <a:moveTo>
                    <a:pt x="0" y="0"/>
                  </a:moveTo>
                  <a:lnTo>
                    <a:pt x="343797" y="0"/>
                  </a:lnTo>
                  <a:lnTo>
                    <a:pt x="343797" y="3194727"/>
                  </a:lnTo>
                  <a:lnTo>
                    <a:pt x="0" y="3194727"/>
                  </a:lnTo>
                  <a:close/>
                </a:path>
              </a:pathLst>
            </a:custGeom>
            <a:solidFill>
              <a:srgbClr val="049EE3"/>
            </a:solidFill>
          </p:spPr>
        </p:sp>
        <p:sp>
          <p:nvSpPr>
            <p:cNvPr id="10" name="TextBox 10"/>
            <p:cNvSpPr txBox="1"/>
            <p:nvPr/>
          </p:nvSpPr>
          <p:spPr>
            <a:xfrm>
              <a:off x="0" y="-57150"/>
              <a:ext cx="343797" cy="3251877"/>
            </a:xfrm>
            <a:prstGeom prst="rect">
              <a:avLst/>
            </a:prstGeom>
          </p:spPr>
          <p:txBody>
            <a:bodyPr lIns="50800" tIns="50800" rIns="50800" bIns="50800" rtlCol="0" anchor="ctr"/>
            <a:lstStyle/>
            <a:p>
              <a:pPr algn="ctr">
                <a:lnSpc>
                  <a:spcPts val="2520"/>
                </a:lnSpc>
              </a:pPr>
              <a:endParaRPr/>
            </a:p>
          </p:txBody>
        </p:sp>
      </p:grpSp>
      <p:sp>
        <p:nvSpPr>
          <p:cNvPr id="11" name="TextBox 11"/>
          <p:cNvSpPr txBox="1"/>
          <p:nvPr/>
        </p:nvSpPr>
        <p:spPr>
          <a:xfrm>
            <a:off x="7984811" y="715542"/>
            <a:ext cx="8183315" cy="829680"/>
          </a:xfrm>
          <a:prstGeom prst="rect">
            <a:avLst/>
          </a:prstGeom>
        </p:spPr>
        <p:txBody>
          <a:bodyPr lIns="0" tIns="0" rIns="0" bIns="0" rtlCol="0" anchor="t">
            <a:spAutoFit/>
          </a:bodyPr>
          <a:lstStyle/>
          <a:p>
            <a:pPr algn="l">
              <a:lnSpc>
                <a:spcPts val="3117"/>
              </a:lnSpc>
            </a:pPr>
            <a:r>
              <a:rPr lang="en-US" sz="2834">
                <a:solidFill>
                  <a:srgbClr val="F4F4F4"/>
                </a:solidFill>
                <a:latin typeface="Poppins Bold"/>
              </a:rPr>
              <a:t>PAINEL DE CONTROLE DA CABINE DE COMANDO (INDICADOR DE PRESSURIZAÇÃO)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9315D"/>
        </a:solidFill>
        <a:effectLst/>
      </p:bgPr>
    </p:bg>
    <p:spTree>
      <p:nvGrpSpPr>
        <p:cNvPr id="1" name=""/>
        <p:cNvGrpSpPr/>
        <p:nvPr/>
      </p:nvGrpSpPr>
      <p:grpSpPr>
        <a:xfrm>
          <a:off x="0" y="0"/>
          <a:ext cx="0" cy="0"/>
          <a:chOff x="0" y="0"/>
          <a:chExt cx="0" cy="0"/>
        </a:xfrm>
      </p:grpSpPr>
      <p:sp>
        <p:nvSpPr>
          <p:cNvPr id="2" name="Freeform 2"/>
          <p:cNvSpPr/>
          <p:nvPr/>
        </p:nvSpPr>
        <p:spPr>
          <a:xfrm>
            <a:off x="7387968" y="269605"/>
            <a:ext cx="9753925" cy="3365532"/>
          </a:xfrm>
          <a:custGeom>
            <a:avLst/>
            <a:gdLst/>
            <a:ahLst/>
            <a:cxnLst/>
            <a:rect l="l" t="t" r="r" b="b"/>
            <a:pathLst>
              <a:path w="9753925" h="3365532">
                <a:moveTo>
                  <a:pt x="0" y="0"/>
                </a:moveTo>
                <a:lnTo>
                  <a:pt x="9753925" y="0"/>
                </a:lnTo>
                <a:lnTo>
                  <a:pt x="9753925" y="3365532"/>
                </a:lnTo>
                <a:lnTo>
                  <a:pt x="0" y="3365532"/>
                </a:lnTo>
                <a:lnTo>
                  <a:pt x="0" y="0"/>
                </a:lnTo>
                <a:close/>
              </a:path>
            </a:pathLst>
          </a:custGeom>
          <a:blipFill>
            <a:blip r:embed="rId2"/>
            <a:stretch>
              <a:fillRect/>
            </a:stretch>
          </a:blipFill>
        </p:spPr>
      </p:sp>
      <p:sp>
        <p:nvSpPr>
          <p:cNvPr id="3" name="Freeform 3"/>
          <p:cNvSpPr/>
          <p:nvPr/>
        </p:nvSpPr>
        <p:spPr>
          <a:xfrm>
            <a:off x="7387968" y="3866910"/>
            <a:ext cx="9753925" cy="5463090"/>
          </a:xfrm>
          <a:custGeom>
            <a:avLst/>
            <a:gdLst/>
            <a:ahLst/>
            <a:cxnLst/>
            <a:rect l="l" t="t" r="r" b="b"/>
            <a:pathLst>
              <a:path w="9753925" h="5463090">
                <a:moveTo>
                  <a:pt x="0" y="0"/>
                </a:moveTo>
                <a:lnTo>
                  <a:pt x="9753925" y="0"/>
                </a:lnTo>
                <a:lnTo>
                  <a:pt x="9753925" y="5463090"/>
                </a:lnTo>
                <a:lnTo>
                  <a:pt x="0" y="5463090"/>
                </a:lnTo>
                <a:lnTo>
                  <a:pt x="0" y="0"/>
                </a:lnTo>
                <a:close/>
              </a:path>
            </a:pathLst>
          </a:custGeom>
          <a:blipFill>
            <a:blip r:embed="rId3"/>
            <a:stretch>
              <a:fillRect b="-59476"/>
            </a:stretch>
          </a:blipFill>
        </p:spPr>
      </p:sp>
      <p:grpSp>
        <p:nvGrpSpPr>
          <p:cNvPr id="4" name="Group 4"/>
          <p:cNvGrpSpPr/>
          <p:nvPr/>
        </p:nvGrpSpPr>
        <p:grpSpPr>
          <a:xfrm>
            <a:off x="-668919" y="0"/>
            <a:ext cx="7291385" cy="10595117"/>
            <a:chOff x="0" y="0"/>
            <a:chExt cx="9721847" cy="14126822"/>
          </a:xfrm>
        </p:grpSpPr>
        <p:pic>
          <p:nvPicPr>
            <p:cNvPr id="5" name="Picture 5"/>
            <p:cNvPicPr>
              <a:picLocks noChangeAspect="1"/>
            </p:cNvPicPr>
            <p:nvPr/>
          </p:nvPicPr>
          <p:blipFill>
            <a:blip r:embed="rId4"/>
            <a:srcRect l="21284" r="27101"/>
            <a:stretch>
              <a:fillRect/>
            </a:stretch>
          </p:blipFill>
          <p:spPr>
            <a:xfrm>
              <a:off x="0" y="0"/>
              <a:ext cx="9721847" cy="14126822"/>
            </a:xfrm>
            <a:prstGeom prst="rect">
              <a:avLst/>
            </a:prstGeom>
          </p:spPr>
        </p:pic>
      </p:grpSp>
      <p:sp>
        <p:nvSpPr>
          <p:cNvPr id="6" name="Freeform 6"/>
          <p:cNvSpPr/>
          <p:nvPr/>
        </p:nvSpPr>
        <p:spPr>
          <a:xfrm>
            <a:off x="7387968" y="9072825"/>
            <a:ext cx="9753925" cy="944570"/>
          </a:xfrm>
          <a:custGeom>
            <a:avLst/>
            <a:gdLst/>
            <a:ahLst/>
            <a:cxnLst/>
            <a:rect l="l" t="t" r="r" b="b"/>
            <a:pathLst>
              <a:path w="9753925" h="944570">
                <a:moveTo>
                  <a:pt x="0" y="0"/>
                </a:moveTo>
                <a:lnTo>
                  <a:pt x="9753925" y="0"/>
                </a:lnTo>
                <a:lnTo>
                  <a:pt x="9753925" y="944570"/>
                </a:lnTo>
                <a:lnTo>
                  <a:pt x="0" y="944570"/>
                </a:lnTo>
                <a:lnTo>
                  <a:pt x="0" y="0"/>
                </a:lnTo>
                <a:close/>
              </a:path>
            </a:pathLst>
          </a:custGeom>
          <a:blipFill>
            <a:blip r:embed="rId3"/>
            <a:stretch>
              <a:fillRect t="-822362"/>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793</Words>
  <Application>Microsoft Office PowerPoint</Application>
  <PresentationFormat>Personalizar</PresentationFormat>
  <Paragraphs>84</Paragraphs>
  <Slides>14</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14</vt:i4>
      </vt:variant>
    </vt:vector>
  </HeadingPairs>
  <TitlesOfParts>
    <vt:vector size="22" baseType="lpstr">
      <vt:lpstr>Montserrat</vt:lpstr>
      <vt:lpstr>Calibri</vt:lpstr>
      <vt:lpstr>Arimo Bold</vt:lpstr>
      <vt:lpstr>Poppins</vt:lpstr>
      <vt:lpstr>Montserrat Bold</vt:lpstr>
      <vt:lpstr>Poppins Bold</vt:lpstr>
      <vt:lpstr>Arial</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SNA - Aposentadoria Especial</dc:title>
  <dc:creator>Ariadna Edenice de Mendonça Vasconcelos</dc:creator>
  <cp:lastModifiedBy>Ariadna Edenice de Mendonça Vasconcelos</cp:lastModifiedBy>
  <cp:revision>2</cp:revision>
  <dcterms:created xsi:type="dcterms:W3CDTF">2006-08-16T00:00:00Z</dcterms:created>
  <dcterms:modified xsi:type="dcterms:W3CDTF">2024-07-03T17:06:03Z</dcterms:modified>
  <dc:identifier>DAGJvCgq5Ss</dc:identifier>
</cp:coreProperties>
</file>