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7" r:id="rId3"/>
    <p:sldId id="257" r:id="rId4"/>
    <p:sldId id="258" r:id="rId5"/>
    <p:sldId id="2618" r:id="rId6"/>
    <p:sldId id="2624" r:id="rId7"/>
    <p:sldId id="2620" r:id="rId8"/>
    <p:sldId id="1058" r:id="rId9"/>
    <p:sldId id="2622" r:id="rId10"/>
    <p:sldId id="2623" r:id="rId11"/>
    <p:sldId id="262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0B87B01-70B1-4BE6-B115-C263801E1665}">
          <p14:sldIdLst>
            <p14:sldId id="256"/>
            <p14:sldId id="2617"/>
            <p14:sldId id="257"/>
            <p14:sldId id="258"/>
            <p14:sldId id="2618"/>
            <p14:sldId id="2624"/>
            <p14:sldId id="2620"/>
            <p14:sldId id="1058"/>
            <p14:sldId id="2622"/>
            <p14:sldId id="2623"/>
            <p14:sldId id="26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9497C-0F9B-47C0-9134-03D45F3D54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A076C4-E736-4D58-AE5F-99FA3D626126}">
      <dgm:prSet phldrT="[Texto]"/>
      <dgm:spPr/>
      <dgm:t>
        <a:bodyPr/>
        <a:lstStyle/>
        <a:p>
          <a:r>
            <a:rPr lang="pt-BR" dirty="0"/>
            <a:t>CONVERSÃO DO TEMPO</a:t>
          </a:r>
        </a:p>
        <a:p>
          <a:r>
            <a:rPr lang="pt-BR" dirty="0"/>
            <a:t>X TEMPO FICTO</a:t>
          </a:r>
        </a:p>
      </dgm:t>
    </dgm:pt>
    <dgm:pt modelId="{544680FF-42BC-4ADE-A41C-4AF402BBF24E}" type="parTrans" cxnId="{25956C32-31EC-4ED6-B8A7-2BD051296954}">
      <dgm:prSet/>
      <dgm:spPr/>
      <dgm:t>
        <a:bodyPr/>
        <a:lstStyle/>
        <a:p>
          <a:endParaRPr lang="pt-BR"/>
        </a:p>
      </dgm:t>
    </dgm:pt>
    <dgm:pt modelId="{6EF47BD3-8E3B-429E-ACC6-5A6939862797}" type="sibTrans" cxnId="{25956C32-31EC-4ED6-B8A7-2BD051296954}">
      <dgm:prSet/>
      <dgm:spPr/>
      <dgm:t>
        <a:bodyPr/>
        <a:lstStyle/>
        <a:p>
          <a:endParaRPr lang="pt-BR"/>
        </a:p>
      </dgm:t>
    </dgm:pt>
    <dgm:pt modelId="{94608F64-863A-4D61-BFE5-19D32071C53A}">
      <dgm:prSet phldrT="[Texto]"/>
      <dgm:spPr/>
      <dgm:t>
        <a:bodyPr/>
        <a:lstStyle/>
        <a:p>
          <a:r>
            <a:rPr lang="pt-BR" dirty="0"/>
            <a:t>AJUSTAR O § 14 DO ART. 57 DO RELATÓRIO PARA INCLUIR PERÍODO DE AFASTAMENTO NÃO ACIDENTÁRIO (TEMA 998 STJ)</a:t>
          </a:r>
        </a:p>
      </dgm:t>
    </dgm:pt>
    <dgm:pt modelId="{FBE4A616-58D6-4760-9424-D88C58DABD36}" type="parTrans" cxnId="{149AB501-A028-4188-A427-FC3FA38FDDF9}">
      <dgm:prSet/>
      <dgm:spPr/>
      <dgm:t>
        <a:bodyPr/>
        <a:lstStyle/>
        <a:p>
          <a:endParaRPr lang="pt-BR"/>
        </a:p>
      </dgm:t>
    </dgm:pt>
    <dgm:pt modelId="{D08EED0F-F5F5-4F43-A68B-B5EF542085C1}" type="sibTrans" cxnId="{149AB501-A028-4188-A427-FC3FA38FDDF9}">
      <dgm:prSet/>
      <dgm:spPr/>
      <dgm:t>
        <a:bodyPr/>
        <a:lstStyle/>
        <a:p>
          <a:endParaRPr lang="pt-BR"/>
        </a:p>
      </dgm:t>
    </dgm:pt>
    <dgm:pt modelId="{F0C862FE-7C72-40A4-B777-F8712AD277D5}">
      <dgm:prSet phldrT="[Texto]"/>
      <dgm:spPr/>
      <dgm:t>
        <a:bodyPr/>
        <a:lstStyle/>
        <a:p>
          <a:r>
            <a:rPr lang="pt-BR" dirty="0"/>
            <a:t>REINCLUIR CONTRIBUINTES INDIVIDUAIS QUE ESTAVAM NO PLP 245/19</a:t>
          </a:r>
        </a:p>
      </dgm:t>
    </dgm:pt>
    <dgm:pt modelId="{37581B00-3DA2-4F6B-BA5F-AB39A98FE93A}" type="parTrans" cxnId="{FEB61576-25CB-4444-9940-F5498F603BF5}">
      <dgm:prSet/>
      <dgm:spPr/>
      <dgm:t>
        <a:bodyPr/>
        <a:lstStyle/>
        <a:p>
          <a:endParaRPr lang="pt-BR"/>
        </a:p>
      </dgm:t>
    </dgm:pt>
    <dgm:pt modelId="{665EA50C-214F-4CE8-9F14-C3CDEE2D26D4}" type="sibTrans" cxnId="{FEB61576-25CB-4444-9940-F5498F603BF5}">
      <dgm:prSet/>
      <dgm:spPr/>
      <dgm:t>
        <a:bodyPr/>
        <a:lstStyle/>
        <a:p>
          <a:endParaRPr lang="pt-BR"/>
        </a:p>
      </dgm:t>
    </dgm:pt>
    <dgm:pt modelId="{9CEC7EE8-9BFB-4422-99A7-7ABA3775F414}">
      <dgm:prSet phldrT="[Texto]"/>
      <dgm:spPr/>
      <dgm:t>
        <a:bodyPr/>
        <a:lstStyle/>
        <a:p>
          <a:r>
            <a:rPr lang="pt-BR" dirty="0"/>
            <a:t>AMPLIAR FISCALIZAÇÃO DAS EMPRESAS PARA COBRAR ADICIONAL DO SAT</a:t>
          </a:r>
        </a:p>
      </dgm:t>
    </dgm:pt>
    <dgm:pt modelId="{2C11F818-26D9-4806-BF62-3B2324000C5D}" type="parTrans" cxnId="{5967F674-A629-4C0E-95BC-7BCB4643FFFD}">
      <dgm:prSet/>
      <dgm:spPr/>
      <dgm:t>
        <a:bodyPr/>
        <a:lstStyle/>
        <a:p>
          <a:endParaRPr lang="pt-BR"/>
        </a:p>
      </dgm:t>
    </dgm:pt>
    <dgm:pt modelId="{B49CC93A-3087-4B53-BD2A-E308854A30FD}" type="sibTrans" cxnId="{5967F674-A629-4C0E-95BC-7BCB4643FFFD}">
      <dgm:prSet/>
      <dgm:spPr/>
      <dgm:t>
        <a:bodyPr/>
        <a:lstStyle/>
        <a:p>
          <a:endParaRPr lang="pt-BR"/>
        </a:p>
      </dgm:t>
    </dgm:pt>
    <dgm:pt modelId="{6F420A21-EF42-4F5B-BA90-CA118E80CC04}" type="pres">
      <dgm:prSet presAssocID="{AFA9497C-0F9B-47C0-9134-03D45F3D5425}" presName="diagram" presStyleCnt="0">
        <dgm:presLayoutVars>
          <dgm:dir/>
          <dgm:resizeHandles val="exact"/>
        </dgm:presLayoutVars>
      </dgm:prSet>
      <dgm:spPr/>
    </dgm:pt>
    <dgm:pt modelId="{989C0D8F-C7CA-418B-979E-9EB4E469E55E}" type="pres">
      <dgm:prSet presAssocID="{CEA076C4-E736-4D58-AE5F-99FA3D626126}" presName="node" presStyleLbl="node1" presStyleIdx="0" presStyleCnt="4">
        <dgm:presLayoutVars>
          <dgm:bulletEnabled val="1"/>
        </dgm:presLayoutVars>
      </dgm:prSet>
      <dgm:spPr/>
    </dgm:pt>
    <dgm:pt modelId="{B6CD4E23-273C-43D2-A384-D048FEA4CB79}" type="pres">
      <dgm:prSet presAssocID="{6EF47BD3-8E3B-429E-ACC6-5A6939862797}" presName="sibTrans" presStyleCnt="0"/>
      <dgm:spPr/>
    </dgm:pt>
    <dgm:pt modelId="{AC153C59-6157-4889-AFC2-572D069347B2}" type="pres">
      <dgm:prSet presAssocID="{94608F64-863A-4D61-BFE5-19D32071C53A}" presName="node" presStyleLbl="node1" presStyleIdx="1" presStyleCnt="4">
        <dgm:presLayoutVars>
          <dgm:bulletEnabled val="1"/>
        </dgm:presLayoutVars>
      </dgm:prSet>
      <dgm:spPr/>
    </dgm:pt>
    <dgm:pt modelId="{8489C012-DC22-4018-867E-90C0083A5770}" type="pres">
      <dgm:prSet presAssocID="{D08EED0F-F5F5-4F43-A68B-B5EF542085C1}" presName="sibTrans" presStyleCnt="0"/>
      <dgm:spPr/>
    </dgm:pt>
    <dgm:pt modelId="{80574A6F-E7B3-4595-B7B2-408CB89F326E}" type="pres">
      <dgm:prSet presAssocID="{F0C862FE-7C72-40A4-B777-F8712AD277D5}" presName="node" presStyleLbl="node1" presStyleIdx="2" presStyleCnt="4">
        <dgm:presLayoutVars>
          <dgm:bulletEnabled val="1"/>
        </dgm:presLayoutVars>
      </dgm:prSet>
      <dgm:spPr/>
    </dgm:pt>
    <dgm:pt modelId="{0AAC8B30-CB15-4884-BFA1-B5DFE97A13D4}" type="pres">
      <dgm:prSet presAssocID="{665EA50C-214F-4CE8-9F14-C3CDEE2D26D4}" presName="sibTrans" presStyleCnt="0"/>
      <dgm:spPr/>
    </dgm:pt>
    <dgm:pt modelId="{75C5AC50-113F-4DCD-AA64-E149BCB49276}" type="pres">
      <dgm:prSet presAssocID="{9CEC7EE8-9BFB-4422-99A7-7ABA3775F414}" presName="node" presStyleLbl="node1" presStyleIdx="3" presStyleCnt="4">
        <dgm:presLayoutVars>
          <dgm:bulletEnabled val="1"/>
        </dgm:presLayoutVars>
      </dgm:prSet>
      <dgm:spPr/>
    </dgm:pt>
  </dgm:ptLst>
  <dgm:cxnLst>
    <dgm:cxn modelId="{149AB501-A028-4188-A427-FC3FA38FDDF9}" srcId="{AFA9497C-0F9B-47C0-9134-03D45F3D5425}" destId="{94608F64-863A-4D61-BFE5-19D32071C53A}" srcOrd="1" destOrd="0" parTransId="{FBE4A616-58D6-4760-9424-D88C58DABD36}" sibTransId="{D08EED0F-F5F5-4F43-A68B-B5EF542085C1}"/>
    <dgm:cxn modelId="{25956C32-31EC-4ED6-B8A7-2BD051296954}" srcId="{AFA9497C-0F9B-47C0-9134-03D45F3D5425}" destId="{CEA076C4-E736-4D58-AE5F-99FA3D626126}" srcOrd="0" destOrd="0" parTransId="{544680FF-42BC-4ADE-A41C-4AF402BBF24E}" sibTransId="{6EF47BD3-8E3B-429E-ACC6-5A6939862797}"/>
    <dgm:cxn modelId="{B2B5D834-63AF-42A0-9670-77E485134A00}" type="presOf" srcId="{F0C862FE-7C72-40A4-B777-F8712AD277D5}" destId="{80574A6F-E7B3-4595-B7B2-408CB89F326E}" srcOrd="0" destOrd="0" presId="urn:microsoft.com/office/officeart/2005/8/layout/default"/>
    <dgm:cxn modelId="{DFD1753F-8CF0-43B1-B45E-89CA0CEB7FDE}" type="presOf" srcId="{AFA9497C-0F9B-47C0-9134-03D45F3D5425}" destId="{6F420A21-EF42-4F5B-BA90-CA118E80CC04}" srcOrd="0" destOrd="0" presId="urn:microsoft.com/office/officeart/2005/8/layout/default"/>
    <dgm:cxn modelId="{8165CA5E-004E-4201-86F8-33393EADBF39}" type="presOf" srcId="{94608F64-863A-4D61-BFE5-19D32071C53A}" destId="{AC153C59-6157-4889-AFC2-572D069347B2}" srcOrd="0" destOrd="0" presId="urn:microsoft.com/office/officeart/2005/8/layout/default"/>
    <dgm:cxn modelId="{5967F674-A629-4C0E-95BC-7BCB4643FFFD}" srcId="{AFA9497C-0F9B-47C0-9134-03D45F3D5425}" destId="{9CEC7EE8-9BFB-4422-99A7-7ABA3775F414}" srcOrd="3" destOrd="0" parTransId="{2C11F818-26D9-4806-BF62-3B2324000C5D}" sibTransId="{B49CC93A-3087-4B53-BD2A-E308854A30FD}"/>
    <dgm:cxn modelId="{FEB61576-25CB-4444-9940-F5498F603BF5}" srcId="{AFA9497C-0F9B-47C0-9134-03D45F3D5425}" destId="{F0C862FE-7C72-40A4-B777-F8712AD277D5}" srcOrd="2" destOrd="0" parTransId="{37581B00-3DA2-4F6B-BA5F-AB39A98FE93A}" sibTransId="{665EA50C-214F-4CE8-9F14-C3CDEE2D26D4}"/>
    <dgm:cxn modelId="{8C9CF598-BDF9-47CA-86E8-99B7C1280A41}" type="presOf" srcId="{CEA076C4-E736-4D58-AE5F-99FA3D626126}" destId="{989C0D8F-C7CA-418B-979E-9EB4E469E55E}" srcOrd="0" destOrd="0" presId="urn:microsoft.com/office/officeart/2005/8/layout/default"/>
    <dgm:cxn modelId="{D33A67DC-9058-4BD2-933A-1F88FD8AEBE2}" type="presOf" srcId="{9CEC7EE8-9BFB-4422-99A7-7ABA3775F414}" destId="{75C5AC50-113F-4DCD-AA64-E149BCB49276}" srcOrd="0" destOrd="0" presId="urn:microsoft.com/office/officeart/2005/8/layout/default"/>
    <dgm:cxn modelId="{9F3F6CCF-FB52-4781-92EF-CEA28146D8CD}" type="presParOf" srcId="{6F420A21-EF42-4F5B-BA90-CA118E80CC04}" destId="{989C0D8F-C7CA-418B-979E-9EB4E469E55E}" srcOrd="0" destOrd="0" presId="urn:microsoft.com/office/officeart/2005/8/layout/default"/>
    <dgm:cxn modelId="{03C1CD22-B864-4699-9774-E4E64F16A559}" type="presParOf" srcId="{6F420A21-EF42-4F5B-BA90-CA118E80CC04}" destId="{B6CD4E23-273C-43D2-A384-D048FEA4CB79}" srcOrd="1" destOrd="0" presId="urn:microsoft.com/office/officeart/2005/8/layout/default"/>
    <dgm:cxn modelId="{715D4042-B3B6-4255-878A-0523D4D74BD3}" type="presParOf" srcId="{6F420A21-EF42-4F5B-BA90-CA118E80CC04}" destId="{AC153C59-6157-4889-AFC2-572D069347B2}" srcOrd="2" destOrd="0" presId="urn:microsoft.com/office/officeart/2005/8/layout/default"/>
    <dgm:cxn modelId="{10144FB3-B8F2-4997-BDB5-4489B7B4E4BD}" type="presParOf" srcId="{6F420A21-EF42-4F5B-BA90-CA118E80CC04}" destId="{8489C012-DC22-4018-867E-90C0083A5770}" srcOrd="3" destOrd="0" presId="urn:microsoft.com/office/officeart/2005/8/layout/default"/>
    <dgm:cxn modelId="{C647E49C-657A-43BA-A549-2E681E20D193}" type="presParOf" srcId="{6F420A21-EF42-4F5B-BA90-CA118E80CC04}" destId="{80574A6F-E7B3-4595-B7B2-408CB89F326E}" srcOrd="4" destOrd="0" presId="urn:microsoft.com/office/officeart/2005/8/layout/default"/>
    <dgm:cxn modelId="{62E338D3-B58F-46C9-BCD0-3D1B6445429C}" type="presParOf" srcId="{6F420A21-EF42-4F5B-BA90-CA118E80CC04}" destId="{0AAC8B30-CB15-4884-BFA1-B5DFE97A13D4}" srcOrd="5" destOrd="0" presId="urn:microsoft.com/office/officeart/2005/8/layout/default"/>
    <dgm:cxn modelId="{C6E15ADE-AAFD-475D-99FC-2A113CA36FC9}" type="presParOf" srcId="{6F420A21-EF42-4F5B-BA90-CA118E80CC04}" destId="{75C5AC50-113F-4DCD-AA64-E149BCB492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C0D8F-C7CA-418B-979E-9EB4E469E55E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CONVERSÃO DO TEMPO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X TEMPO FICTO</a:t>
          </a:r>
        </a:p>
      </dsp:txBody>
      <dsp:txXfrm>
        <a:off x="1748064" y="2975"/>
        <a:ext cx="3342605" cy="2005563"/>
      </dsp:txXfrm>
    </dsp:sp>
    <dsp:sp modelId="{AC153C59-6157-4889-AFC2-572D069347B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AJUSTAR O § 14 DO ART. 57 DO RELATÓRIO PARA INCLUIR PERÍODO DE AFASTAMENTO NÃO ACIDENTÁRIO (TEMA 998 STJ)</a:t>
          </a:r>
        </a:p>
      </dsp:txBody>
      <dsp:txXfrm>
        <a:off x="5424930" y="2975"/>
        <a:ext cx="3342605" cy="2005563"/>
      </dsp:txXfrm>
    </dsp:sp>
    <dsp:sp modelId="{80574A6F-E7B3-4595-B7B2-408CB89F326E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REINCLUIR CONTRIBUINTES INDIVIDUAIS QUE ESTAVAM NO PLP 245/19</a:t>
          </a:r>
        </a:p>
      </dsp:txBody>
      <dsp:txXfrm>
        <a:off x="1748064" y="2342799"/>
        <a:ext cx="3342605" cy="2005563"/>
      </dsp:txXfrm>
    </dsp:sp>
    <dsp:sp modelId="{75C5AC50-113F-4DCD-AA64-E149BCB49276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AMPLIAR FISCALIZAÇÃO DAS EMPRESAS PARA COBRAR ADICIONAL DO SAT</a:t>
          </a:r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ED3F-43FD-426E-8833-C63B60127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719971-1B41-4AF5-B787-13F5119A6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1653AC-01CC-4437-ACBF-AC068411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126832-29A6-4B62-91E9-836CBE4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3D8A9A-BEB6-457F-95C6-CD4115F5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85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2C4C4-D543-4CCE-B1A7-E68A202D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61F35A-207B-4136-9D8A-AC3BB47B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D07A5-C09D-49D0-A396-4138864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7F1371-291A-4ED7-B7FD-82A99A6C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BB6CEE-76EC-48C7-811C-1A14EBF3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9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397191-07F8-4432-8859-F48D46D63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DCA685-6A3B-4F81-AFD9-26F838A1F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429BF-C425-4C20-B231-97E5A837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6D53E7-566D-42B4-8C22-4E2775D2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CE0A26-C016-47F8-9C9F-B5C90941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6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FEA26-7C66-4BA6-9033-12F5EFAA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B8DC1-3884-4433-9FFD-CB1C591F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E72FE9-26AB-4AF4-9053-0F7E15B4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F96BA8-2885-4C4A-BA24-054BCB79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D9E3F9-A854-41DB-BDE0-4E64C692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62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BF473-CB3D-40FC-AD50-B99A21CD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84FE99-7386-4F81-9AB2-2628223EB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B46A72-298A-4366-B0B4-92BD03B7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9F238-397B-4912-A10E-C5A38FA4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174A2D-67C2-4929-B87A-11E7D827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81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6855D-5E52-468A-BA36-924FBDF9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FD9207-8D3A-4BB6-B7EE-91D143D4E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624F88-1EFA-48DD-9245-C7075066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42B04B-64AD-4A60-8578-D80B352C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43A01A-E8F3-48B7-9FE2-CB1EBC1C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673B9A-A3FC-45B9-B054-D55130E0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2FA1A-2914-4F4E-8064-CB874F63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C63265-14D4-4D53-AE99-9ECFFAA9F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C97A72-EA0A-4233-A560-9087B82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FB9316-DEF3-4D9A-9B53-20C180E05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79346D-BE93-4D88-89CD-6E043E486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F61AC9-899E-49FA-A62C-807E213B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FE18CD-C815-4672-A559-4B64AEC2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F9512C-69E0-42C7-B8D3-DE31825E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8D7A7-4E11-4078-B963-C3766AB7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CA9608-829E-4C21-88F9-24942E7F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118629-21BD-4F99-93B9-52763D28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2F5A73-532F-41BB-BC9D-5F4081B9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87DA39-5A69-4D97-A3AE-4ED343F1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7F3653-667C-4426-908A-E7A2525A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51C118-584D-4C84-BFFF-0212DACD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3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DC05D-72A8-415B-B6F8-17F618EB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0FD197-188B-40F5-BE50-B24ABF43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2B6109-3381-496F-B81A-3A7949C07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B8C95-ABFE-4DA8-B1D1-619E4620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2C2B27-FB7F-4FBA-990B-17C581DC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5388B1-F680-4449-A218-CD1DC839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80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2F73-CC02-46D2-8ED5-E3F34AFE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993E40-B693-4096-95A2-E296E977C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BFF3AF-BB88-47B7-B185-5C64ED720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C7672F-78C2-4792-AC6C-FD2D47D6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56D510-A839-4DD3-9385-AF52C6D0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77826A-CF45-47D9-9CEC-B1146619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122AAF-B736-45D5-9A62-8971F289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BFF288-F9FD-436B-9386-144BFF8A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7B18A3-1AA9-47B0-B88F-7A51C3545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F8A7-8370-4F3B-A4D1-22C746DA24A8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71D064-57CF-4B16-9CFE-3B46F5F0A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B15B5B-95CD-4ABE-B0A8-9C1686238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46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D62CB-5BB9-4B47-BB2A-323803BAD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2298"/>
            <a:ext cx="9144000" cy="162195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E5A812"/>
                </a:solidFill>
              </a:rPr>
              <a:t>APOSENTADORIA ESPECIAL </a:t>
            </a:r>
            <a:br>
              <a:rPr lang="pt-BR" dirty="0">
                <a:solidFill>
                  <a:srgbClr val="E5A812"/>
                </a:solidFill>
              </a:rPr>
            </a:br>
            <a:r>
              <a:rPr lang="pt-BR" dirty="0">
                <a:solidFill>
                  <a:srgbClr val="E5A812"/>
                </a:solidFill>
              </a:rPr>
              <a:t>PLP 42/2023 E PLP 245/19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C98115-4D84-4D31-9431-B78B2FA19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3512"/>
            <a:ext cx="9144000" cy="5842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Palestrante: Adriane Bramante de C. </a:t>
            </a:r>
            <a:r>
              <a:rPr lang="pt-BR" dirty="0" err="1">
                <a:solidFill>
                  <a:schemeClr val="bg1"/>
                </a:solidFill>
              </a:rPr>
              <a:t>Ladenthin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3158F7-8B41-48AD-B446-1F323884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9" y="1030288"/>
            <a:ext cx="3657561" cy="16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7E721-6F87-A523-A3F7-60614804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81" y="80453"/>
            <a:ext cx="10249619" cy="747683"/>
          </a:xfrm>
        </p:spPr>
        <p:txBody>
          <a:bodyPr/>
          <a:lstStyle/>
          <a:p>
            <a:r>
              <a:rPr lang="pt-BR" dirty="0"/>
              <a:t>Conclusões: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84FCD2-CD8D-2A6A-62B5-CFA67C3D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78" y="1075127"/>
            <a:ext cx="10515600" cy="4351338"/>
          </a:xfrm>
        </p:spPr>
        <p:txBody>
          <a:bodyPr/>
          <a:lstStyle/>
          <a:p>
            <a:pPr algn="just"/>
            <a:r>
              <a:rPr lang="pt-BR" dirty="0"/>
              <a:t>A aposentadoria especial é um benefício que visa proteger a saúde do trabalhador. Quanto mais protegido, menos oneroso será para a Seguridade Social.</a:t>
            </a:r>
          </a:p>
          <a:p>
            <a:r>
              <a:rPr lang="pt-BR" dirty="0"/>
              <a:t>É necessário ajustar a vedação da conversão do texto de acordo com o Art. 201, § 1º da CF/88;</a:t>
            </a:r>
          </a:p>
          <a:p>
            <a:pPr algn="just"/>
            <a:r>
              <a:rPr lang="pt-BR" dirty="0"/>
              <a:t>Deve ser mantida a proteção aos trabalhadores expostos ao risco integridade física;</a:t>
            </a:r>
          </a:p>
          <a:p>
            <a:r>
              <a:rPr lang="pt-BR" dirty="0"/>
              <a:t>Incentivar e criar políticas públicas para arrecadar a contribuição do adicional do SAT pelas empresas que expõem trabalhadores a agentes nocivos à saúde;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7C897-B8DB-1369-5943-320AD560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17" y="106332"/>
            <a:ext cx="10515600" cy="1325563"/>
          </a:xfrm>
        </p:spPr>
        <p:txBody>
          <a:bodyPr/>
          <a:lstStyle/>
          <a:p>
            <a:r>
              <a:rPr lang="pt-BR" b="1" i="0" dirty="0">
                <a:solidFill>
                  <a:srgbClr val="0B1836"/>
                </a:solidFill>
                <a:effectLst/>
                <a:latin typeface="Montserrat" panose="00000500000000000000" pitchFamily="2" charset="0"/>
              </a:rPr>
              <a:t>Sobre o IBDP</a:t>
            </a:r>
            <a:br>
              <a:rPr lang="pt-BR" b="1" i="0" dirty="0">
                <a:solidFill>
                  <a:srgbClr val="0B1836"/>
                </a:solidFill>
                <a:effectLst/>
                <a:latin typeface="Montserrat" panose="00000500000000000000" pitchFamily="2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BF746-0891-81EC-0761-0177B439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91" y="1009291"/>
            <a:ext cx="10515600" cy="4675967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O Instituto Brasileiro de Direito Previdenciário (IBDP) é uma associação civil de cunho científico-jurídico e de finalidade sociocultural, sem fins lucrativos, apartidária, regida pelas disposições do Código Civil Brasileiro e pelo seu Estatuto, constituída por prazo indeterminado, com atuação em todo território brasileiro.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Missão:</a:t>
            </a:r>
            <a:endParaRPr lang="pt-BR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Congregar agentes sociais que estudam o direito previdenciário com objetivo de conhecer, aprimorar, ampliar e discutir matérias afins.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Apoiar, fomentar, divulgar e incentivar estudos e pesquisas dos mais variados assuntos pertinentes ao direito previdenciário.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Atuar institucionalmente e assessorar entidades públicas e privadas em questões administrativas, jurídicas, legislativas e políticas pertinentes à seguridade social.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Realizar eventos de crescimento, divulgação e aprimoramento do direito previdenciário.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Visão:</a:t>
            </a:r>
            <a:endParaRPr lang="pt-BR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Ser referência universal para os agentes sociais no direito previdenciário.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Valores:</a:t>
            </a:r>
            <a:endParaRPr lang="pt-BR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Ética, seriedade, comprometimento, desenvolvimento científico e eficiência.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61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0321" y="44823"/>
            <a:ext cx="7881899" cy="6768353"/>
          </a:xfrm>
          <a:custGeom>
            <a:avLst/>
            <a:gdLst/>
            <a:ahLst/>
            <a:cxnLst/>
            <a:rect l="l" t="t" r="r" b="b"/>
            <a:pathLst>
              <a:path w="12376885" h="12143772">
                <a:moveTo>
                  <a:pt x="0" y="0"/>
                </a:moveTo>
                <a:lnTo>
                  <a:pt x="12376885" y="0"/>
                </a:lnTo>
                <a:lnTo>
                  <a:pt x="12376885" y="12143772"/>
                </a:lnTo>
                <a:lnTo>
                  <a:pt x="0" y="1214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l="-43669" r="-30759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800" dirty="0"/>
          </a:p>
        </p:txBody>
      </p:sp>
      <p:sp>
        <p:nvSpPr>
          <p:cNvPr id="4" name="Freeform 4"/>
          <p:cNvSpPr/>
          <p:nvPr/>
        </p:nvSpPr>
        <p:spPr>
          <a:xfrm>
            <a:off x="8795656" y="4763"/>
            <a:ext cx="3656823" cy="6853237"/>
          </a:xfrm>
          <a:custGeom>
            <a:avLst/>
            <a:gdLst/>
            <a:ahLst/>
            <a:cxnLst/>
            <a:rect l="l" t="t" r="r" b="b"/>
            <a:pathLst>
              <a:path w="6851493" h="10279856">
                <a:moveTo>
                  <a:pt x="0" y="0"/>
                </a:moveTo>
                <a:lnTo>
                  <a:pt x="6851493" y="0"/>
                </a:lnTo>
                <a:lnTo>
                  <a:pt x="6851493" y="10279856"/>
                </a:lnTo>
                <a:lnTo>
                  <a:pt x="0" y="10279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800"/>
          </a:p>
        </p:txBody>
      </p:sp>
      <p:sp>
        <p:nvSpPr>
          <p:cNvPr id="5" name="TextBox 5"/>
          <p:cNvSpPr txBox="1"/>
          <p:nvPr/>
        </p:nvSpPr>
        <p:spPr>
          <a:xfrm>
            <a:off x="1433186" y="657652"/>
            <a:ext cx="2793997" cy="342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683A22"/>
                </a:solidFill>
                <a:latin typeface="Lufga Semi-Bold"/>
              </a:rPr>
              <a:t>CURRÍCULO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748" y="89647"/>
            <a:ext cx="6022427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73"/>
              </a:lnSpc>
            </a:pPr>
            <a:r>
              <a:rPr lang="en-US" sz="2266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fga Semi-Bold"/>
              </a:rPr>
              <a:t>ADRIANE BRAMANTE DE C. LADENTHIN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134103"/>
            <a:ext cx="8618008" cy="5056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Advogada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,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desde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1993.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Mestre 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Doutora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pela PUC-SP.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Pós-Doutora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pela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Universidade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Coimbra.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Cofundadora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Imortalizada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pela Academia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Letras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Direito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Previdenciário</a:t>
            </a:r>
            <a:endParaRPr lang="en-US" sz="1600" b="1" dirty="0">
              <a:solidFill>
                <a:srgbClr val="683A22">
                  <a:alpha val="80000"/>
                </a:srgbClr>
              </a:solidFill>
              <a:latin typeface="Raleway"/>
            </a:endParaRP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Presidente do Instituto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Brasileiro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Direito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Previdenciário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– IBDP,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gestão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2018/2020 e 2019 a 2023.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Presidente da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Comissão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Especial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Direito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Previdenciário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da OAB/SP.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Membro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Consultor da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Comissão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Nacional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Direito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Previdencário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do CFOAB.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Coordenadora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da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pós-graduação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Direito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Previdenciário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da ESA/SP,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núcleos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Sumaré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,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Jundiaí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, Santo André, São José do Rio Preto, Guarulhos e Sorocaba.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Coordenadora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pós-graduação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no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Damásio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Esmafe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-PR.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Professora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convidada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dos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cursos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pós-graduação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da EPD, ICDS Connect, PUC-PR, ESMAFE-PR, ESMAFE-RS,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dentre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outras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Autora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obras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jurídicas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.</a:t>
            </a:r>
          </a:p>
          <a:p>
            <a:pPr marL="345457" lvl="1" indent="-172729" algn="just">
              <a:lnSpc>
                <a:spcPts val="223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Membro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do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Conselho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Editorial da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Revista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de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Direito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Previdenciário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da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Editora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 </a:t>
            </a:r>
            <a:r>
              <a:rPr lang="en-US" sz="1600" b="1" dirty="0" err="1">
                <a:solidFill>
                  <a:srgbClr val="683A22">
                    <a:alpha val="80000"/>
                  </a:srgbClr>
                </a:solidFill>
                <a:latin typeface="Raleway"/>
              </a:rPr>
              <a:t>LexMagister</a:t>
            </a: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.</a:t>
            </a:r>
          </a:p>
          <a:p>
            <a:pPr marL="345457" lvl="1" indent="-172729" algn="r">
              <a:lnSpc>
                <a:spcPts val="2239"/>
              </a:lnSpc>
              <a:buFont typeface="Arial"/>
              <a:buChar char="•"/>
            </a:pPr>
            <a:r>
              <a:rPr lang="en-US" sz="1600" b="1" dirty="0">
                <a:solidFill>
                  <a:srgbClr val="683A22">
                    <a:alpha val="80000"/>
                  </a:srgbClr>
                </a:solidFill>
                <a:latin typeface="Raleway"/>
              </a:rPr>
              <a:t>Instagram: @adribramante</a:t>
            </a:r>
          </a:p>
          <a:p>
            <a:pPr algn="just">
              <a:lnSpc>
                <a:spcPts val="2239"/>
              </a:lnSpc>
            </a:pPr>
            <a:endParaRPr lang="en-US" sz="1600" dirty="0">
              <a:solidFill>
                <a:srgbClr val="683A22">
                  <a:alpha val="80000"/>
                </a:srgb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7749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1A9B6-0294-469F-B9A1-1E80E028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8901"/>
            <a:ext cx="8229600" cy="622300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latin typeface="+mn-lt"/>
              </a:rPr>
              <a:t>MEIO AMBIENTE DE TRABALHO DESEQUILIBRADO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77877F-FC52-2FD9-E0E3-C49187D7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1"/>
            <a:ext cx="12192000" cy="4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1A9B6-0294-469F-B9A1-1E80E028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05" y="88899"/>
            <a:ext cx="8932261" cy="122231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E5A812"/>
                </a:solidFill>
                <a:latin typeface="+mn-lt"/>
              </a:rPr>
              <a:t>ACIDENTES SUBNOTIFICADOS AINDA SÃO MUITO EXPRESSIVOS</a:t>
            </a:r>
            <a:endParaRPr lang="pt-BR" sz="3200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06A002-6A29-8C98-1067-BB75F2F2B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7" y="1099389"/>
            <a:ext cx="11896436" cy="48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44AA4-9F37-47DA-D2FB-3321D163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490971"/>
            <a:ext cx="1108809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FISCALIZAÇÃO X PROTEÇÃO AO TRABALHADOR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67E894C-6A5D-C1A2-6D91-FE4003EEC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4" r="1" b="2780"/>
          <a:stretch/>
        </p:blipFill>
        <p:spPr>
          <a:xfrm>
            <a:off x="690661" y="390832"/>
            <a:ext cx="10903297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D998F-7028-FCB9-7082-8567107E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4" y="365125"/>
            <a:ext cx="10293626" cy="231223"/>
          </a:xfrm>
        </p:spPr>
        <p:txBody>
          <a:bodyPr>
            <a:normAutofit fontScale="90000"/>
          </a:bodyPr>
          <a:lstStyle/>
          <a:p>
            <a:r>
              <a:rPr lang="pt-BR" dirty="0"/>
              <a:t>NÚMEROS QUE SURPREENDEM </a:t>
            </a:r>
          </a:p>
        </p:txBody>
      </p:sp>
      <p:pic>
        <p:nvPicPr>
          <p:cNvPr id="1090" name="Imagem 1089">
            <a:extLst>
              <a:ext uri="{FF2B5EF4-FFF2-40B4-BE49-F238E27FC236}">
                <a16:creationId xmlns:a16="http://schemas.microsoft.com/office/drawing/2014/main" id="{71D86084-54A0-BCFF-0759-C4648A10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3" y="1267668"/>
            <a:ext cx="10893286" cy="31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E03C9-21AE-361A-506F-41ECB081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50" y="18256"/>
            <a:ext cx="10284125" cy="792628"/>
          </a:xfrm>
        </p:spPr>
        <p:txBody>
          <a:bodyPr/>
          <a:lstStyle/>
          <a:p>
            <a:r>
              <a:rPr lang="pt-BR" dirty="0"/>
              <a:t>O QUE AINDA PRECISAMOS AJUSTAR?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22C8A1C-0788-0C0D-5887-C6EF75DF6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09059"/>
              </p:ext>
            </p:extLst>
          </p:nvPr>
        </p:nvGraphicFramePr>
        <p:xfrm>
          <a:off x="838200" y="10751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8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C0D8F-C7CA-418B-979E-9EB4E469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53C59-6157-4889-AFC2-572D06934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74A6F-E7B3-4595-B7B2-408CB89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5AC50-113F-4DCD-AA64-E149BCB49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C0D8F-C7CA-418B-979E-9EB4E469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53C59-6157-4889-AFC2-572D06934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74A6F-E7B3-4595-B7B2-408CB89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5AC50-113F-4DCD-AA64-E149BCB49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C0D8F-C7CA-418B-979E-9EB4E469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53C59-6157-4889-AFC2-572D06934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74A6F-E7B3-4595-B7B2-408CB89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5AC50-113F-4DCD-AA64-E149BCB49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C0D8F-C7CA-418B-979E-9EB4E469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53C59-6157-4889-AFC2-572D06934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74A6F-E7B3-4595-B7B2-408CB89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5AC50-113F-4DCD-AA64-E149BCB49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Graphic spid="4" grpId="2">
        <p:bldSub>
          <a:bldDgm bld="one"/>
        </p:bldSub>
      </p:bldGraphic>
      <p:bldGraphic spid="4" grpId="3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9A47454-C4FD-4AEB-B2AD-CDE27B4BF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" r="443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39EEB2-A6AB-4786-86BA-BBE1F96D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MANTER A PERICULOSIDADE PARA CUMPRIR O ACORDO FEITO EM 2019</a:t>
            </a:r>
          </a:p>
        </p:txBody>
      </p:sp>
    </p:spTree>
    <p:extLst>
      <p:ext uri="{BB962C8B-B14F-4D97-AF65-F5344CB8AC3E}">
        <p14:creationId xmlns:p14="http://schemas.microsoft.com/office/powerpoint/2010/main" val="30344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1610-891E-7AB0-DA8F-1439838E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47" y="84031"/>
            <a:ext cx="10455564" cy="748145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A DIFICULDADE DA APOSENTADORIA ESPECIAL NA VIA ADMINISTRATIVA GERA MAIS DESPESAS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BC7A28-021F-5D44-49B4-90ECCAC1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16" y="918439"/>
            <a:ext cx="10574226" cy="52109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A97E2CC-C1E2-EC1A-C606-1DF15D017E5F}"/>
              </a:ext>
            </a:extLst>
          </p:cNvPr>
          <p:cNvSpPr/>
          <p:nvPr/>
        </p:nvSpPr>
        <p:spPr>
          <a:xfrm>
            <a:off x="1100347" y="2605177"/>
            <a:ext cx="10050637" cy="2760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476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DP 2018" id="{F0B2E01B-AF4C-43D6-B7A7-68816791EE3B}" vid="{749BED91-D035-40FF-B8F2-4329C819CD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PPT_padrão_IBDP_cursos</Template>
  <TotalTime>179</TotalTime>
  <Words>507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Lufga Semi-Bold</vt:lpstr>
      <vt:lpstr>Montserrat</vt:lpstr>
      <vt:lpstr>Raleway</vt:lpstr>
      <vt:lpstr>Tema do Office</vt:lpstr>
      <vt:lpstr>APOSENTADORIA ESPECIAL  PLP 42/2023 E PLP 245/19</vt:lpstr>
      <vt:lpstr>Apresentação do PowerPoint</vt:lpstr>
      <vt:lpstr>MEIO AMBIENTE DE TRABALHO DESEQUILIBRADO</vt:lpstr>
      <vt:lpstr>ACIDENTES SUBNOTIFICADOS AINDA SÃO MUITO EXPRESSIVOS</vt:lpstr>
      <vt:lpstr>FISCALIZAÇÃO X PROTEÇÃO AO TRABALHADOR</vt:lpstr>
      <vt:lpstr>NÚMEROS QUE SURPREENDEM </vt:lpstr>
      <vt:lpstr>O QUE AINDA PRECISAMOS AJUSTAR?</vt:lpstr>
      <vt:lpstr>MANTER A PERICULOSIDADE PARA CUMPRIR O ACORDO FEITO EM 2019</vt:lpstr>
      <vt:lpstr>A DIFICULDADE DA APOSENTADORIA ESPECIAL NA VIA ADMINISTRATIVA GERA MAIS DESPESAS</vt:lpstr>
      <vt:lpstr>Conclusões:</vt:lpstr>
      <vt:lpstr>Sobre o IBDP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 palestra</dc:title>
  <dc:creator>Desktop</dc:creator>
  <cp:lastModifiedBy>Adriane Bramante</cp:lastModifiedBy>
  <cp:revision>7</cp:revision>
  <dcterms:created xsi:type="dcterms:W3CDTF">2022-04-29T00:18:16Z</dcterms:created>
  <dcterms:modified xsi:type="dcterms:W3CDTF">2024-07-03T19:26:19Z</dcterms:modified>
</cp:coreProperties>
</file>