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notesMasterIdLst>
    <p:notesMasterId r:id="rId90"/>
  </p:notesMasterIdLst>
  <p:sldIdLst>
    <p:sldId id="882" r:id="rId2"/>
    <p:sldId id="1108" r:id="rId3"/>
    <p:sldId id="686" r:id="rId4"/>
    <p:sldId id="935" r:id="rId5"/>
    <p:sldId id="450" r:id="rId6"/>
    <p:sldId id="985" r:id="rId7"/>
    <p:sldId id="939" r:id="rId8"/>
    <p:sldId id="1309" r:id="rId9"/>
    <p:sldId id="1575" r:id="rId10"/>
    <p:sldId id="1308" r:id="rId11"/>
    <p:sldId id="869" r:id="rId12"/>
    <p:sldId id="1121" r:id="rId13"/>
    <p:sldId id="1593" r:id="rId14"/>
    <p:sldId id="1299" r:id="rId15"/>
    <p:sldId id="1300" r:id="rId16"/>
    <p:sldId id="1301" r:id="rId17"/>
    <p:sldId id="1122" r:id="rId18"/>
    <p:sldId id="1103" r:id="rId19"/>
    <p:sldId id="1595" r:id="rId20"/>
    <p:sldId id="1596" r:id="rId21"/>
    <p:sldId id="1597" r:id="rId22"/>
    <p:sldId id="1598" r:id="rId23"/>
    <p:sldId id="1599" r:id="rId24"/>
    <p:sldId id="1600" r:id="rId25"/>
    <p:sldId id="1601" r:id="rId26"/>
    <p:sldId id="1602" r:id="rId27"/>
    <p:sldId id="1603" r:id="rId28"/>
    <p:sldId id="1604" r:id="rId29"/>
    <p:sldId id="1078" r:id="rId30"/>
    <p:sldId id="451" r:id="rId31"/>
    <p:sldId id="1305" r:id="rId32"/>
    <p:sldId id="942" r:id="rId33"/>
    <p:sldId id="961" r:id="rId34"/>
    <p:sldId id="927" r:id="rId35"/>
    <p:sldId id="928" r:id="rId36"/>
    <p:sldId id="1117" r:id="rId37"/>
    <p:sldId id="1303" r:id="rId38"/>
    <p:sldId id="1304" r:id="rId39"/>
    <p:sldId id="1592" r:id="rId40"/>
    <p:sldId id="1605" r:id="rId41"/>
    <p:sldId id="1606" r:id="rId42"/>
    <p:sldId id="1607" r:id="rId43"/>
    <p:sldId id="1608" r:id="rId44"/>
    <p:sldId id="1609" r:id="rId45"/>
    <p:sldId id="1610" r:id="rId46"/>
    <p:sldId id="1611" r:id="rId47"/>
    <p:sldId id="1612" r:id="rId48"/>
    <p:sldId id="1613" r:id="rId49"/>
    <p:sldId id="1614" r:id="rId50"/>
    <p:sldId id="1615" r:id="rId51"/>
    <p:sldId id="1616" r:id="rId52"/>
    <p:sldId id="1617" r:id="rId53"/>
    <p:sldId id="853" r:id="rId54"/>
    <p:sldId id="800" r:id="rId55"/>
    <p:sldId id="910" r:id="rId56"/>
    <p:sldId id="454" r:id="rId57"/>
    <p:sldId id="455" r:id="rId58"/>
    <p:sldId id="956" r:id="rId59"/>
    <p:sldId id="1576" r:id="rId60"/>
    <p:sldId id="925" r:id="rId61"/>
    <p:sldId id="900" r:id="rId62"/>
    <p:sldId id="708" r:id="rId63"/>
    <p:sldId id="962" r:id="rId64"/>
    <p:sldId id="967" r:id="rId65"/>
    <p:sldId id="969" r:id="rId66"/>
    <p:sldId id="970" r:id="rId67"/>
    <p:sldId id="466" r:id="rId68"/>
    <p:sldId id="778" r:id="rId69"/>
    <p:sldId id="620" r:id="rId70"/>
    <p:sldId id="444" r:id="rId71"/>
    <p:sldId id="1067" r:id="rId72"/>
    <p:sldId id="1068" r:id="rId73"/>
    <p:sldId id="940" r:id="rId74"/>
    <p:sldId id="1069" r:id="rId75"/>
    <p:sldId id="1070" r:id="rId76"/>
    <p:sldId id="1618" r:id="rId77"/>
    <p:sldId id="746" r:id="rId78"/>
    <p:sldId id="484" r:id="rId79"/>
    <p:sldId id="621" r:id="rId80"/>
    <p:sldId id="625" r:id="rId81"/>
    <p:sldId id="622" r:id="rId82"/>
    <p:sldId id="623" r:id="rId83"/>
    <p:sldId id="624" r:id="rId84"/>
    <p:sldId id="627" r:id="rId85"/>
    <p:sldId id="754" r:id="rId86"/>
    <p:sldId id="933" r:id="rId87"/>
    <p:sldId id="930" r:id="rId88"/>
    <p:sldId id="655" r:id="rId8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4EA2"/>
    <a:srgbClr val="180E4B"/>
    <a:srgbClr val="0070C0"/>
    <a:srgbClr val="FFFFFF"/>
    <a:srgbClr val="62B9E9"/>
    <a:srgbClr val="6F7BBC"/>
    <a:srgbClr val="4B99B8"/>
    <a:srgbClr val="FFD64F"/>
    <a:srgbClr val="5CB7E8"/>
    <a:srgbClr val="EFEE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338" autoAdjust="0"/>
    <p:restoredTop sz="94377" autoAdjust="0"/>
  </p:normalViewPr>
  <p:slideViewPr>
    <p:cSldViewPr snapToGrid="0">
      <p:cViewPr varScale="1">
        <p:scale>
          <a:sx n="57" d="100"/>
          <a:sy n="57" d="100"/>
        </p:scale>
        <p:origin x="159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5236"/>
    </p:cViewPr>
  </p:sorterViewPr>
  <p:notesViewPr>
    <p:cSldViewPr snapToGrid="0" showGuides="1">
      <p:cViewPr varScale="1">
        <p:scale>
          <a:sx n="70" d="100"/>
          <a:sy n="70" d="100"/>
        </p:scale>
        <p:origin x="-2814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7EEF52-0D00-4B15-AFC3-D4694B16CB91}" type="datetimeFigureOut">
              <a:rPr lang="pt-BR" smtClean="0"/>
              <a:pPr/>
              <a:t>28/08/2019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6B6D91-86BB-437B-8A19-329AA0024D05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8475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9D7612-C999-4606-A95C-0BD0331444FF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86722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B6D91-86BB-437B-8A19-329AA0024D05}" type="slidenum">
              <a:rPr lang="pt-BR" smtClean="0"/>
              <a:pPr/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3230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B6D91-86BB-437B-8A19-329AA0024D05}" type="slidenum">
              <a:rPr lang="pt-BR" smtClean="0"/>
              <a:pPr/>
              <a:t>59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2341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DA11F-F3C4-4803-B9DE-23B2743299C3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5761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B6D91-86BB-437B-8A19-329AA0024D05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0699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DA11F-F3C4-4803-B9DE-23B2743299C3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6589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DA11F-F3C4-4803-B9DE-23B2743299C3}" type="slidenum">
              <a:rPr lang="pt-BR" smtClean="0"/>
              <a:pPr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2835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xfrm>
            <a:off x="685495" y="4342940"/>
            <a:ext cx="5487013" cy="4114587"/>
          </a:xfrm>
          <a:noFill/>
          <a:ln/>
        </p:spPr>
        <p:txBody>
          <a:bodyPr lIns="87476" tIns="43738" rIns="87476" bIns="43738"/>
          <a:lstStyle/>
          <a:p>
            <a:pPr defTabSz="436676">
              <a:spcBef>
                <a:spcPct val="0"/>
              </a:spcBef>
            </a:pPr>
            <a:endParaRPr lang="en-AU" dirty="0">
              <a:ea typeface="ＭＳ Ｐゴシック" pitchFamily="34" charset="-128"/>
            </a:endParaRPr>
          </a:p>
        </p:txBody>
      </p:sp>
      <p:sp>
        <p:nvSpPr>
          <p:cNvPr id="101380" name="Slide Number Placeholder 3"/>
          <p:cNvSpPr txBox="1">
            <a:spLocks noGrp="1"/>
          </p:cNvSpPr>
          <p:nvPr/>
        </p:nvSpPr>
        <p:spPr bwMode="auto">
          <a:xfrm>
            <a:off x="3884464" y="8684461"/>
            <a:ext cx="2972004" cy="458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476" tIns="43738" rIns="87476" bIns="43738" anchor="b"/>
          <a:lstStyle/>
          <a:p>
            <a:pPr algn="r" defTabSz="436676"/>
            <a:fld id="{F95A2B20-B291-49F2-89F8-905F12B6B382}" type="slidenum">
              <a:rPr lang="en-US" sz="1100">
                <a:latin typeface="Arial" charset="0"/>
              </a:rPr>
              <a:pPr algn="r" defTabSz="436676"/>
              <a:t>24</a:t>
            </a:fld>
            <a:endParaRPr lang="en-US" sz="11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825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xfrm>
            <a:off x="685495" y="4342940"/>
            <a:ext cx="5487013" cy="4114587"/>
          </a:xfrm>
          <a:noFill/>
          <a:ln/>
        </p:spPr>
        <p:txBody>
          <a:bodyPr lIns="87476" tIns="43738" rIns="87476" bIns="43738"/>
          <a:lstStyle/>
          <a:p>
            <a:pPr defTabSz="436676">
              <a:spcBef>
                <a:spcPct val="0"/>
              </a:spcBef>
            </a:pPr>
            <a:endParaRPr lang="en-AU" dirty="0">
              <a:ea typeface="ＭＳ Ｐゴシック" pitchFamily="34" charset="-128"/>
            </a:endParaRPr>
          </a:p>
        </p:txBody>
      </p:sp>
      <p:sp>
        <p:nvSpPr>
          <p:cNvPr id="102404" name="Slide Number Placeholder 3"/>
          <p:cNvSpPr txBox="1">
            <a:spLocks noGrp="1"/>
          </p:cNvSpPr>
          <p:nvPr/>
        </p:nvSpPr>
        <p:spPr bwMode="auto">
          <a:xfrm>
            <a:off x="3884464" y="8684461"/>
            <a:ext cx="2972004" cy="458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476" tIns="43738" rIns="87476" bIns="43738" anchor="b"/>
          <a:lstStyle/>
          <a:p>
            <a:pPr algn="r" defTabSz="436676"/>
            <a:fld id="{23C6F8F1-82B2-4505-847F-07A9CD735C46}" type="slidenum">
              <a:rPr lang="en-US" sz="1100">
                <a:latin typeface="Arial" charset="0"/>
              </a:rPr>
              <a:pPr algn="r" defTabSz="436676"/>
              <a:t>25</a:t>
            </a:fld>
            <a:endParaRPr lang="en-US" sz="11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1984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6B6D91-86BB-437B-8A19-329AA0024D05}" type="slidenum">
              <a:rPr lang="pt-BR" smtClean="0"/>
              <a:pPr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5179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B6D91-86BB-437B-8A19-329AA0024D05}" type="slidenum">
              <a:rPr lang="pt-BR" smtClean="0"/>
              <a:pPr/>
              <a:t>30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ângulo retângulo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685800" y="1752603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BR"/>
              <a:t>Clique para editar o estilo do subtítulo mestre</a:t>
            </a:r>
            <a:endParaRPr kumimoji="0" lang="en-US"/>
          </a:p>
        </p:txBody>
      </p:sp>
      <p:grpSp>
        <p:nvGrpSpPr>
          <p:cNvPr id="2" name="Grupo 1"/>
          <p:cNvGrpSpPr/>
          <p:nvPr/>
        </p:nvGrpSpPr>
        <p:grpSpPr>
          <a:xfrm>
            <a:off x="-3764" y="4953000"/>
            <a:ext cx="9147765" cy="1912088"/>
            <a:chOff x="-3765" y="4832896"/>
            <a:chExt cx="9147765" cy="2032192"/>
          </a:xfrm>
        </p:grpSpPr>
        <p:sp>
          <p:nvSpPr>
            <p:cNvPr id="7" name="Forma liv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orma liv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orma liv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Conector reto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A2BFBD4-C1E6-48E6-826E-AD39D18F7EED}" type="datetimeFigureOut">
              <a:rPr lang="pt-BR" smtClean="0"/>
              <a:pPr/>
              <a:t>28/08/2019</a:t>
            </a:fld>
            <a:endParaRPr lang="pt-BR"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D8E5480-0DF6-4544-87AE-F3F584B5540A}" type="slidenum">
              <a:rPr lang="pt-BR" smtClean="0"/>
              <a:pPr/>
              <a:t>‹#›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31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BFBD4-C1E6-48E6-826E-AD39D18F7EED}" type="datetimeFigureOut">
              <a:rPr lang="pt-BR" smtClean="0"/>
              <a:pPr/>
              <a:t>28/08/2019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E5480-0DF6-4544-87AE-F3F584B5540A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44013" y="274642"/>
            <a:ext cx="1777470" cy="5592761"/>
          </a:xfrm>
        </p:spPr>
        <p:txBody>
          <a:bodyPr vert="eaVert"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BFBD4-C1E6-48E6-826E-AD39D18F7EED}" type="datetimeFigureOut">
              <a:rPr lang="pt-BR" smtClean="0"/>
              <a:pPr/>
              <a:t>28/08/2019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E5480-0DF6-4544-87AE-F3F584B5540A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6FA13E0E-DAFD-42AA-A92A-B89823A0C0E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8760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1906" y="609600"/>
            <a:ext cx="6982544" cy="1143000"/>
          </a:xfrm>
        </p:spPr>
        <p:txBody>
          <a:bodyPr/>
          <a:lstStyle>
            <a:lvl1pPr>
              <a:defRPr>
                <a:latin typeface="+mj-lt"/>
                <a:cs typeface="Times New Roman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r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CH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E82C9EA1-0F4B-4AB8-BA35-5F23B5BD9F9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022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  <a:cs typeface="Times New Roman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r-CH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pPr>
              <a:defRPr/>
            </a:pPr>
            <a:fld id="{0994A65C-E446-41A4-BD33-F2716C14E3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Imagem 18" descr="ilc_logo_portuguese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51" y="71438"/>
            <a:ext cx="1071563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570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11188" y="1916113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1188" y="4049713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B6BFE-5DF5-4012-9AD7-FE6541CC42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BFBD4-C1E6-48E6-826E-AD39D18F7EED}" type="datetimeFigureOut">
              <a:rPr lang="pt-BR" smtClean="0"/>
              <a:pPr/>
              <a:t>28/08/2019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E5480-0DF6-4544-87AE-F3F584B5540A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pic>
        <p:nvPicPr>
          <p:cNvPr id="8" name="Picture 1" descr="fund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Imagem 18" descr="ilc_logo_portugues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51" y="71438"/>
            <a:ext cx="1071563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BFBD4-C1E6-48E6-826E-AD39D18F7EED}" type="datetimeFigureOut">
              <a:rPr lang="pt-BR" smtClean="0"/>
              <a:pPr/>
              <a:t>28/08/2019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E5480-0DF6-4544-87AE-F3F584B5540A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7" name="Divis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Divis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48133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48133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BFBD4-C1E6-48E6-826E-AD39D18F7EED}" type="datetimeFigureOut">
              <a:rPr lang="pt-BR" smtClean="0"/>
              <a:pPr/>
              <a:t>28/08/2019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E5480-0DF6-4544-87AE-F3F584B5540A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7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1444296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444296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BFBD4-C1E6-48E6-826E-AD39D18F7EED}" type="datetimeFigureOut">
              <a:rPr lang="pt-BR" smtClean="0"/>
              <a:pPr/>
              <a:t>28/08/2019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E5480-0DF6-4544-87AE-F3F584B5540A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BFBD4-C1E6-48E6-826E-AD39D18F7EED}" type="datetimeFigureOut">
              <a:rPr lang="pt-BR" smtClean="0"/>
              <a:pPr/>
              <a:t>28/08/2019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E5480-0DF6-4544-87AE-F3F584B5540A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BFBD4-C1E6-48E6-826E-AD39D18F7EED}" type="datetimeFigureOut">
              <a:rPr lang="pt-BR" smtClean="0"/>
              <a:pPr/>
              <a:t>28/08/2019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E5480-0DF6-4544-87AE-F3F584B5540A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6A2BFBD4-C1E6-48E6-826E-AD39D18F7EED}" type="datetimeFigureOut">
              <a:rPr lang="pt-BR" smtClean="0"/>
              <a:pPr/>
              <a:t>28/08/2019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E5480-0DF6-4544-87AE-F3F584B5540A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t-BR"/>
              <a:t>Clique no ícone para adicionar uma imagem</a:t>
            </a:r>
            <a:endParaRPr kumimoji="0" lang="en-US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A2BFBD4-C1E6-48E6-826E-AD39D18F7EED}" type="datetimeFigureOut">
              <a:rPr lang="pt-BR" smtClean="0"/>
              <a:pPr/>
              <a:t>28/08/2019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380073" y="6407946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D8E5480-0DF6-4544-87AE-F3F584B5540A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1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716437" y="5001995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orma livre 8"/>
          <p:cNvSpPr>
            <a:spLocks/>
          </p:cNvSpPr>
          <p:nvPr/>
        </p:nvSpPr>
        <p:spPr bwMode="auto">
          <a:xfrm>
            <a:off x="-53560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Triângulo retângulo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Conector reto 10"/>
          <p:cNvCxnSpPr/>
          <p:nvPr/>
        </p:nvCxnSpPr>
        <p:spPr>
          <a:xfrm>
            <a:off x="-9237" y="5787740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ivis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Divis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vre 12"/>
          <p:cNvSpPr>
            <a:spLocks/>
          </p:cNvSpPr>
          <p:nvPr/>
        </p:nvSpPr>
        <p:spPr bwMode="auto">
          <a:xfrm>
            <a:off x="716437" y="5001995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orma livre 11"/>
          <p:cNvSpPr>
            <a:spLocks/>
          </p:cNvSpPr>
          <p:nvPr/>
        </p:nvSpPr>
        <p:spPr bwMode="auto">
          <a:xfrm>
            <a:off x="-53560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Triângulo retângulo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7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Conector reto 14"/>
          <p:cNvCxnSpPr/>
          <p:nvPr/>
        </p:nvCxnSpPr>
        <p:spPr>
          <a:xfrm>
            <a:off x="-9237" y="5787740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ço Reservado para Título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idx="1"/>
          </p:nvPr>
        </p:nvSpPr>
        <p:spPr>
          <a:xfrm>
            <a:off x="457200" y="1481330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/>
              <a:t>Clique para editar os estilos do texto mestre</a:t>
            </a:r>
          </a:p>
          <a:p>
            <a:pPr lvl="1" eaLnBrk="1" latinLnBrk="0" hangingPunct="1"/>
            <a:r>
              <a:rPr kumimoji="0" lang="pt-BR"/>
              <a:t>Segundo nível</a:t>
            </a:r>
          </a:p>
          <a:p>
            <a:pPr lvl="2" eaLnBrk="1" latinLnBrk="0" hangingPunct="1"/>
            <a:r>
              <a:rPr kumimoji="0" lang="pt-BR"/>
              <a:t>Terceiro nível</a:t>
            </a:r>
          </a:p>
          <a:p>
            <a:pPr lvl="3" eaLnBrk="1" latinLnBrk="0" hangingPunct="1"/>
            <a:r>
              <a:rPr kumimoji="0" lang="pt-BR"/>
              <a:t>Quarto nível</a:t>
            </a:r>
          </a:p>
          <a:p>
            <a:pPr lvl="4" eaLnBrk="1" latinLnBrk="0" hangingPunct="1"/>
            <a:r>
              <a:rPr kumimoji="0" lang="pt-BR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6A2BFBD4-C1E6-48E6-826E-AD39D18F7EED}" type="datetimeFigureOut">
              <a:rPr lang="pt-BR" smtClean="0"/>
              <a:pPr/>
              <a:t>28/08/2019</a:t>
            </a:fld>
            <a:endParaRPr lang="pt-BR"/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4380073" y="6407946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8647272" y="6407946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D8E5480-0DF6-4544-87AE-F3F584B5540A}" type="slidenum">
              <a:rPr lang="pt-BR" smtClean="0"/>
              <a:pPr/>
              <a:t>‹#›</a:t>
            </a:fld>
            <a:endParaRPr lang="pt-BR"/>
          </a:p>
        </p:txBody>
      </p:sp>
      <p:pic>
        <p:nvPicPr>
          <p:cNvPr id="11" name="Picture 1" descr="fundo.p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Imagem 18" descr="ilc_logo_portuguese.pn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4451" y="71438"/>
            <a:ext cx="1071563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7" r:id="rId15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mailto:ina.voelcker@ilcbrazil.org" TargetMode="External"/><Relationship Id="rId2" Type="http://schemas.openxmlformats.org/officeDocument/2006/relationships/hyperlink" Target="http://www.ilcbrazil..org/portugues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twitter.com/ilcbrazil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62273" y="816449"/>
            <a:ext cx="7619999" cy="3803354"/>
          </a:xfrm>
        </p:spPr>
        <p:txBody>
          <a:bodyPr>
            <a:noAutofit/>
          </a:bodyPr>
          <a:lstStyle/>
          <a:p>
            <a:r>
              <a:rPr lang="pt-BR" sz="36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pt-BR" sz="32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A REVOLUÇÃO DA LONGEVIDADE</a:t>
            </a:r>
            <a:br>
              <a:rPr lang="pt-BR" sz="32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br>
              <a:rPr lang="pt-BR" sz="32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r>
              <a:rPr lang="pt-BR" sz="2400" dirty="0">
                <a:solidFill>
                  <a:srgbClr val="FF0000"/>
                </a:solidFill>
                <a:latin typeface="Arial Black" pitchFamily="34" charset="0"/>
              </a:rPr>
              <a:t>Estamos preparando profissionais</a:t>
            </a:r>
            <a:br>
              <a:rPr lang="pt-BR" sz="2400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pt-BR" sz="2400" dirty="0">
                <a:solidFill>
                  <a:srgbClr val="FF0000"/>
                </a:solidFill>
                <a:latin typeface="Arial Black" pitchFamily="34" charset="0"/>
              </a:rPr>
              <a:t>para o século XXI ou ficaremos para o passado??</a:t>
            </a:r>
            <a:br>
              <a:rPr lang="pt-BR" sz="3200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pt-BR" sz="32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</a:t>
            </a:r>
            <a:br>
              <a:rPr lang="pt-BR" sz="32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r>
              <a:rPr lang="pt-BR" sz="20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Congresso Nacional</a:t>
            </a:r>
            <a:br>
              <a:rPr lang="pt-BR" sz="20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br>
              <a:rPr lang="pt-BR" sz="2000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pt-BR" sz="16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pt-BR" sz="1600" dirty="0" err="1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Brasilia</a:t>
            </a:r>
            <a:r>
              <a:rPr lang="pt-BR" sz="16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, 28 de agosto 2109</a:t>
            </a:r>
            <a:endParaRPr lang="pt-BR" sz="1600" b="1" dirty="0">
              <a:solidFill>
                <a:srgbClr val="180E4B"/>
              </a:solidFill>
              <a:latin typeface="Arial Black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" y="5255090"/>
            <a:ext cx="8197515" cy="136161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450"/>
              </a:spcBef>
            </a:pPr>
            <a:endParaRPr lang="pt-BR" sz="2000" b="1" dirty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pt-BR" sz="2000" b="1" dirty="0">
                <a:solidFill>
                  <a:srgbClr val="FFFFFF"/>
                </a:solidFill>
                <a:latin typeface="Arial Black" pitchFamily="34" charset="0"/>
              </a:rPr>
              <a:t>Alexandre </a:t>
            </a:r>
            <a:r>
              <a:rPr lang="pt-BR" sz="2000" b="1" dirty="0" err="1">
                <a:solidFill>
                  <a:srgbClr val="FFFFFF"/>
                </a:solidFill>
                <a:latin typeface="Arial Black" pitchFamily="34" charset="0"/>
              </a:rPr>
              <a:t>Kalache</a:t>
            </a:r>
            <a:endParaRPr lang="pt-BR" sz="2000" b="1" dirty="0">
              <a:solidFill>
                <a:srgbClr val="FFFFFF"/>
              </a:solidFill>
              <a:latin typeface="Arial Black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pt-BR" sz="2000" b="1" dirty="0">
                <a:solidFill>
                  <a:srgbClr val="FFFFFF"/>
                </a:solidFill>
                <a:latin typeface="Arial Black" pitchFamily="34" charset="0"/>
              </a:rPr>
              <a:t>Presidente, Centro Internacional da Longevidade, Brasil (</a:t>
            </a:r>
            <a:r>
              <a:rPr lang="pt-BR" sz="2000" b="1" dirty="0" err="1">
                <a:solidFill>
                  <a:srgbClr val="FFFFFF"/>
                </a:solidFill>
                <a:latin typeface="Arial Black" pitchFamily="34" charset="0"/>
              </a:rPr>
              <a:t>ILC-Brasil</a:t>
            </a:r>
            <a:r>
              <a:rPr lang="pt-BR" sz="2000" b="1" dirty="0">
                <a:solidFill>
                  <a:srgbClr val="FFFFFF"/>
                </a:solidFill>
                <a:latin typeface="Arial Black" pitchFamily="34" charset="0"/>
              </a:rPr>
              <a:t>) e co-Presidente, ILC Global </a:t>
            </a:r>
            <a:r>
              <a:rPr lang="pt-BR" sz="2000" b="1" dirty="0" err="1">
                <a:solidFill>
                  <a:srgbClr val="FFFFFF"/>
                </a:solidFill>
                <a:latin typeface="Arial Black" pitchFamily="34" charset="0"/>
              </a:rPr>
              <a:t>Alliance</a:t>
            </a:r>
            <a:endParaRPr lang="pt-BR" sz="1800" b="1" dirty="0">
              <a:solidFill>
                <a:srgbClr val="FFFFFF"/>
              </a:solidFill>
              <a:latin typeface="Arial Black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pt-BR" sz="1800" b="1" dirty="0">
              <a:solidFill>
                <a:srgbClr val="002060"/>
              </a:solidFill>
              <a:latin typeface="Arial Black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pt-BR" sz="1800" b="1" dirty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pt-BR" sz="1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327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730787" y="1484633"/>
            <a:ext cx="1779686" cy="488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3200" b="1" dirty="0">
                <a:solidFill>
                  <a:srgbClr val="FF0000"/>
                </a:solidFill>
                <a:latin typeface="Arial Black" pitchFamily="34" charset="0"/>
              </a:rPr>
              <a:t>2015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887542" y="1542159"/>
            <a:ext cx="2463722" cy="488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3200" b="1" spc="-75" dirty="0">
                <a:solidFill>
                  <a:srgbClr val="FF0000"/>
                </a:solidFill>
                <a:latin typeface="Arial Black" pitchFamily="34" charset="0"/>
              </a:rPr>
              <a:t>2065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50046" y="2423254"/>
            <a:ext cx="1458162" cy="86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pt-BR" sz="4800" b="1" dirty="0">
                <a:solidFill>
                  <a:srgbClr val="180E4B"/>
                </a:solidFill>
                <a:latin typeface="Arial Black" pitchFamily="34" charset="0"/>
              </a:rPr>
              <a:t>24 </a:t>
            </a:r>
            <a:r>
              <a:rPr lang="pt-BR" sz="2000" b="1" dirty="0">
                <a:solidFill>
                  <a:srgbClr val="180E4B"/>
                </a:solidFill>
                <a:latin typeface="Arial Black" pitchFamily="34" charset="0"/>
              </a:rPr>
              <a:t>milhões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508366" y="3774408"/>
            <a:ext cx="19074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1525" b="1" dirty="0">
                <a:solidFill>
                  <a:srgbClr val="180E4B"/>
                </a:solidFill>
                <a:latin typeface="Helvetica" pitchFamily="34" charset="0"/>
              </a:rPr>
              <a:t>7</a:t>
            </a:r>
            <a:endParaRPr lang="pt-BR" sz="4500" b="1" dirty="0">
              <a:solidFill>
                <a:srgbClr val="180E4B"/>
              </a:solidFill>
              <a:latin typeface="Helvetica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546256" y="2435267"/>
            <a:ext cx="3805008" cy="12464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pt-BR" sz="4000" b="1" dirty="0">
                <a:solidFill>
                  <a:srgbClr val="180E4B"/>
                </a:solidFill>
                <a:latin typeface="Arial Black" pitchFamily="34" charset="0"/>
              </a:rPr>
              <a:t>  milhões</a:t>
            </a:r>
          </a:p>
          <a:p>
            <a:pPr algn="ctr">
              <a:lnSpc>
                <a:spcPts val="3000"/>
              </a:lnSpc>
            </a:pPr>
            <a:endParaRPr lang="pt-BR" sz="4950" b="1" dirty="0">
              <a:solidFill>
                <a:srgbClr val="FF0000"/>
              </a:solidFill>
              <a:latin typeface="Arial Black" pitchFamily="34" charset="0"/>
            </a:endParaRPr>
          </a:p>
          <a:p>
            <a:pPr algn="ctr">
              <a:lnSpc>
                <a:spcPts val="3000"/>
              </a:lnSpc>
            </a:pPr>
            <a:r>
              <a:rPr lang="pt-BR" sz="4800" b="1" dirty="0">
                <a:solidFill>
                  <a:srgbClr val="FF0000"/>
                </a:solidFill>
                <a:latin typeface="Arial Black" pitchFamily="34" charset="0"/>
              </a:rPr>
              <a:t>  33.9%</a:t>
            </a:r>
          </a:p>
        </p:txBody>
      </p:sp>
      <p:sp>
        <p:nvSpPr>
          <p:cNvPr id="4" name="Seta para a direita 3"/>
          <p:cNvSpPr/>
          <p:nvPr/>
        </p:nvSpPr>
        <p:spPr>
          <a:xfrm>
            <a:off x="1949875" y="1721982"/>
            <a:ext cx="1585550" cy="255726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latin typeface="Helvetica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4795598" y="3774407"/>
            <a:ext cx="27860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1525" b="1" dirty="0">
                <a:solidFill>
                  <a:srgbClr val="180E4B"/>
                </a:solidFill>
                <a:latin typeface="Helvetica" pitchFamily="34" charset="0"/>
              </a:rPr>
              <a:t>8</a:t>
            </a:r>
            <a:endParaRPr lang="pt-BR" sz="4500" b="1" dirty="0">
              <a:solidFill>
                <a:srgbClr val="180E4B"/>
              </a:solidFill>
              <a:latin typeface="Helvetica" pitchFamily="34" charset="0"/>
            </a:endParaRPr>
          </a:p>
        </p:txBody>
      </p:sp>
      <p:sp>
        <p:nvSpPr>
          <p:cNvPr id="19" name="Título 3"/>
          <p:cNvSpPr>
            <a:spLocks noGrp="1"/>
          </p:cNvSpPr>
          <p:nvPr>
            <p:ph type="title"/>
          </p:nvPr>
        </p:nvSpPr>
        <p:spPr>
          <a:xfrm>
            <a:off x="1158446" y="400473"/>
            <a:ext cx="6827109" cy="1123499"/>
          </a:xfrm>
        </p:spPr>
        <p:txBody>
          <a:bodyPr>
            <a:noAutofit/>
          </a:bodyPr>
          <a:lstStyle/>
          <a:p>
            <a:r>
              <a:rPr lang="pt-BR" sz="4400" b="1" dirty="0">
                <a:solidFill>
                  <a:srgbClr val="180E4B"/>
                </a:solidFill>
                <a:latin typeface="+mn-lt"/>
              </a:rPr>
              <a:t>   </a:t>
            </a:r>
            <a:r>
              <a:rPr lang="pt-BR" sz="4000" b="1" dirty="0">
                <a:solidFill>
                  <a:srgbClr val="180E4B"/>
                </a:solidFill>
                <a:latin typeface="Arial Black" pitchFamily="34" charset="0"/>
              </a:rPr>
              <a:t>Brasil: po</a:t>
            </a:r>
            <a:r>
              <a:rPr lang="pt-BR" sz="4000" dirty="0">
                <a:solidFill>
                  <a:srgbClr val="180E4B"/>
                </a:solidFill>
                <a:latin typeface="Arial Black" pitchFamily="34" charset="0"/>
              </a:rPr>
              <a:t>pulação 60+</a:t>
            </a:r>
            <a:endParaRPr lang="pt-BR" sz="40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199054" y="3318282"/>
            <a:ext cx="1601319" cy="4770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pt-BR" sz="1600" b="1" dirty="0">
                <a:solidFill>
                  <a:srgbClr val="FF0000"/>
                </a:solidFill>
                <a:latin typeface="Arial Black" pitchFamily="34" charset="0"/>
              </a:rPr>
              <a:t>11,9%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6194746" y="4228743"/>
            <a:ext cx="1857061" cy="24006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b="1" dirty="0">
                <a:solidFill>
                  <a:srgbClr val="000000"/>
                </a:solidFill>
                <a:latin typeface="Arial Black" pitchFamily="34" charset="0"/>
              </a:rPr>
              <a:t>0-14 anos:   </a:t>
            </a:r>
            <a:r>
              <a:rPr lang="pt-BR" b="1" dirty="0">
                <a:solidFill>
                  <a:srgbClr val="FF0000"/>
                </a:solidFill>
                <a:latin typeface="Arial Black" pitchFamily="34" charset="0"/>
              </a:rPr>
              <a:t>13,5%</a:t>
            </a:r>
          </a:p>
          <a:p>
            <a:pPr>
              <a:lnSpc>
                <a:spcPts val="3000"/>
              </a:lnSpc>
            </a:pPr>
            <a:r>
              <a:rPr lang="pt-BR" b="1" dirty="0">
                <a:solidFill>
                  <a:srgbClr val="000000"/>
                </a:solidFill>
                <a:latin typeface="Arial Black" pitchFamily="34" charset="0"/>
              </a:rPr>
              <a:t>15-24 anos: </a:t>
            </a:r>
            <a:r>
              <a:rPr lang="pt-BR" b="1" dirty="0">
                <a:solidFill>
                  <a:srgbClr val="FF0000"/>
                </a:solidFill>
                <a:latin typeface="Arial Black" pitchFamily="34" charset="0"/>
              </a:rPr>
              <a:t>10,4%</a:t>
            </a:r>
          </a:p>
          <a:p>
            <a:pPr>
              <a:lnSpc>
                <a:spcPts val="3000"/>
              </a:lnSpc>
            </a:pPr>
            <a:r>
              <a:rPr lang="pt-BR" b="1" dirty="0">
                <a:solidFill>
                  <a:srgbClr val="000000"/>
                </a:solidFill>
                <a:latin typeface="Arial Black" pitchFamily="34" charset="0"/>
              </a:rPr>
              <a:t>25-59 anos: </a:t>
            </a:r>
            <a:r>
              <a:rPr lang="pt-BR" b="1" dirty="0">
                <a:solidFill>
                  <a:srgbClr val="FF0000"/>
                </a:solidFill>
                <a:latin typeface="Arial Black" pitchFamily="34" charset="0"/>
              </a:rPr>
              <a:t>42,2%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707248" y="4152543"/>
            <a:ext cx="1857061" cy="24006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b="1" dirty="0">
                <a:solidFill>
                  <a:srgbClr val="000000"/>
                </a:solidFill>
                <a:latin typeface="Arial Black" pitchFamily="34" charset="0"/>
              </a:rPr>
              <a:t>0-14 anos: </a:t>
            </a:r>
            <a:r>
              <a:rPr lang="pt-BR" b="1" dirty="0">
                <a:solidFill>
                  <a:srgbClr val="FF0000"/>
                </a:solidFill>
                <a:latin typeface="Arial Black" pitchFamily="34" charset="0"/>
              </a:rPr>
              <a:t>23,1%</a:t>
            </a:r>
          </a:p>
          <a:p>
            <a:pPr>
              <a:lnSpc>
                <a:spcPts val="3000"/>
              </a:lnSpc>
            </a:pPr>
            <a:r>
              <a:rPr lang="pt-BR" b="1" dirty="0">
                <a:solidFill>
                  <a:srgbClr val="000000"/>
                </a:solidFill>
                <a:latin typeface="Arial Black" pitchFamily="34" charset="0"/>
              </a:rPr>
              <a:t>15-24 anos: </a:t>
            </a:r>
            <a:r>
              <a:rPr lang="pt-BR" b="1" dirty="0">
                <a:solidFill>
                  <a:srgbClr val="FF0000"/>
                </a:solidFill>
                <a:latin typeface="Arial Black" pitchFamily="34" charset="0"/>
              </a:rPr>
              <a:t>16,5%</a:t>
            </a:r>
          </a:p>
          <a:p>
            <a:pPr>
              <a:lnSpc>
                <a:spcPts val="3000"/>
              </a:lnSpc>
            </a:pPr>
            <a:r>
              <a:rPr lang="pt-BR" b="1" dirty="0">
                <a:solidFill>
                  <a:srgbClr val="000000"/>
                </a:solidFill>
                <a:latin typeface="Arial Black" pitchFamily="34" charset="0"/>
              </a:rPr>
              <a:t>25-59 anos: </a:t>
            </a:r>
            <a:r>
              <a:rPr lang="pt-BR" b="1" dirty="0">
                <a:solidFill>
                  <a:srgbClr val="FF0000"/>
                </a:solidFill>
                <a:latin typeface="Arial Black" pitchFamily="34" charset="0"/>
              </a:rPr>
              <a:t>48,5%</a:t>
            </a:r>
          </a:p>
        </p:txBody>
      </p:sp>
      <p:sp>
        <p:nvSpPr>
          <p:cNvPr id="15" name="Triângulo isósceles 14"/>
          <p:cNvSpPr/>
          <p:nvPr/>
        </p:nvSpPr>
        <p:spPr>
          <a:xfrm flipV="1">
            <a:off x="8242012" y="6099400"/>
            <a:ext cx="292388" cy="479200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6" name="Triângulo isósceles 15"/>
          <p:cNvSpPr/>
          <p:nvPr/>
        </p:nvSpPr>
        <p:spPr>
          <a:xfrm>
            <a:off x="8757879" y="2729678"/>
            <a:ext cx="284521" cy="510280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8" name="Triângulo isósceles 17"/>
          <p:cNvSpPr/>
          <p:nvPr/>
        </p:nvSpPr>
        <p:spPr>
          <a:xfrm flipV="1">
            <a:off x="8219076" y="4766852"/>
            <a:ext cx="289924" cy="478247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4" name="Triângulo isósceles 23"/>
          <p:cNvSpPr/>
          <p:nvPr/>
        </p:nvSpPr>
        <p:spPr>
          <a:xfrm flipV="1">
            <a:off x="8231776" y="5446778"/>
            <a:ext cx="289924" cy="407922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</p:spTree>
    <p:extLst>
      <p:ext uri="{BB962C8B-B14F-4D97-AF65-F5344CB8AC3E}">
        <p14:creationId xmlns:p14="http://schemas.microsoft.com/office/powerpoint/2010/main" val="812955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02374" y="217770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sz="6700" dirty="0">
                <a:solidFill>
                  <a:srgbClr val="180E4B"/>
                </a:solidFill>
                <a:latin typeface="Arial Black" pitchFamily="34" charset="0"/>
              </a:rPr>
              <a:t>           2065...</a:t>
            </a:r>
            <a:br>
              <a:rPr lang="pt-BR" dirty="0"/>
            </a:br>
            <a:br>
              <a:rPr lang="pt-BR" dirty="0"/>
            </a:br>
            <a:r>
              <a:rPr lang="pt-BR" dirty="0"/>
              <a:t> </a:t>
            </a:r>
            <a:r>
              <a:rPr lang="pt-BR" sz="4900" dirty="0">
                <a:solidFill>
                  <a:srgbClr val="FF0000"/>
                </a:solidFill>
                <a:latin typeface="Arial Black" pitchFamily="34" charset="0"/>
              </a:rPr>
              <a:t>...que futuro tão distante!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738958-F32C-465B-A495-EBC13463D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94505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FACULDADE NACIONAL DE MEDICINA – UNIVERSIDADE DO BRASIL </a:t>
            </a:r>
            <a:br>
              <a:rPr lang="pt-BR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</a:br>
            <a:br>
              <a:rPr lang="pt-BR" sz="60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</a:br>
            <a:r>
              <a:rPr lang="pt-BR" sz="6000" dirty="0">
                <a:solidFill>
                  <a:srgbClr val="FF0000"/>
                </a:solidFill>
                <a:latin typeface="Arial Black" panose="020B0A04020102020204" pitchFamily="34" charset="0"/>
              </a:rPr>
              <a:t>1965 - 1970</a:t>
            </a:r>
            <a:endParaRPr lang="en-GB" sz="6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780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DE8EA1-E148-4E0A-8F8D-3DABEE0F1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77571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Congresso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 da 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Associação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 de </a:t>
            </a:r>
            <a:r>
              <a:rPr lang="en-GB" dirty="0" err="1">
                <a:solidFill>
                  <a:srgbClr val="FF0000"/>
                </a:solidFill>
                <a:latin typeface="Arial Black" panose="020B0A04020102020204" pitchFamily="34" charset="0"/>
              </a:rPr>
              <a:t>Estudantes</a:t>
            </a:r>
            <a:r>
              <a:rPr lang="en-GB" dirty="0">
                <a:solidFill>
                  <a:srgbClr val="FF0000"/>
                </a:solidFill>
                <a:latin typeface="Arial Black" panose="020B0A04020102020204" pitchFamily="34" charset="0"/>
              </a:rPr>
              <a:t> de </a:t>
            </a:r>
            <a:r>
              <a:rPr lang="en-GB" dirty="0" err="1">
                <a:solidFill>
                  <a:srgbClr val="FF0000"/>
                </a:solidFill>
                <a:latin typeface="Arial Black" panose="020B0A04020102020204" pitchFamily="34" charset="0"/>
              </a:rPr>
              <a:t>Medicina</a:t>
            </a:r>
            <a:r>
              <a:rPr lang="en-GB" dirty="0">
                <a:solidFill>
                  <a:srgbClr val="FF0000"/>
                </a:solidFill>
                <a:latin typeface="Arial Black" panose="020B0A04020102020204" pitchFamily="34" charset="0"/>
              </a:rPr>
              <a:t>, </a:t>
            </a:r>
            <a:br>
              <a:rPr lang="en-GB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Santo André, 7 de Agosto 2019</a:t>
            </a:r>
          </a:p>
        </p:txBody>
      </p:sp>
    </p:spTree>
    <p:extLst>
      <p:ext uri="{BB962C8B-B14F-4D97-AF65-F5344CB8AC3E}">
        <p14:creationId xmlns:p14="http://schemas.microsoft.com/office/powerpoint/2010/main" val="896358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61A061-7D7B-446B-A6AC-5FA59888B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10771"/>
            <a:ext cx="8229600" cy="1143000"/>
          </a:xfrm>
        </p:spPr>
        <p:txBody>
          <a:bodyPr>
            <a:noAutofit/>
          </a:bodyPr>
          <a:lstStyle/>
          <a:p>
            <a:pPr algn="ctr"/>
            <a:br>
              <a:rPr lang="pt-BR" sz="9600" dirty="0">
                <a:solidFill>
                  <a:srgbClr val="FF0000"/>
                </a:solidFill>
              </a:rPr>
            </a:br>
            <a:br>
              <a:rPr lang="pt-BR" sz="9600" dirty="0">
                <a:solidFill>
                  <a:srgbClr val="FF0000"/>
                </a:solidFill>
              </a:rPr>
            </a:br>
            <a:r>
              <a:rPr lang="pt-BR" sz="9600" u="sng" dirty="0">
                <a:solidFill>
                  <a:srgbClr val="FF0000"/>
                </a:solidFill>
                <a:latin typeface="Arial Black" panose="020B0A04020102020204" pitchFamily="34" charset="0"/>
              </a:rPr>
              <a:t>VOCÊS</a:t>
            </a:r>
            <a:br>
              <a:rPr lang="pt-BR" sz="9600" dirty="0">
                <a:solidFill>
                  <a:srgbClr val="FF0000"/>
                </a:solidFill>
              </a:rPr>
            </a:br>
            <a:r>
              <a:rPr lang="pt-BR" sz="54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VÂO MATAR SEUS PACIENTES NA SANTA IGNORÂNCIA...</a:t>
            </a:r>
            <a:br>
              <a:rPr lang="pt-BR" sz="5400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</a:br>
            <a:r>
              <a:rPr lang="pt-BR" sz="4000" dirty="0">
                <a:solidFill>
                  <a:srgbClr val="FF0000"/>
                </a:solidFill>
                <a:latin typeface="Arial Black" panose="020B0A04020102020204" pitchFamily="34" charset="0"/>
              </a:rPr>
              <a:t>sem sequer suspeitarem disso...a menos que </a:t>
            </a:r>
            <a:endParaRPr lang="en-GB" sz="4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236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06F83-C44B-47A7-91E9-987B32ADC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1143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...a menos que aprendam muito, mas </a:t>
            </a:r>
            <a:r>
              <a:rPr lang="pt-BR" dirty="0">
                <a:solidFill>
                  <a:srgbClr val="FF0000"/>
                </a:solidFill>
                <a:latin typeface="Arial Black" panose="020B0A04020102020204" pitchFamily="34" charset="0"/>
              </a:rPr>
              <a:t>muito, muito mais </a:t>
            </a: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sobre todos os aspectos do envelhecimento humano.</a:t>
            </a:r>
            <a:endParaRPr lang="en-GB" dirty="0">
              <a:solidFill>
                <a:schemeClr val="bg2">
                  <a:lumMod val="2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310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0CC0B-F29B-42A2-B0C7-815BF1458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666" y="259080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pt-BR" sz="4400" dirty="0">
                <a:solidFill>
                  <a:srgbClr val="FF0000"/>
                </a:solidFill>
                <a:latin typeface="Arial Black" panose="020B0A04020102020204" pitchFamily="34" charset="0"/>
              </a:rPr>
              <a:t>...seja qual for a especialidade que abraçarem!!!</a:t>
            </a:r>
            <a:br>
              <a:rPr lang="pt-BR" sz="44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br>
              <a:rPr lang="pt-BR" sz="44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pt-BR" sz="4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...a menos que decidam por Pediatria</a:t>
            </a:r>
            <a:endParaRPr lang="en-GB" sz="44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861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730787" y="1484633"/>
            <a:ext cx="1779686" cy="488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3200" b="1" dirty="0">
                <a:solidFill>
                  <a:srgbClr val="FF0000"/>
                </a:solidFill>
                <a:latin typeface="Arial Black" pitchFamily="34" charset="0"/>
              </a:rPr>
              <a:t>2015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887542" y="1542159"/>
            <a:ext cx="2463722" cy="488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3200" b="1" spc="-75" dirty="0">
                <a:solidFill>
                  <a:srgbClr val="FF0000"/>
                </a:solidFill>
                <a:latin typeface="Arial Black" pitchFamily="34" charset="0"/>
              </a:rPr>
              <a:t>2065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50046" y="2423254"/>
            <a:ext cx="1458162" cy="86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pt-BR" sz="4800" b="1" dirty="0">
                <a:solidFill>
                  <a:srgbClr val="180E4B"/>
                </a:solidFill>
                <a:latin typeface="Arial Black" pitchFamily="34" charset="0"/>
              </a:rPr>
              <a:t>24 </a:t>
            </a:r>
            <a:r>
              <a:rPr lang="pt-BR" sz="2000" b="1" dirty="0">
                <a:solidFill>
                  <a:srgbClr val="180E4B"/>
                </a:solidFill>
                <a:latin typeface="Arial Black" pitchFamily="34" charset="0"/>
              </a:rPr>
              <a:t>milhões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508366" y="3774408"/>
            <a:ext cx="19074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1525" b="1" dirty="0">
                <a:solidFill>
                  <a:srgbClr val="180E4B"/>
                </a:solidFill>
                <a:latin typeface="Helvetica" pitchFamily="34" charset="0"/>
              </a:rPr>
              <a:t>7</a:t>
            </a:r>
            <a:endParaRPr lang="pt-BR" sz="4500" b="1" dirty="0">
              <a:solidFill>
                <a:srgbClr val="180E4B"/>
              </a:solidFill>
              <a:latin typeface="Helvetica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546256" y="2435267"/>
            <a:ext cx="3805008" cy="12464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pt-BR" sz="4000" b="1" dirty="0">
                <a:solidFill>
                  <a:srgbClr val="180E4B"/>
                </a:solidFill>
                <a:latin typeface="Arial Black" pitchFamily="34" charset="0"/>
              </a:rPr>
              <a:t>  milhões</a:t>
            </a:r>
          </a:p>
          <a:p>
            <a:pPr algn="ctr">
              <a:lnSpc>
                <a:spcPts val="3000"/>
              </a:lnSpc>
            </a:pPr>
            <a:endParaRPr lang="pt-BR" sz="4950" b="1" dirty="0">
              <a:solidFill>
                <a:srgbClr val="FF0000"/>
              </a:solidFill>
              <a:latin typeface="Arial Black" pitchFamily="34" charset="0"/>
            </a:endParaRPr>
          </a:p>
          <a:p>
            <a:pPr algn="ctr">
              <a:lnSpc>
                <a:spcPts val="3000"/>
              </a:lnSpc>
            </a:pPr>
            <a:r>
              <a:rPr lang="pt-BR" sz="4800" b="1" dirty="0">
                <a:solidFill>
                  <a:srgbClr val="FF0000"/>
                </a:solidFill>
                <a:latin typeface="Arial Black" pitchFamily="34" charset="0"/>
              </a:rPr>
              <a:t>  33.9%</a:t>
            </a:r>
          </a:p>
        </p:txBody>
      </p:sp>
      <p:sp>
        <p:nvSpPr>
          <p:cNvPr id="4" name="Seta para a direita 3"/>
          <p:cNvSpPr/>
          <p:nvPr/>
        </p:nvSpPr>
        <p:spPr>
          <a:xfrm>
            <a:off x="1949875" y="1721982"/>
            <a:ext cx="1585550" cy="255726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latin typeface="Helvetica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4795598" y="3774407"/>
            <a:ext cx="27860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1525" b="1" dirty="0">
                <a:solidFill>
                  <a:srgbClr val="180E4B"/>
                </a:solidFill>
                <a:latin typeface="Helvetica" pitchFamily="34" charset="0"/>
              </a:rPr>
              <a:t>8</a:t>
            </a:r>
            <a:endParaRPr lang="pt-BR" sz="4500" b="1" dirty="0">
              <a:solidFill>
                <a:srgbClr val="180E4B"/>
              </a:solidFill>
              <a:latin typeface="Helvetica" pitchFamily="34" charset="0"/>
            </a:endParaRPr>
          </a:p>
        </p:txBody>
      </p:sp>
      <p:sp>
        <p:nvSpPr>
          <p:cNvPr id="19" name="Título 3"/>
          <p:cNvSpPr>
            <a:spLocks noGrp="1"/>
          </p:cNvSpPr>
          <p:nvPr>
            <p:ph type="title"/>
          </p:nvPr>
        </p:nvSpPr>
        <p:spPr>
          <a:xfrm>
            <a:off x="1158446" y="400473"/>
            <a:ext cx="6827109" cy="1123499"/>
          </a:xfrm>
        </p:spPr>
        <p:txBody>
          <a:bodyPr>
            <a:noAutofit/>
          </a:bodyPr>
          <a:lstStyle/>
          <a:p>
            <a:r>
              <a:rPr lang="pt-BR" sz="4400" b="1" dirty="0">
                <a:solidFill>
                  <a:srgbClr val="180E4B"/>
                </a:solidFill>
                <a:latin typeface="+mn-lt"/>
              </a:rPr>
              <a:t>   </a:t>
            </a:r>
            <a:r>
              <a:rPr lang="pt-BR" sz="4000" b="1" dirty="0">
                <a:solidFill>
                  <a:srgbClr val="180E4B"/>
                </a:solidFill>
                <a:latin typeface="Arial Black" pitchFamily="34" charset="0"/>
              </a:rPr>
              <a:t>Brasil: po</a:t>
            </a:r>
            <a:r>
              <a:rPr lang="pt-BR" sz="4000" dirty="0">
                <a:solidFill>
                  <a:srgbClr val="180E4B"/>
                </a:solidFill>
                <a:latin typeface="Arial Black" pitchFamily="34" charset="0"/>
              </a:rPr>
              <a:t>pulação 60+</a:t>
            </a:r>
            <a:endParaRPr lang="pt-BR" sz="40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199054" y="3318282"/>
            <a:ext cx="1601319" cy="4770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pt-BR" sz="1600" b="1" dirty="0">
                <a:solidFill>
                  <a:srgbClr val="FF0000"/>
                </a:solidFill>
                <a:latin typeface="Arial Black" pitchFamily="34" charset="0"/>
              </a:rPr>
              <a:t>11,9%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6194746" y="4228743"/>
            <a:ext cx="1857061" cy="24006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b="1" dirty="0">
                <a:solidFill>
                  <a:srgbClr val="000000"/>
                </a:solidFill>
                <a:latin typeface="Arial Black" pitchFamily="34" charset="0"/>
              </a:rPr>
              <a:t>0-14 anos:   </a:t>
            </a:r>
            <a:r>
              <a:rPr lang="pt-BR" b="1" dirty="0">
                <a:solidFill>
                  <a:srgbClr val="FF0000"/>
                </a:solidFill>
                <a:latin typeface="Arial Black" pitchFamily="34" charset="0"/>
              </a:rPr>
              <a:t>13,5%</a:t>
            </a:r>
          </a:p>
          <a:p>
            <a:pPr>
              <a:lnSpc>
                <a:spcPts val="3000"/>
              </a:lnSpc>
            </a:pPr>
            <a:r>
              <a:rPr lang="pt-BR" b="1" dirty="0">
                <a:solidFill>
                  <a:srgbClr val="000000"/>
                </a:solidFill>
                <a:latin typeface="Arial Black" pitchFamily="34" charset="0"/>
              </a:rPr>
              <a:t>15-24 anos: </a:t>
            </a:r>
            <a:r>
              <a:rPr lang="pt-BR" b="1" dirty="0">
                <a:solidFill>
                  <a:srgbClr val="FF0000"/>
                </a:solidFill>
                <a:latin typeface="Arial Black" pitchFamily="34" charset="0"/>
              </a:rPr>
              <a:t>10,4%</a:t>
            </a:r>
          </a:p>
          <a:p>
            <a:pPr>
              <a:lnSpc>
                <a:spcPts val="3000"/>
              </a:lnSpc>
            </a:pPr>
            <a:r>
              <a:rPr lang="pt-BR" b="1" dirty="0">
                <a:solidFill>
                  <a:srgbClr val="000000"/>
                </a:solidFill>
                <a:latin typeface="Arial Black" pitchFamily="34" charset="0"/>
              </a:rPr>
              <a:t>25-59 anos: </a:t>
            </a:r>
            <a:r>
              <a:rPr lang="pt-BR" b="1" dirty="0">
                <a:solidFill>
                  <a:srgbClr val="FF0000"/>
                </a:solidFill>
                <a:latin typeface="Arial Black" pitchFamily="34" charset="0"/>
              </a:rPr>
              <a:t>42,2%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707248" y="4152543"/>
            <a:ext cx="1857061" cy="24006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b="1" dirty="0">
                <a:solidFill>
                  <a:srgbClr val="000000"/>
                </a:solidFill>
                <a:latin typeface="Arial Black" pitchFamily="34" charset="0"/>
              </a:rPr>
              <a:t>0-14 anos: </a:t>
            </a:r>
            <a:r>
              <a:rPr lang="pt-BR" b="1" dirty="0">
                <a:solidFill>
                  <a:srgbClr val="FF0000"/>
                </a:solidFill>
                <a:latin typeface="Arial Black" pitchFamily="34" charset="0"/>
              </a:rPr>
              <a:t>23,1%</a:t>
            </a:r>
          </a:p>
          <a:p>
            <a:pPr>
              <a:lnSpc>
                <a:spcPts val="3000"/>
              </a:lnSpc>
            </a:pPr>
            <a:r>
              <a:rPr lang="pt-BR" b="1" dirty="0">
                <a:solidFill>
                  <a:srgbClr val="000000"/>
                </a:solidFill>
                <a:latin typeface="Arial Black" pitchFamily="34" charset="0"/>
              </a:rPr>
              <a:t>15-24 anos: </a:t>
            </a:r>
            <a:r>
              <a:rPr lang="pt-BR" b="1" dirty="0">
                <a:solidFill>
                  <a:srgbClr val="FF0000"/>
                </a:solidFill>
                <a:latin typeface="Arial Black" pitchFamily="34" charset="0"/>
              </a:rPr>
              <a:t>16,5%</a:t>
            </a:r>
          </a:p>
          <a:p>
            <a:pPr>
              <a:lnSpc>
                <a:spcPts val="3000"/>
              </a:lnSpc>
            </a:pPr>
            <a:r>
              <a:rPr lang="pt-BR" b="1" dirty="0">
                <a:solidFill>
                  <a:srgbClr val="000000"/>
                </a:solidFill>
                <a:latin typeface="Arial Black" pitchFamily="34" charset="0"/>
              </a:rPr>
              <a:t>25-59 anos: </a:t>
            </a:r>
            <a:r>
              <a:rPr lang="pt-BR" b="1" dirty="0">
                <a:solidFill>
                  <a:srgbClr val="FF0000"/>
                </a:solidFill>
                <a:latin typeface="Arial Black" pitchFamily="34" charset="0"/>
              </a:rPr>
              <a:t>48,5%</a:t>
            </a:r>
          </a:p>
        </p:txBody>
      </p:sp>
      <p:sp>
        <p:nvSpPr>
          <p:cNvPr id="15" name="Triângulo isósceles 14"/>
          <p:cNvSpPr/>
          <p:nvPr/>
        </p:nvSpPr>
        <p:spPr>
          <a:xfrm flipV="1">
            <a:off x="8242012" y="6099400"/>
            <a:ext cx="292388" cy="479200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6" name="Triângulo isósceles 15"/>
          <p:cNvSpPr/>
          <p:nvPr/>
        </p:nvSpPr>
        <p:spPr>
          <a:xfrm>
            <a:off x="8757879" y="2729678"/>
            <a:ext cx="284521" cy="510280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8" name="Triângulo isósceles 17"/>
          <p:cNvSpPr/>
          <p:nvPr/>
        </p:nvSpPr>
        <p:spPr>
          <a:xfrm flipV="1">
            <a:off x="8219076" y="4766852"/>
            <a:ext cx="289924" cy="478247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4" name="Triângulo isósceles 23"/>
          <p:cNvSpPr/>
          <p:nvPr/>
        </p:nvSpPr>
        <p:spPr>
          <a:xfrm flipV="1">
            <a:off x="8231776" y="5446778"/>
            <a:ext cx="289924" cy="407922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</p:spTree>
    <p:extLst>
      <p:ext uri="{BB962C8B-B14F-4D97-AF65-F5344CB8AC3E}">
        <p14:creationId xmlns:p14="http://schemas.microsoft.com/office/powerpoint/2010/main" val="792298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1026F34-B621-4B36-B01A-337FAAE119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3459901"/>
            <a:ext cx="4038600" cy="4525963"/>
          </a:xfrm>
        </p:spPr>
        <p:txBody>
          <a:bodyPr/>
          <a:lstStyle/>
          <a:p>
            <a:pPr marL="109728" indent="0" algn="ctr">
              <a:buNone/>
            </a:pPr>
            <a:r>
              <a:rPr lang="pt-BR" dirty="0">
                <a:solidFill>
                  <a:srgbClr val="C00000"/>
                </a:solidFill>
                <a:latin typeface="Arial Black" panose="020B0A04020102020204" pitchFamily="34" charset="0"/>
              </a:rPr>
              <a:t>EV65 - 1940</a:t>
            </a:r>
          </a:p>
          <a:p>
            <a:pPr marL="109728" indent="0" algn="ctr">
              <a:buNone/>
            </a:pPr>
            <a:endParaRPr lang="pt-BR" dirty="0">
              <a:solidFill>
                <a:schemeClr val="bg2">
                  <a:lumMod val="25000"/>
                </a:schemeClr>
              </a:solidFill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Homens -  4.0</a:t>
            </a:r>
          </a:p>
          <a:p>
            <a:pPr marL="109728" indent="0" algn="ctr">
              <a:buNone/>
            </a:pPr>
            <a:endParaRPr lang="pt-BR" dirty="0">
              <a:solidFill>
                <a:schemeClr val="bg2">
                  <a:lumMod val="25000"/>
                </a:schemeClr>
              </a:solidFill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pt-BR" dirty="0">
                <a:solidFill>
                  <a:srgbClr val="C00000"/>
                </a:solidFill>
                <a:latin typeface="Arial Black" panose="020B0A04020102020204" pitchFamily="34" charset="0"/>
              </a:rPr>
              <a:t>Mulheres – 4.5</a:t>
            </a:r>
            <a:endParaRPr lang="en-GB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6AD690-710C-4040-8C4A-F680B3392D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2" y="3429000"/>
            <a:ext cx="4038600" cy="4525963"/>
          </a:xfrm>
        </p:spPr>
        <p:txBody>
          <a:bodyPr/>
          <a:lstStyle/>
          <a:p>
            <a:pPr marL="109728" indent="0" algn="ctr">
              <a:buNone/>
            </a:pPr>
            <a:r>
              <a:rPr lang="pt-BR" dirty="0">
                <a:solidFill>
                  <a:srgbClr val="C00000"/>
                </a:solidFill>
                <a:latin typeface="Arial Black" panose="020B0A04020102020204" pitchFamily="34" charset="0"/>
              </a:rPr>
              <a:t>EV65 - 2017</a:t>
            </a:r>
          </a:p>
          <a:p>
            <a:pPr algn="ctr"/>
            <a:endParaRPr lang="en-GB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en-GB" dirty="0" err="1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Homens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 – 8.6</a:t>
            </a:r>
          </a:p>
          <a:p>
            <a:pPr marL="109728" indent="0" algn="ctr">
              <a:buNone/>
            </a:pPr>
            <a:endParaRPr lang="en-GB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109728" indent="0" algn="ctr">
              <a:buNone/>
            </a:pPr>
            <a:r>
              <a:rPr lang="en-GB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en-GB" dirty="0" err="1">
                <a:solidFill>
                  <a:srgbClr val="C00000"/>
                </a:solidFill>
                <a:latin typeface="Arial Black" panose="020B0A04020102020204" pitchFamily="34" charset="0"/>
              </a:rPr>
              <a:t>Mulheres</a:t>
            </a:r>
            <a:r>
              <a:rPr lang="en-GB" dirty="0">
                <a:solidFill>
                  <a:srgbClr val="C00000"/>
                </a:solidFill>
                <a:latin typeface="Arial Black" panose="020B0A04020102020204" pitchFamily="34" charset="0"/>
              </a:rPr>
              <a:t> – 10.3</a:t>
            </a:r>
          </a:p>
          <a:p>
            <a:pPr marL="109728" indent="0">
              <a:buNone/>
            </a:pP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78E8BC-67E9-4362-AEB0-C2191AE7D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745" y="1062913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>
                <a:solidFill>
                  <a:srgbClr val="FF0000"/>
                </a:solidFill>
                <a:latin typeface="Arial Black" panose="020B0A04020102020204" pitchFamily="34" charset="0"/>
              </a:rPr>
              <a:t>2018 </a:t>
            </a:r>
            <a:br>
              <a:rPr lang="pt-BR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</a:b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Entre 1000 brasileiros com 65 anos, 632 chegarão aos 80</a:t>
            </a:r>
            <a:endParaRPr lang="en-GB" dirty="0">
              <a:solidFill>
                <a:schemeClr val="bg2">
                  <a:lumMod val="2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3499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2862DEC-73E3-41CE-8220-C0886CE9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1143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>
                <a:solidFill>
                  <a:srgbClr val="364EA2"/>
                </a:solidFill>
                <a:latin typeface="Arial Black" panose="020B0A04020102020204" pitchFamily="34" charset="0"/>
              </a:rPr>
              <a:t>Quantos geriatras temos no Brasil hoje e </a:t>
            </a:r>
            <a:r>
              <a:rPr lang="pt-BR" dirty="0">
                <a:solidFill>
                  <a:srgbClr val="FF0000"/>
                </a:solidFill>
                <a:latin typeface="Arial Black" panose="020B0A04020102020204" pitchFamily="34" charset="0"/>
              </a:rPr>
              <a:t>quantos mais </a:t>
            </a:r>
            <a:r>
              <a:rPr lang="pt-BR" dirty="0">
                <a:solidFill>
                  <a:srgbClr val="364EA2"/>
                </a:solidFill>
                <a:latin typeface="Arial Black" panose="020B0A04020102020204" pitchFamily="34" charset="0"/>
              </a:rPr>
              <a:t>precisaríamos treinar daqui para frente ???</a:t>
            </a:r>
            <a:endParaRPr lang="en-GB" dirty="0">
              <a:solidFill>
                <a:srgbClr val="364EA2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091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730787" y="1484633"/>
            <a:ext cx="1779686" cy="488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3200" b="1" dirty="0">
                <a:solidFill>
                  <a:srgbClr val="FF0000"/>
                </a:solidFill>
                <a:latin typeface="Arial Black" pitchFamily="34" charset="0"/>
              </a:rPr>
              <a:t>2015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887542" y="1542159"/>
            <a:ext cx="2463722" cy="488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3200" b="1" spc="-75" dirty="0">
                <a:solidFill>
                  <a:srgbClr val="FF0000"/>
                </a:solidFill>
                <a:latin typeface="Arial Black" pitchFamily="34" charset="0"/>
              </a:rPr>
              <a:t>2065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50046" y="2423254"/>
            <a:ext cx="1458162" cy="86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pt-BR" sz="4800" b="1" dirty="0">
                <a:solidFill>
                  <a:srgbClr val="180E4B"/>
                </a:solidFill>
                <a:latin typeface="Arial Black" pitchFamily="34" charset="0"/>
              </a:rPr>
              <a:t>24 </a:t>
            </a:r>
            <a:r>
              <a:rPr lang="pt-BR" sz="2000" b="1" dirty="0">
                <a:solidFill>
                  <a:srgbClr val="180E4B"/>
                </a:solidFill>
                <a:latin typeface="Arial Black" pitchFamily="34" charset="0"/>
              </a:rPr>
              <a:t>milhões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508366" y="3774408"/>
            <a:ext cx="19074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1525" b="1" dirty="0">
                <a:solidFill>
                  <a:srgbClr val="180E4B"/>
                </a:solidFill>
                <a:latin typeface="Helvetica" pitchFamily="34" charset="0"/>
              </a:rPr>
              <a:t>7</a:t>
            </a:r>
            <a:endParaRPr lang="pt-BR" sz="4500" b="1" dirty="0">
              <a:solidFill>
                <a:srgbClr val="180E4B"/>
              </a:solidFill>
              <a:latin typeface="Helvetica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546256" y="2435267"/>
            <a:ext cx="3805008" cy="12464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pt-BR" sz="4000" b="1" dirty="0">
                <a:solidFill>
                  <a:srgbClr val="180E4B"/>
                </a:solidFill>
                <a:latin typeface="Arial Black" pitchFamily="34" charset="0"/>
              </a:rPr>
              <a:t>  milhões</a:t>
            </a:r>
          </a:p>
          <a:p>
            <a:pPr algn="ctr">
              <a:lnSpc>
                <a:spcPts val="3000"/>
              </a:lnSpc>
            </a:pPr>
            <a:endParaRPr lang="pt-BR" sz="4950" b="1" dirty="0">
              <a:solidFill>
                <a:srgbClr val="FF0000"/>
              </a:solidFill>
              <a:latin typeface="Arial Black" pitchFamily="34" charset="0"/>
            </a:endParaRPr>
          </a:p>
          <a:p>
            <a:pPr algn="ctr">
              <a:lnSpc>
                <a:spcPts val="3000"/>
              </a:lnSpc>
            </a:pPr>
            <a:r>
              <a:rPr lang="pt-BR" sz="4800" b="1" dirty="0">
                <a:solidFill>
                  <a:srgbClr val="FF0000"/>
                </a:solidFill>
                <a:latin typeface="Arial Black" pitchFamily="34" charset="0"/>
              </a:rPr>
              <a:t>  33.9%</a:t>
            </a:r>
          </a:p>
        </p:txBody>
      </p:sp>
      <p:sp>
        <p:nvSpPr>
          <p:cNvPr id="4" name="Seta para a direita 3"/>
          <p:cNvSpPr/>
          <p:nvPr/>
        </p:nvSpPr>
        <p:spPr>
          <a:xfrm>
            <a:off x="1949875" y="1721982"/>
            <a:ext cx="1585550" cy="255726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>
              <a:latin typeface="Helvetica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4795598" y="3774407"/>
            <a:ext cx="27860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1525" b="1" dirty="0">
                <a:solidFill>
                  <a:srgbClr val="180E4B"/>
                </a:solidFill>
                <a:latin typeface="Helvetica" pitchFamily="34" charset="0"/>
              </a:rPr>
              <a:t>8</a:t>
            </a:r>
            <a:endParaRPr lang="pt-BR" sz="4500" b="1" dirty="0">
              <a:solidFill>
                <a:srgbClr val="180E4B"/>
              </a:solidFill>
              <a:latin typeface="Helvetica" pitchFamily="34" charset="0"/>
            </a:endParaRPr>
          </a:p>
        </p:txBody>
      </p:sp>
      <p:sp>
        <p:nvSpPr>
          <p:cNvPr id="19" name="Título 3"/>
          <p:cNvSpPr>
            <a:spLocks noGrp="1"/>
          </p:cNvSpPr>
          <p:nvPr>
            <p:ph type="title"/>
          </p:nvPr>
        </p:nvSpPr>
        <p:spPr>
          <a:xfrm>
            <a:off x="1158446" y="400473"/>
            <a:ext cx="6827109" cy="1123499"/>
          </a:xfrm>
        </p:spPr>
        <p:txBody>
          <a:bodyPr>
            <a:noAutofit/>
          </a:bodyPr>
          <a:lstStyle/>
          <a:p>
            <a:r>
              <a:rPr lang="pt-BR" sz="4400" b="1" dirty="0">
                <a:solidFill>
                  <a:srgbClr val="180E4B"/>
                </a:solidFill>
                <a:latin typeface="+mn-lt"/>
              </a:rPr>
              <a:t>   </a:t>
            </a:r>
            <a:r>
              <a:rPr lang="pt-BR" sz="4000" b="1" dirty="0">
                <a:solidFill>
                  <a:srgbClr val="180E4B"/>
                </a:solidFill>
                <a:latin typeface="Arial Black" pitchFamily="34" charset="0"/>
              </a:rPr>
              <a:t>Brasil: po</a:t>
            </a:r>
            <a:r>
              <a:rPr lang="pt-BR" sz="4000" dirty="0">
                <a:solidFill>
                  <a:srgbClr val="180E4B"/>
                </a:solidFill>
                <a:latin typeface="Arial Black" pitchFamily="34" charset="0"/>
              </a:rPr>
              <a:t>pulação 60+</a:t>
            </a:r>
            <a:endParaRPr lang="pt-BR" sz="40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199054" y="3318282"/>
            <a:ext cx="1601319" cy="4770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pt-BR" sz="1600" b="1" dirty="0">
                <a:solidFill>
                  <a:srgbClr val="FF0000"/>
                </a:solidFill>
                <a:latin typeface="Arial Black" pitchFamily="34" charset="0"/>
              </a:rPr>
              <a:t>11,9%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6194746" y="4228743"/>
            <a:ext cx="1857061" cy="24006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b="1" dirty="0">
                <a:solidFill>
                  <a:srgbClr val="000000"/>
                </a:solidFill>
                <a:latin typeface="Arial Black" pitchFamily="34" charset="0"/>
              </a:rPr>
              <a:t>0-14 anos:   </a:t>
            </a:r>
            <a:r>
              <a:rPr lang="pt-BR" b="1" dirty="0">
                <a:solidFill>
                  <a:srgbClr val="FF0000"/>
                </a:solidFill>
                <a:latin typeface="Arial Black" pitchFamily="34" charset="0"/>
              </a:rPr>
              <a:t>13,5%</a:t>
            </a:r>
          </a:p>
          <a:p>
            <a:pPr>
              <a:lnSpc>
                <a:spcPts val="3000"/>
              </a:lnSpc>
            </a:pPr>
            <a:r>
              <a:rPr lang="pt-BR" b="1" dirty="0">
                <a:solidFill>
                  <a:srgbClr val="000000"/>
                </a:solidFill>
                <a:latin typeface="Arial Black" pitchFamily="34" charset="0"/>
              </a:rPr>
              <a:t>15-24 anos: </a:t>
            </a:r>
            <a:r>
              <a:rPr lang="pt-BR" b="1" dirty="0">
                <a:solidFill>
                  <a:srgbClr val="FF0000"/>
                </a:solidFill>
                <a:latin typeface="Arial Black" pitchFamily="34" charset="0"/>
              </a:rPr>
              <a:t>10,4%</a:t>
            </a:r>
          </a:p>
          <a:p>
            <a:pPr>
              <a:lnSpc>
                <a:spcPts val="3000"/>
              </a:lnSpc>
            </a:pPr>
            <a:r>
              <a:rPr lang="pt-BR" b="1" dirty="0">
                <a:solidFill>
                  <a:srgbClr val="000000"/>
                </a:solidFill>
                <a:latin typeface="Arial Black" pitchFamily="34" charset="0"/>
              </a:rPr>
              <a:t>25-59 anos: </a:t>
            </a:r>
            <a:r>
              <a:rPr lang="pt-BR" b="1" dirty="0">
                <a:solidFill>
                  <a:srgbClr val="FF0000"/>
                </a:solidFill>
                <a:latin typeface="Arial Black" pitchFamily="34" charset="0"/>
              </a:rPr>
              <a:t>42,2%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707248" y="4152543"/>
            <a:ext cx="1857061" cy="24006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b="1" dirty="0">
                <a:solidFill>
                  <a:srgbClr val="000000"/>
                </a:solidFill>
                <a:latin typeface="Arial Black" pitchFamily="34" charset="0"/>
              </a:rPr>
              <a:t>0-14 anos: </a:t>
            </a:r>
            <a:r>
              <a:rPr lang="pt-BR" b="1" dirty="0">
                <a:solidFill>
                  <a:srgbClr val="FF0000"/>
                </a:solidFill>
                <a:latin typeface="Arial Black" pitchFamily="34" charset="0"/>
              </a:rPr>
              <a:t>23,1%</a:t>
            </a:r>
          </a:p>
          <a:p>
            <a:pPr>
              <a:lnSpc>
                <a:spcPts val="3000"/>
              </a:lnSpc>
            </a:pPr>
            <a:r>
              <a:rPr lang="pt-BR" b="1" dirty="0">
                <a:solidFill>
                  <a:srgbClr val="000000"/>
                </a:solidFill>
                <a:latin typeface="Arial Black" pitchFamily="34" charset="0"/>
              </a:rPr>
              <a:t>15-24 anos: </a:t>
            </a:r>
            <a:r>
              <a:rPr lang="pt-BR" b="1" dirty="0">
                <a:solidFill>
                  <a:srgbClr val="FF0000"/>
                </a:solidFill>
                <a:latin typeface="Arial Black" pitchFamily="34" charset="0"/>
              </a:rPr>
              <a:t>16,5%</a:t>
            </a:r>
          </a:p>
          <a:p>
            <a:pPr>
              <a:lnSpc>
                <a:spcPts val="3000"/>
              </a:lnSpc>
            </a:pPr>
            <a:r>
              <a:rPr lang="pt-BR" b="1" dirty="0">
                <a:solidFill>
                  <a:srgbClr val="000000"/>
                </a:solidFill>
                <a:latin typeface="Arial Black" pitchFamily="34" charset="0"/>
              </a:rPr>
              <a:t>25-59 anos: </a:t>
            </a:r>
            <a:r>
              <a:rPr lang="pt-BR" b="1" dirty="0">
                <a:solidFill>
                  <a:srgbClr val="FF0000"/>
                </a:solidFill>
                <a:latin typeface="Arial Black" pitchFamily="34" charset="0"/>
              </a:rPr>
              <a:t>48,5%</a:t>
            </a:r>
          </a:p>
        </p:txBody>
      </p:sp>
      <p:sp>
        <p:nvSpPr>
          <p:cNvPr id="15" name="Triângulo isósceles 14"/>
          <p:cNvSpPr/>
          <p:nvPr/>
        </p:nvSpPr>
        <p:spPr>
          <a:xfrm flipV="1">
            <a:off x="8242012" y="6099400"/>
            <a:ext cx="292388" cy="479200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6" name="Triângulo isósceles 15"/>
          <p:cNvSpPr/>
          <p:nvPr/>
        </p:nvSpPr>
        <p:spPr>
          <a:xfrm>
            <a:off x="8757879" y="2729678"/>
            <a:ext cx="284521" cy="510280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18" name="Triângulo isósceles 17"/>
          <p:cNvSpPr/>
          <p:nvPr/>
        </p:nvSpPr>
        <p:spPr>
          <a:xfrm flipV="1">
            <a:off x="8219076" y="4766852"/>
            <a:ext cx="289924" cy="478247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  <p:sp>
        <p:nvSpPr>
          <p:cNvPr id="24" name="Triângulo isósceles 23"/>
          <p:cNvSpPr/>
          <p:nvPr/>
        </p:nvSpPr>
        <p:spPr>
          <a:xfrm flipV="1">
            <a:off x="8231776" y="5446778"/>
            <a:ext cx="289924" cy="407922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50"/>
          </a:p>
        </p:txBody>
      </p:sp>
    </p:spTree>
    <p:extLst>
      <p:ext uri="{BB962C8B-B14F-4D97-AF65-F5344CB8AC3E}">
        <p14:creationId xmlns:p14="http://schemas.microsoft.com/office/powerpoint/2010/main" val="26668486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33E8AA-94A2-4A4C-AEDF-FC09577C7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566" y="28575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6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NOSSOS CURRÍCULOS UNIVERSITÁRIOS</a:t>
            </a:r>
            <a:br>
              <a:rPr lang="en-GB" sz="36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en-GB" sz="3600" dirty="0">
                <a:solidFill>
                  <a:srgbClr val="FF0000"/>
                </a:solidFill>
                <a:latin typeface="Arial Black" panose="020B0A04020102020204" pitchFamily="34" charset="0"/>
              </a:rPr>
              <a:t>NÃO  REFLETEM O ENVELHECIMENTO DO PAÍS</a:t>
            </a:r>
          </a:p>
        </p:txBody>
      </p:sp>
    </p:spTree>
    <p:extLst>
      <p:ext uri="{BB962C8B-B14F-4D97-AF65-F5344CB8AC3E}">
        <p14:creationId xmlns:p14="http://schemas.microsoft.com/office/powerpoint/2010/main" val="39099056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1AE11-95FE-4B17-BABF-68017F639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13037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Da Anatomia à Fisiologia, Fisiopatologia, Dosagem dos medicamentos, interação entre os mesmos...</a:t>
            </a:r>
            <a:br>
              <a:rPr lang="pt-BR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</a:b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apresentação das doenças...</a:t>
            </a:r>
            <a:br>
              <a:rPr lang="pt-BR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</a:b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tudo mudo a medida em que envelhecemos.</a:t>
            </a:r>
            <a:endParaRPr lang="en-GB" dirty="0">
              <a:solidFill>
                <a:schemeClr val="bg2">
                  <a:lumMod val="2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490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23E30-8FCE-4472-B4D5-2991F6AF2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666" y="28575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...no entanto os currículos das escolas médicas continuam priorizando o desenvolvimento infantil, as doenças das primeiras etapas da vida...a saúde reprodutiva das mulheres até a menopausa...</a:t>
            </a:r>
            <a:br>
              <a:rPr lang="pt-BR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</a:b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... pouco ou nada sobre as doenças cada vez mais prevalentes (e letais).</a:t>
            </a:r>
            <a:endParaRPr lang="en-GB" dirty="0">
              <a:solidFill>
                <a:schemeClr val="bg2">
                  <a:lumMod val="2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3202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764" y="264376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FUNDAMENTAL: REFOR</a:t>
            </a: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  <a:t>ÇAR A </a:t>
            </a:r>
            <a:br>
              <a:rPr lang="pt-BR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</a:br>
            <a:br>
              <a:rPr lang="pt-BR" dirty="0">
                <a:solidFill>
                  <a:schemeClr val="bg2">
                    <a:lumMod val="25000"/>
                  </a:schemeClr>
                </a:solidFill>
                <a:latin typeface="Arial Black" pitchFamily="34" charset="0"/>
              </a:rPr>
            </a:br>
            <a:r>
              <a:rPr lang="pt-BR" dirty="0">
                <a:solidFill>
                  <a:srgbClr val="FF0000"/>
                </a:solidFill>
                <a:latin typeface="Arial Black" pitchFamily="34" charset="0"/>
              </a:rPr>
              <a:t>ATENÇÃO PRIMÁRIA A SAÚDE</a:t>
            </a:r>
            <a:endParaRPr lang="en-GB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4960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Imagem 2" descr="ilc_logo_portugues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51" y="71438"/>
            <a:ext cx="1071563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Text Box 3"/>
          <p:cNvSpPr txBox="1">
            <a:spLocks noChangeArrowheads="1"/>
          </p:cNvSpPr>
          <p:nvPr/>
        </p:nvSpPr>
        <p:spPr bwMode="auto">
          <a:xfrm>
            <a:off x="3363913" y="6508750"/>
            <a:ext cx="57451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AU" sz="1400" dirty="0">
                <a:latin typeface="Trebuchet MS" pitchFamily="34" charset="0"/>
              </a:rPr>
              <a:t>© </a:t>
            </a:r>
            <a:r>
              <a:rPr lang="en-AU" sz="1400" dirty="0" err="1">
                <a:latin typeface="Trebuchet MS" pitchFamily="34" charset="0"/>
              </a:rPr>
              <a:t>Alexandre</a:t>
            </a:r>
            <a:r>
              <a:rPr lang="en-AU" sz="1400" dirty="0">
                <a:latin typeface="Trebuchet MS" pitchFamily="34" charset="0"/>
              </a:rPr>
              <a:t> </a:t>
            </a:r>
            <a:r>
              <a:rPr lang="en-AU" sz="1400" dirty="0" err="1">
                <a:latin typeface="Trebuchet MS" pitchFamily="34" charset="0"/>
              </a:rPr>
              <a:t>Kalache</a:t>
            </a:r>
            <a:r>
              <a:rPr lang="en-AU" sz="1400" dirty="0">
                <a:latin typeface="Trebuchet MS" pitchFamily="34" charset="0"/>
              </a:rPr>
              <a:t>, Adelaide Thinker in Residence 2011/2012</a:t>
            </a:r>
          </a:p>
        </p:txBody>
      </p:sp>
      <p:pic>
        <p:nvPicPr>
          <p:cNvPr id="31746" name="Picture 7" descr="AGE_Infographs-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"/>
            <a:ext cx="9144000" cy="641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4450" y="2348882"/>
            <a:ext cx="308739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Dimensões do Cuidado</a:t>
            </a:r>
          </a:p>
        </p:txBody>
      </p:sp>
    </p:spTree>
    <p:extLst>
      <p:ext uri="{BB962C8B-B14F-4D97-AF65-F5344CB8AC3E}">
        <p14:creationId xmlns:p14="http://schemas.microsoft.com/office/powerpoint/2010/main" val="254529614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7" descr="AGE_Infographs-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1"/>
            <a:ext cx="9144000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 Box 3"/>
          <p:cNvSpPr txBox="1">
            <a:spLocks noChangeArrowheads="1"/>
          </p:cNvSpPr>
          <p:nvPr/>
        </p:nvSpPr>
        <p:spPr bwMode="auto">
          <a:xfrm>
            <a:off x="3363913" y="6508750"/>
            <a:ext cx="57451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AU" sz="1400" dirty="0">
                <a:latin typeface="Trebuchet MS" pitchFamily="34" charset="0"/>
              </a:rPr>
              <a:t>© </a:t>
            </a:r>
            <a:r>
              <a:rPr lang="en-AU" sz="1400" dirty="0" err="1">
                <a:latin typeface="Trebuchet MS" pitchFamily="34" charset="0"/>
              </a:rPr>
              <a:t>Alexandre</a:t>
            </a:r>
            <a:r>
              <a:rPr lang="en-AU" sz="1400" dirty="0">
                <a:latin typeface="Trebuchet MS" pitchFamily="34" charset="0"/>
              </a:rPr>
              <a:t> </a:t>
            </a:r>
            <a:r>
              <a:rPr lang="en-AU" sz="1400" dirty="0" err="1">
                <a:latin typeface="Trebuchet MS" pitchFamily="34" charset="0"/>
              </a:rPr>
              <a:t>Kalache</a:t>
            </a:r>
            <a:r>
              <a:rPr lang="en-AU" sz="1400" dirty="0">
                <a:latin typeface="Trebuchet MS" pitchFamily="34" charset="0"/>
              </a:rPr>
              <a:t>, Adelaide Thinker in Residence 2011/2012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450" y="2276874"/>
            <a:ext cx="308739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Dimensões</a:t>
            </a:r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 do </a:t>
            </a:r>
            <a:r>
              <a:rPr lang="en-US" sz="3600" b="1" dirty="0" err="1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Cuidado</a:t>
            </a:r>
            <a:endParaRPr lang="en-US" sz="3600" b="1" dirty="0">
              <a:solidFill>
                <a:schemeClr val="accent4">
                  <a:lumMod val="75000"/>
                </a:schemeClr>
              </a:solidFill>
              <a:latin typeface="Arial Black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054687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41766" y="388938"/>
            <a:ext cx="6172200" cy="1143000"/>
          </a:xfrm>
        </p:spPr>
        <p:txBody>
          <a:bodyPr>
            <a:normAutofit fontScale="90000"/>
          </a:bodyPr>
          <a:lstStyle/>
          <a:p>
            <a:r>
              <a:rPr lang="pt-BR" b="1" dirty="0">
                <a:solidFill>
                  <a:srgbClr val="FF0000"/>
                </a:solidFill>
                <a:latin typeface="Arial Black" pitchFamily="34" charset="0"/>
              </a:rPr>
              <a:t>          FINITUDE</a:t>
            </a:r>
            <a:br>
              <a:rPr lang="pt-BR" b="1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r>
              <a:rPr lang="pt-BR" sz="36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T</a:t>
            </a:r>
            <a:r>
              <a:rPr lang="pt-BR" sz="3600" b="1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rajetórias do fim de vida </a:t>
            </a:r>
          </a:p>
        </p:txBody>
      </p:sp>
      <p:pic>
        <p:nvPicPr>
          <p:cNvPr id="4" name="Imagem 3" descr="Graficos-EndofLif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91537" y="1855997"/>
            <a:ext cx="6760930" cy="4237301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277634" y="1772818"/>
            <a:ext cx="307834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400" i="1" dirty="0"/>
              <a:t>Short period of evident decline (e.g. cancer)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2411760" y="3717033"/>
            <a:ext cx="7560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200" dirty="0"/>
              <a:t>Age / Time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6030162" y="5949282"/>
            <a:ext cx="7560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200" dirty="0"/>
              <a:t>Age / Time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5976156" y="3717033"/>
            <a:ext cx="7560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200" dirty="0"/>
              <a:t>Age / Time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465766" y="5960315"/>
            <a:ext cx="75608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200" dirty="0"/>
              <a:t>Age / Time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1143000" y="6581003"/>
            <a:ext cx="685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Adaptation of Lynn, J., &amp; Adamson, D. M. (2003) and Murray, S. A., Kendall, M., Boyd, K., &amp; Sheikh, A. (2013</a:t>
            </a:r>
            <a:r>
              <a:rPr lang="pt-BR" sz="1200" dirty="0"/>
              <a:t>).</a:t>
            </a:r>
            <a:endParaRPr lang="en-US" sz="1200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4842030" y="1556792"/>
            <a:ext cx="3078342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400" i="1" dirty="0"/>
              <a:t>Long-term limitations with intermittent serious episodes (e.g. heart failure)</a:t>
            </a:r>
            <a:endParaRPr lang="pt-BR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1277634" y="4016099"/>
            <a:ext cx="30783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200" i="1" dirty="0"/>
              <a:t>Prolonged dwindling (e.g. Alzheimer’s or other dementia)</a:t>
            </a:r>
            <a:endParaRPr lang="pt-BR" sz="1200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4842030" y="4005066"/>
            <a:ext cx="30783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200" i="1" dirty="0"/>
              <a:t>Sudden death (e.g. fatal heart failure, external causes)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28861774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DE7E0E-880F-4559-A619-74D5DB005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674" y="25395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FINITUDE – A CONSPIRAÇÃO</a:t>
            </a:r>
            <a:br>
              <a:rPr lang="pt-BR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</a:b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              DO SILÊNCIO</a:t>
            </a:r>
            <a:endParaRPr lang="en-GB" dirty="0">
              <a:solidFill>
                <a:schemeClr val="bg2">
                  <a:lumMod val="2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801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F4F3C2-B5D8-4B6D-8388-95759F5BF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43" y="2741112"/>
            <a:ext cx="8229600" cy="1143000"/>
          </a:xfrm>
        </p:spPr>
        <p:txBody>
          <a:bodyPr/>
          <a:lstStyle/>
          <a:p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ESTAMOS PREPARADOS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 ??</a:t>
            </a:r>
          </a:p>
        </p:txBody>
      </p:sp>
    </p:spTree>
    <p:extLst>
      <p:ext uri="{BB962C8B-B14F-4D97-AF65-F5344CB8AC3E}">
        <p14:creationId xmlns:p14="http://schemas.microsoft.com/office/powerpoint/2010/main" val="36552637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AC492-3079-49D9-A59E-80E5041C3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669" y="26757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O </a:t>
            </a:r>
            <a:r>
              <a:rPr lang="pt-BR" dirty="0">
                <a:solidFill>
                  <a:srgbClr val="FF0000"/>
                </a:solidFill>
                <a:latin typeface="Arial Black" panose="020B0A04020102020204" pitchFamily="34" charset="0"/>
              </a:rPr>
              <a:t>DESAFIO</a:t>
            </a:r>
            <a:r>
              <a:rPr lang="pt-BR" dirty="0">
                <a:latin typeface="Arial Black" panose="020B0A04020102020204" pitchFamily="34" charset="0"/>
              </a:rPr>
              <a:t> 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QUE TEMOS</a:t>
            </a:r>
            <a:br>
              <a:rPr lang="pt-BR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pt-BR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        PELA FRENTE</a:t>
            </a:r>
            <a:endParaRPr lang="en-GB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733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14525"/>
            <a:ext cx="9144000" cy="340836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0478129"/>
              </p:ext>
            </p:extLst>
          </p:nvPr>
        </p:nvGraphicFramePr>
        <p:xfrm>
          <a:off x="2552700" y="3174504"/>
          <a:ext cx="4348956" cy="2634208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8297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3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8552"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u="none" strike="noStrike" dirty="0">
                          <a:latin typeface="Arial Black" pitchFamily="34" charset="0"/>
                        </a:rPr>
                        <a:t>Pop. 60+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latin typeface="Arial Black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latin typeface="Arial Black" pitchFamily="34" charset="0"/>
                        </a:rPr>
                        <a:t>Brasil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latin typeface="Arial Black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latin typeface="Arial Black" pitchFamily="34" charset="0"/>
                        </a:rPr>
                        <a:t>Canadá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latin typeface="Arial Black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8552"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 dirty="0">
                          <a:latin typeface="Arial Black" pitchFamily="34" charset="0"/>
                        </a:rPr>
                        <a:t>1950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latin typeface="Arial Black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 dirty="0">
                          <a:latin typeface="Arial Black" pitchFamily="34" charset="0"/>
                        </a:rPr>
                        <a:t>4,9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latin typeface="Arial Black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 dirty="0">
                          <a:latin typeface="Arial Black" pitchFamily="34" charset="0"/>
                        </a:rPr>
                        <a:t>11,3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latin typeface="Arial Black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8552"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 dirty="0">
                          <a:latin typeface="Arial Black" pitchFamily="34" charset="0"/>
                        </a:rPr>
                        <a:t>2015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latin typeface="Arial Black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 dirty="0">
                          <a:latin typeface="Arial Black" pitchFamily="34" charset="0"/>
                        </a:rPr>
                        <a:t>11,9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latin typeface="Arial Black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 dirty="0">
                          <a:latin typeface="Arial Black" pitchFamily="34" charset="0"/>
                        </a:rPr>
                        <a:t>25,2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latin typeface="Arial Black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8552"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 dirty="0">
                          <a:latin typeface="Arial Black" pitchFamily="34" charset="0"/>
                        </a:rPr>
                        <a:t>2050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latin typeface="Arial Black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 dirty="0">
                          <a:latin typeface="Arial Black" pitchFamily="34" charset="0"/>
                        </a:rPr>
                        <a:t>30,5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latin typeface="Arial Black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u="none" strike="noStrike" dirty="0">
                          <a:latin typeface="Arial Black" pitchFamily="34" charset="0"/>
                        </a:rPr>
                        <a:t>30,1</a:t>
                      </a:r>
                      <a:endParaRPr lang="pt-BR" sz="2800" b="0" i="0" u="none" strike="noStrike" dirty="0">
                        <a:solidFill>
                          <a:srgbClr val="000000"/>
                        </a:solidFill>
                        <a:latin typeface="Arial Black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11" name="Conector de seta reta 10"/>
          <p:cNvCxnSpPr/>
          <p:nvPr/>
        </p:nvCxnSpPr>
        <p:spPr>
          <a:xfrm flipH="1">
            <a:off x="5618088" y="4368924"/>
            <a:ext cx="504056" cy="432048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Elipse 12"/>
          <p:cNvSpPr/>
          <p:nvPr/>
        </p:nvSpPr>
        <p:spPr>
          <a:xfrm>
            <a:off x="4724400" y="4568056"/>
            <a:ext cx="2196244" cy="64807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41616" y="1295173"/>
            <a:ext cx="7707085" cy="936104"/>
          </a:xfrm>
        </p:spPr>
        <p:txBody>
          <a:bodyPr>
            <a:noAutofit/>
          </a:bodyPr>
          <a:lstStyle/>
          <a:p>
            <a:pPr algn="ctr"/>
            <a:r>
              <a:rPr lang="pt-BR" sz="40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  <a:ea typeface="+mn-ea"/>
                <a:cs typeface="+mn-cs"/>
              </a:rPr>
              <a:t>Envelhecimento populacional</a:t>
            </a:r>
            <a:r>
              <a:rPr lang="pt-BR" sz="4000" b="1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  <a:ea typeface="+mn-ea"/>
                <a:cs typeface="+mn-cs"/>
              </a:rPr>
              <a:t> </a:t>
            </a:r>
            <a:br>
              <a:rPr lang="pt-BR" sz="4000" b="1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  <a:ea typeface="+mn-ea"/>
                <a:cs typeface="+mn-cs"/>
              </a:rPr>
            </a:br>
            <a:r>
              <a:rPr lang="pt-BR" sz="40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  <a:ea typeface="+mn-ea"/>
                <a:cs typeface="+mn-cs"/>
              </a:rPr>
              <a:t>BRASIL X CANADÁ</a:t>
            </a:r>
            <a:endParaRPr lang="pt-BR" sz="4000" b="1" dirty="0">
              <a:solidFill>
                <a:schemeClr val="accent4">
                  <a:lumMod val="75000"/>
                </a:schemeClr>
              </a:solidFill>
              <a:latin typeface="Arial Black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0eeb90c2022557d9c2b2323dd55e2ae7--old-family-photos-mariana.jpg (736Ã522)">
            <a:extLst>
              <a:ext uri="{FF2B5EF4-FFF2-40B4-BE49-F238E27FC236}">
                <a16:creationId xmlns:a16="http://schemas.microsoft.com/office/drawing/2014/main" id="{4124DB59-A70A-48C4-B421-2992A7B85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52" y="1119351"/>
            <a:ext cx="8812924" cy="577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401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01360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OS PAÍSES DESENVOLVIDOS TORNARAM-SE ENRIQUECERAM ANTES</a:t>
            </a:r>
            <a:b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       DE ENVELHECEREM</a:t>
            </a:r>
            <a:r>
              <a:rPr lang="pt-BR" i="1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.</a:t>
            </a:r>
            <a:br>
              <a:rPr lang="pt-BR" i="1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br>
              <a:rPr lang="pt-BR" dirty="0">
                <a:latin typeface="Arial Black" pitchFamily="34" charset="0"/>
              </a:rPr>
            </a:br>
            <a:r>
              <a:rPr lang="pt-BR" dirty="0">
                <a:latin typeface="Arial Black" pitchFamily="34" charset="0"/>
              </a:rPr>
              <a:t>      </a:t>
            </a:r>
            <a:r>
              <a:rPr lang="pt-BR" dirty="0">
                <a:solidFill>
                  <a:srgbClr val="FF0000"/>
                </a:solidFill>
                <a:latin typeface="Arial Black" pitchFamily="34" charset="0"/>
              </a:rPr>
              <a:t>NÓS.....</a:t>
            </a:r>
          </a:p>
        </p:txBody>
      </p:sp>
    </p:spTree>
    <p:extLst>
      <p:ext uri="{BB962C8B-B14F-4D97-AF65-F5344CB8AC3E}">
        <p14:creationId xmlns:p14="http://schemas.microsoft.com/office/powerpoint/2010/main" val="23721456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7539" y="253338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accent4">
                    <a:lumMod val="75000"/>
                  </a:schemeClr>
                </a:solidFill>
              </a:rPr>
              <a:t>      </a:t>
            </a:r>
            <a:r>
              <a:rPr lang="en-GB" sz="44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N</a:t>
            </a:r>
            <a:r>
              <a:rPr lang="pt-BR" sz="44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ão só em pobreza mas</a:t>
            </a:r>
            <a:br>
              <a:rPr lang="pt-BR" sz="44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r>
              <a:rPr lang="pt-BR" sz="44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    no contexto de imensas</a:t>
            </a:r>
            <a:br>
              <a:rPr lang="pt-BR" sz="4400" dirty="0">
                <a:solidFill>
                  <a:srgbClr val="364EA2"/>
                </a:solidFill>
                <a:latin typeface="Arial Black" pitchFamily="34" charset="0"/>
              </a:rPr>
            </a:br>
            <a:r>
              <a:rPr lang="pt-BR" sz="4400" dirty="0">
                <a:solidFill>
                  <a:srgbClr val="364EA2"/>
                </a:solidFill>
                <a:latin typeface="Arial Black" pitchFamily="34" charset="0"/>
              </a:rPr>
              <a:t>       </a:t>
            </a:r>
            <a:r>
              <a:rPr lang="pt-BR" sz="6700" dirty="0">
                <a:solidFill>
                  <a:srgbClr val="FF0000"/>
                </a:solidFill>
                <a:latin typeface="Arial Black" pitchFamily="34" charset="0"/>
              </a:rPr>
              <a:t>desigualdades</a:t>
            </a:r>
            <a:endParaRPr lang="en-GB" sz="67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8424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dergebnis für brasil desigualdade favela pred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25" y="996237"/>
            <a:ext cx="8522351" cy="568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3698544" y="250163"/>
            <a:ext cx="5322626" cy="568703"/>
          </a:xfrm>
        </p:spPr>
        <p:txBody>
          <a:bodyPr>
            <a:normAutofit/>
          </a:bodyPr>
          <a:lstStyle/>
          <a:p>
            <a:pPr algn="ctr"/>
            <a:r>
              <a:rPr lang="pt-BR" sz="27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desigualdade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2124941" y="370034"/>
            <a:ext cx="8875568" cy="6311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Times New Roman" pitchFamily="18" charset="0"/>
              </a:defRPr>
            </a:lvl1pPr>
          </a:lstStyle>
          <a:p>
            <a:r>
              <a:rPr lang="pt-BR" dirty="0">
                <a:latin typeface="Arial Black" pitchFamily="34" charset="0"/>
                <a:cs typeface="helvetica" panose="020B0604020202020204" pitchFamily="34" charset="0"/>
              </a:rPr>
              <a:t>Desigualdades</a:t>
            </a:r>
          </a:p>
        </p:txBody>
      </p:sp>
    </p:spTree>
    <p:extLst>
      <p:ext uri="{BB962C8B-B14F-4D97-AF65-F5344CB8AC3E}">
        <p14:creationId xmlns:p14="http://schemas.microsoft.com/office/powerpoint/2010/main" val="14291605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ildergebnis für custodio coimbra rocinh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79" y="1016532"/>
            <a:ext cx="8508443" cy="567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/>
          <p:cNvSpPr>
            <a:spLocks noGrp="1"/>
          </p:cNvSpPr>
          <p:nvPr>
            <p:ph type="title"/>
          </p:nvPr>
        </p:nvSpPr>
        <p:spPr>
          <a:xfrm>
            <a:off x="3698544" y="250163"/>
            <a:ext cx="5322626" cy="568703"/>
          </a:xfrm>
        </p:spPr>
        <p:txBody>
          <a:bodyPr>
            <a:normAutofit/>
          </a:bodyPr>
          <a:lstStyle/>
          <a:p>
            <a:pPr algn="ctr"/>
            <a:r>
              <a:rPr lang="pt-BR" sz="27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Dois extremos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2318905" y="212726"/>
            <a:ext cx="7886700" cy="6311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Times New Roman" pitchFamily="18" charset="0"/>
              </a:defRPr>
            </a:lvl1pPr>
          </a:lstStyle>
          <a:p>
            <a:r>
              <a:rPr lang="pt-BR" dirty="0">
                <a:latin typeface="Arial Black" pitchFamily="34" charset="0"/>
                <a:cs typeface="helvetica" panose="020B0604020202020204" pitchFamily="34" charset="0"/>
              </a:rPr>
              <a:t>Desigualdades</a:t>
            </a:r>
          </a:p>
        </p:txBody>
      </p:sp>
    </p:spTree>
    <p:extLst>
      <p:ext uri="{BB962C8B-B14F-4D97-AF65-F5344CB8AC3E}">
        <p14:creationId xmlns:p14="http://schemas.microsoft.com/office/powerpoint/2010/main" val="27419299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19159" y="1094508"/>
            <a:ext cx="7705683" cy="5394491"/>
            <a:chOff x="1120381" y="1094508"/>
            <a:chExt cx="7705683" cy="539449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381" y="1094509"/>
              <a:ext cx="3349978" cy="539449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4019" y="1094508"/>
              <a:ext cx="3602045" cy="53944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08168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8036" y="311482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dirty="0">
                <a:latin typeface="Arial Black" pitchFamily="34" charset="0"/>
              </a:rPr>
              <a:t>O orçamento do Ministério da</a:t>
            </a:r>
            <a:br>
              <a:rPr lang="pt-BR" dirty="0">
                <a:latin typeface="Arial Black" pitchFamily="34" charset="0"/>
              </a:rPr>
            </a:br>
            <a:r>
              <a:rPr lang="pt-BR" dirty="0">
                <a:latin typeface="Arial Black" pitchFamily="34" charset="0"/>
              </a:rPr>
              <a:t>    </a:t>
            </a:r>
            <a:r>
              <a:rPr lang="pt-BR" dirty="0">
                <a:solidFill>
                  <a:srgbClr val="FF0000"/>
                </a:solidFill>
                <a:latin typeface="Arial Black" pitchFamily="34" charset="0"/>
              </a:rPr>
              <a:t>Educação</a:t>
            </a:r>
            <a:r>
              <a:rPr lang="pt-BR" dirty="0">
                <a:latin typeface="Arial Black" pitchFamily="34" charset="0"/>
              </a:rPr>
              <a:t> foi cortado em </a:t>
            </a:r>
            <a:br>
              <a:rPr lang="pt-BR" dirty="0">
                <a:latin typeface="Arial Black" pitchFamily="34" charset="0"/>
              </a:rPr>
            </a:br>
            <a:r>
              <a:rPr lang="pt-BR" dirty="0">
                <a:latin typeface="Arial Black" pitchFamily="34" charset="0"/>
              </a:rPr>
              <a:t>    </a:t>
            </a:r>
            <a:r>
              <a:rPr lang="pt-BR" dirty="0">
                <a:solidFill>
                  <a:srgbClr val="FF0000"/>
                </a:solidFill>
                <a:latin typeface="Arial Black" pitchFamily="34" charset="0"/>
              </a:rPr>
              <a:t>55,7%</a:t>
            </a:r>
            <a:r>
              <a:rPr lang="pt-BR" dirty="0">
                <a:latin typeface="Arial Black" pitchFamily="34" charset="0"/>
              </a:rPr>
              <a:t> entre 2014 e 2017</a:t>
            </a:r>
            <a:r>
              <a:rPr lang="en-GB" dirty="0">
                <a:latin typeface="Arial Black" pitchFamily="34" charset="0"/>
              </a:rPr>
              <a:t>;</a:t>
            </a:r>
            <a:br>
              <a:rPr lang="en-GB" dirty="0">
                <a:latin typeface="Arial Black" pitchFamily="34" charset="0"/>
              </a:rPr>
            </a:br>
            <a:r>
              <a:rPr lang="en-GB" dirty="0">
                <a:latin typeface="Arial Black" pitchFamily="34" charset="0"/>
              </a:rPr>
              <a:t>       </a:t>
            </a:r>
            <a:r>
              <a:rPr lang="pt-BR" dirty="0">
                <a:latin typeface="Arial Black" pitchFamily="34" charset="0"/>
              </a:rPr>
              <a:t>o da </a:t>
            </a:r>
            <a:r>
              <a:rPr lang="pt-BR" dirty="0">
                <a:solidFill>
                  <a:srgbClr val="FF0000"/>
                </a:solidFill>
                <a:latin typeface="Arial Black" pitchFamily="34" charset="0"/>
              </a:rPr>
              <a:t>Saúde</a:t>
            </a:r>
            <a:r>
              <a:rPr lang="pt-BR" dirty="0">
                <a:latin typeface="Arial Black" pitchFamily="34" charset="0"/>
              </a:rPr>
              <a:t>, em </a:t>
            </a:r>
            <a:r>
              <a:rPr lang="pt-BR" dirty="0">
                <a:solidFill>
                  <a:srgbClr val="FF0000"/>
                </a:solidFill>
                <a:latin typeface="Arial Black" pitchFamily="34" charset="0"/>
              </a:rPr>
              <a:t>20,3%</a:t>
            </a:r>
            <a:br>
              <a:rPr lang="pt-BR" dirty="0">
                <a:latin typeface="Arial Black" pitchFamily="34" charset="0"/>
              </a:rPr>
            </a:br>
            <a:br>
              <a:rPr lang="pt-BR" dirty="0">
                <a:latin typeface="Arial Black" pitchFamily="34" charset="0"/>
              </a:rPr>
            </a:br>
            <a:r>
              <a:rPr lang="pt-BR" dirty="0">
                <a:latin typeface="Arial Black" pitchFamily="34" charset="0"/>
              </a:rPr>
              <a:t>                 </a:t>
            </a:r>
            <a:r>
              <a:rPr lang="pt-BR" sz="2200" dirty="0">
                <a:solidFill>
                  <a:srgbClr val="FF0000"/>
                </a:solidFill>
                <a:latin typeface="Arial Black" pitchFamily="34" charset="0"/>
              </a:rPr>
              <a:t>Diário Comércio Indústria &amp; Serviços,</a:t>
            </a:r>
            <a:br>
              <a:rPr lang="pt-BR" sz="2200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pt-BR" sz="2200" dirty="0">
                <a:solidFill>
                  <a:srgbClr val="FF0000"/>
                </a:solidFill>
                <a:latin typeface="Arial Black" pitchFamily="34" charset="0"/>
              </a:rPr>
              <a:t>                                                                  Brasilia 22/10/17</a:t>
            </a:r>
            <a:endParaRPr lang="en-GB" sz="22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0815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909" y="25467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rgbClr val="FF0000"/>
                </a:solidFill>
                <a:latin typeface="Arial Black" pitchFamily="34" charset="0"/>
              </a:rPr>
              <a:t>     Congelamento dos gastos</a:t>
            </a:r>
            <a:br>
              <a:rPr lang="pt-BR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pt-BR" dirty="0">
                <a:solidFill>
                  <a:srgbClr val="FF0000"/>
                </a:solidFill>
                <a:latin typeface="Arial Black" pitchFamily="34" charset="0"/>
              </a:rPr>
              <a:t>       SOCIAIS por vinte anos.</a:t>
            </a:r>
            <a:br>
              <a:rPr lang="pt-BR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pt-BR" dirty="0">
                <a:latin typeface="Arial Black" pitchFamily="34" charset="0"/>
              </a:rPr>
              <a:t>       </a:t>
            </a:r>
            <a:r>
              <a:rPr lang="pt-BR" sz="2200" dirty="0">
                <a:latin typeface="Arial Black" pitchFamily="34" charset="0"/>
              </a:rPr>
              <a:t>Emenda Constitucional, Governo Federal 2016</a:t>
            </a:r>
            <a:endParaRPr lang="en-GB" sz="22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4571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148" y="399987"/>
            <a:ext cx="5593707" cy="6058028"/>
          </a:xfrm>
        </p:spPr>
      </p:pic>
    </p:spTree>
    <p:extLst>
      <p:ext uri="{BB962C8B-B14F-4D97-AF65-F5344CB8AC3E}">
        <p14:creationId xmlns:p14="http://schemas.microsoft.com/office/powerpoint/2010/main" val="2974027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08793"/>
            <a:ext cx="8229600" cy="1143000"/>
          </a:xfrm>
        </p:spPr>
        <p:txBody>
          <a:bodyPr>
            <a:normAutofit/>
          </a:bodyPr>
          <a:lstStyle/>
          <a:p>
            <a:r>
              <a:rPr lang="en-GB" sz="66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 </a:t>
            </a:r>
            <a:r>
              <a:rPr lang="en-GB" sz="6600" dirty="0">
                <a:solidFill>
                  <a:srgbClr val="FF0000"/>
                </a:solidFill>
                <a:latin typeface="Arial Black" pitchFamily="34" charset="0"/>
              </a:rPr>
              <a:t>REVOLU</a:t>
            </a:r>
            <a:r>
              <a:rPr lang="pt-BR" sz="6600" dirty="0">
                <a:solidFill>
                  <a:srgbClr val="FF0000"/>
                </a:solidFill>
                <a:latin typeface="Arial Black" pitchFamily="34" charset="0"/>
              </a:rPr>
              <a:t>ÇÃO </a:t>
            </a:r>
            <a:r>
              <a:rPr lang="en-GB" sz="6600" dirty="0">
                <a:solidFill>
                  <a:srgbClr val="FF0000"/>
                </a:solidFill>
                <a:latin typeface="Arial Black" pitchFamily="34" charset="0"/>
              </a:rPr>
              <a:t>??</a:t>
            </a:r>
            <a:endParaRPr lang="en-GB" sz="3100" dirty="0">
              <a:solidFill>
                <a:schemeClr val="accent4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2E54BC-0CF8-4247-BA09-6F609AC60922}"/>
              </a:ext>
            </a:extLst>
          </p:cNvPr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28630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25632" y="3214273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solidFill>
                  <a:srgbClr val="FF0000"/>
                </a:solidFill>
                <a:latin typeface="Arial Black" pitchFamily="34" charset="0"/>
              </a:rPr>
              <a:t>PREPARADOS?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-146251" y="17467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200" dirty="0">
                <a:solidFill>
                  <a:srgbClr val="002060"/>
                </a:solidFill>
              </a:rPr>
              <a:t>  </a:t>
            </a:r>
            <a:r>
              <a:rPr lang="pt-BR" sz="40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ESTAMOS</a:t>
            </a:r>
            <a:endParaRPr lang="pt-BR" sz="4000" b="1" dirty="0">
              <a:solidFill>
                <a:schemeClr val="accent4">
                  <a:lumMod val="75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5408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>
          <a:xfrm>
            <a:off x="1371600" y="1227138"/>
            <a:ext cx="7772400" cy="4535487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Uma cultura do cuidado</a:t>
            </a:r>
            <a:b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    não só  guiada por</a:t>
            </a:r>
            <a:b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   necessidades, mas</a:t>
            </a:r>
            <a:b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   sobretudo por uma</a:t>
            </a:r>
            <a:b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       perspectiva de</a:t>
            </a:r>
            <a:br>
              <a:rPr lang="pt-BR" dirty="0">
                <a:latin typeface="Arial Black" pitchFamily="34" charset="0"/>
              </a:rPr>
            </a:br>
            <a:br>
              <a:rPr lang="pt-BR" dirty="0">
                <a:latin typeface="Arial Black" pitchFamily="34" charset="0"/>
              </a:rPr>
            </a:br>
            <a:r>
              <a:rPr lang="pt-BR" dirty="0">
                <a:latin typeface="Arial Black" pitchFamily="34" charset="0"/>
              </a:rPr>
              <a:t>       </a:t>
            </a:r>
            <a:r>
              <a:rPr lang="pt-BR" sz="6600" dirty="0">
                <a:solidFill>
                  <a:srgbClr val="FF0000"/>
                </a:solidFill>
                <a:latin typeface="Arial Black" pitchFamily="34" charset="0"/>
              </a:rPr>
              <a:t>DIREITOS </a:t>
            </a:r>
          </a:p>
        </p:txBody>
      </p:sp>
      <p:pic>
        <p:nvPicPr>
          <p:cNvPr id="76803" name="Imagem 2" descr="ilc_logo_portugues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50" y="71438"/>
            <a:ext cx="1071563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199280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2"/>
          <p:cNvSpPr>
            <a:spLocks noGrp="1"/>
          </p:cNvSpPr>
          <p:nvPr>
            <p:ph type="title"/>
          </p:nvPr>
        </p:nvSpPr>
        <p:spPr>
          <a:xfrm>
            <a:off x="684213" y="620713"/>
            <a:ext cx="7772400" cy="11430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... </a:t>
            </a:r>
            <a:r>
              <a:rPr lang="en-GB" dirty="0" err="1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Incluindo</a:t>
            </a:r>
            <a:r>
              <a:rPr lang="en-GB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-se o </a:t>
            </a:r>
            <a:r>
              <a:rPr lang="en-GB" dirty="0">
                <a:solidFill>
                  <a:srgbClr val="FF0000"/>
                </a:solidFill>
                <a:latin typeface="Arial Black" pitchFamily="34" charset="0"/>
              </a:rPr>
              <a:t>DIREITO:</a:t>
            </a:r>
          </a:p>
        </p:txBody>
      </p:sp>
      <p:sp>
        <p:nvSpPr>
          <p:cNvPr id="77827" name="Content Placeholder 3"/>
          <p:cNvSpPr>
            <a:spLocks noGrp="1"/>
          </p:cNvSpPr>
          <p:nvPr>
            <p:ph idx="1"/>
          </p:nvPr>
        </p:nvSpPr>
        <p:spPr>
          <a:xfrm>
            <a:off x="1131888" y="1933575"/>
            <a:ext cx="7772400" cy="4114800"/>
          </a:xfrm>
        </p:spPr>
        <p:txBody>
          <a:bodyPr/>
          <a:lstStyle/>
          <a:p>
            <a:r>
              <a:rPr lang="pt-BR" b="1" dirty="0">
                <a:solidFill>
                  <a:srgbClr val="2B5283"/>
                </a:solidFill>
                <a:latin typeface="Arial Black" pitchFamily="34" charset="0"/>
              </a:rPr>
              <a:t>À saúde</a:t>
            </a:r>
          </a:p>
          <a:p>
            <a:r>
              <a:rPr lang="pt-BR" b="1" dirty="0">
                <a:solidFill>
                  <a:srgbClr val="2B5283"/>
                </a:solidFill>
                <a:latin typeface="Arial Black" pitchFamily="34" charset="0"/>
              </a:rPr>
              <a:t>A aprender</a:t>
            </a:r>
          </a:p>
          <a:p>
            <a:r>
              <a:rPr lang="pt-BR" b="1" dirty="0">
                <a:solidFill>
                  <a:srgbClr val="2B5283"/>
                </a:solidFill>
                <a:latin typeface="Arial Black" pitchFamily="34" charset="0"/>
              </a:rPr>
              <a:t>A trabalhar</a:t>
            </a:r>
          </a:p>
          <a:p>
            <a:r>
              <a:rPr lang="pt-BR" b="1" dirty="0">
                <a:solidFill>
                  <a:srgbClr val="2B5283"/>
                </a:solidFill>
                <a:latin typeface="Arial Black" pitchFamily="34" charset="0"/>
              </a:rPr>
              <a:t>A ser protegido</a:t>
            </a:r>
          </a:p>
          <a:p>
            <a:r>
              <a:rPr lang="pt-BR" b="1" dirty="0">
                <a:solidFill>
                  <a:srgbClr val="2B5283"/>
                </a:solidFill>
                <a:latin typeface="Arial Black" pitchFamily="34" charset="0"/>
              </a:rPr>
              <a:t>Direito a ter um seguro</a:t>
            </a:r>
          </a:p>
          <a:p>
            <a:r>
              <a:rPr lang="pt-BR" b="1" dirty="0">
                <a:solidFill>
                  <a:srgbClr val="2B5283"/>
                </a:solidFill>
                <a:latin typeface="Arial Black" pitchFamily="34" charset="0"/>
              </a:rPr>
              <a:t>A participar</a:t>
            </a:r>
          </a:p>
          <a:p>
            <a:r>
              <a:rPr lang="pt-BR" b="1" dirty="0">
                <a:solidFill>
                  <a:srgbClr val="2B5283"/>
                </a:solidFill>
                <a:latin typeface="Arial Black" pitchFamily="34" charset="0"/>
              </a:rPr>
              <a:t>A ter acesso a serviços</a:t>
            </a:r>
          </a:p>
          <a:p>
            <a:pPr>
              <a:buFontTx/>
              <a:buNone/>
            </a:pPr>
            <a:r>
              <a:rPr lang="pt-BR" b="1" dirty="0">
                <a:solidFill>
                  <a:srgbClr val="2B5283"/>
                </a:solidFill>
                <a:latin typeface="Arial Black" pitchFamily="34" charset="0"/>
              </a:rPr>
              <a:t>... Assim como...</a:t>
            </a:r>
          </a:p>
        </p:txBody>
      </p:sp>
      <p:pic>
        <p:nvPicPr>
          <p:cNvPr id="77828" name="Imagem 3" descr="ilc_logo_portugues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51" y="71438"/>
            <a:ext cx="1071563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76237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Content Placeholder 2"/>
          <p:cNvSpPr>
            <a:spLocks noGrp="1"/>
          </p:cNvSpPr>
          <p:nvPr>
            <p:ph idx="1"/>
          </p:nvPr>
        </p:nvSpPr>
        <p:spPr>
          <a:xfrm>
            <a:off x="685800" y="2132598"/>
            <a:ext cx="7772400" cy="2592809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pt-BR" sz="4400" b="1" dirty="0">
                <a:solidFill>
                  <a:srgbClr val="2B5283"/>
                </a:solidFill>
                <a:latin typeface="Arial Black" pitchFamily="34" charset="0"/>
              </a:rPr>
              <a:t>Direito a parar</a:t>
            </a:r>
          </a:p>
          <a:p>
            <a:pPr algn="ctr">
              <a:buFontTx/>
              <a:buNone/>
            </a:pPr>
            <a:r>
              <a:rPr lang="pt-BR" sz="4400" b="1" dirty="0">
                <a:solidFill>
                  <a:srgbClr val="2B5283"/>
                </a:solidFill>
                <a:latin typeface="Arial Black" pitchFamily="34" charset="0"/>
              </a:rPr>
              <a:t>Direito a descansar</a:t>
            </a:r>
          </a:p>
          <a:p>
            <a:pPr algn="ctr">
              <a:buFontTx/>
              <a:buNone/>
            </a:pPr>
            <a:r>
              <a:rPr lang="pt-BR" sz="4400" b="1" dirty="0">
                <a:solidFill>
                  <a:srgbClr val="2B5283"/>
                </a:solidFill>
                <a:latin typeface="Arial Black" pitchFamily="34" charset="0"/>
              </a:rPr>
              <a:t>A uma renda mínima</a:t>
            </a:r>
          </a:p>
        </p:txBody>
      </p:sp>
      <p:pic>
        <p:nvPicPr>
          <p:cNvPr id="78851" name="Imagem 3" descr="ilc_logo_portugues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51" y="71438"/>
            <a:ext cx="1071563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555072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A12B60-6C91-45EC-930B-542F87F4E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4" y="2664270"/>
            <a:ext cx="8229600" cy="1143000"/>
          </a:xfrm>
        </p:spPr>
        <p:txBody>
          <a:bodyPr>
            <a:normAutofit/>
          </a:bodyPr>
          <a:lstStyle/>
          <a:p>
            <a:r>
              <a:rPr lang="pt-BR" sz="3200" dirty="0">
                <a:latin typeface="Arial Black" panose="020B0A04020102020204" pitchFamily="34" charset="0"/>
              </a:rPr>
              <a:t> DIREITO A UM </a:t>
            </a:r>
            <a:r>
              <a:rPr lang="pt-BR" sz="3200" dirty="0">
                <a:solidFill>
                  <a:srgbClr val="FF0000"/>
                </a:solidFill>
                <a:latin typeface="Arial Black" panose="020B0A04020102020204" pitchFamily="34" charset="0"/>
              </a:rPr>
              <a:t>SUS</a:t>
            </a:r>
            <a:r>
              <a:rPr lang="pt-BR" sz="3200" dirty="0">
                <a:latin typeface="Arial Black" panose="020B0A04020102020204" pitchFamily="34" charset="0"/>
              </a:rPr>
              <a:t> QUE LHES ASSEGURE O DIREITO À SAÚDE</a:t>
            </a:r>
          </a:p>
        </p:txBody>
      </p:sp>
    </p:spTree>
    <p:extLst>
      <p:ext uri="{BB962C8B-B14F-4D97-AF65-F5344CB8AC3E}">
        <p14:creationId xmlns:p14="http://schemas.microsoft.com/office/powerpoint/2010/main" val="35448751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>
          <a:xfrm>
            <a:off x="1012031" y="1222152"/>
            <a:ext cx="7772400" cy="4752528"/>
          </a:xfrm>
        </p:spPr>
        <p:txBody>
          <a:bodyPr>
            <a:normAutofit fontScale="90000"/>
          </a:bodyPr>
          <a:lstStyle/>
          <a:p>
            <a:r>
              <a:rPr lang="en-GB" sz="5300" dirty="0" err="1">
                <a:solidFill>
                  <a:srgbClr val="FF0000"/>
                </a:solidFill>
                <a:latin typeface="Arial Black" pitchFamily="34" charset="0"/>
              </a:rPr>
              <a:t>Direito</a:t>
            </a:r>
            <a:r>
              <a:rPr lang="en-GB" sz="5300" dirty="0">
                <a:solidFill>
                  <a:srgbClr val="FF0000"/>
                </a:solidFill>
                <a:latin typeface="Arial Black" pitchFamily="34" charset="0"/>
              </a:rPr>
              <a:t> a ser CUIDADO </a:t>
            </a:r>
            <a:br>
              <a:rPr lang="en-GB" sz="5300" dirty="0">
                <a:solidFill>
                  <a:srgbClr val="FF0000"/>
                </a:solidFill>
                <a:latin typeface="Arial Black" pitchFamily="34" charset="0"/>
              </a:rPr>
            </a:br>
            <a:br>
              <a:rPr lang="en-GB" sz="4400" dirty="0">
                <a:solidFill>
                  <a:srgbClr val="FF0000"/>
                </a:solidFill>
              </a:rPr>
            </a:br>
            <a:r>
              <a:rPr lang="en-GB" sz="36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ESPECIALMENTE  PARA AQUELES COM CAPACIDADES REDUZIDAS DE EXERCER  TAL DIREITO POR ESTAREM FRAGILIZADOS, COM DECLÍNIO  COGNITIVO, ISOLADOS, POBRES, COM INCAPACIDADES FUNCIONAIS</a:t>
            </a:r>
          </a:p>
        </p:txBody>
      </p:sp>
      <p:pic>
        <p:nvPicPr>
          <p:cNvPr id="80899" name="Imagem 2" descr="ilc_logo_portugues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51" y="71438"/>
            <a:ext cx="1071563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407448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 txBox="1">
            <a:spLocks noGrp="1"/>
          </p:cNvSpPr>
          <p:nvPr/>
        </p:nvSpPr>
        <p:spPr bwMode="auto">
          <a:xfrm>
            <a:off x="252413" y="6381750"/>
            <a:ext cx="2895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defRPr/>
            </a:pPr>
            <a:endParaRPr lang="pt-BR" sz="14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pitchFamily="-110" charset="-128"/>
            </a:endParaRPr>
          </a:p>
        </p:txBody>
      </p:sp>
      <p:sp>
        <p:nvSpPr>
          <p:cNvPr id="3614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Ctr="1">
            <a:normAutofit fontScale="90000"/>
          </a:bodyPr>
          <a:lstStyle/>
          <a:p>
            <a:pPr eaLnBrk="1" hangingPunct="1">
              <a:defRPr/>
            </a:pPr>
            <a:r>
              <a:rPr lang="pt-BR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        DIREITO A </a:t>
            </a:r>
            <a:br>
              <a:rPr lang="pt-BR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</a:br>
            <a:r>
              <a:rPr lang="pt-BR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  </a:t>
            </a:r>
            <a:r>
              <a:rPr lang="pt-BR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INCLUSÃO SOCIAL</a:t>
            </a:r>
            <a:endParaRPr lang="pt-BR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4589" y="1789114"/>
            <a:ext cx="4529137" cy="424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046994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632347" y="1120379"/>
            <a:ext cx="5829300" cy="857250"/>
          </a:xfrm>
        </p:spPr>
        <p:txBody>
          <a:bodyPr anchorCtr="1">
            <a:normAutofit fontScale="90000"/>
          </a:bodyPr>
          <a:lstStyle/>
          <a:p>
            <a:pPr eaLnBrk="1" hangingPunct="1">
              <a:defRPr/>
            </a:pPr>
            <a:r>
              <a:rPr lang="pt-BR" sz="4050" dirty="0">
                <a:solidFill>
                  <a:srgbClr val="2B5283"/>
                </a:solidFill>
                <a:latin typeface="Arial Black" panose="020B0A04020102020204" pitchFamily="34" charset="0"/>
                <a:cs typeface="Times New Roman" pitchFamily="18" charset="0"/>
              </a:rPr>
              <a:t> Combatendo a exclusão social</a:t>
            </a:r>
          </a:p>
        </p:txBody>
      </p:sp>
      <p:sp>
        <p:nvSpPr>
          <p:cNvPr id="51204" name="AutoShape 5" descr="Favela%20do%20Pavão%20Pavãozinho"/>
          <p:cNvSpPr>
            <a:spLocks noChangeAspect="1" noChangeArrowheads="1"/>
          </p:cNvSpPr>
          <p:nvPr/>
        </p:nvSpPr>
        <p:spPr bwMode="auto">
          <a:xfrm>
            <a:off x="4366024" y="891779"/>
            <a:ext cx="21193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1" hangingPunct="1"/>
            <a:endParaRPr lang="pt-BR" sz="1350">
              <a:latin typeface="Arial" charset="0"/>
              <a:ea typeface="ＭＳ Ｐゴシック" pitchFamily="-110" charset="-128"/>
            </a:endParaRPr>
          </a:p>
        </p:txBody>
      </p:sp>
      <p:sp>
        <p:nvSpPr>
          <p:cNvPr id="51205" name="AutoShape 7" descr="Favela%20do%20Pavão%20Pavãozinho"/>
          <p:cNvSpPr>
            <a:spLocks noChangeAspect="1" noChangeArrowheads="1"/>
          </p:cNvSpPr>
          <p:nvPr/>
        </p:nvSpPr>
        <p:spPr bwMode="auto">
          <a:xfrm>
            <a:off x="4366024" y="891779"/>
            <a:ext cx="21193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1" hangingPunct="1"/>
            <a:endParaRPr lang="pt-BR" sz="1350">
              <a:latin typeface="Arial" charset="0"/>
              <a:ea typeface="ＭＳ Ｐゴシック" pitchFamily="-110" charset="-128"/>
            </a:endParaRPr>
          </a:p>
        </p:txBody>
      </p:sp>
      <p:sp>
        <p:nvSpPr>
          <p:cNvPr id="51206" name="AutoShape 9" descr="Favela%20do%20Pavão%20Pavãozinho"/>
          <p:cNvSpPr>
            <a:spLocks noChangeAspect="1" noChangeArrowheads="1"/>
          </p:cNvSpPr>
          <p:nvPr/>
        </p:nvSpPr>
        <p:spPr bwMode="auto">
          <a:xfrm>
            <a:off x="4466036" y="3314700"/>
            <a:ext cx="21193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1" hangingPunct="1"/>
            <a:endParaRPr lang="pt-BR" sz="1350">
              <a:latin typeface="Arial" charset="0"/>
              <a:ea typeface="ＭＳ Ｐゴシック" pitchFamily="-110" charset="-128"/>
            </a:endParaRPr>
          </a:p>
        </p:txBody>
      </p:sp>
      <p:sp>
        <p:nvSpPr>
          <p:cNvPr id="51207" name="AutoShape 11" descr="Favela%20do%20Pavão%20Pavãozinho"/>
          <p:cNvSpPr>
            <a:spLocks noChangeAspect="1" noChangeArrowheads="1"/>
          </p:cNvSpPr>
          <p:nvPr/>
        </p:nvSpPr>
        <p:spPr bwMode="auto">
          <a:xfrm>
            <a:off x="4466036" y="3314700"/>
            <a:ext cx="21193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1" hangingPunct="1"/>
            <a:endParaRPr lang="pt-BR" sz="1350">
              <a:latin typeface="Arial" charset="0"/>
              <a:ea typeface="ＭＳ Ｐゴシック" pitchFamily="-110" charset="-128"/>
            </a:endParaRPr>
          </a:p>
        </p:txBody>
      </p:sp>
      <p:pic>
        <p:nvPicPr>
          <p:cNvPr id="51208" name="Picture 13" descr="miseria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9990" y="2548413"/>
            <a:ext cx="5434013" cy="350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737130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 txBox="1">
            <a:spLocks noGrp="1"/>
          </p:cNvSpPr>
          <p:nvPr/>
        </p:nvSpPr>
        <p:spPr bwMode="auto">
          <a:xfrm>
            <a:off x="1332310" y="5643562"/>
            <a:ext cx="2171700" cy="3571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defRPr/>
            </a:pPr>
            <a:endParaRPr lang="pt-BR" sz="105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pitchFamily="-110" charset="-128"/>
            </a:endParaRPr>
          </a:p>
        </p:txBody>
      </p:sp>
      <p:sp>
        <p:nvSpPr>
          <p:cNvPr id="362498" name="Rectangle 2"/>
          <p:cNvSpPr>
            <a:spLocks noGrp="1" noChangeArrowheads="1"/>
          </p:cNvSpPr>
          <p:nvPr>
            <p:ph type="title"/>
          </p:nvPr>
        </p:nvSpPr>
        <p:spPr>
          <a:xfrm>
            <a:off x="1657350" y="764382"/>
            <a:ext cx="5829300" cy="857250"/>
          </a:xfrm>
        </p:spPr>
        <p:txBody>
          <a:bodyPr anchorCtr="1">
            <a:normAutofit fontScale="90000"/>
          </a:bodyPr>
          <a:lstStyle/>
          <a:p>
            <a:pPr eaLnBrk="1" hangingPunct="1">
              <a:defRPr/>
            </a:pPr>
            <a:br>
              <a:rPr lang="pt-BR" dirty="0">
                <a:solidFill>
                  <a:srgbClr val="2B5283"/>
                </a:solidFill>
                <a:latin typeface="Arial Black" panose="020B0A04020102020204" pitchFamily="34" charset="0"/>
                <a:cs typeface="Times New Roman" pitchFamily="18" charset="0"/>
              </a:rPr>
            </a:br>
            <a:r>
              <a:rPr lang="pt-BR" b="1" kern="1200" dirty="0">
                <a:solidFill>
                  <a:srgbClr val="2B5283"/>
                </a:solidFill>
                <a:latin typeface="Arial Black" panose="020B0A04020102020204" pitchFamily="34" charset="0"/>
                <a:cs typeface="Times New Roman" pitchFamily="18" charset="0"/>
              </a:rPr>
              <a:t>Exclusão simbólica</a:t>
            </a:r>
            <a:endParaRPr lang="pt-BR" sz="4050" dirty="0">
              <a:solidFill>
                <a:srgbClr val="2B5283"/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1421" y="2268140"/>
            <a:ext cx="2637234" cy="2321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14724"/>
            <a:ext cx="2836069" cy="2150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565254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 txBox="1">
            <a:spLocks noGrp="1"/>
          </p:cNvSpPr>
          <p:nvPr/>
        </p:nvSpPr>
        <p:spPr bwMode="auto">
          <a:xfrm>
            <a:off x="1332310" y="5643562"/>
            <a:ext cx="2171700" cy="3571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defRPr/>
            </a:pPr>
            <a:endParaRPr lang="pt-BR" sz="105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pitchFamily="-110" charset="-128"/>
            </a:endParaRPr>
          </a:p>
        </p:txBody>
      </p:sp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899" y="857250"/>
            <a:ext cx="6172200" cy="897731"/>
          </a:xfrm>
        </p:spPr>
        <p:txBody>
          <a:bodyPr anchorCtr="1">
            <a:normAutofit/>
          </a:bodyPr>
          <a:lstStyle/>
          <a:p>
            <a:pPr eaLnBrk="1" hangingPunct="1">
              <a:defRPr/>
            </a:pPr>
            <a:r>
              <a:rPr lang="pt-BR" sz="3200" dirty="0">
                <a:solidFill>
                  <a:srgbClr val="2B5283"/>
                </a:solidFill>
                <a:latin typeface="Arial Black" panose="020B0A04020102020204" pitchFamily="34" charset="0"/>
                <a:cs typeface="Times New Roman" pitchFamily="18" charset="0"/>
              </a:rPr>
              <a:t>Exclusão sócio-política</a:t>
            </a:r>
          </a:p>
        </p:txBody>
      </p:sp>
      <p:pic>
        <p:nvPicPr>
          <p:cNvPr id="5837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4170" y="2200751"/>
            <a:ext cx="5275659" cy="3925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1771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63687" y="908050"/>
            <a:ext cx="7416627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5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A</a:t>
            </a:r>
            <a:r>
              <a:rPr lang="en-GB" sz="4050" b="1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REVOLUÇÃO DA LONGEVIDADE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635000" y="2476500"/>
            <a:ext cx="7772400" cy="4114800"/>
          </a:xfrm>
          <a:solidFill>
            <a:schemeClr val="bg1"/>
          </a:solidFill>
          <a:ln>
            <a:solidFill>
              <a:srgbClr val="00B0F0"/>
            </a:solidFill>
          </a:ln>
        </p:spPr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en-GB" sz="2800" b="1" dirty="0" err="1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Aumento</a:t>
            </a:r>
            <a:r>
              <a:rPr lang="en-GB" sz="2800" b="1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Global  de 1950 a 2050:</a:t>
            </a:r>
          </a:p>
          <a:p>
            <a:pPr algn="ctr"/>
            <a:endParaRPr lang="en-GB" sz="2800" b="1" dirty="0">
              <a:solidFill>
                <a:schemeClr val="accent4">
                  <a:lumMod val="75000"/>
                </a:schemeClr>
              </a:solidFill>
              <a:latin typeface="Arial Black" pitchFamily="34" charset="0"/>
            </a:endParaRPr>
          </a:p>
          <a:p>
            <a:pPr algn="ctr">
              <a:buFontTx/>
              <a:buNone/>
            </a:pPr>
            <a:r>
              <a:rPr lang="pt-BR" sz="2800" b="1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Total </a:t>
            </a:r>
            <a:r>
              <a:rPr lang="en-GB" sz="2800" b="1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		       3,7 X</a:t>
            </a:r>
          </a:p>
          <a:p>
            <a:pPr algn="ctr">
              <a:buFontTx/>
              <a:buNone/>
            </a:pPr>
            <a:r>
              <a:rPr lang="en-GB" sz="2800" b="1" dirty="0" err="1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População</a:t>
            </a:r>
            <a:r>
              <a:rPr lang="en-GB" sz="2800" b="1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60 +     10 X</a:t>
            </a:r>
          </a:p>
          <a:p>
            <a:pPr algn="ctr">
              <a:buFontTx/>
              <a:buNone/>
            </a:pPr>
            <a:r>
              <a:rPr lang="en-GB" sz="2800" b="1" dirty="0" err="1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População</a:t>
            </a:r>
            <a:r>
              <a:rPr lang="en-GB" sz="2800" b="1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80+      27 X</a:t>
            </a:r>
          </a:p>
          <a:p>
            <a:pPr algn="ctr">
              <a:buFontTx/>
              <a:buNone/>
            </a:pPr>
            <a:endParaRPr lang="en-GB" sz="2800" b="1" dirty="0">
              <a:solidFill>
                <a:schemeClr val="accent4">
                  <a:lumMod val="75000"/>
                </a:schemeClr>
              </a:solidFill>
              <a:latin typeface="Arial Black" pitchFamily="34" charset="0"/>
            </a:endParaRPr>
          </a:p>
          <a:p>
            <a:pPr algn="ctr">
              <a:buFontTx/>
              <a:buNone/>
            </a:pPr>
            <a:r>
              <a:rPr lang="en-GB" sz="2800" b="1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en-GB" sz="4000" b="1" dirty="0">
                <a:solidFill>
                  <a:srgbClr val="FF0000"/>
                </a:solidFill>
                <a:latin typeface="Arial Black" pitchFamily="34" charset="0"/>
              </a:rPr>
              <a:t>de 14 to 386 </a:t>
            </a:r>
            <a:r>
              <a:rPr lang="pt-BR" sz="4000" b="1" dirty="0">
                <a:solidFill>
                  <a:srgbClr val="FF0000"/>
                </a:solidFill>
                <a:latin typeface="Arial Black" pitchFamily="34" charset="0"/>
              </a:rPr>
              <a:t>milhões </a:t>
            </a:r>
            <a:r>
              <a:rPr lang="en-GB" sz="4000" b="1" dirty="0">
                <a:solidFill>
                  <a:srgbClr val="FF0000"/>
                </a:solidFill>
                <a:latin typeface="Arial Black" pitchFamily="34" charset="0"/>
              </a:rPr>
              <a:t>  </a:t>
            </a:r>
          </a:p>
        </p:txBody>
      </p:sp>
      <p:pic>
        <p:nvPicPr>
          <p:cNvPr id="19460" name="Imagem 3" descr="ilc_logo_portugues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51" y="71438"/>
            <a:ext cx="1071563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 txBox="1">
            <a:spLocks noGrp="1"/>
          </p:cNvSpPr>
          <p:nvPr/>
        </p:nvSpPr>
        <p:spPr bwMode="auto">
          <a:xfrm>
            <a:off x="1332310" y="5643562"/>
            <a:ext cx="2171700" cy="3571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defRPr/>
            </a:pPr>
            <a:endParaRPr lang="pt-BR" sz="105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pitchFamily="-110" charset="-128"/>
            </a:endParaRPr>
          </a:p>
        </p:txBody>
      </p:sp>
      <p:sp>
        <p:nvSpPr>
          <p:cNvPr id="400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78411" y="1202532"/>
            <a:ext cx="6172200" cy="1063229"/>
          </a:xfrm>
        </p:spPr>
        <p:txBody>
          <a:bodyPr anchorCtr="1">
            <a:normAutofit fontScale="90000"/>
          </a:bodyPr>
          <a:lstStyle/>
          <a:p>
            <a:pPr eaLnBrk="1" hangingPunct="1">
              <a:defRPr/>
            </a:pPr>
            <a:r>
              <a:rPr lang="pt-BR" sz="36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Exclusão </a:t>
            </a:r>
            <a:r>
              <a:rPr lang="pt-BR" sz="3600" dirty="0" err="1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sócio-econômica</a:t>
            </a:r>
            <a:endParaRPr lang="pt-BR" sz="3600" dirty="0">
              <a:solidFill>
                <a:schemeClr val="accent4">
                  <a:lumMod val="75000"/>
                </a:schemeClr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  <p:pic>
        <p:nvPicPr>
          <p:cNvPr id="5427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3307" y="2265761"/>
            <a:ext cx="5942409" cy="3888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5" descr="ilc_logo_portugues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8265" y="906446"/>
            <a:ext cx="803672" cy="627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73733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 txBox="1">
            <a:spLocks noGrp="1"/>
          </p:cNvSpPr>
          <p:nvPr/>
        </p:nvSpPr>
        <p:spPr bwMode="auto">
          <a:xfrm>
            <a:off x="1332310" y="5643562"/>
            <a:ext cx="2171700" cy="3571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defRPr/>
            </a:pPr>
            <a:endParaRPr lang="pt-BR" sz="105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pitchFamily="-110" charset="-128"/>
            </a:endParaRPr>
          </a:p>
        </p:txBody>
      </p:sp>
      <p:sp>
        <p:nvSpPr>
          <p:cNvPr id="364546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899" y="170412"/>
            <a:ext cx="6172200" cy="921544"/>
          </a:xfrm>
        </p:spPr>
        <p:txBody>
          <a:bodyPr anchorCtr="1">
            <a:normAutofit fontScale="90000"/>
          </a:bodyPr>
          <a:lstStyle/>
          <a:p>
            <a:pPr eaLnBrk="1" hangingPunct="1">
              <a:defRPr/>
            </a:pPr>
            <a:r>
              <a:rPr lang="pt-BR" b="1" kern="1200" dirty="0">
                <a:solidFill>
                  <a:srgbClr val="2B528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405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Exclusão Institucional</a:t>
            </a:r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7067" y="3643312"/>
            <a:ext cx="3555999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3" name="Text Box 5"/>
          <p:cNvSpPr txBox="1">
            <a:spLocks noChangeArrowheads="1"/>
          </p:cNvSpPr>
          <p:nvPr/>
        </p:nvSpPr>
        <p:spPr bwMode="auto">
          <a:xfrm rot="10800000" flipV="1">
            <a:off x="2495748" y="1458200"/>
            <a:ext cx="4087415" cy="1631216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000" i="1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  <a:ea typeface="ＭＳ Ｐゴシック" pitchFamily="-110" charset="-128"/>
              </a:rPr>
              <a:t>“A Senhora está se colocando deliberadamente em uma situação de risco por ter passado dos 65 anos”</a:t>
            </a:r>
            <a:endParaRPr lang="pt-BR" sz="2000" dirty="0">
              <a:latin typeface="Bookman Old Style" pitchFamily="18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76535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 txBox="1">
            <a:spLocks noGrp="1"/>
          </p:cNvSpPr>
          <p:nvPr/>
        </p:nvSpPr>
        <p:spPr bwMode="auto">
          <a:xfrm>
            <a:off x="1332310" y="5643562"/>
            <a:ext cx="2171700" cy="3571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defRPr/>
            </a:pPr>
            <a:endParaRPr lang="pt-BR" sz="105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pitchFamily="-110" charset="-128"/>
            </a:endParaRPr>
          </a:p>
        </p:txBody>
      </p:sp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70101" y="1220175"/>
            <a:ext cx="6172200" cy="1063229"/>
          </a:xfrm>
        </p:spPr>
        <p:txBody>
          <a:bodyPr anchorCtr="1">
            <a:normAutofit/>
          </a:bodyPr>
          <a:lstStyle/>
          <a:p>
            <a:pPr eaLnBrk="1" hangingPunct="1">
              <a:defRPr/>
            </a:pPr>
            <a:r>
              <a:rPr lang="pt-BR" sz="4050" dirty="0">
                <a:solidFill>
                  <a:srgbClr val="2B5283"/>
                </a:solidFill>
                <a:latin typeface="Arial Black" panose="020B0A04020102020204" pitchFamily="34" charset="0"/>
              </a:rPr>
              <a:t>Exclusão Territorial</a:t>
            </a:r>
          </a:p>
        </p:txBody>
      </p:sp>
      <p:pic>
        <p:nvPicPr>
          <p:cNvPr id="55300" name="Picture 4" descr="Favela do Pavão Pavãozinh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8160" y="2428875"/>
            <a:ext cx="4395788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5" descr="ilc_logo_portugues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8265" y="906446"/>
            <a:ext cx="803672" cy="627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52591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80374" y="2733100"/>
            <a:ext cx="7886700" cy="1325563"/>
          </a:xfrm>
        </p:spPr>
        <p:txBody>
          <a:bodyPr>
            <a:noAutofit/>
          </a:bodyPr>
          <a:lstStyle/>
          <a:p>
            <a:r>
              <a:rPr lang="en-US" sz="4800" i="1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  </a:t>
            </a:r>
            <a:r>
              <a:rPr lang="en-US" sz="4800" b="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en-US" sz="4800" b="0" dirty="0">
                <a:solidFill>
                  <a:srgbClr val="FF0000"/>
                </a:solidFill>
                <a:latin typeface="Arial Black" pitchFamily="34" charset="0"/>
              </a:rPr>
              <a:t>REVOLUÇÃO DA</a:t>
            </a:r>
            <a:br>
              <a:rPr lang="en-US" sz="4800" b="0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en-US" sz="4800" b="0" dirty="0">
                <a:solidFill>
                  <a:srgbClr val="FF0000"/>
                </a:solidFill>
                <a:latin typeface="Arial Black" pitchFamily="34" charset="0"/>
              </a:rPr>
              <a:t>     LONGEVIDADE:</a:t>
            </a:r>
            <a:br>
              <a:rPr lang="en-US" sz="4800" b="0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en-US" sz="4800" b="0" dirty="0">
                <a:solidFill>
                  <a:srgbClr val="FF0000"/>
                </a:solidFill>
                <a:latin typeface="Arial Black" pitchFamily="34" charset="0"/>
              </a:rPr>
              <a:t>  </a:t>
            </a:r>
            <a:r>
              <a:rPr lang="en-US" sz="4800" b="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SEUS IMPACTOS JÁ</a:t>
            </a:r>
            <a:br>
              <a:rPr lang="en-US" sz="4800" b="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r>
              <a:rPr lang="en-US" sz="4800" b="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     ESTÃO SENDO SENTIDOS EM TODOS</a:t>
            </a:r>
            <a:br>
              <a:rPr lang="en-US" sz="4800" b="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r>
              <a:rPr lang="en-US" sz="4800" b="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   OS SETORES DA</a:t>
            </a:r>
            <a:br>
              <a:rPr lang="en-US" sz="4800" b="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r>
              <a:rPr lang="en-US" sz="4800" b="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       SOCIEDADE.</a:t>
            </a:r>
            <a:endParaRPr lang="pt-BR" sz="4800" b="0" dirty="0">
              <a:solidFill>
                <a:schemeClr val="accent4">
                  <a:lumMod val="75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0611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radios.ebc.com.br/sites/_radios/files/idos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988" y="-1"/>
            <a:ext cx="9412987" cy="6276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-1390960" y="166393"/>
            <a:ext cx="68178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SETOR SAÚDE</a:t>
            </a:r>
          </a:p>
        </p:txBody>
      </p:sp>
    </p:spTree>
    <p:extLst>
      <p:ext uri="{BB962C8B-B14F-4D97-AF65-F5344CB8AC3E}">
        <p14:creationId xmlns:p14="http://schemas.microsoft.com/office/powerpoint/2010/main" val="28318833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C60BA1-D983-46EF-BD32-A868FF13E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328" y="266088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    SAÚDE É CRIADA NO</a:t>
            </a:r>
            <a:b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    CONTEXTO DO DIA A DIA</a:t>
            </a:r>
            <a:r>
              <a:rPr lang="en-GB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:</a:t>
            </a:r>
            <a:b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   </a:t>
            </a:r>
            <a:b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   ONDE AS PESSOAS VIVEM,</a:t>
            </a:r>
            <a:b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   </a:t>
            </a:r>
            <a:r>
              <a:rPr lang="pt-BR" dirty="0">
                <a:solidFill>
                  <a:srgbClr val="FF0000"/>
                </a:solidFill>
                <a:latin typeface="Arial Black" panose="020B0A04020102020204" pitchFamily="34" charset="0"/>
              </a:rPr>
              <a:t>TRABALHAM, </a:t>
            </a:r>
            <a: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DIVERTEM-SE, </a:t>
            </a:r>
            <a:b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    </a:t>
            </a:r>
            <a:r>
              <a:rPr lang="pt-BR" dirty="0">
                <a:solidFill>
                  <a:srgbClr val="FF0000"/>
                </a:solidFill>
                <a:latin typeface="Arial Black" panose="020B0A04020102020204" pitchFamily="34" charset="0"/>
              </a:rPr>
              <a:t>EDUCAM-SE,</a:t>
            </a:r>
            <a: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 DESCANSAM,</a:t>
            </a:r>
            <a:b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       SE AMAM.</a:t>
            </a:r>
            <a:b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</a:br>
            <a:b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pt-BR" i="1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  </a:t>
            </a:r>
            <a:r>
              <a:rPr lang="pt-BR" sz="2000" i="1" dirty="0">
                <a:solidFill>
                  <a:srgbClr val="FF0000"/>
                </a:solidFill>
                <a:latin typeface="Arial Black" panose="020B0A04020102020204" pitchFamily="34" charset="0"/>
              </a:rPr>
              <a:t>CARTA DE OTTAWA PARA PROMOÇÃO DA SAÚDE, OMS 1986</a:t>
            </a:r>
          </a:p>
        </p:txBody>
      </p:sp>
    </p:spTree>
    <p:extLst>
      <p:ext uri="{BB962C8B-B14F-4D97-AF65-F5344CB8AC3E}">
        <p14:creationId xmlns:p14="http://schemas.microsoft.com/office/powerpoint/2010/main" val="5689453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699596"/>
            <a:ext cx="9144000" cy="1502288"/>
          </a:xfrm>
        </p:spPr>
        <p:txBody>
          <a:bodyPr>
            <a:noAutofit/>
          </a:bodyPr>
          <a:lstStyle/>
          <a:p>
            <a:pPr algn="ctr"/>
            <a:r>
              <a:rPr lang="pt-BR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+mn-ea"/>
                <a:cs typeface="+mn-cs"/>
              </a:rPr>
              <a:t>A IMPORTÂNCIA DA</a:t>
            </a:r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+mn-ea"/>
                <a:cs typeface="+mn-cs"/>
              </a:rPr>
              <a:t>  PERSPECTIVA DE </a:t>
            </a:r>
            <a:br>
              <a:rPr lang="pt-BR" b="1" dirty="0">
                <a:solidFill>
                  <a:srgbClr val="364EA2"/>
                </a:solidFill>
                <a:latin typeface="Arial Black" pitchFamily="34" charset="0"/>
                <a:ea typeface="+mn-ea"/>
                <a:cs typeface="+mn-cs"/>
              </a:rPr>
            </a:br>
            <a:r>
              <a:rPr lang="pt-BR" sz="6600" dirty="0">
                <a:solidFill>
                  <a:srgbClr val="FF0000"/>
                </a:solidFill>
                <a:latin typeface="Arial Black" pitchFamily="34" charset="0"/>
                <a:ea typeface="+mn-ea"/>
                <a:cs typeface="+mn-cs"/>
              </a:rPr>
              <a:t>CURSO DE VIDA</a:t>
            </a:r>
            <a:r>
              <a:rPr lang="pt-BR" sz="6600" b="1" dirty="0">
                <a:solidFill>
                  <a:srgbClr val="FF0000"/>
                </a:solidFill>
                <a:latin typeface="Arial Black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49987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8"/>
          <p:cNvSpPr>
            <a:spLocks noChangeArrowheads="1"/>
          </p:cNvSpPr>
          <p:nvPr/>
        </p:nvSpPr>
        <p:spPr bwMode="auto">
          <a:xfrm>
            <a:off x="6074263" y="5128602"/>
            <a:ext cx="21415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 b="1" dirty="0" err="1">
                <a:solidFill>
                  <a:srgbClr val="364EA2"/>
                </a:solidFill>
                <a:latin typeface="Arial Black" pitchFamily="34" charset="0"/>
                <a:cs typeface="Times New Roman" pitchFamily="18" charset="0"/>
              </a:rPr>
              <a:t>Cuidado</a:t>
            </a:r>
            <a:endParaRPr lang="en-GB" sz="3200" b="1" dirty="0">
              <a:solidFill>
                <a:srgbClr val="364EA2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30723" name="Rectangle 2"/>
          <p:cNvSpPr>
            <a:spLocks noChangeArrowheads="1"/>
          </p:cNvSpPr>
          <p:nvPr/>
        </p:nvSpPr>
        <p:spPr bwMode="auto">
          <a:xfrm>
            <a:off x="1258888" y="511175"/>
            <a:ext cx="7885112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/>
            <a:r>
              <a:rPr lang="pt-BR" sz="2800" b="1" dirty="0">
                <a:solidFill>
                  <a:srgbClr val="364EA2"/>
                </a:solidFill>
                <a:latin typeface="Arial Black" pitchFamily="34" charset="0"/>
              </a:rPr>
              <a:t>Capacidade Funcional e o impacto de intervenções </a:t>
            </a:r>
          </a:p>
          <a:p>
            <a:pPr algn="ctr"/>
            <a:r>
              <a:rPr lang="pt-BR" sz="2800" b="1" dirty="0">
                <a:solidFill>
                  <a:srgbClr val="364EA2"/>
                </a:solidFill>
                <a:latin typeface="Arial Black" pitchFamily="34" charset="0"/>
              </a:rPr>
              <a:t>– a nível individual ou social</a:t>
            </a:r>
          </a:p>
        </p:txBody>
      </p:sp>
      <p:pic>
        <p:nvPicPr>
          <p:cNvPr id="30724" name="Imagem 18" descr="ilc_logo_portugues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51" y="71438"/>
            <a:ext cx="1071563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Rectangle 3"/>
          <p:cNvSpPr>
            <a:spLocks noChangeArrowheads="1"/>
          </p:cNvSpPr>
          <p:nvPr/>
        </p:nvSpPr>
        <p:spPr bwMode="auto">
          <a:xfrm>
            <a:off x="884238" y="27305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pt-BR" sz="3600" b="1">
              <a:solidFill>
                <a:srgbClr val="003399"/>
              </a:solidFill>
              <a:cs typeface="Times New Roman" pitchFamily="18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49288" y="1588721"/>
            <a:ext cx="8494713" cy="4649787"/>
            <a:chOff x="217" y="959"/>
            <a:chExt cx="5351" cy="2929"/>
          </a:xfrm>
        </p:grpSpPr>
        <p:sp>
          <p:nvSpPr>
            <p:cNvPr id="22" name="Rectangle 6"/>
            <p:cNvSpPr>
              <a:spLocks noChangeArrowheads="1"/>
            </p:cNvSpPr>
            <p:nvPr/>
          </p:nvSpPr>
          <p:spPr bwMode="auto">
            <a:xfrm>
              <a:off x="2153" y="3137"/>
              <a:ext cx="559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pt-BR" b="1" i="1" dirty="0">
                  <a:solidFill>
                    <a:srgbClr val="364EA2"/>
                  </a:solidFill>
                  <a:latin typeface="Arial Black" pitchFamily="34" charset="0"/>
                  <a:ea typeface="+mj-ea"/>
                  <a:cs typeface="Times New Roman" pitchFamily="18" charset="0"/>
                </a:rPr>
                <a:t>Idade</a:t>
              </a:r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217" y="959"/>
              <a:ext cx="5351" cy="2929"/>
              <a:chOff x="217" y="959"/>
              <a:chExt cx="5351" cy="2929"/>
            </a:xfrm>
          </p:grpSpPr>
          <p:sp>
            <p:nvSpPr>
              <p:cNvPr id="24" name="Text Box 8"/>
              <p:cNvSpPr txBox="1">
                <a:spLocks noChangeArrowheads="1"/>
              </p:cNvSpPr>
              <p:nvPr/>
            </p:nvSpPr>
            <p:spPr bwMode="auto">
              <a:xfrm rot="16259213">
                <a:off x="-778" y="1989"/>
                <a:ext cx="2224" cy="23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defTabSz="762000">
                  <a:spcBef>
                    <a:spcPct val="50000"/>
                  </a:spcBef>
                  <a:defRPr/>
                </a:pPr>
                <a:r>
                  <a:rPr lang="pt-BR" b="1" i="1" dirty="0">
                    <a:solidFill>
                      <a:srgbClr val="364EA2"/>
                    </a:solidFill>
                    <a:latin typeface="Arial Black" pitchFamily="34" charset="0"/>
                    <a:ea typeface="+mj-ea"/>
                    <a:cs typeface="Times New Roman" pitchFamily="18" charset="0"/>
                  </a:rPr>
                  <a:t>Capacidade Funcional</a:t>
                </a:r>
              </a:p>
            </p:txBody>
          </p:sp>
          <p:grpSp>
            <p:nvGrpSpPr>
              <p:cNvPr id="4" name="Group 9"/>
              <p:cNvGrpSpPr>
                <a:grpSpLocks/>
              </p:cNvGrpSpPr>
              <p:nvPr/>
            </p:nvGrpSpPr>
            <p:grpSpPr bwMode="auto">
              <a:xfrm>
                <a:off x="553" y="959"/>
                <a:ext cx="5015" cy="2929"/>
                <a:chOff x="255" y="1008"/>
                <a:chExt cx="5015" cy="2929"/>
              </a:xfrm>
            </p:grpSpPr>
            <p:sp>
              <p:nvSpPr>
                <p:cNvPr id="30733" name="Rectangle 10"/>
                <p:cNvSpPr>
                  <a:spLocks noChangeArrowheads="1"/>
                </p:cNvSpPr>
                <p:nvPr/>
              </p:nvSpPr>
              <p:spPr bwMode="auto">
                <a:xfrm>
                  <a:off x="280" y="2784"/>
                  <a:ext cx="4656" cy="248"/>
                </a:xfrm>
                <a:prstGeom prst="rect">
                  <a:avLst/>
                </a:prstGeom>
                <a:solidFill>
                  <a:srgbClr val="FF9933"/>
                </a:solidFill>
                <a:ln w="12700">
                  <a:noFill/>
                  <a:miter lim="800000"/>
                  <a:headEnd/>
                  <a:tailEnd/>
                </a:ln>
              </p:spPr>
              <p:txBody>
                <a:bodyPr lIns="90488" tIns="44450" rIns="90488" bIns="44450">
                  <a:spAutoFit/>
                </a:bodyPr>
                <a:lstStyle/>
                <a:p>
                  <a:pPr algn="ctr" defTabSz="762000"/>
                  <a:endParaRPr lang="pt-BR" sz="2000" b="1">
                    <a:solidFill>
                      <a:srgbClr val="003399"/>
                    </a:solidFill>
                    <a:cs typeface="Times New Roman" pitchFamily="18" charset="0"/>
                  </a:endParaRPr>
                </a:p>
              </p:txBody>
            </p:sp>
            <p:sp>
              <p:nvSpPr>
                <p:cNvPr id="30734" name="Line 11"/>
                <p:cNvSpPr>
                  <a:spLocks noChangeShapeType="1"/>
                </p:cNvSpPr>
                <p:nvPr/>
              </p:nvSpPr>
              <p:spPr bwMode="auto">
                <a:xfrm>
                  <a:off x="263" y="3897"/>
                  <a:ext cx="4652" cy="0"/>
                </a:xfrm>
                <a:prstGeom prst="line">
                  <a:avLst/>
                </a:prstGeom>
                <a:noFill/>
                <a:ln w="38100">
                  <a:solidFill>
                    <a:srgbClr val="FFFF99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pt-BR">
                    <a:cs typeface="Times New Roman" pitchFamily="18" charset="0"/>
                  </a:endParaRPr>
                </a:p>
              </p:txBody>
            </p:sp>
            <p:sp>
              <p:nvSpPr>
                <p:cNvPr id="30735" name="Line 12"/>
                <p:cNvSpPr>
                  <a:spLocks noChangeShapeType="1"/>
                </p:cNvSpPr>
                <p:nvPr/>
              </p:nvSpPr>
              <p:spPr bwMode="auto">
                <a:xfrm flipH="1" flipV="1">
                  <a:off x="263" y="1048"/>
                  <a:ext cx="0" cy="2889"/>
                </a:xfrm>
                <a:prstGeom prst="line">
                  <a:avLst/>
                </a:prstGeom>
                <a:noFill/>
                <a:ln w="38100">
                  <a:solidFill>
                    <a:srgbClr val="FFFF99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pt-BR">
                    <a:cs typeface="Times New Roman" pitchFamily="18" charset="0"/>
                  </a:endParaRPr>
                </a:p>
              </p:txBody>
            </p:sp>
            <p:sp>
              <p:nvSpPr>
                <p:cNvPr id="29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306" y="1206"/>
                  <a:ext cx="1109" cy="36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defTabSz="762000">
                    <a:spcBef>
                      <a:spcPct val="50000"/>
                    </a:spcBef>
                    <a:defRPr/>
                  </a:pPr>
                  <a:r>
                    <a:rPr lang="pt-BR" sz="1600" b="1" dirty="0">
                      <a:solidFill>
                        <a:srgbClr val="364EA2"/>
                      </a:solidFill>
                      <a:latin typeface="Arial Black" pitchFamily="34" charset="0"/>
                      <a:ea typeface="+mj-ea"/>
                      <a:cs typeface="Times New Roman" pitchFamily="18" charset="0"/>
                    </a:rPr>
                    <a:t>Infância e adolescência </a:t>
                  </a:r>
                </a:p>
              </p:txBody>
            </p:sp>
            <p:sp>
              <p:nvSpPr>
                <p:cNvPr id="30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1561" y="1254"/>
                  <a:ext cx="1550" cy="213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defTabSz="762000">
                    <a:spcBef>
                      <a:spcPct val="50000"/>
                    </a:spcBef>
                    <a:defRPr/>
                  </a:pPr>
                  <a:r>
                    <a:rPr lang="pt-BR" sz="1600" b="1" dirty="0">
                      <a:solidFill>
                        <a:srgbClr val="364EA2"/>
                      </a:solidFill>
                      <a:latin typeface="Arial Black" pitchFamily="34" charset="0"/>
                      <a:ea typeface="+mj-ea"/>
                      <a:cs typeface="Times New Roman" pitchFamily="18" charset="0"/>
                    </a:rPr>
                    <a:t>Idade “Adulta”</a:t>
                  </a:r>
                </a:p>
              </p:txBody>
            </p:sp>
            <p:sp>
              <p:nvSpPr>
                <p:cNvPr id="31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3187" y="1240"/>
                  <a:ext cx="2083" cy="213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defTabSz="762000">
                    <a:spcBef>
                      <a:spcPct val="50000"/>
                    </a:spcBef>
                    <a:defRPr/>
                  </a:pPr>
                  <a:r>
                    <a:rPr lang="pt-BR" sz="1600" b="1" dirty="0">
                      <a:solidFill>
                        <a:srgbClr val="364EA2"/>
                      </a:solidFill>
                      <a:latin typeface="Arial Black" pitchFamily="34" charset="0"/>
                      <a:ea typeface="+mj-ea"/>
                      <a:cs typeface="Times New Roman" pitchFamily="18" charset="0"/>
                    </a:rPr>
                    <a:t>Velhice</a:t>
                  </a:r>
                </a:p>
              </p:txBody>
            </p:sp>
            <p:sp>
              <p:nvSpPr>
                <p:cNvPr id="30739" name="Line 16"/>
                <p:cNvSpPr>
                  <a:spLocks noChangeShapeType="1"/>
                </p:cNvSpPr>
                <p:nvPr/>
              </p:nvSpPr>
              <p:spPr bwMode="auto">
                <a:xfrm>
                  <a:off x="1459" y="1008"/>
                  <a:ext cx="0" cy="2889"/>
                </a:xfrm>
                <a:prstGeom prst="line">
                  <a:avLst/>
                </a:prstGeom>
                <a:noFill/>
                <a:ln w="12700">
                  <a:solidFill>
                    <a:srgbClr val="FFFF99"/>
                  </a:solidFill>
                  <a:prstDash val="dash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>
                    <a:cs typeface="Times New Roman" pitchFamily="18" charset="0"/>
                  </a:endParaRPr>
                </a:p>
              </p:txBody>
            </p:sp>
            <p:sp>
              <p:nvSpPr>
                <p:cNvPr id="30740" name="Line 17"/>
                <p:cNvSpPr>
                  <a:spLocks noChangeShapeType="1"/>
                </p:cNvSpPr>
                <p:nvPr/>
              </p:nvSpPr>
              <p:spPr bwMode="auto">
                <a:xfrm>
                  <a:off x="3143" y="1048"/>
                  <a:ext cx="0" cy="2849"/>
                </a:xfrm>
                <a:prstGeom prst="line">
                  <a:avLst/>
                </a:prstGeom>
                <a:noFill/>
                <a:ln w="12700">
                  <a:solidFill>
                    <a:srgbClr val="FFFF99"/>
                  </a:solidFill>
                  <a:prstDash val="dash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t-BR">
                    <a:cs typeface="Times New Roman" pitchFamily="18" charset="0"/>
                  </a:endParaRPr>
                </a:p>
              </p:txBody>
            </p:sp>
            <p:sp>
              <p:nvSpPr>
                <p:cNvPr id="30741" name="Freeform 18"/>
                <p:cNvSpPr>
                  <a:spLocks/>
                </p:cNvSpPr>
                <p:nvPr/>
              </p:nvSpPr>
              <p:spPr bwMode="auto">
                <a:xfrm>
                  <a:off x="255" y="1923"/>
                  <a:ext cx="4032" cy="1284"/>
                </a:xfrm>
                <a:custGeom>
                  <a:avLst/>
                  <a:gdLst>
                    <a:gd name="T0" fmla="*/ 0 w 4368"/>
                    <a:gd name="T1" fmla="*/ 627 h 1536"/>
                    <a:gd name="T2" fmla="*/ 515 w 4368"/>
                    <a:gd name="T3" fmla="*/ 137 h 1536"/>
                    <a:gd name="T4" fmla="*/ 675 w 4368"/>
                    <a:gd name="T5" fmla="*/ 59 h 1536"/>
                    <a:gd name="T6" fmla="*/ 869 w 4368"/>
                    <a:gd name="T7" fmla="*/ 0 h 1536"/>
                    <a:gd name="T8" fmla="*/ 933 w 4368"/>
                    <a:gd name="T9" fmla="*/ 0 h 1536"/>
                    <a:gd name="T10" fmla="*/ 1062 w 4368"/>
                    <a:gd name="T11" fmla="*/ 0 h 1536"/>
                    <a:gd name="T12" fmla="*/ 1158 w 4368"/>
                    <a:gd name="T13" fmla="*/ 0 h 1536"/>
                    <a:gd name="T14" fmla="*/ 1319 w 4368"/>
                    <a:gd name="T15" fmla="*/ 19 h 1536"/>
                    <a:gd name="T16" fmla="*/ 2928 w 4368"/>
                    <a:gd name="T17" fmla="*/ 215 h 1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368"/>
                    <a:gd name="T28" fmla="*/ 0 h 1536"/>
                    <a:gd name="T29" fmla="*/ 4368 w 4368"/>
                    <a:gd name="T30" fmla="*/ 1536 h 1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368" h="1536">
                      <a:moveTo>
                        <a:pt x="0" y="1536"/>
                      </a:moveTo>
                      <a:lnTo>
                        <a:pt x="768" y="336"/>
                      </a:lnTo>
                      <a:lnTo>
                        <a:pt x="1008" y="144"/>
                      </a:lnTo>
                      <a:lnTo>
                        <a:pt x="1296" y="0"/>
                      </a:lnTo>
                      <a:lnTo>
                        <a:pt x="1392" y="0"/>
                      </a:lnTo>
                      <a:lnTo>
                        <a:pt x="1584" y="0"/>
                      </a:lnTo>
                      <a:lnTo>
                        <a:pt x="1728" y="0"/>
                      </a:lnTo>
                      <a:lnTo>
                        <a:pt x="1968" y="48"/>
                      </a:lnTo>
                      <a:lnTo>
                        <a:pt x="4368" y="528"/>
                      </a:lnTo>
                    </a:path>
                  </a:pathLst>
                </a:custGeom>
                <a:noFill/>
                <a:ln w="10160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endParaRPr lang="pt-BR">
                    <a:cs typeface="Times New Roman" pitchFamily="18" charset="0"/>
                  </a:endParaRPr>
                </a:p>
              </p:txBody>
            </p:sp>
            <p:sp>
              <p:nvSpPr>
                <p:cNvPr id="36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941" y="2794"/>
                  <a:ext cx="2695" cy="2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pt-BR" b="1" dirty="0">
                      <a:solidFill>
                        <a:srgbClr val="2B5283"/>
                      </a:solidFill>
                      <a:latin typeface="Arial Black" pitchFamily="34" charset="0"/>
                      <a:ea typeface="+mj-ea"/>
                      <a:cs typeface="Times New Roman" pitchFamily="18" charset="0"/>
                    </a:rPr>
                    <a:t>Limiar da dependência</a:t>
                  </a:r>
                </a:p>
              </p:txBody>
            </p:sp>
            <p:grpSp>
              <p:nvGrpSpPr>
                <p:cNvPr id="5" name="Group 21"/>
                <p:cNvGrpSpPr>
                  <a:grpSpLocks/>
                </p:cNvGrpSpPr>
                <p:nvPr/>
              </p:nvGrpSpPr>
              <p:grpSpPr bwMode="auto">
                <a:xfrm>
                  <a:off x="972" y="2051"/>
                  <a:ext cx="3260" cy="1284"/>
                  <a:chOff x="972" y="2051"/>
                  <a:chExt cx="3260" cy="1284"/>
                </a:xfrm>
              </p:grpSpPr>
              <p:sp>
                <p:nvSpPr>
                  <p:cNvPr id="30745" name="Freeform 22"/>
                  <p:cNvSpPr>
                    <a:spLocks/>
                  </p:cNvSpPr>
                  <p:nvPr/>
                </p:nvSpPr>
                <p:spPr bwMode="auto">
                  <a:xfrm>
                    <a:off x="972" y="2051"/>
                    <a:ext cx="2213" cy="723"/>
                  </a:xfrm>
                  <a:custGeom>
                    <a:avLst/>
                    <a:gdLst>
                      <a:gd name="T0" fmla="*/ 0 w 2213"/>
                      <a:gd name="T1" fmla="*/ 99 h 864"/>
                      <a:gd name="T2" fmla="*/ 266 w 2213"/>
                      <a:gd name="T3" fmla="*/ 19 h 864"/>
                      <a:gd name="T4" fmla="*/ 576 w 2213"/>
                      <a:gd name="T5" fmla="*/ 0 h 864"/>
                      <a:gd name="T6" fmla="*/ 842 w 2213"/>
                      <a:gd name="T7" fmla="*/ 19 h 864"/>
                      <a:gd name="T8" fmla="*/ 1152 w 2213"/>
                      <a:gd name="T9" fmla="*/ 79 h 864"/>
                      <a:gd name="T10" fmla="*/ 1816 w 2213"/>
                      <a:gd name="T11" fmla="*/ 256 h 864"/>
                      <a:gd name="T12" fmla="*/ 2213 w 2213"/>
                      <a:gd name="T13" fmla="*/ 354 h 86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213"/>
                      <a:gd name="T22" fmla="*/ 0 h 864"/>
                      <a:gd name="T23" fmla="*/ 2213 w 2213"/>
                      <a:gd name="T24" fmla="*/ 864 h 864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213" h="864">
                        <a:moveTo>
                          <a:pt x="0" y="240"/>
                        </a:moveTo>
                        <a:lnTo>
                          <a:pt x="266" y="48"/>
                        </a:lnTo>
                        <a:lnTo>
                          <a:pt x="576" y="0"/>
                        </a:lnTo>
                        <a:lnTo>
                          <a:pt x="842" y="48"/>
                        </a:lnTo>
                        <a:lnTo>
                          <a:pt x="1152" y="192"/>
                        </a:lnTo>
                        <a:lnTo>
                          <a:pt x="1816" y="624"/>
                        </a:lnTo>
                        <a:lnTo>
                          <a:pt x="2213" y="864"/>
                        </a:lnTo>
                      </a:path>
                    </a:pathLst>
                  </a:custGeom>
                  <a:noFill/>
                  <a:ln w="101600" cap="flat" cmpd="sng">
                    <a:solidFill>
                      <a:srgbClr val="FFFF66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none" anchor="ctr"/>
                  <a:lstStyle/>
                  <a:p>
                    <a:endParaRPr lang="pt-BR">
                      <a:cs typeface="Times New Roman" pitchFamily="18" charset="0"/>
                    </a:endParaRPr>
                  </a:p>
                </p:txBody>
              </p:sp>
              <p:sp>
                <p:nvSpPr>
                  <p:cNvPr id="30746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3185" y="2774"/>
                    <a:ext cx="1047" cy="561"/>
                  </a:xfrm>
                  <a:prstGeom prst="line">
                    <a:avLst/>
                  </a:prstGeom>
                  <a:noFill/>
                  <a:ln w="101600">
                    <a:solidFill>
                      <a:srgbClr val="FFFF66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>
                      <a:cs typeface="Times New Roman" pitchFamily="18" charset="0"/>
                    </a:endParaRPr>
                  </a:p>
                </p:txBody>
              </p:sp>
              <p:sp>
                <p:nvSpPr>
                  <p:cNvPr id="30747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3177" y="2770"/>
                    <a:ext cx="375" cy="200"/>
                  </a:xfrm>
                  <a:prstGeom prst="line">
                    <a:avLst/>
                  </a:prstGeom>
                  <a:noFill/>
                  <a:ln w="101600">
                    <a:solidFill>
                      <a:srgbClr val="FFFF66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pt-BR">
                      <a:cs typeface="Times New Roman" pitchFamily="18" charset="0"/>
                    </a:endParaRPr>
                  </a:p>
                </p:txBody>
              </p:sp>
            </p:grpSp>
            <p:sp>
              <p:nvSpPr>
                <p:cNvPr id="30744" name="Line 25"/>
                <p:cNvSpPr>
                  <a:spLocks noChangeShapeType="1"/>
                </p:cNvSpPr>
                <p:nvPr/>
              </p:nvSpPr>
              <p:spPr bwMode="auto">
                <a:xfrm>
                  <a:off x="4176" y="2448"/>
                  <a:ext cx="0" cy="768"/>
                </a:xfrm>
                <a:prstGeom prst="line">
                  <a:avLst/>
                </a:prstGeom>
                <a:noFill/>
                <a:ln w="38100">
                  <a:solidFill>
                    <a:srgbClr val="FFFF99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pt-BR">
                    <a:cs typeface="Times New Roman" pitchFamily="18" charset="0"/>
                  </a:endParaRPr>
                </a:p>
              </p:txBody>
            </p:sp>
          </p:grpSp>
        </p:grpSp>
      </p:grpSp>
      <p:sp>
        <p:nvSpPr>
          <p:cNvPr id="42" name="Text Box 26"/>
          <p:cNvSpPr txBox="1">
            <a:spLocks noChangeArrowheads="1"/>
          </p:cNvSpPr>
          <p:nvPr/>
        </p:nvSpPr>
        <p:spPr bwMode="auto">
          <a:xfrm>
            <a:off x="0" y="6581775"/>
            <a:ext cx="39244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600" b="1" dirty="0">
                <a:solidFill>
                  <a:srgbClr val="364EA2"/>
                </a:solidFill>
                <a:ea typeface="+mj-ea"/>
                <a:cs typeface="Times New Roman" pitchFamily="18" charset="0"/>
              </a:rPr>
              <a:t>Source: </a:t>
            </a:r>
            <a:r>
              <a:rPr lang="pt-BR" sz="1600" b="1" dirty="0" err="1">
                <a:solidFill>
                  <a:srgbClr val="364EA2"/>
                </a:solidFill>
                <a:ea typeface="+mj-ea"/>
                <a:cs typeface="Times New Roman" pitchFamily="18" charset="0"/>
              </a:rPr>
              <a:t>Kalache</a:t>
            </a:r>
            <a:r>
              <a:rPr lang="pt-BR" sz="1600" b="1" dirty="0">
                <a:solidFill>
                  <a:srgbClr val="364EA2"/>
                </a:solidFill>
                <a:ea typeface="+mj-ea"/>
                <a:cs typeface="Times New Roman" pitchFamily="18" charset="0"/>
              </a:rPr>
              <a:t> </a:t>
            </a:r>
            <a:r>
              <a:rPr lang="pt-BR" sz="1600" b="1" dirty="0" err="1">
                <a:solidFill>
                  <a:srgbClr val="364EA2"/>
                </a:solidFill>
                <a:ea typeface="+mj-ea"/>
                <a:cs typeface="Times New Roman" pitchFamily="18" charset="0"/>
              </a:rPr>
              <a:t>and</a:t>
            </a:r>
            <a:r>
              <a:rPr lang="pt-BR" sz="1600" b="1" dirty="0">
                <a:solidFill>
                  <a:srgbClr val="364EA2"/>
                </a:solidFill>
                <a:ea typeface="+mj-ea"/>
                <a:cs typeface="Times New Roman" pitchFamily="18" charset="0"/>
              </a:rPr>
              <a:t> </a:t>
            </a:r>
            <a:r>
              <a:rPr lang="pt-BR" sz="1600" b="1" dirty="0" err="1">
                <a:solidFill>
                  <a:srgbClr val="364EA2"/>
                </a:solidFill>
                <a:ea typeface="+mj-ea"/>
                <a:cs typeface="Times New Roman" pitchFamily="18" charset="0"/>
              </a:rPr>
              <a:t>Kickbusch</a:t>
            </a:r>
            <a:r>
              <a:rPr lang="pt-BR" sz="1600" b="1" dirty="0">
                <a:solidFill>
                  <a:srgbClr val="364EA2"/>
                </a:solidFill>
                <a:ea typeface="+mj-ea"/>
                <a:cs typeface="Times New Roman" pitchFamily="18" charset="0"/>
              </a:rPr>
              <a:t>, 1997</a:t>
            </a:r>
          </a:p>
        </p:txBody>
      </p:sp>
      <p:sp>
        <p:nvSpPr>
          <p:cNvPr id="46" name="Freeform 39"/>
          <p:cNvSpPr>
            <a:spLocks/>
          </p:cNvSpPr>
          <p:nvPr/>
        </p:nvSpPr>
        <p:spPr bwMode="auto">
          <a:xfrm rot="-120000">
            <a:off x="5540376" y="3303440"/>
            <a:ext cx="2232025" cy="217488"/>
          </a:xfrm>
          <a:custGeom>
            <a:avLst/>
            <a:gdLst>
              <a:gd name="T0" fmla="*/ 0 w 1315"/>
              <a:gd name="T1" fmla="*/ 0 h 137"/>
              <a:gd name="T2" fmla="*/ 2147483647 w 1315"/>
              <a:gd name="T3" fmla="*/ 2147483647 h 137"/>
              <a:gd name="T4" fmla="*/ 2147483647 w 1315"/>
              <a:gd name="T5" fmla="*/ 2147483647 h 137"/>
              <a:gd name="T6" fmla="*/ 0 60000 65536"/>
              <a:gd name="T7" fmla="*/ 0 60000 65536"/>
              <a:gd name="T8" fmla="*/ 0 60000 65536"/>
              <a:gd name="T9" fmla="*/ 0 w 1315"/>
              <a:gd name="T10" fmla="*/ 0 h 137"/>
              <a:gd name="T11" fmla="*/ 1315 w 1315"/>
              <a:gd name="T12" fmla="*/ 137 h 13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15" h="137">
                <a:moveTo>
                  <a:pt x="0" y="0"/>
                </a:moveTo>
                <a:cubicBezTo>
                  <a:pt x="99" y="14"/>
                  <a:pt x="377" y="64"/>
                  <a:pt x="596" y="87"/>
                </a:cubicBezTo>
                <a:cubicBezTo>
                  <a:pt x="815" y="110"/>
                  <a:pt x="1165" y="127"/>
                  <a:pt x="1315" y="137"/>
                </a:cubicBezTo>
              </a:path>
            </a:pathLst>
          </a:custGeom>
          <a:noFill/>
          <a:ln w="10795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pt-BR" u="sng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2776538"/>
            <a:ext cx="8229600" cy="1143000"/>
          </a:xfrm>
        </p:spPr>
        <p:txBody>
          <a:bodyPr>
            <a:noAutofit/>
          </a:bodyPr>
          <a:lstStyle/>
          <a:p>
            <a:r>
              <a:rPr lang="pt-BR" sz="32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”QUANTO MAIS CEDO MELHOR,</a:t>
            </a:r>
            <a:br>
              <a:rPr lang="pt-BR" sz="32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br>
              <a:rPr lang="pt-BR" sz="32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r>
              <a:rPr lang="pt-BR" sz="32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   </a:t>
            </a:r>
            <a:r>
              <a:rPr lang="pt-BR" sz="3200" dirty="0">
                <a:solidFill>
                  <a:srgbClr val="FF0000"/>
                </a:solidFill>
                <a:latin typeface="Arial Black" pitchFamily="34" charset="0"/>
              </a:rPr>
              <a:t>NUNCA É TARDE DEMAIS”</a:t>
            </a:r>
          </a:p>
        </p:txBody>
      </p:sp>
    </p:spTree>
    <p:extLst>
      <p:ext uri="{BB962C8B-B14F-4D97-AF65-F5344CB8AC3E}">
        <p14:creationId xmlns:p14="http://schemas.microsoft.com/office/powerpoint/2010/main" val="10477018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2890" y="252012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sz="36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  A REVOLUÇÃO QUE NOS FALTA       </a:t>
            </a:r>
            <a:b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b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        </a:t>
            </a:r>
            <a:r>
              <a:rPr lang="pt-BR" dirty="0">
                <a:solidFill>
                  <a:srgbClr val="FF0000"/>
                </a:solidFill>
                <a:latin typeface="Arial Black" pitchFamily="34" charset="0"/>
              </a:rPr>
              <a:t>A REVOLUÇÃO DA</a:t>
            </a:r>
            <a:br>
              <a:rPr lang="pt-BR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pt-BR" dirty="0">
                <a:solidFill>
                  <a:srgbClr val="FF0000"/>
                </a:solidFill>
                <a:latin typeface="Arial Black" pitchFamily="34" charset="0"/>
              </a:rPr>
              <a:t>            EDUCACAÇÃO</a:t>
            </a:r>
          </a:p>
        </p:txBody>
      </p:sp>
    </p:spTree>
    <p:extLst>
      <p:ext uri="{BB962C8B-B14F-4D97-AF65-F5344CB8AC3E}">
        <p14:creationId xmlns:p14="http://schemas.microsoft.com/office/powerpoint/2010/main" val="2448118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836EC8-EBA1-4193-A943-11CD8BBE7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68033"/>
            <a:ext cx="8229600" cy="1143000"/>
          </a:xfrm>
        </p:spPr>
        <p:txBody>
          <a:bodyPr>
            <a:normAutofit/>
          </a:bodyPr>
          <a:lstStyle/>
          <a:p>
            <a:r>
              <a:rPr lang="pt-BR" sz="6000" dirty="0">
                <a:solidFill>
                  <a:srgbClr val="FF0000"/>
                </a:solidFill>
                <a:latin typeface="Arial Black" panose="020B0A04020102020204" pitchFamily="34" charset="0"/>
              </a:rPr>
              <a:t>        Annabelle</a:t>
            </a:r>
            <a:endParaRPr lang="en-GB" sz="6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79111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551729"/>
            <a:ext cx="8229600" cy="1143000"/>
          </a:xfrm>
        </p:spPr>
        <p:txBody>
          <a:bodyPr>
            <a:normAutofit/>
          </a:bodyPr>
          <a:lstStyle/>
          <a:p>
            <a:r>
              <a:rPr lang="pt-BR" sz="36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EDUCAÇÃO / CONHECIMENTO</a:t>
            </a:r>
          </a:p>
        </p:txBody>
      </p:sp>
      <p:pic>
        <p:nvPicPr>
          <p:cNvPr id="7" name="Espaço Reservado para Conteúdo 6" descr="Enem-2014-terá-participação-de-15.500-candidatos-idosos-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3944" y="2176530"/>
            <a:ext cx="3921231" cy="2592000"/>
          </a:xfrm>
        </p:spPr>
      </p:pic>
      <p:pic>
        <p:nvPicPr>
          <p:cNvPr id="4" name="Picture 2" descr="Image result for gerontology geriatrics ageing stude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747" y="2176530"/>
            <a:ext cx="3888000" cy="25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9635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018" y="415636"/>
            <a:ext cx="4991736" cy="621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9283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905578" y="692943"/>
            <a:ext cx="7772400" cy="5472113"/>
          </a:xfrm>
        </p:spPr>
        <p:txBody>
          <a:bodyPr>
            <a:normAutofit fontScale="90000"/>
          </a:bodyPr>
          <a:lstStyle/>
          <a:p>
            <a:r>
              <a:rPr lang="pt-BR" dirty="0"/>
              <a:t>      </a:t>
            </a:r>
            <a: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Estamos preparados para</a:t>
            </a:r>
            <a:b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     respeitar a </a:t>
            </a:r>
            <a:r>
              <a:rPr lang="pt-BR" dirty="0">
                <a:solidFill>
                  <a:srgbClr val="FF0000"/>
                </a:solidFill>
                <a:latin typeface="Arial Black" pitchFamily="34" charset="0"/>
              </a:rPr>
              <a:t>DIVERSIDADE</a:t>
            </a:r>
            <a: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</a:t>
            </a:r>
            <a:b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inerente ao envelhecimento?</a:t>
            </a:r>
            <a:b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br>
              <a:rPr lang="pt-BR" sz="28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r>
              <a:rPr lang="pt-BR" sz="28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Nível sócio econômico</a:t>
            </a:r>
            <a:br>
              <a:rPr lang="pt-BR" sz="28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r>
              <a:rPr lang="pt-BR" sz="2800" dirty="0">
                <a:solidFill>
                  <a:srgbClr val="FF0000"/>
                </a:solidFill>
                <a:latin typeface="Arial Black" pitchFamily="34" charset="0"/>
              </a:rPr>
              <a:t>Nacionalidade</a:t>
            </a:r>
            <a:br>
              <a:rPr lang="pt-BR" sz="28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r>
              <a:rPr lang="pt-BR" sz="28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Grupo etário</a:t>
            </a:r>
            <a:br>
              <a:rPr lang="pt-BR" sz="28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r>
              <a:rPr lang="pt-BR" sz="2800" dirty="0">
                <a:solidFill>
                  <a:srgbClr val="FF0000"/>
                </a:solidFill>
                <a:latin typeface="Arial Black" pitchFamily="34" charset="0"/>
              </a:rPr>
              <a:t>Experiências profissionais</a:t>
            </a:r>
            <a:br>
              <a:rPr lang="pt-BR" sz="28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r>
              <a:rPr lang="pt-BR" sz="28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Cultura</a:t>
            </a:r>
            <a:br>
              <a:rPr lang="pt-BR" sz="28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r>
              <a:rPr lang="pt-BR" sz="2800" dirty="0">
                <a:solidFill>
                  <a:srgbClr val="FF0000"/>
                </a:solidFill>
                <a:latin typeface="Arial Black" pitchFamily="34" charset="0"/>
              </a:rPr>
              <a:t>Racial</a:t>
            </a:r>
            <a:br>
              <a:rPr lang="pt-BR" sz="28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r>
              <a:rPr lang="pt-BR" sz="28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Capacidade funcional</a:t>
            </a:r>
            <a:br>
              <a:rPr lang="pt-BR" sz="28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r>
              <a:rPr lang="pt-BR" sz="2800" dirty="0">
                <a:solidFill>
                  <a:srgbClr val="FF0000"/>
                </a:solidFill>
                <a:latin typeface="Arial Black" pitchFamily="34" charset="0"/>
              </a:rPr>
              <a:t>Identidade sexual</a:t>
            </a:r>
            <a:br>
              <a:rPr lang="pt-BR" sz="28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r>
              <a:rPr lang="pt-BR" sz="28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Religião</a:t>
            </a:r>
            <a:br>
              <a:rPr lang="pt-BR" sz="28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r>
              <a:rPr lang="pt-BR" sz="2800" dirty="0">
                <a:solidFill>
                  <a:srgbClr val="FF0000"/>
                </a:solidFill>
                <a:latin typeface="Arial Black" pitchFamily="34" charset="0"/>
              </a:rPr>
              <a:t>Curso de vida</a:t>
            </a:r>
            <a:br>
              <a:rPr lang="pt-BR" sz="2800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pt-BR" sz="28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Composição familiar</a:t>
            </a:r>
            <a:br>
              <a:rPr lang="pt-BR" sz="2800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pt-BR" sz="4400" dirty="0">
                <a:solidFill>
                  <a:srgbClr val="FF0000"/>
                </a:solidFill>
                <a:latin typeface="Arial Black" pitchFamily="34" charset="0"/>
              </a:rPr>
              <a:t>MORADIA!!!!</a:t>
            </a:r>
          </a:p>
        </p:txBody>
      </p:sp>
      <p:pic>
        <p:nvPicPr>
          <p:cNvPr id="58371" name="Imagem 2" descr="ilc_logo_portugues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50" y="71438"/>
            <a:ext cx="1071563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1570831" y="1036784"/>
            <a:ext cx="7772400" cy="5400675"/>
          </a:xfrm>
        </p:spPr>
        <p:txBody>
          <a:bodyPr/>
          <a:lstStyle/>
          <a:p>
            <a: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Estamos preparados </a:t>
            </a:r>
            <a:b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b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 ... Para desenvolver</a:t>
            </a:r>
            <a:b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uma  cultura não para </a:t>
            </a:r>
            <a:b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  curar mas sim para</a:t>
            </a:r>
            <a:br>
              <a:rPr lang="pt-BR" dirty="0">
                <a:latin typeface="Arial Black" pitchFamily="34" charset="0"/>
              </a:rPr>
            </a:br>
            <a:br>
              <a:rPr lang="pt-BR" dirty="0">
                <a:latin typeface="Arial Black" pitchFamily="34" charset="0"/>
              </a:rPr>
            </a:br>
            <a:r>
              <a:rPr lang="pt-BR" dirty="0">
                <a:latin typeface="Arial Black" pitchFamily="34" charset="0"/>
              </a:rPr>
              <a:t>        </a:t>
            </a:r>
            <a:r>
              <a:rPr lang="pt-BR" sz="5400" dirty="0">
                <a:solidFill>
                  <a:srgbClr val="FF0000"/>
                </a:solidFill>
                <a:latin typeface="Arial Black" pitchFamily="34" charset="0"/>
              </a:rPr>
              <a:t>CUIDAR?</a:t>
            </a:r>
          </a:p>
        </p:txBody>
      </p:sp>
      <p:pic>
        <p:nvPicPr>
          <p:cNvPr id="61443" name="Imagem 2" descr="ilc_logo_portugues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51" y="71438"/>
            <a:ext cx="1071563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62829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55800" y="2852738"/>
            <a:ext cx="8229600" cy="1143000"/>
          </a:xfrm>
        </p:spPr>
        <p:txBody>
          <a:bodyPr>
            <a:noAutofit/>
          </a:bodyPr>
          <a:lstStyle/>
          <a:p>
            <a:r>
              <a:rPr lang="pt-BR" sz="44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A SÍNDROME DA</a:t>
            </a:r>
            <a:br>
              <a:rPr lang="pt-BR" sz="44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r>
              <a:rPr lang="pt-BR" sz="44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INSUFICIÊNCIA </a:t>
            </a:r>
            <a:br>
              <a:rPr lang="pt-BR" sz="44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r>
              <a:rPr lang="pt-BR" sz="44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     </a:t>
            </a:r>
            <a:r>
              <a:rPr lang="pt-BR" sz="4400" dirty="0">
                <a:solidFill>
                  <a:srgbClr val="FF0000"/>
                </a:solidFill>
                <a:latin typeface="Arial Black" pitchFamily="34" charset="0"/>
              </a:rPr>
              <a:t>FAMILIAR</a:t>
            </a:r>
          </a:p>
        </p:txBody>
      </p:sp>
    </p:spTree>
    <p:extLst>
      <p:ext uri="{BB962C8B-B14F-4D97-AF65-F5344CB8AC3E}">
        <p14:creationId xmlns:p14="http://schemas.microsoft.com/office/powerpoint/2010/main" val="25263760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-165100" y="27257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dirty="0"/>
              <a:t>                  </a:t>
            </a:r>
            <a:r>
              <a:rPr lang="pt-BR" sz="9600" dirty="0">
                <a:solidFill>
                  <a:srgbClr val="180E4B"/>
                </a:solidFill>
                <a:latin typeface="Arial Black" pitchFamily="34" charset="0"/>
              </a:rPr>
              <a:t>$$</a:t>
            </a:r>
            <a:r>
              <a:rPr lang="pt-BR" sz="9600" dirty="0">
                <a:solidFill>
                  <a:srgbClr val="FF0000"/>
                </a:solidFill>
                <a:latin typeface="Arial Black" pitchFamily="34" charset="0"/>
              </a:rPr>
              <a:t>$</a:t>
            </a:r>
            <a:r>
              <a:rPr lang="pt-BR" sz="9600" dirty="0">
                <a:solidFill>
                  <a:srgbClr val="180E4B"/>
                </a:solidFill>
                <a:latin typeface="Arial Black" pitchFamily="34" charset="0"/>
              </a:rPr>
              <a:t>$$</a:t>
            </a:r>
          </a:p>
        </p:txBody>
      </p:sp>
    </p:spTree>
    <p:extLst>
      <p:ext uri="{BB962C8B-B14F-4D97-AF65-F5344CB8AC3E}">
        <p14:creationId xmlns:p14="http://schemas.microsoft.com/office/powerpoint/2010/main" val="6084785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4" y="759006"/>
            <a:ext cx="6572293" cy="533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590838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2349" y="2843502"/>
            <a:ext cx="8229600" cy="1143000"/>
          </a:xfrm>
        </p:spPr>
        <p:txBody>
          <a:bodyPr>
            <a:noAutofit/>
          </a:bodyPr>
          <a:lstStyle/>
          <a:p>
            <a:r>
              <a:rPr lang="pt-BR" sz="40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QUE PRIVILÉGIO ESTARMOS</a:t>
            </a:r>
            <a:br>
              <a:rPr lang="pt-BR" sz="40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r>
              <a:rPr lang="pt-BR" sz="40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  ENTRE OS PRIMEIROS A</a:t>
            </a:r>
            <a:br>
              <a:rPr lang="pt-BR" sz="40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r>
              <a:rPr lang="pt-BR" sz="40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    USUFRUIR E A PODER</a:t>
            </a:r>
            <a:br>
              <a:rPr lang="pt-BR" sz="40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r>
              <a:rPr lang="pt-BR" sz="40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          RESPONDER  À</a:t>
            </a:r>
            <a:br>
              <a:rPr lang="pt-BR" sz="40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r>
              <a:rPr lang="pt-BR" sz="40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  </a:t>
            </a:r>
            <a:r>
              <a:rPr lang="pt-BR" sz="4000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pt-BR" sz="6000" dirty="0">
                <a:solidFill>
                  <a:srgbClr val="C00000"/>
                </a:solidFill>
                <a:latin typeface="Arial Black" pitchFamily="34" charset="0"/>
              </a:rPr>
              <a:t>REVOLUÇÃO DA</a:t>
            </a:r>
            <a:br>
              <a:rPr lang="pt-BR" sz="6000" dirty="0">
                <a:solidFill>
                  <a:srgbClr val="C00000"/>
                </a:solidFill>
                <a:latin typeface="Arial Black" pitchFamily="34" charset="0"/>
              </a:rPr>
            </a:br>
            <a:r>
              <a:rPr lang="pt-BR" sz="6000" dirty="0">
                <a:solidFill>
                  <a:srgbClr val="C00000"/>
                </a:solidFill>
                <a:latin typeface="Arial Black" pitchFamily="34" charset="0"/>
              </a:rPr>
              <a:t>    LONGEVIDADE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32000" y="2827338"/>
            <a:ext cx="8229600" cy="1143000"/>
          </a:xfrm>
        </p:spPr>
        <p:txBody>
          <a:bodyPr>
            <a:normAutofit/>
          </a:bodyPr>
          <a:lstStyle/>
          <a:p>
            <a:r>
              <a:rPr lang="pt-BR" sz="48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GERATIVIDADE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3"/>
          <p:cNvSpPr>
            <a:spLocks noGrp="1"/>
          </p:cNvSpPr>
          <p:nvPr>
            <p:ph type="title"/>
          </p:nvPr>
        </p:nvSpPr>
        <p:spPr>
          <a:xfrm>
            <a:off x="685800" y="1125538"/>
            <a:ext cx="7772400" cy="5543550"/>
          </a:xfrm>
        </p:spPr>
        <p:txBody>
          <a:bodyPr>
            <a:normAutofit fontScale="90000"/>
          </a:bodyPr>
          <a:lstStyle/>
          <a:p>
            <a:r>
              <a:rPr lang="pt-BR" i="1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“Partindo de um enfoque em si mesmo para um raio mais amplo, com a capacidade de</a:t>
            </a:r>
            <a:b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r>
              <a:rPr lang="pt-BR" dirty="0">
                <a:latin typeface="Arial Black" pitchFamily="34" charset="0"/>
              </a:rPr>
              <a:t>              </a:t>
            </a:r>
            <a:r>
              <a:rPr lang="pt-BR" sz="7300" dirty="0">
                <a:solidFill>
                  <a:srgbClr val="FF0000"/>
                </a:solidFill>
                <a:latin typeface="Arial Black" pitchFamily="34" charset="0"/>
              </a:rPr>
              <a:t>cuidar,</a:t>
            </a:r>
            <a:r>
              <a:rPr lang="pt-BR" sz="7300" dirty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 </a:t>
            </a:r>
            <a:br>
              <a:rPr lang="pt-BR" dirty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</a:br>
            <a:r>
              <a:rPr lang="pt-BR" dirty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      </a:t>
            </a:r>
            <a: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de guiar as próximas </a:t>
            </a:r>
            <a:b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 gerações, atuando como</a:t>
            </a:r>
            <a:b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          seus mentores,</a:t>
            </a:r>
            <a:b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           inspirando-as, </a:t>
            </a:r>
            <a:b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          protegendo-as”   </a:t>
            </a:r>
            <a:b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r>
              <a:rPr lang="pt-BR" sz="36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                                   </a:t>
            </a:r>
            <a:r>
              <a:rPr lang="pt-BR" sz="2200" dirty="0" err="1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Erik</a:t>
            </a:r>
            <a:r>
              <a:rPr lang="pt-BR" sz="22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pt-BR" sz="2200" dirty="0" err="1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Erikson</a:t>
            </a:r>
            <a:r>
              <a:rPr lang="pt-BR" sz="22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, 2004</a:t>
            </a:r>
            <a:br>
              <a:rPr lang="pt-BR" sz="22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endParaRPr lang="pt-BR" sz="2200" dirty="0">
              <a:solidFill>
                <a:schemeClr val="accent4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96259" name="Imagem 2" descr="ilc_logo_portugues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51" y="71438"/>
            <a:ext cx="1071563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8"/>
          <a:stretch/>
        </p:blipFill>
        <p:spPr>
          <a:xfrm rot="5400000" flipV="1">
            <a:off x="1142948" y="328632"/>
            <a:ext cx="6858103" cy="620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422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Technolog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26" y="-21784"/>
            <a:ext cx="9091548" cy="6303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69900" y="0"/>
            <a:ext cx="8229600" cy="1143000"/>
          </a:xfrm>
        </p:spPr>
        <p:txBody>
          <a:bodyPr>
            <a:norm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Arial Black" pitchFamily="34" charset="0"/>
              </a:rPr>
              <a:t>GERATIVIDADE</a:t>
            </a:r>
          </a:p>
        </p:txBody>
      </p:sp>
    </p:spTree>
    <p:extLst>
      <p:ext uri="{BB962C8B-B14F-4D97-AF65-F5344CB8AC3E}">
        <p14:creationId xmlns:p14="http://schemas.microsoft.com/office/powerpoint/2010/main" val="173651042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95343-B0D4-4C9F-851D-905E8EE21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94" y="2857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A CULTURA DO CUIDADO QUE</a:t>
            </a:r>
            <a:br>
              <a:rPr lang="en-GB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en-GB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    PRECISAMOS ABRA</a:t>
            </a:r>
            <a: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ÇAR,</a:t>
            </a:r>
            <a:b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          DESENVOLVER</a:t>
            </a:r>
            <a:endParaRPr lang="en-GB" dirty="0">
              <a:solidFill>
                <a:schemeClr val="accent4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14894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2D691C-84D3-432E-8319-C64E3A6D5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863" y="269298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UMA CULTURA DO CUIDADO DO INÍCIO....</a:t>
            </a:r>
            <a:endParaRPr lang="en-GB" dirty="0">
              <a:solidFill>
                <a:schemeClr val="accent4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14726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   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AA7DD6F-5BD4-42D9-A807-300CEA85E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" y="44958"/>
            <a:ext cx="9024112" cy="676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0339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2D691C-84D3-432E-8319-C64E3A6D5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863" y="269298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pt-BR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</a:rPr>
              <a:t>UMA CULTURA DO CUIDADO</a:t>
            </a:r>
            <a:br>
              <a:rPr lang="pt-BR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</a:rPr>
            </a:br>
            <a:r>
              <a:rPr lang="pt-BR" dirty="0">
                <a:solidFill>
                  <a:schemeClr val="bg2">
                    <a:lumMod val="90000"/>
                  </a:schemeClr>
                </a:solidFill>
                <a:latin typeface="Arial Black" panose="020B0A04020102020204" pitchFamily="34" charset="0"/>
              </a:rPr>
              <a:t> DO INÍCIO...</a:t>
            </a:r>
            <a:br>
              <a:rPr lang="pt-BR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</a:br>
            <a:br>
              <a:rPr lang="pt-BR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</a:br>
            <a:r>
              <a:rPr lang="pt-BR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         </a:t>
            </a:r>
            <a:r>
              <a:rPr lang="pt-BR" dirty="0">
                <a:solidFill>
                  <a:srgbClr val="FF0000"/>
                </a:solidFill>
                <a:latin typeface="Arial Black" panose="020B0A04020102020204" pitchFamily="34" charset="0"/>
              </a:rPr>
              <a:t>AO FINAL DA VIDA</a:t>
            </a:r>
            <a:endParaRPr lang="en-GB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59562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4" y="759006"/>
            <a:ext cx="6572293" cy="533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1833706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9E6229-0040-4B37-A7B8-ED2BC9802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2800" y="2729971"/>
            <a:ext cx="8229600" cy="1143000"/>
          </a:xfrm>
        </p:spPr>
        <p:txBody>
          <a:bodyPr/>
          <a:lstStyle/>
          <a:p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NO ENTANTO…</a:t>
            </a:r>
          </a:p>
        </p:txBody>
      </p:sp>
    </p:spTree>
    <p:extLst>
      <p:ext uri="{BB962C8B-B14F-4D97-AF65-F5344CB8AC3E}">
        <p14:creationId xmlns:p14="http://schemas.microsoft.com/office/powerpoint/2010/main" val="405588073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>
          <a:xfrm>
            <a:off x="984250" y="31750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 E eu devo dizer que sou</a:t>
            </a:r>
            <a:b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  essencialmente muito</a:t>
            </a:r>
            <a:b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            </a:t>
            </a:r>
            <a:r>
              <a:rPr lang="pt-BR" dirty="0">
                <a:solidFill>
                  <a:srgbClr val="00B050"/>
                </a:solidFill>
                <a:latin typeface="Arial Black" pitchFamily="34" charset="0"/>
              </a:rPr>
              <a:t>OTIMISTA.</a:t>
            </a:r>
            <a:b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A realidade deste mundo cada vez mais envelhecido</a:t>
            </a:r>
            <a:b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  tornará as sociedades </a:t>
            </a:r>
            <a:b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mais harmoniosas, mais</a:t>
            </a:r>
            <a:b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        humanizadas...</a:t>
            </a:r>
            <a:b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endParaRPr lang="pt-BR" dirty="0">
              <a:solidFill>
                <a:schemeClr val="accent4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94211" name="Imagem 2" descr="ilc_logo_portugues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50" y="71438"/>
            <a:ext cx="1071563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22300" y="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                </a:t>
            </a:r>
            <a:br>
              <a:rPr lang="en-GB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r>
              <a:rPr lang="en-GB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  ...</a:t>
            </a:r>
            <a:r>
              <a:rPr lang="en-GB" dirty="0" err="1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sociedades</a:t>
            </a:r>
            <a:r>
              <a:rPr lang="en-GB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en-GB" dirty="0" err="1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mais</a:t>
            </a:r>
            <a:r>
              <a:rPr lang="en-GB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en-GB" dirty="0" err="1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voltadas</a:t>
            </a:r>
            <a:br>
              <a:rPr lang="en-GB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r>
              <a:rPr lang="en-GB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           à </a:t>
            </a:r>
            <a:r>
              <a:rPr lang="en-GB" dirty="0" err="1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promoção</a:t>
            </a:r>
            <a:r>
              <a:rPr lang="en-GB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de</a:t>
            </a:r>
            <a:br>
              <a:rPr lang="en-GB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r>
              <a:rPr lang="en-GB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  </a:t>
            </a:r>
            <a:r>
              <a:rPr lang="en-GB" dirty="0" err="1">
                <a:solidFill>
                  <a:srgbClr val="FF0000"/>
                </a:solidFill>
                <a:latin typeface="Arial Black" pitchFamily="34" charset="0"/>
              </a:rPr>
              <a:t>Harmonia</a:t>
            </a:r>
            <a:r>
              <a:rPr lang="en-GB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Arial Black" pitchFamily="34" charset="0"/>
              </a:rPr>
              <a:t>Intergeracional</a:t>
            </a:r>
            <a:r>
              <a:rPr lang="en-GB" dirty="0">
                <a:solidFill>
                  <a:srgbClr val="FF0000"/>
                </a:solidFill>
                <a:latin typeface="Arial Black" pitchFamily="34" charset="0"/>
              </a:rPr>
              <a:t>       </a:t>
            </a:r>
            <a:endParaRPr lang="en-US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68611" name="Picture 7" descr="Picture5PPP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73214" y="1989140"/>
            <a:ext cx="6045200" cy="4281487"/>
          </a:xfr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/>
          <p:cNvSpPr>
            <a:spLocks noGrp="1"/>
          </p:cNvSpPr>
          <p:nvPr>
            <p:ph type="title"/>
          </p:nvPr>
        </p:nvSpPr>
        <p:spPr>
          <a:xfrm>
            <a:off x="759768" y="2115840"/>
            <a:ext cx="7772400" cy="2808288"/>
          </a:xfrm>
        </p:spPr>
        <p:txBody>
          <a:bodyPr>
            <a:noAutofit/>
          </a:bodyPr>
          <a:lstStyle/>
          <a:p>
            <a:r>
              <a:rPr lang="pt-BR" sz="3200" dirty="0">
                <a:solidFill>
                  <a:srgbClr val="FF0000"/>
                </a:solidFill>
                <a:latin typeface="Arial Black" pitchFamily="34" charset="0"/>
              </a:rPr>
              <a:t>    Otimista </a:t>
            </a:r>
            <a:r>
              <a:rPr lang="pt-BR" sz="32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porque afinal, até</a:t>
            </a:r>
            <a:br>
              <a:rPr lang="pt-BR" sz="32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r>
              <a:rPr lang="pt-BR" sz="32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       hoje, com toda minha         idade, quando eu necessito de</a:t>
            </a:r>
            <a:br>
              <a:rPr lang="pt-BR" sz="32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r>
              <a:rPr lang="pt-BR" sz="32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    inspiração, de direção... de</a:t>
            </a:r>
            <a:br>
              <a:rPr lang="pt-BR" sz="32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r>
              <a:rPr lang="pt-BR" sz="32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pensar sobre a importância do</a:t>
            </a:r>
            <a:br>
              <a:rPr lang="pt-BR" sz="32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br>
              <a:rPr lang="pt-BR" sz="32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r>
              <a:rPr lang="pt-BR" sz="3200" dirty="0">
                <a:latin typeface="Arial Black" pitchFamily="34" charset="0"/>
              </a:rPr>
              <a:t>                </a:t>
            </a:r>
            <a:r>
              <a:rPr lang="pt-BR" sz="6000" dirty="0">
                <a:solidFill>
                  <a:srgbClr val="FF0000"/>
                </a:solidFill>
                <a:latin typeface="Arial Black" pitchFamily="34" charset="0"/>
              </a:rPr>
              <a:t>cuidado</a:t>
            </a:r>
            <a:br>
              <a:rPr lang="pt-BR" sz="4800" dirty="0">
                <a:solidFill>
                  <a:srgbClr val="FF0000"/>
                </a:solidFill>
                <a:latin typeface="Arial Black" pitchFamily="34" charset="0"/>
              </a:rPr>
            </a:br>
            <a:br>
              <a:rPr lang="pt-BR" sz="3200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pt-BR" sz="3200" dirty="0">
                <a:solidFill>
                  <a:srgbClr val="FF0000"/>
                </a:solidFill>
                <a:latin typeface="Arial Black" pitchFamily="34" charset="0"/>
              </a:rPr>
              <a:t>       </a:t>
            </a:r>
            <a:r>
              <a:rPr lang="pt-BR" sz="32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...eu sei onde buscá-las...</a:t>
            </a:r>
          </a:p>
        </p:txBody>
      </p:sp>
      <p:pic>
        <p:nvPicPr>
          <p:cNvPr id="97283" name="Imagem 2" descr="ilc_logo_portugues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51" y="71438"/>
            <a:ext cx="1071563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23529" y="6381330"/>
            <a:ext cx="67072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Fonte: http://www.who.int/ageing/events/world-report-2015-launch/en/</a:t>
            </a:r>
          </a:p>
        </p:txBody>
      </p:sp>
      <p:pic>
        <p:nvPicPr>
          <p:cNvPr id="8" name="Espaço Reservado para Conteúdo 7" descr="populations-are-getting-older-full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67634" y="1621815"/>
            <a:ext cx="4525962" cy="4525962"/>
          </a:xfr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016823" y="366151"/>
            <a:ext cx="7344816" cy="11913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fontAlgn="auto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4050" b="1" dirty="0">
                <a:solidFill>
                  <a:srgbClr val="2B3483"/>
                </a:solidFill>
                <a:latin typeface="Arial Black" pitchFamily="34" charset="0"/>
                <a:ea typeface="+mj-ea"/>
                <a:cs typeface="Times New Roman" pitchFamily="18" charset="0"/>
              </a:rPr>
              <a:t>ENVELHECIMENTO GLOBAL </a:t>
            </a:r>
          </a:p>
        </p:txBody>
      </p:sp>
    </p:spTree>
    <p:extLst>
      <p:ext uri="{BB962C8B-B14F-4D97-AF65-F5344CB8AC3E}">
        <p14:creationId xmlns:p14="http://schemas.microsoft.com/office/powerpoint/2010/main" val="38349666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8554" y="594320"/>
            <a:ext cx="7033846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433605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1816" y="641772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ANTEONTEM, QUANDO </a:t>
            </a:r>
            <a:r>
              <a:rPr lang="en-US" dirty="0">
                <a:solidFill>
                  <a:srgbClr val="FF0000"/>
                </a:solidFill>
                <a:latin typeface="Arial Black" pitchFamily="34" charset="0"/>
              </a:rPr>
              <a:t>EU</a:t>
            </a:r>
            <a:br>
              <a:rPr lang="en-US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         FUI CUIDADO</a:t>
            </a:r>
          </a:p>
        </p:txBody>
      </p:sp>
      <p:pic>
        <p:nvPicPr>
          <p:cNvPr id="3" name="Imagem 2" descr="Kalache e mãe - jovem.jpg"/>
          <p:cNvPicPr>
            <a:picLocks noChangeAspect="1"/>
          </p:cNvPicPr>
          <p:nvPr/>
        </p:nvPicPr>
        <p:blipFill>
          <a:blip r:embed="rId2" cstate="print"/>
          <a:srcRect l="31227" t="13250" r="32672" b="52100"/>
          <a:stretch>
            <a:fillRect/>
          </a:stretch>
        </p:blipFill>
        <p:spPr>
          <a:xfrm>
            <a:off x="2717249" y="1844824"/>
            <a:ext cx="3709503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25885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548556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ONTEM, QUANDO </a:t>
            </a:r>
            <a:r>
              <a:rPr lang="en-US" dirty="0">
                <a:solidFill>
                  <a:srgbClr val="FF0000"/>
                </a:solidFill>
                <a:latin typeface="Arial Black" pitchFamily="34" charset="0"/>
              </a:rPr>
              <a:t>MEU PAI</a:t>
            </a:r>
            <a:br>
              <a:rPr lang="en-US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   FOI TÃO BEM CUIDADO</a:t>
            </a:r>
          </a:p>
        </p:txBody>
      </p:sp>
      <p:pic>
        <p:nvPicPr>
          <p:cNvPr id="3" name="Imagem 2" descr="JK.jpg"/>
          <p:cNvPicPr>
            <a:picLocks noChangeAspect="1"/>
          </p:cNvPicPr>
          <p:nvPr/>
        </p:nvPicPr>
        <p:blipFill>
          <a:blip r:embed="rId2" cstate="print"/>
          <a:srcRect r="54332" b="50000"/>
          <a:stretch>
            <a:fillRect/>
          </a:stretch>
        </p:blipFill>
        <p:spPr>
          <a:xfrm>
            <a:off x="2922566" y="1846082"/>
            <a:ext cx="3298870" cy="496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51064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7500" y="2793628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 MAS TAMBÉM HOJE,</a:t>
            </a:r>
            <a:br>
              <a:rPr lang="en-US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QUANDO CABE A MIM</a:t>
            </a:r>
            <a:br>
              <a:rPr lang="en-US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     PODER CUIDAR !</a:t>
            </a:r>
          </a:p>
        </p:txBody>
      </p:sp>
    </p:spTree>
    <p:extLst>
      <p:ext uri="{BB962C8B-B14F-4D97-AF65-F5344CB8AC3E}">
        <p14:creationId xmlns:p14="http://schemas.microsoft.com/office/powerpoint/2010/main" val="106183784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2636912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                ...E</a:t>
            </a:r>
            <a:br>
              <a:rPr lang="en-GB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r>
              <a:rPr lang="en-GB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         </a:t>
            </a:r>
            <a:r>
              <a:rPr lang="en-GB" dirty="0">
                <a:solidFill>
                  <a:srgbClr val="FF0000"/>
                </a:solidFill>
                <a:latin typeface="Arial Black" pitchFamily="34" charset="0"/>
              </a:rPr>
              <a:t>INSPIRAR-ME</a:t>
            </a:r>
            <a:r>
              <a:rPr lang="en-GB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</a:t>
            </a:r>
            <a:br>
              <a:rPr lang="en-GB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r>
              <a:rPr lang="en-GB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         AO LONGO DO </a:t>
            </a:r>
            <a:br>
              <a:rPr lang="en-GB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</a:br>
            <a:r>
              <a:rPr lang="en-GB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            PROCESSO...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Footer Placeholder 2"/>
          <p:cNvSpPr txBox="1">
            <a:spLocks noGrp="1"/>
          </p:cNvSpPr>
          <p:nvPr/>
        </p:nvSpPr>
        <p:spPr bwMode="auto">
          <a:xfrm>
            <a:off x="252413" y="638175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endParaRPr lang="pt-BR" sz="140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9830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9488" y="0"/>
            <a:ext cx="4713287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8" name="Imagem 3" descr="ilc_logo_portugues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50" y="71438"/>
            <a:ext cx="1071563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4745" y="567914"/>
            <a:ext cx="7772400" cy="1150172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Obrigado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84563" y="2588263"/>
            <a:ext cx="6858000" cy="1510048"/>
          </a:xfrm>
          <a:ln>
            <a:solidFill>
              <a:schemeClr val="tx2">
                <a:lumMod val="75000"/>
              </a:schemeClr>
            </a:solidFill>
          </a:ln>
        </p:spPr>
        <p:txBody>
          <a:bodyPr tIns="180000" bIns="180000">
            <a:normAutofit fontScale="55000" lnSpcReduction="20000"/>
          </a:bodyPr>
          <a:lstStyle/>
          <a:p>
            <a:r>
              <a:rPr lang="pt-BR" sz="2900" b="1" dirty="0"/>
              <a:t>Alexandre Kalache</a:t>
            </a:r>
          </a:p>
          <a:p>
            <a:r>
              <a:rPr lang="pt-BR" dirty="0"/>
              <a:t>Presidente </a:t>
            </a:r>
          </a:p>
          <a:p>
            <a:r>
              <a:rPr lang="pt-BR" dirty="0"/>
              <a:t>Centro Internacional de Longevidade Brasil (ILC-BR)</a:t>
            </a:r>
          </a:p>
          <a:p>
            <a:r>
              <a:rPr lang="pt-BR" dirty="0"/>
              <a:t>Co-President, International Longevity Centre Global Alliance</a:t>
            </a:r>
          </a:p>
          <a:p>
            <a:r>
              <a:rPr lang="pt-BR" dirty="0">
                <a:sym typeface="Webdings" panose="05030102010509060703" pitchFamily="18" charset="2"/>
              </a:rPr>
              <a:t></a:t>
            </a:r>
            <a:r>
              <a:rPr lang="pt-BR" dirty="0">
                <a:sym typeface="Wingdings" panose="05000000000000000000" pitchFamily="2" charset="2"/>
              </a:rPr>
              <a:t> </a:t>
            </a:r>
            <a:r>
              <a:rPr lang="pt-BR" dirty="0">
                <a:hlinkClick r:id="rId2"/>
              </a:rPr>
              <a:t>www.ilcbrazil..org/portugues</a:t>
            </a:r>
            <a:r>
              <a:rPr lang="pt-BR" dirty="0"/>
              <a:t>  </a:t>
            </a:r>
            <a:r>
              <a:rPr lang="pt-BR" dirty="0">
                <a:sym typeface="Wingdings" panose="05000000000000000000" pitchFamily="2" charset="2"/>
              </a:rPr>
              <a:t></a:t>
            </a:r>
            <a:r>
              <a:rPr lang="pt-BR" dirty="0"/>
              <a:t> kalache</a:t>
            </a:r>
            <a:r>
              <a:rPr lang="pt-BR" dirty="0">
                <a:hlinkClick r:id="rId3"/>
              </a:rPr>
              <a:t>@ilcbrazil.org</a:t>
            </a:r>
            <a:r>
              <a:rPr lang="pt-BR" dirty="0"/>
              <a:t>  </a:t>
            </a:r>
            <a:r>
              <a:rPr lang="pt-BR" dirty="0">
                <a:sym typeface="Webdings" panose="05030102010509060703" pitchFamily="18" charset="2"/>
              </a:rPr>
              <a:t></a:t>
            </a:r>
            <a:r>
              <a:rPr lang="pt-BR" dirty="0"/>
              <a:t> </a:t>
            </a:r>
            <a:r>
              <a:rPr lang="pt-BR" dirty="0">
                <a:hlinkClick r:id="rId4"/>
              </a:rPr>
              <a:t>@ilcbrazil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0706060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45673" y="16380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Marco Político do Envelhecimento Ativo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2374924"/>
              </p:ext>
            </p:extLst>
          </p:nvPr>
        </p:nvGraphicFramePr>
        <p:xfrm>
          <a:off x="7176421" y="1471028"/>
          <a:ext cx="1616149" cy="2210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8" name="Photo Editor Photo" r:id="rId3" imgW="5133333" imgH="7152381" progId="">
                  <p:embed/>
                </p:oleObj>
              </mc:Choice>
              <mc:Fallback>
                <p:oleObj name="Photo Editor Photo" r:id="rId3" imgW="5133333" imgH="715238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6421" y="1471028"/>
                        <a:ext cx="1616149" cy="22105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92369" y="3810229"/>
            <a:ext cx="1600201" cy="2309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628650" y="1316616"/>
            <a:ext cx="6086902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endParaRPr lang="pt-BR" dirty="0">
              <a:solidFill>
                <a:schemeClr val="accent1">
                  <a:lumMod val="75000"/>
                </a:schemeClr>
              </a:solidFill>
              <a:latin typeface="Tw Cen MT Condensed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1" algn="ctr"/>
            <a:r>
              <a:rPr lang="pt-BR" sz="28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“O processo de otimização de oportunidades para </a:t>
            </a:r>
          </a:p>
          <a:p>
            <a:pPr marL="0" lvl="1" algn="ctr"/>
            <a:r>
              <a:rPr lang="pt-BR" sz="280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lang="pt-BR" sz="2800" b="1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saúde</a:t>
            </a:r>
            <a:r>
              <a:rPr lang="pt-BR" sz="280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</a:p>
          <a:p>
            <a:pPr marL="0" lvl="1" algn="ctr"/>
            <a:r>
              <a:rPr lang="pt-BR" sz="280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lang="pt-BR" sz="2800" i="1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aprendizagem ao longo da vida</a:t>
            </a:r>
            <a:r>
              <a:rPr lang="pt-BR" sz="280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</a:p>
          <a:p>
            <a:pPr marL="0" lvl="1" algn="ctr"/>
            <a:r>
              <a:rPr lang="pt-BR" sz="280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lang="pt-BR" sz="2800" b="1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participação</a:t>
            </a:r>
            <a:r>
              <a:rPr lang="pt-BR" sz="280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 </a:t>
            </a:r>
          </a:p>
          <a:p>
            <a:pPr marL="0" lvl="1" algn="ctr"/>
            <a:r>
              <a:rPr lang="pt-BR" sz="280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lang="pt-BR" sz="2800" b="1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segurança</a:t>
            </a:r>
            <a:r>
              <a:rPr lang="pt-BR" sz="280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lvl="1" algn="ctr"/>
            <a:r>
              <a:rPr lang="pt-BR" sz="2800" dirty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 melhorar a qualidade de vida à medida que as pessoas envelhecem</a:t>
            </a:r>
            <a:r>
              <a:rPr lang="pt-BR" sz="2800" dirty="0">
                <a:solidFill>
                  <a:schemeClr val="accent4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.”</a:t>
            </a:r>
          </a:p>
          <a:p>
            <a:pPr marL="0" lvl="1" algn="ctr"/>
            <a:endParaRPr lang="pt-BR" sz="2800" dirty="0">
              <a:solidFill>
                <a:schemeClr val="accent4">
                  <a:lumMod val="75000"/>
                </a:scheme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1" algn="ctr"/>
            <a:r>
              <a:rPr lang="pt-BR" dirty="0">
                <a:latin typeface="Arial Black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OMS (2002), ILC-BR (2015)</a:t>
            </a:r>
          </a:p>
        </p:txBody>
      </p:sp>
    </p:spTree>
    <p:extLst>
      <p:ext uri="{BB962C8B-B14F-4D97-AF65-F5344CB8AC3E}">
        <p14:creationId xmlns:p14="http://schemas.microsoft.com/office/powerpoint/2010/main" val="58816600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714655"/>
              </p:ext>
            </p:extLst>
          </p:nvPr>
        </p:nvGraphicFramePr>
        <p:xfrm>
          <a:off x="1684798" y="1112044"/>
          <a:ext cx="2961989" cy="54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607" name="Photo Editor Photo" r:id="rId3" imgW="5133333" imgH="7152381" progId="">
                  <p:embed/>
                </p:oleObj>
              </mc:Choice>
              <mc:Fallback>
                <p:oleObj name="Photo Editor Photo" r:id="rId3" imgW="5133333" imgH="7152381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4798" y="1112044"/>
                        <a:ext cx="2961989" cy="540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61012" y="1112044"/>
            <a:ext cx="2855106" cy="540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23529" y="6381330"/>
            <a:ext cx="67072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Fonte: http://www.who.int/ageing/events/world-report-2015-launch/en/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64432" y="205655"/>
            <a:ext cx="7344816" cy="1234888"/>
          </a:xfrm>
          <a:solidFill>
            <a:schemeClr val="bg2">
              <a:lumMod val="50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pt-BR" sz="3200" dirty="0">
                <a:solidFill>
                  <a:srgbClr val="002060"/>
                </a:solidFill>
                <a:latin typeface="Arial Black" pitchFamily="34" charset="0"/>
              </a:rPr>
              <a:t>RAPIDEZ DO ENVELHECIMENTO GLOBAL </a:t>
            </a:r>
            <a:endParaRPr lang="pt-BR" sz="32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7" name="Espaço Reservado para Conteúdo 6" descr="speed-of-population-ageing-full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10450" y="1801569"/>
            <a:ext cx="4525962" cy="4525962"/>
          </a:xfrm>
        </p:spPr>
      </p:pic>
    </p:spTree>
    <p:extLst>
      <p:ext uri="{BB962C8B-B14F-4D97-AF65-F5344CB8AC3E}">
        <p14:creationId xmlns:p14="http://schemas.microsoft.com/office/powerpoint/2010/main" val="28855145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so">
  <a:themeElements>
    <a:clrScheme name="Concurso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urso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11648</TotalTime>
  <Words>904</Words>
  <Application>Microsoft Office PowerPoint</Application>
  <PresentationFormat>On-screen Show (4:3)</PresentationFormat>
  <Paragraphs>217</Paragraphs>
  <Slides>88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102" baseType="lpstr">
      <vt:lpstr>Arial</vt:lpstr>
      <vt:lpstr>Arial Black</vt:lpstr>
      <vt:lpstr>Bookman Old Style</vt:lpstr>
      <vt:lpstr>Calibri</vt:lpstr>
      <vt:lpstr>Helvetica</vt:lpstr>
      <vt:lpstr>Lucida Sans Unicode</vt:lpstr>
      <vt:lpstr>Times New Roman</vt:lpstr>
      <vt:lpstr>Trebuchet MS</vt:lpstr>
      <vt:lpstr>Tw Cen MT Condensed</vt:lpstr>
      <vt:lpstr>Verdana</vt:lpstr>
      <vt:lpstr>Wingdings 2</vt:lpstr>
      <vt:lpstr>Wingdings 3</vt:lpstr>
      <vt:lpstr>Concurso</vt:lpstr>
      <vt:lpstr>Photo Editor Photo</vt:lpstr>
      <vt:lpstr> A REVOLUÇÃO DA LONGEVIDADE  Estamos preparando profissionais para o século XXI ou ficaremos para o passado??   Congresso Nacional   Brasilia, 28 de agosto 2109</vt:lpstr>
      <vt:lpstr>   Brasil: população 60+</vt:lpstr>
      <vt:lpstr>PowerPoint Presentation</vt:lpstr>
      <vt:lpstr>  REVOLUÇÃO ??</vt:lpstr>
      <vt:lpstr>A REVOLUÇÃO DA LONGEVIDADE</vt:lpstr>
      <vt:lpstr>        Annabelle</vt:lpstr>
      <vt:lpstr>PowerPoint Presentation</vt:lpstr>
      <vt:lpstr>PowerPoint Presentation</vt:lpstr>
      <vt:lpstr>RAPIDEZ DO ENVELHECIMENTO GLOBAL </vt:lpstr>
      <vt:lpstr>   Brasil: população 60+</vt:lpstr>
      <vt:lpstr>           2065...   ...que futuro tão distante!</vt:lpstr>
      <vt:lpstr>FACULDADE NACIONAL DE MEDICINA – UNIVERSIDADE DO BRASIL   1965 - 1970</vt:lpstr>
      <vt:lpstr>Congresso da Associação de Estudantes de Medicina,  Santo André, 7 de Agosto 2019</vt:lpstr>
      <vt:lpstr>  VOCÊS VÂO MATAR SEUS PACIENTES NA SANTA IGNORÂNCIA... sem sequer suspeitarem disso...a menos que </vt:lpstr>
      <vt:lpstr>...a menos que aprendam muito, mas muito, muito mais sobre todos os aspectos do envelhecimento humano.</vt:lpstr>
      <vt:lpstr>...seja qual for a especialidade que abraçarem!!!  ...a menos que decidam por Pediatria</vt:lpstr>
      <vt:lpstr>   Brasil: população 60+</vt:lpstr>
      <vt:lpstr>2018  Entre 1000 brasileiros com 65 anos, 632 chegarão aos 80</vt:lpstr>
      <vt:lpstr>Quantos geriatras temos no Brasil hoje e quantos mais precisaríamos treinar daqui para frente ???</vt:lpstr>
      <vt:lpstr>NOSSOS CURRÍCULOS UNIVERSITÁRIOS NÃO  REFLETEM O ENVELHECIMENTO DO PAÍS</vt:lpstr>
      <vt:lpstr>Da Anatomia à Fisiologia, Fisiopatologia, Dosagem dos medicamentos, interação entre os mesmos... apresentação das doenças... tudo mudo a medida em que envelhecemos.</vt:lpstr>
      <vt:lpstr>...no entanto os currículos das escolas médicas continuam priorizando o desenvolvimento infantil, as doenças das primeiras etapas da vida...a saúde reprodutiva das mulheres até a menopausa... ... pouco ou nada sobre as doenças cada vez mais prevalentes (e letais).</vt:lpstr>
      <vt:lpstr>FUNDAMENTAL: REFORÇAR A   ATENÇÃO PRIMÁRIA A SAÚDE</vt:lpstr>
      <vt:lpstr>PowerPoint Presentation</vt:lpstr>
      <vt:lpstr>PowerPoint Presentation</vt:lpstr>
      <vt:lpstr>          FINITUDE Trajetórias do fim de vida </vt:lpstr>
      <vt:lpstr>FINITUDE – A CONSPIRAÇÃO               DO SILÊNCIO</vt:lpstr>
      <vt:lpstr>ESTAMOS PREPARADOS ??</vt:lpstr>
      <vt:lpstr>O DESAFIO QUE TEMOS         PELA FRENTE</vt:lpstr>
      <vt:lpstr>Envelhecimento populacional  BRASIL X CANADÁ</vt:lpstr>
      <vt:lpstr>PowerPoint Presentation</vt:lpstr>
      <vt:lpstr> OS PAÍSES DESENVOLVIDOS TORNARAM-SE ENRIQUECERAM ANTES         DE ENVELHECEREM.        NÓS.....</vt:lpstr>
      <vt:lpstr>      Não só em pobreza mas      no contexto de imensas        desigualdades</vt:lpstr>
      <vt:lpstr>A desigualdade</vt:lpstr>
      <vt:lpstr>Dois extremos</vt:lpstr>
      <vt:lpstr>PowerPoint Presentation</vt:lpstr>
      <vt:lpstr>O orçamento do Ministério da     Educação foi cortado em      55,7% entre 2014 e 2017;        o da Saúde, em 20,3%                   Diário Comércio Indústria &amp; Serviços,                                                                   Brasilia 22/10/17</vt:lpstr>
      <vt:lpstr>     Congelamento dos gastos        SOCIAIS por vinte anos.        Emenda Constitucional, Governo Federal 2016</vt:lpstr>
      <vt:lpstr>PowerPoint Presentation</vt:lpstr>
      <vt:lpstr>PowerPoint Presentation</vt:lpstr>
      <vt:lpstr>Uma cultura do cuidado      não só  guiada por     necessidades, mas     sobretudo por uma         perspectiva de         DIREITOS </vt:lpstr>
      <vt:lpstr>... Incluindo-se o DIREITO:</vt:lpstr>
      <vt:lpstr>PowerPoint Presentation</vt:lpstr>
      <vt:lpstr> DIREITO A UM SUS QUE LHES ASSEGURE O DIREITO À SAÚDE</vt:lpstr>
      <vt:lpstr>Direito a ser CUIDADO   ESPECIALMENTE  PARA AQUELES COM CAPACIDADES REDUZIDAS DE EXERCER  TAL DIREITO POR ESTAREM FRAGILIZADOS, COM DECLÍNIO  COGNITIVO, ISOLADOS, POBRES, COM INCAPACIDADES FUNCIONAIS</vt:lpstr>
      <vt:lpstr>        DIREITO A    INCLUSÃO SOCIAL</vt:lpstr>
      <vt:lpstr> Combatendo a exclusão social</vt:lpstr>
      <vt:lpstr> Exclusão simbólica</vt:lpstr>
      <vt:lpstr>Exclusão sócio-política</vt:lpstr>
      <vt:lpstr>Exclusão sócio-econômica</vt:lpstr>
      <vt:lpstr> Exclusão Institucional</vt:lpstr>
      <vt:lpstr>Exclusão Territorial</vt:lpstr>
      <vt:lpstr>    REVOLUÇÃO DA      LONGEVIDADE:   SEUS IMPACTOS JÁ       ESTÃO SENDO SENTIDOS EM TODOS     OS SETORES DA         SOCIEDADE.</vt:lpstr>
      <vt:lpstr>PowerPoint Presentation</vt:lpstr>
      <vt:lpstr>    SAÚDE É CRIADA NO     CONTEXTO DO DIA A DIA:        ONDE AS PESSOAS VIVEM,    TRABALHAM, DIVERTEM-SE,      EDUCAM-SE, DESCANSAM,        SE AMAM.    CARTA DE OTTAWA PARA PROMOÇÃO DA SAÚDE, OMS 1986</vt:lpstr>
      <vt:lpstr>A IMPORTÂNCIA DA  PERSPECTIVA DE  CURSO DE VIDA </vt:lpstr>
      <vt:lpstr>PowerPoint Presentation</vt:lpstr>
      <vt:lpstr>”QUANTO MAIS CEDO MELHOR,      NUNCA É TARDE DEMAIS”</vt:lpstr>
      <vt:lpstr>   A REVOLUÇÃO QUE NOS FALTA                  A REVOLUÇÃO DA             EDUCACAÇÃO</vt:lpstr>
      <vt:lpstr>EDUCAÇÃO / CONHECIMENTO</vt:lpstr>
      <vt:lpstr>PowerPoint Presentation</vt:lpstr>
      <vt:lpstr>      Estamos preparados para       respeitar a DIVERSIDADE  inerente ao envelhecimento?  Nível sócio econômico Nacionalidade Grupo etário Experiências profissionais Cultura Racial Capacidade funcional Identidade sexual Religião Curso de vida Composição familiar MORADIA!!!!</vt:lpstr>
      <vt:lpstr> Estamos preparados     ... Para desenvolver uma  cultura não para     curar mas sim para          CUIDAR?</vt:lpstr>
      <vt:lpstr>A SÍNDROME DA  INSUFICIÊNCIA        FAMILIAR</vt:lpstr>
      <vt:lpstr>                  $$$$$</vt:lpstr>
      <vt:lpstr>PowerPoint Presentation</vt:lpstr>
      <vt:lpstr>QUE PRIVILÉGIO ESTARMOS    ENTRE OS PRIMEIROS A      USUFRUIR E A PODER            RESPONDER  À     REVOLUÇÃO DA     LONGEVIDADE</vt:lpstr>
      <vt:lpstr>GERATIVIDADE</vt:lpstr>
      <vt:lpstr> “Partindo de um enfoque em si mesmo para um raio mais amplo, com a capacidade de               cuidar,        de guiar as próximas    gerações, atuando como            seus mentores,             inspirando-as,             protegendo-as”                                        Erik Erikson, 2004 </vt:lpstr>
      <vt:lpstr>GERATIVIDADE</vt:lpstr>
      <vt:lpstr>A CULTURA DO CUIDADO QUE     PRECISAMOS ABRAÇAR,           DESENVOLVER</vt:lpstr>
      <vt:lpstr>UMA CULTURA DO CUIDADO DO INÍCIO....</vt:lpstr>
      <vt:lpstr>    </vt:lpstr>
      <vt:lpstr> UMA CULTURA DO CUIDADO  DO INÍCIO...           AO FINAL DA VIDA</vt:lpstr>
      <vt:lpstr>PowerPoint Presentation</vt:lpstr>
      <vt:lpstr>NO ENTANTO…</vt:lpstr>
      <vt:lpstr>  E eu devo dizer que sou    essencialmente muito              OTIMISTA.  A realidade deste mundo cada vez mais envelhecido    tornará as sociedades   mais harmoniosas, mais          humanizadas... </vt:lpstr>
      <vt:lpstr>                     ...sociedades mais voltadas             à promoção de    Harmonia Intergeracional       </vt:lpstr>
      <vt:lpstr>    Otimista porque afinal, até         hoje, com toda minha         idade, quando eu necessito de      inspiração, de direção... de  pensar sobre a importância do                  cuidado         ...eu sei onde buscá-las...</vt:lpstr>
      <vt:lpstr>PowerPoint Presentation</vt:lpstr>
      <vt:lpstr>ANTEONTEM, QUANDO EU           FUI CUIDADO</vt:lpstr>
      <vt:lpstr>ONTEM, QUANDO MEU PAI     FOI TÃO BEM CUIDADO</vt:lpstr>
      <vt:lpstr>  MAS TAMBÉM HOJE,  QUANDO CABE A MIM       PODER CUIDAR !</vt:lpstr>
      <vt:lpstr>                 ...E           INSPIRAR-ME            AO LONGO DO              PROCESSO...</vt:lpstr>
      <vt:lpstr>PowerPoint Presentation</vt:lpstr>
      <vt:lpstr>Obrigado</vt:lpstr>
      <vt:lpstr>Marco Político do Envelhecimento Ativo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Grupo DESIS Rio</dc:creator>
  <cp:lastModifiedBy>Alexandre Kalache</cp:lastModifiedBy>
  <cp:revision>667</cp:revision>
  <dcterms:created xsi:type="dcterms:W3CDTF">2015-08-06T19:14:48Z</dcterms:created>
  <dcterms:modified xsi:type="dcterms:W3CDTF">2019-08-28T16:09:09Z</dcterms:modified>
</cp:coreProperties>
</file>