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9" r:id="rId2"/>
    <p:sldMasterId id="2147483686" r:id="rId3"/>
    <p:sldMasterId id="2147483703" r:id="rId4"/>
  </p:sldMasterIdLst>
  <p:notesMasterIdLst>
    <p:notesMasterId r:id="rId23"/>
  </p:notesMasterIdLst>
  <p:sldIdLst>
    <p:sldId id="256" r:id="rId5"/>
    <p:sldId id="266" r:id="rId6"/>
    <p:sldId id="280" r:id="rId7"/>
    <p:sldId id="310" r:id="rId8"/>
    <p:sldId id="311" r:id="rId9"/>
    <p:sldId id="281" r:id="rId10"/>
    <p:sldId id="285" r:id="rId11"/>
    <p:sldId id="274" r:id="rId12"/>
    <p:sldId id="275" r:id="rId13"/>
    <p:sldId id="313" r:id="rId14"/>
    <p:sldId id="314" r:id="rId15"/>
    <p:sldId id="315" r:id="rId16"/>
    <p:sldId id="316" r:id="rId17"/>
    <p:sldId id="323" r:id="rId18"/>
    <p:sldId id="325" r:id="rId19"/>
    <p:sldId id="317" r:id="rId20"/>
    <p:sldId id="322" r:id="rId21"/>
    <p:sldId id="309" r:id="rId22"/>
  </p:sldIdLst>
  <p:sldSz cx="14630400" cy="8229600"/>
  <p:notesSz cx="8229600" cy="14630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Heebo Light" panose="020B0604020202020204" charset="-79"/>
      <p:regular r:id="rId32"/>
    </p:embeddedFont>
    <p:embeddedFont>
      <p:font typeface="Montserrat Classic" panose="020B0604020202020204" charset="0"/>
      <p:regular r:id="rId33"/>
    </p:embeddedFont>
    <p:embeddedFont>
      <p:font typeface="Open Sans ExtraBold" panose="020B0604020202020204" charset="0"/>
      <p:bold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Bebas Neue" panose="020B0604020202020204" charset="0"/>
      <p:regular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39052-2E18-4F6C-8789-E8AFBEBFD0FE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2C3C8-EF18-4600-9FD0-BD8ADF2D2E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1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0a66d6186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0a66d61869_0_64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41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a66d6186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0a66d61869_0_53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70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Shape 3955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Shape 3956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674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e375b9f5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e375b9f55_0_184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32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Foto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dos 5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Ms</a:t>
            </a:r>
            <a:endParaRPr lang="en-US" sz="1700" dirty="0">
              <a:solidFill>
                <a:srgbClr val="F1FAEE"/>
              </a:solidFill>
              <a:latin typeface="Montserrat"/>
            </a:endParaRPr>
          </a:p>
          <a:p>
            <a:pPr>
              <a:lnSpc>
                <a:spcPts val="6600"/>
              </a:lnSpc>
              <a:spcBef>
                <a:spcPct val="0"/>
              </a:spcBef>
            </a:pPr>
            <a:endParaRPr lang="en-US" sz="1700" dirty="0">
              <a:solidFill>
                <a:srgbClr val="F1FAEE"/>
              </a:solidFill>
              <a:latin typeface="Montserrat"/>
            </a:endParaRPr>
          </a:p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Falar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sobre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importancia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de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uma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boa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historia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medicamentosa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.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Falar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sobre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como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eu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faço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minha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anamnese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. </a:t>
            </a:r>
          </a:p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1700" dirty="0">
                <a:solidFill>
                  <a:srgbClr val="F1FAEE"/>
                </a:solidFill>
                <a:latin typeface="Montserrat"/>
              </a:rPr>
              <a:t>  -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primeiro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social</a:t>
            </a:r>
          </a:p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1700" dirty="0">
                <a:solidFill>
                  <a:srgbClr val="F1FAEE"/>
                </a:solidFill>
                <a:latin typeface="Montserrat"/>
              </a:rPr>
              <a:t> -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depois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medicaçoes</a:t>
            </a:r>
            <a:endParaRPr lang="en-US" sz="1700" dirty="0">
              <a:solidFill>
                <a:srgbClr val="F1FAEE"/>
              </a:solidFill>
              <a:latin typeface="Montserrat"/>
            </a:endParaRPr>
          </a:p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1700" dirty="0">
                <a:solidFill>
                  <a:srgbClr val="F1FAEE"/>
                </a:solidFill>
                <a:latin typeface="Montserrat"/>
              </a:rPr>
              <a:t>-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Depois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questionamentos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ativos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sobre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remedios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para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dor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,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para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dormir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,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para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obstipação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,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vitaminas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e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suplementos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, formulas,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uso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 de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soros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, gels e </a:t>
            </a:r>
            <a:r>
              <a:rPr lang="en-US" sz="1700" dirty="0" err="1">
                <a:solidFill>
                  <a:srgbClr val="F1FAEE"/>
                </a:solidFill>
                <a:latin typeface="Montserrat"/>
              </a:rPr>
              <a:t>implantes</a:t>
            </a:r>
            <a:r>
              <a:rPr lang="en-US" sz="1700" dirty="0">
                <a:solidFill>
                  <a:srgbClr val="F1FAEE"/>
                </a:solidFill>
                <a:latin typeface="Montserrat"/>
              </a:rPr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4661536" y="13896341"/>
            <a:ext cx="3566160" cy="731520"/>
          </a:xfrm>
          <a:prstGeom prst="rect">
            <a:avLst/>
          </a:prstGeom>
        </p:spPr>
        <p:txBody>
          <a:bodyPr/>
          <a:lstStyle/>
          <a:p>
            <a:fld id="{865F9119-5D9B-4713-8B37-0AC90690106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43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260722" y="-5925920"/>
            <a:ext cx="16077986" cy="16374160"/>
            <a:chOff x="162950" y="-3703700"/>
            <a:chExt cx="10048741" cy="10233850"/>
          </a:xfrm>
        </p:grpSpPr>
        <p:cxnSp>
          <p:nvCxnSpPr>
            <p:cNvPr id="33" name="Google Shape;33;p5"/>
            <p:cNvCxnSpPr/>
            <p:nvPr/>
          </p:nvCxnSpPr>
          <p:spPr>
            <a:xfrm rot="5400000">
              <a:off x="6805641" y="-1737350"/>
              <a:ext cx="5372400" cy="1439700"/>
            </a:xfrm>
            <a:prstGeom prst="bentConnector3">
              <a:avLst>
                <a:gd name="adj1" fmla="val 44948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34;p5"/>
            <p:cNvSpPr/>
            <p:nvPr/>
          </p:nvSpPr>
          <p:spPr>
            <a:xfrm flipH="1">
              <a:off x="8639653" y="15244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Google Shape;35;p5"/>
            <p:cNvCxnSpPr/>
            <p:nvPr/>
          </p:nvCxnSpPr>
          <p:spPr>
            <a:xfrm rot="5400000">
              <a:off x="-2089000" y="3924500"/>
              <a:ext cx="4857600" cy="353700"/>
            </a:xfrm>
            <a:prstGeom prst="bentConnector3">
              <a:avLst>
                <a:gd name="adj1" fmla="val 21099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36;p5"/>
            <p:cNvSpPr/>
            <p:nvPr/>
          </p:nvSpPr>
          <p:spPr>
            <a:xfrm flipH="1">
              <a:off x="305604" y="1462925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24810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773014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24810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73014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-3007398" y="-3035080"/>
            <a:ext cx="12950360" cy="14985920"/>
            <a:chOff x="-1879625" y="-1896925"/>
            <a:chExt cx="8093975" cy="9366200"/>
          </a:xfrm>
        </p:grpSpPr>
        <p:sp>
          <p:nvSpPr>
            <p:cNvPr id="43" name="Google Shape;43;p5"/>
            <p:cNvSpPr/>
            <p:nvPr/>
          </p:nvSpPr>
          <p:spPr>
            <a:xfrm>
              <a:off x="-1879625" y="-18969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929650" y="41845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348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74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11798116" y="3193920"/>
            <a:ext cx="2637179" cy="8750560"/>
            <a:chOff x="7373816" y="1996200"/>
            <a:chExt cx="1648237" cy="5469100"/>
          </a:xfrm>
        </p:grpSpPr>
        <p:cxnSp>
          <p:nvCxnSpPr>
            <p:cNvPr id="48" name="Google Shape;48;p6"/>
            <p:cNvCxnSpPr/>
            <p:nvPr/>
          </p:nvCxnSpPr>
          <p:spPr>
            <a:xfrm rot="5400000">
              <a:off x="5407466" y="40592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49;p6"/>
            <p:cNvSpPr/>
            <p:nvPr/>
          </p:nvSpPr>
          <p:spPr>
            <a:xfrm flipH="1">
              <a:off x="8612553" y="45743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 flipH="1">
              <a:off x="8680053" y="19962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6"/>
          <p:cNvGrpSpPr/>
          <p:nvPr/>
        </p:nvGrpSpPr>
        <p:grpSpPr>
          <a:xfrm>
            <a:off x="-2783040" y="-3411600"/>
            <a:ext cx="20700400" cy="14840480"/>
            <a:chOff x="-1739400" y="-2132250"/>
            <a:chExt cx="12937750" cy="9275300"/>
          </a:xfrm>
        </p:grpSpPr>
        <p:sp>
          <p:nvSpPr>
            <p:cNvPr id="52" name="Google Shape;52;p6"/>
            <p:cNvSpPr/>
            <p:nvPr/>
          </p:nvSpPr>
          <p:spPr>
            <a:xfrm>
              <a:off x="-1739400" y="3858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7913650" y="-21322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2295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5433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" name="Google Shape;143;p17"/>
          <p:cNvGrpSpPr/>
          <p:nvPr/>
        </p:nvGrpSpPr>
        <p:grpSpPr>
          <a:xfrm>
            <a:off x="11671921" y="-3776962"/>
            <a:ext cx="2637179" cy="8750560"/>
            <a:chOff x="7294950" y="-2360601"/>
            <a:chExt cx="1648237" cy="5469100"/>
          </a:xfrm>
        </p:grpSpPr>
        <p:cxnSp>
          <p:nvCxnSpPr>
            <p:cNvPr id="144" name="Google Shape;144;p17"/>
            <p:cNvCxnSpPr/>
            <p:nvPr/>
          </p:nvCxnSpPr>
          <p:spPr>
            <a:xfrm rot="5400000" flipH="1">
              <a:off x="5328600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7"/>
            <p:cNvSpPr/>
            <p:nvPr/>
          </p:nvSpPr>
          <p:spPr>
            <a:xfrm rot="10800000">
              <a:off x="8533687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 rot="10800000">
              <a:off x="8601187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7"/>
          <p:cNvGrpSpPr/>
          <p:nvPr/>
        </p:nvGrpSpPr>
        <p:grpSpPr>
          <a:xfrm>
            <a:off x="-3597999" y="1487040"/>
            <a:ext cx="20969640" cy="9986640"/>
            <a:chOff x="-2248750" y="929400"/>
            <a:chExt cx="13106025" cy="6241650"/>
          </a:xfrm>
        </p:grpSpPr>
        <p:sp>
          <p:nvSpPr>
            <p:cNvPr id="148" name="Google Shape;148;p17"/>
            <p:cNvSpPr/>
            <p:nvPr/>
          </p:nvSpPr>
          <p:spPr>
            <a:xfrm flipH="1">
              <a:off x="-2248750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 flipH="1">
              <a:off x="7572575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431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120" y="2360077"/>
            <a:ext cx="6170880" cy="286704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35101" y="5227261"/>
            <a:ext cx="6170880" cy="642240"/>
          </a:xfrm>
          <a:prstGeom prst="rect">
            <a:avLst/>
          </a:prstGeom>
          <a:noFill/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10139664" y="4240291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7445360" y="999960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3" name="Google Shape;13;p2"/>
          <p:cNvGrpSpPr/>
          <p:nvPr/>
        </p:nvGrpSpPr>
        <p:grpSpPr>
          <a:xfrm>
            <a:off x="-2293638" y="-3941960"/>
            <a:ext cx="9044040" cy="15415600"/>
            <a:chOff x="-1433525" y="-2463725"/>
            <a:chExt cx="5652525" cy="9634750"/>
          </a:xfrm>
        </p:grpSpPr>
        <p:sp>
          <p:nvSpPr>
            <p:cNvPr id="14" name="Google Shape;14;p2"/>
            <p:cNvSpPr/>
            <p:nvPr/>
          </p:nvSpPr>
          <p:spPr>
            <a:xfrm>
              <a:off x="-1433525" y="3886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34300" y="-24637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646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11798116" y="3193920"/>
            <a:ext cx="2637179" cy="8750560"/>
            <a:chOff x="7373816" y="1996200"/>
            <a:chExt cx="1648237" cy="5469100"/>
          </a:xfrm>
        </p:grpSpPr>
        <p:cxnSp>
          <p:nvCxnSpPr>
            <p:cNvPr id="48" name="Google Shape;48;p6"/>
            <p:cNvCxnSpPr/>
            <p:nvPr/>
          </p:nvCxnSpPr>
          <p:spPr>
            <a:xfrm rot="5400000">
              <a:off x="5407466" y="40592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49;p6"/>
            <p:cNvSpPr/>
            <p:nvPr/>
          </p:nvSpPr>
          <p:spPr>
            <a:xfrm flipH="1">
              <a:off x="8612553" y="45743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 flipH="1">
              <a:off x="8680053" y="19962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" name="Google Shape;51;p6"/>
          <p:cNvGrpSpPr/>
          <p:nvPr/>
        </p:nvGrpSpPr>
        <p:grpSpPr>
          <a:xfrm>
            <a:off x="-2783040" y="-3411600"/>
            <a:ext cx="20700400" cy="14840480"/>
            <a:chOff x="-1739400" y="-2132250"/>
            <a:chExt cx="12937750" cy="9275300"/>
          </a:xfrm>
        </p:grpSpPr>
        <p:sp>
          <p:nvSpPr>
            <p:cNvPr id="52" name="Google Shape;52;p6"/>
            <p:cNvSpPr/>
            <p:nvPr/>
          </p:nvSpPr>
          <p:spPr>
            <a:xfrm>
              <a:off x="-1739400" y="3858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7913650" y="-21322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23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491261" y="2015731"/>
            <a:ext cx="5324640" cy="114576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7491280" y="3377069"/>
            <a:ext cx="5324640" cy="28368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463040" lvl="1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2194560" lvl="2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926080" lvl="3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657600" lvl="4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4389120" lvl="5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5120640" lvl="6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5852160" lvl="7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6583680" lvl="8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1814501" y="8560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814501" y="42416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59" name="Google Shape;59;p7"/>
          <p:cNvGrpSpPr/>
          <p:nvPr/>
        </p:nvGrpSpPr>
        <p:grpSpPr>
          <a:xfrm>
            <a:off x="-2990320" y="1194840"/>
            <a:ext cx="21255040" cy="10511040"/>
            <a:chOff x="-1868950" y="746775"/>
            <a:chExt cx="13284400" cy="6569400"/>
          </a:xfrm>
        </p:grpSpPr>
        <p:sp>
          <p:nvSpPr>
            <p:cNvPr id="60" name="Google Shape;60;p7"/>
            <p:cNvSpPr/>
            <p:nvPr/>
          </p:nvSpPr>
          <p:spPr>
            <a:xfrm>
              <a:off x="8130750" y="7467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-1868950" y="40314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32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2220960" y="2091360"/>
            <a:ext cx="10188480" cy="4046880"/>
          </a:xfrm>
          <a:prstGeom prst="rect">
            <a:avLst/>
          </a:prstGeom>
        </p:spPr>
        <p:txBody>
          <a:bodyPr spcFirstLastPara="1" wrap="square" lIns="146280" tIns="146280" rIns="146280" bIns="14628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9pPr>
          </a:lstStyle>
          <a:p>
            <a:endParaRPr/>
          </a:p>
        </p:txBody>
      </p:sp>
      <p:grpSp>
        <p:nvGrpSpPr>
          <p:cNvPr id="64" name="Google Shape;64;p8"/>
          <p:cNvGrpSpPr/>
          <p:nvPr/>
        </p:nvGrpSpPr>
        <p:grpSpPr>
          <a:xfrm>
            <a:off x="11843080" y="-64720"/>
            <a:ext cx="2625200" cy="8595840"/>
            <a:chOff x="7401925" y="-40450"/>
            <a:chExt cx="1640750" cy="5372400"/>
          </a:xfrm>
        </p:grpSpPr>
        <p:cxnSp>
          <p:nvCxnSpPr>
            <p:cNvPr id="65" name="Google Shape;65;p8"/>
            <p:cNvCxnSpPr/>
            <p:nvPr/>
          </p:nvCxnSpPr>
          <p:spPr>
            <a:xfrm rot="-5400000" flipH="1">
              <a:off x="5435575" y="192590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" name="Google Shape;66;p8"/>
            <p:cNvSpPr/>
            <p:nvPr/>
          </p:nvSpPr>
          <p:spPr>
            <a:xfrm>
              <a:off x="8633175" y="44037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" name="Google Shape;67;p8"/>
          <p:cNvGrpSpPr/>
          <p:nvPr/>
        </p:nvGrpSpPr>
        <p:grpSpPr>
          <a:xfrm>
            <a:off x="-2804558" y="-2637518"/>
            <a:ext cx="8723480" cy="13584760"/>
            <a:chOff x="-1752850" y="-1648450"/>
            <a:chExt cx="5452175" cy="8490475"/>
          </a:xfrm>
        </p:grpSpPr>
        <p:sp>
          <p:nvSpPr>
            <p:cNvPr id="68" name="Google Shape;68;p8"/>
            <p:cNvSpPr/>
            <p:nvPr/>
          </p:nvSpPr>
          <p:spPr>
            <a:xfrm>
              <a:off x="414625" y="3557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-1752850" y="-16484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0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11821836" y="6398280"/>
            <a:ext cx="2513739" cy="8717760"/>
            <a:chOff x="7388641" y="3998925"/>
            <a:chExt cx="1571087" cy="5448600"/>
          </a:xfrm>
        </p:grpSpPr>
        <p:cxnSp>
          <p:nvCxnSpPr>
            <p:cNvPr id="118" name="Google Shape;118;p14"/>
            <p:cNvCxnSpPr/>
            <p:nvPr/>
          </p:nvCxnSpPr>
          <p:spPr>
            <a:xfrm rot="5400000">
              <a:off x="5422291" y="6041475"/>
              <a:ext cx="5372400" cy="1439700"/>
            </a:xfrm>
            <a:prstGeom prst="bentConnector3">
              <a:avLst>
                <a:gd name="adj1" fmla="val 1545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9" name="Google Shape;119;p14"/>
            <p:cNvSpPr/>
            <p:nvPr/>
          </p:nvSpPr>
          <p:spPr>
            <a:xfrm flipH="1">
              <a:off x="8685228" y="399892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" name="Google Shape;120;p14"/>
          <p:cNvGrpSpPr/>
          <p:nvPr/>
        </p:nvGrpSpPr>
        <p:grpSpPr>
          <a:xfrm>
            <a:off x="-3265878" y="-3337800"/>
            <a:ext cx="21999800" cy="8159600"/>
            <a:chOff x="-2041175" y="-2086125"/>
            <a:chExt cx="13749875" cy="5099750"/>
          </a:xfrm>
        </p:grpSpPr>
        <p:sp>
          <p:nvSpPr>
            <p:cNvPr id="121" name="Google Shape;121;p14"/>
            <p:cNvSpPr/>
            <p:nvPr/>
          </p:nvSpPr>
          <p:spPr>
            <a:xfrm>
              <a:off x="-2041175" y="-20861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8424000" y="-2710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55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34939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6"/>
          <p:cNvGrpSpPr/>
          <p:nvPr/>
        </p:nvGrpSpPr>
        <p:grpSpPr>
          <a:xfrm>
            <a:off x="196071" y="-3776962"/>
            <a:ext cx="2637179" cy="8750560"/>
            <a:chOff x="122538" y="-2360601"/>
            <a:chExt cx="1648237" cy="5469100"/>
          </a:xfrm>
        </p:grpSpPr>
        <p:cxnSp>
          <p:nvCxnSpPr>
            <p:cNvPr id="134" name="Google Shape;134;p16"/>
            <p:cNvCxnSpPr/>
            <p:nvPr/>
          </p:nvCxnSpPr>
          <p:spPr>
            <a:xfrm rot="-5400000">
              <a:off x="-1635275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16"/>
            <p:cNvSpPr/>
            <p:nvPr/>
          </p:nvSpPr>
          <p:spPr>
            <a:xfrm rot="10800000" flipH="1">
              <a:off x="122538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 rot="10800000" flipH="1">
              <a:off x="190038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16"/>
          <p:cNvGrpSpPr/>
          <p:nvPr/>
        </p:nvGrpSpPr>
        <p:grpSpPr>
          <a:xfrm>
            <a:off x="-2866478" y="1487040"/>
            <a:ext cx="20969640" cy="9986640"/>
            <a:chOff x="-1791550" y="929400"/>
            <a:chExt cx="13106025" cy="6241650"/>
          </a:xfrm>
        </p:grpSpPr>
        <p:sp>
          <p:nvSpPr>
            <p:cNvPr id="138" name="Google Shape;138;p16"/>
            <p:cNvSpPr/>
            <p:nvPr/>
          </p:nvSpPr>
          <p:spPr>
            <a:xfrm>
              <a:off x="8029775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-1791550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2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5433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" name="Google Shape;143;p17"/>
          <p:cNvGrpSpPr/>
          <p:nvPr/>
        </p:nvGrpSpPr>
        <p:grpSpPr>
          <a:xfrm>
            <a:off x="11671931" y="-3776962"/>
            <a:ext cx="2637179" cy="8750560"/>
            <a:chOff x="7294950" y="-2360601"/>
            <a:chExt cx="1648237" cy="5469100"/>
          </a:xfrm>
        </p:grpSpPr>
        <p:cxnSp>
          <p:nvCxnSpPr>
            <p:cNvPr id="144" name="Google Shape;144;p17"/>
            <p:cNvCxnSpPr/>
            <p:nvPr/>
          </p:nvCxnSpPr>
          <p:spPr>
            <a:xfrm rot="5400000" flipH="1">
              <a:off x="5328600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7"/>
            <p:cNvSpPr/>
            <p:nvPr/>
          </p:nvSpPr>
          <p:spPr>
            <a:xfrm rot="10800000">
              <a:off x="8533687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10800000">
              <a:off x="8601187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7"/>
          <p:cNvGrpSpPr/>
          <p:nvPr/>
        </p:nvGrpSpPr>
        <p:grpSpPr>
          <a:xfrm>
            <a:off x="-3597998" y="1487040"/>
            <a:ext cx="20969640" cy="9986640"/>
            <a:chOff x="-2248750" y="929400"/>
            <a:chExt cx="13106025" cy="6241650"/>
          </a:xfrm>
        </p:grpSpPr>
        <p:sp>
          <p:nvSpPr>
            <p:cNvPr id="148" name="Google Shape;148;p17"/>
            <p:cNvSpPr/>
            <p:nvPr/>
          </p:nvSpPr>
          <p:spPr>
            <a:xfrm flipH="1">
              <a:off x="-2248750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 flipH="1">
              <a:off x="7572575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498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8"/>
          <p:cNvGrpSpPr/>
          <p:nvPr/>
        </p:nvGrpSpPr>
        <p:grpSpPr>
          <a:xfrm>
            <a:off x="13489571" y="1793762"/>
            <a:ext cx="970938" cy="8886360"/>
            <a:chOff x="8430982" y="1121100"/>
            <a:chExt cx="606836" cy="5553975"/>
          </a:xfrm>
        </p:grpSpPr>
        <p:cxnSp>
          <p:nvCxnSpPr>
            <p:cNvPr id="152" name="Google Shape;152;p18"/>
            <p:cNvCxnSpPr/>
            <p:nvPr/>
          </p:nvCxnSpPr>
          <p:spPr>
            <a:xfrm rot="-5400000" flipH="1">
              <a:off x="6160068" y="3797325"/>
              <a:ext cx="5352900" cy="402600"/>
            </a:xfrm>
            <a:prstGeom prst="bentConnector3">
              <a:avLst>
                <a:gd name="adj1" fmla="val 50061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18"/>
            <p:cNvSpPr/>
            <p:nvPr/>
          </p:nvSpPr>
          <p:spPr>
            <a:xfrm>
              <a:off x="8430982" y="112110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1221024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2"/>
          </p:nvPr>
        </p:nvSpPr>
        <p:spPr>
          <a:xfrm>
            <a:off x="1221024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3"/>
          </p:nvPr>
        </p:nvSpPr>
        <p:spPr>
          <a:xfrm>
            <a:off x="5362320" y="4008717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4"/>
          </p:nvPr>
        </p:nvSpPr>
        <p:spPr>
          <a:xfrm>
            <a:off x="9503616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5"/>
          </p:nvPr>
        </p:nvSpPr>
        <p:spPr>
          <a:xfrm>
            <a:off x="5362360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6"/>
          </p:nvPr>
        </p:nvSpPr>
        <p:spPr>
          <a:xfrm>
            <a:off x="9503616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61" name="Google Shape;161;p18"/>
          <p:cNvGrpSpPr/>
          <p:nvPr/>
        </p:nvGrpSpPr>
        <p:grpSpPr>
          <a:xfrm>
            <a:off x="-2480558" y="-3461758"/>
            <a:ext cx="19816760" cy="14989800"/>
            <a:chOff x="-1550350" y="-2163600"/>
            <a:chExt cx="12385475" cy="9368625"/>
          </a:xfrm>
        </p:grpSpPr>
        <p:sp>
          <p:nvSpPr>
            <p:cNvPr id="162" name="Google Shape;162;p18"/>
            <p:cNvSpPr/>
            <p:nvPr/>
          </p:nvSpPr>
          <p:spPr>
            <a:xfrm>
              <a:off x="7550425" y="-21636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-1550350" y="3920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750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4"/>
          <p:cNvGrpSpPr/>
          <p:nvPr/>
        </p:nvGrpSpPr>
        <p:grpSpPr>
          <a:xfrm>
            <a:off x="13204725" y="-38400"/>
            <a:ext cx="1263555" cy="8569440"/>
            <a:chOff x="8252953" y="-24000"/>
            <a:chExt cx="789722" cy="5355900"/>
          </a:xfrm>
        </p:grpSpPr>
        <p:cxnSp>
          <p:nvCxnSpPr>
            <p:cNvPr id="238" name="Google Shape;238;p24"/>
            <p:cNvCxnSpPr/>
            <p:nvPr/>
          </p:nvCxnSpPr>
          <p:spPr>
            <a:xfrm rot="-5400000" flipH="1">
              <a:off x="5939250" y="2429400"/>
              <a:ext cx="5355900" cy="4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" name="Google Shape;239;p24"/>
            <p:cNvSpPr/>
            <p:nvPr/>
          </p:nvSpPr>
          <p:spPr>
            <a:xfrm>
              <a:off x="8633175" y="44037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8252953" y="3079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4"/>
          <p:cNvGrpSpPr/>
          <p:nvPr/>
        </p:nvGrpSpPr>
        <p:grpSpPr>
          <a:xfrm>
            <a:off x="508560" y="-3705798"/>
            <a:ext cx="6896640" cy="15489080"/>
            <a:chOff x="317850" y="-2316125"/>
            <a:chExt cx="4310400" cy="9680675"/>
          </a:xfrm>
        </p:grpSpPr>
        <p:sp>
          <p:nvSpPr>
            <p:cNvPr id="242" name="Google Shape;242;p24"/>
            <p:cNvSpPr/>
            <p:nvPr/>
          </p:nvSpPr>
          <p:spPr>
            <a:xfrm>
              <a:off x="3178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343550" y="-23161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567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5"/>
          <p:cNvGrpSpPr/>
          <p:nvPr/>
        </p:nvGrpSpPr>
        <p:grpSpPr>
          <a:xfrm>
            <a:off x="196071" y="3315840"/>
            <a:ext cx="2637179" cy="8750560"/>
            <a:chOff x="122538" y="2072400"/>
            <a:chExt cx="1648237" cy="5469100"/>
          </a:xfrm>
        </p:grpSpPr>
        <p:cxnSp>
          <p:nvCxnSpPr>
            <p:cNvPr id="246" name="Google Shape;246;p25"/>
            <p:cNvCxnSpPr/>
            <p:nvPr/>
          </p:nvCxnSpPr>
          <p:spPr>
            <a:xfrm rot="-5400000" flipH="1">
              <a:off x="-1635275" y="41354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7" name="Google Shape;247;p25"/>
            <p:cNvSpPr/>
            <p:nvPr/>
          </p:nvSpPr>
          <p:spPr>
            <a:xfrm>
              <a:off x="122538" y="46505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190038" y="20724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25"/>
          <p:cNvGrpSpPr/>
          <p:nvPr/>
        </p:nvGrpSpPr>
        <p:grpSpPr>
          <a:xfrm>
            <a:off x="4687440" y="-2931680"/>
            <a:ext cx="12997680" cy="14343360"/>
            <a:chOff x="2929650" y="-1832300"/>
            <a:chExt cx="8123550" cy="8964600"/>
          </a:xfrm>
        </p:grpSpPr>
        <p:sp>
          <p:nvSpPr>
            <p:cNvPr id="250" name="Google Shape;250;p25"/>
            <p:cNvSpPr/>
            <p:nvPr/>
          </p:nvSpPr>
          <p:spPr>
            <a:xfrm>
              <a:off x="7768500" y="38476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2929650" y="-18323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121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3659122" y="6974623"/>
            <a:ext cx="1038760" cy="797960"/>
          </a:xfrm>
          <a:custGeom>
            <a:avLst/>
            <a:gdLst/>
            <a:ahLst/>
            <a:cxnLst/>
            <a:rect l="l" t="t" r="r" b="b"/>
            <a:pathLst>
              <a:path w="25969" h="19949" extrusionOk="0">
                <a:moveTo>
                  <a:pt x="25969" y="0"/>
                </a:moveTo>
                <a:lnTo>
                  <a:pt x="20894" y="10700"/>
                </a:lnTo>
                <a:lnTo>
                  <a:pt x="3995" y="6699"/>
                </a:lnTo>
                <a:lnTo>
                  <a:pt x="0" y="19949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5" name="Google Shape;75;p14"/>
          <p:cNvSpPr/>
          <p:nvPr/>
        </p:nvSpPr>
        <p:spPr>
          <a:xfrm rot="-3476213">
            <a:off x="-21910" y="195185"/>
            <a:ext cx="948091" cy="880650"/>
          </a:xfrm>
          <a:custGeom>
            <a:avLst/>
            <a:gdLst/>
            <a:ahLst/>
            <a:cxnLst/>
            <a:rect l="l" t="t" r="r" b="b"/>
            <a:pathLst>
              <a:path w="40238" h="22015" extrusionOk="0">
                <a:moveTo>
                  <a:pt x="40238" y="0"/>
                </a:moveTo>
                <a:lnTo>
                  <a:pt x="27642" y="12947"/>
                </a:lnTo>
                <a:lnTo>
                  <a:pt x="12596" y="8398"/>
                </a:lnTo>
                <a:lnTo>
                  <a:pt x="0" y="22015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4"/>
          <p:cNvSpPr/>
          <p:nvPr/>
        </p:nvSpPr>
        <p:spPr>
          <a:xfrm>
            <a:off x="-115198" y="7307640"/>
            <a:ext cx="1961640" cy="768000"/>
          </a:xfrm>
          <a:custGeom>
            <a:avLst/>
            <a:gdLst/>
            <a:ahLst/>
            <a:cxnLst/>
            <a:rect l="l" t="t" r="r" b="b"/>
            <a:pathLst>
              <a:path w="49041" h="19200" extrusionOk="0">
                <a:moveTo>
                  <a:pt x="0" y="0"/>
                </a:moveTo>
                <a:lnTo>
                  <a:pt x="7955" y="9265"/>
                </a:lnTo>
                <a:lnTo>
                  <a:pt x="32721" y="3840"/>
                </a:lnTo>
                <a:lnTo>
                  <a:pt x="49041" y="1920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418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152000" y="1843960"/>
            <a:ext cx="12326400" cy="5529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2200">
                <a:solidFill>
                  <a:srgbClr val="434343"/>
                </a:solidFill>
              </a:defRPr>
            </a:lvl1pPr>
            <a:lvl2pPr marL="1463040" lvl="1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194560" lvl="2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926080" lvl="3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657600" lvl="4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4389120" lvl="5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5120640" lvl="6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5852160" lvl="7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6583680" lvl="8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-66680" y="4792560"/>
            <a:ext cx="887920" cy="1644560"/>
          </a:xfrm>
          <a:custGeom>
            <a:avLst/>
            <a:gdLst/>
            <a:ahLst/>
            <a:cxnLst/>
            <a:rect l="l" t="t" r="r" b="b"/>
            <a:pathLst>
              <a:path w="22198" h="41114" extrusionOk="0">
                <a:moveTo>
                  <a:pt x="0" y="41114"/>
                </a:moveTo>
                <a:lnTo>
                  <a:pt x="8823" y="23067"/>
                </a:lnTo>
                <a:lnTo>
                  <a:pt x="22165" y="24052"/>
                </a:lnTo>
                <a:lnTo>
                  <a:pt x="22198" y="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/>
          <p:nvPr/>
        </p:nvSpPr>
        <p:spPr>
          <a:xfrm>
            <a:off x="13357480" y="-96640"/>
            <a:ext cx="887920" cy="1305280"/>
          </a:xfrm>
          <a:custGeom>
            <a:avLst/>
            <a:gdLst/>
            <a:ahLst/>
            <a:cxnLst/>
            <a:rect l="l" t="t" r="r" b="b"/>
            <a:pathLst>
              <a:path w="22198" h="32632" extrusionOk="0">
                <a:moveTo>
                  <a:pt x="22198" y="0"/>
                </a:moveTo>
                <a:lnTo>
                  <a:pt x="17188" y="17828"/>
                </a:lnTo>
                <a:lnTo>
                  <a:pt x="3522" y="15550"/>
                </a:lnTo>
                <a:lnTo>
                  <a:pt x="0" y="32632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671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9"/>
          <p:cNvGrpSpPr/>
          <p:nvPr/>
        </p:nvGrpSpPr>
        <p:grpSpPr>
          <a:xfrm>
            <a:off x="196073" y="3315840"/>
            <a:ext cx="2637179" cy="8750560"/>
            <a:chOff x="122538" y="2072400"/>
            <a:chExt cx="1648237" cy="5469100"/>
          </a:xfrm>
        </p:grpSpPr>
        <p:cxnSp>
          <p:nvCxnSpPr>
            <p:cNvPr id="166" name="Google Shape;166;p19"/>
            <p:cNvCxnSpPr/>
            <p:nvPr/>
          </p:nvCxnSpPr>
          <p:spPr>
            <a:xfrm rot="-5400000" flipH="1">
              <a:off x="-1635275" y="41354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167;p19"/>
            <p:cNvSpPr/>
            <p:nvPr/>
          </p:nvSpPr>
          <p:spPr>
            <a:xfrm>
              <a:off x="122538" y="46505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190038" y="20724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77" tIns="146277" rIns="146277" bIns="1462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2740938" y="2626048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2"/>
          </p:nvPr>
        </p:nvSpPr>
        <p:spPr>
          <a:xfrm>
            <a:off x="2740938" y="1972280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3"/>
          </p:nvPr>
        </p:nvSpPr>
        <p:spPr>
          <a:xfrm>
            <a:off x="2740938" y="3872755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4"/>
          </p:nvPr>
        </p:nvSpPr>
        <p:spPr>
          <a:xfrm>
            <a:off x="2740938" y="5773232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5"/>
          </p:nvPr>
        </p:nvSpPr>
        <p:spPr>
          <a:xfrm>
            <a:off x="2740938" y="4526525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6"/>
          </p:nvPr>
        </p:nvSpPr>
        <p:spPr>
          <a:xfrm>
            <a:off x="2740938" y="6427000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76" name="Google Shape;176;p19"/>
          <p:cNvGrpSpPr/>
          <p:nvPr/>
        </p:nvGrpSpPr>
        <p:grpSpPr>
          <a:xfrm>
            <a:off x="-3098720" y="-2931680"/>
            <a:ext cx="17904240" cy="14714960"/>
            <a:chOff x="-1936700" y="-1832300"/>
            <a:chExt cx="11190150" cy="9196850"/>
          </a:xfrm>
        </p:grpSpPr>
        <p:sp>
          <p:nvSpPr>
            <p:cNvPr id="177" name="Google Shape;177;p19"/>
            <p:cNvSpPr/>
            <p:nvPr/>
          </p:nvSpPr>
          <p:spPr>
            <a:xfrm>
              <a:off x="59687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-1936700" y="-18323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9"/>
          <p:cNvSpPr>
            <a:spLocks noGrp="1"/>
          </p:cNvSpPr>
          <p:nvPr>
            <p:ph type="pic" idx="7"/>
          </p:nvPr>
        </p:nvSpPr>
        <p:spPr>
          <a:xfrm>
            <a:off x="8551040" y="1868781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0" name="Google Shape;180;p19"/>
          <p:cNvSpPr>
            <a:spLocks noGrp="1"/>
          </p:cNvSpPr>
          <p:nvPr>
            <p:ph type="pic" idx="8"/>
          </p:nvPr>
        </p:nvSpPr>
        <p:spPr>
          <a:xfrm>
            <a:off x="8551040" y="376668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1" name="Google Shape;181;p19"/>
          <p:cNvSpPr>
            <a:spLocks noGrp="1"/>
          </p:cNvSpPr>
          <p:nvPr>
            <p:ph type="pic" idx="9"/>
          </p:nvPr>
        </p:nvSpPr>
        <p:spPr>
          <a:xfrm>
            <a:off x="8551040" y="566716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920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120" y="2360077"/>
            <a:ext cx="6170880" cy="286704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35101" y="5227261"/>
            <a:ext cx="6170880" cy="642240"/>
          </a:xfrm>
          <a:prstGeom prst="rect">
            <a:avLst/>
          </a:prstGeom>
          <a:noFill/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10139664" y="4240291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7445360" y="999960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3" name="Google Shape;13;p2"/>
          <p:cNvGrpSpPr/>
          <p:nvPr/>
        </p:nvGrpSpPr>
        <p:grpSpPr>
          <a:xfrm>
            <a:off x="-2293638" y="-3941960"/>
            <a:ext cx="9044040" cy="15415600"/>
            <a:chOff x="-1433525" y="-2463725"/>
            <a:chExt cx="5652525" cy="9634750"/>
          </a:xfrm>
        </p:grpSpPr>
        <p:sp>
          <p:nvSpPr>
            <p:cNvPr id="14" name="Google Shape;14;p2"/>
            <p:cNvSpPr/>
            <p:nvPr/>
          </p:nvSpPr>
          <p:spPr>
            <a:xfrm>
              <a:off x="-1433525" y="3886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34300" y="-24637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1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260722" y="-5925920"/>
            <a:ext cx="16077986" cy="16374160"/>
            <a:chOff x="162950" y="-3703700"/>
            <a:chExt cx="10048741" cy="10233850"/>
          </a:xfrm>
        </p:grpSpPr>
        <p:cxnSp>
          <p:nvCxnSpPr>
            <p:cNvPr id="33" name="Google Shape;33;p5"/>
            <p:cNvCxnSpPr/>
            <p:nvPr/>
          </p:nvCxnSpPr>
          <p:spPr>
            <a:xfrm rot="5400000">
              <a:off x="6805641" y="-1737350"/>
              <a:ext cx="5372400" cy="1439700"/>
            </a:xfrm>
            <a:prstGeom prst="bentConnector3">
              <a:avLst>
                <a:gd name="adj1" fmla="val 44948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34;p5"/>
            <p:cNvSpPr/>
            <p:nvPr/>
          </p:nvSpPr>
          <p:spPr>
            <a:xfrm flipH="1">
              <a:off x="8639653" y="15244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35" name="Google Shape;35;p5"/>
            <p:cNvCxnSpPr/>
            <p:nvPr/>
          </p:nvCxnSpPr>
          <p:spPr>
            <a:xfrm rot="5400000">
              <a:off x="-2089000" y="3924500"/>
              <a:ext cx="4857600" cy="353700"/>
            </a:xfrm>
            <a:prstGeom prst="bentConnector3">
              <a:avLst>
                <a:gd name="adj1" fmla="val 21099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36;p5"/>
            <p:cNvSpPr/>
            <p:nvPr/>
          </p:nvSpPr>
          <p:spPr>
            <a:xfrm flipH="1">
              <a:off x="305604" y="1462925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24810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773014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24810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73014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-3007398" y="-3035080"/>
            <a:ext cx="12950360" cy="14985920"/>
            <a:chOff x="-1879625" y="-1896925"/>
            <a:chExt cx="8093975" cy="9366200"/>
          </a:xfrm>
        </p:grpSpPr>
        <p:sp>
          <p:nvSpPr>
            <p:cNvPr id="43" name="Google Shape;43;p5"/>
            <p:cNvSpPr/>
            <p:nvPr/>
          </p:nvSpPr>
          <p:spPr>
            <a:xfrm>
              <a:off x="-1879625" y="-18969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929650" y="41845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538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11798115" y="3193920"/>
            <a:ext cx="2637179" cy="8750560"/>
            <a:chOff x="7373816" y="1996200"/>
            <a:chExt cx="1648237" cy="5469100"/>
          </a:xfrm>
        </p:grpSpPr>
        <p:cxnSp>
          <p:nvCxnSpPr>
            <p:cNvPr id="48" name="Google Shape;48;p6"/>
            <p:cNvCxnSpPr/>
            <p:nvPr/>
          </p:nvCxnSpPr>
          <p:spPr>
            <a:xfrm rot="5400000">
              <a:off x="5407466" y="40592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49;p6"/>
            <p:cNvSpPr/>
            <p:nvPr/>
          </p:nvSpPr>
          <p:spPr>
            <a:xfrm flipH="1">
              <a:off x="8612553" y="45743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 flipH="1">
              <a:off x="8680053" y="19962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" name="Google Shape;51;p6"/>
          <p:cNvGrpSpPr/>
          <p:nvPr/>
        </p:nvGrpSpPr>
        <p:grpSpPr>
          <a:xfrm>
            <a:off x="-2783040" y="-3411600"/>
            <a:ext cx="20700400" cy="14840480"/>
            <a:chOff x="-1739400" y="-2132250"/>
            <a:chExt cx="12937750" cy="9275300"/>
          </a:xfrm>
        </p:grpSpPr>
        <p:sp>
          <p:nvSpPr>
            <p:cNvPr id="52" name="Google Shape;52;p6"/>
            <p:cNvSpPr/>
            <p:nvPr/>
          </p:nvSpPr>
          <p:spPr>
            <a:xfrm>
              <a:off x="-1739400" y="3858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7913650" y="-21322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065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491261" y="2015731"/>
            <a:ext cx="5324640" cy="114576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7491280" y="3377069"/>
            <a:ext cx="5324640" cy="28368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463040" lvl="1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2194560" lvl="2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926080" lvl="3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657600" lvl="4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4389120" lvl="5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5120640" lvl="6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5852160" lvl="7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6583680" lvl="8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1814501" y="8560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814501" y="42416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59" name="Google Shape;59;p7"/>
          <p:cNvGrpSpPr/>
          <p:nvPr/>
        </p:nvGrpSpPr>
        <p:grpSpPr>
          <a:xfrm>
            <a:off x="-2990320" y="1194840"/>
            <a:ext cx="21255040" cy="10511040"/>
            <a:chOff x="-1868950" y="746775"/>
            <a:chExt cx="13284400" cy="6569400"/>
          </a:xfrm>
        </p:grpSpPr>
        <p:sp>
          <p:nvSpPr>
            <p:cNvPr id="60" name="Google Shape;60;p7"/>
            <p:cNvSpPr/>
            <p:nvPr/>
          </p:nvSpPr>
          <p:spPr>
            <a:xfrm>
              <a:off x="8130750" y="7467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-1868950" y="40314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83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580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34939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6"/>
          <p:cNvGrpSpPr/>
          <p:nvPr/>
        </p:nvGrpSpPr>
        <p:grpSpPr>
          <a:xfrm>
            <a:off x="196070" y="-3776962"/>
            <a:ext cx="2637179" cy="8750560"/>
            <a:chOff x="122538" y="-2360601"/>
            <a:chExt cx="1648237" cy="5469100"/>
          </a:xfrm>
        </p:grpSpPr>
        <p:cxnSp>
          <p:nvCxnSpPr>
            <p:cNvPr id="134" name="Google Shape;134;p16"/>
            <p:cNvCxnSpPr/>
            <p:nvPr/>
          </p:nvCxnSpPr>
          <p:spPr>
            <a:xfrm rot="-5400000">
              <a:off x="-1635275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16"/>
            <p:cNvSpPr/>
            <p:nvPr/>
          </p:nvSpPr>
          <p:spPr>
            <a:xfrm rot="10800000" flipH="1">
              <a:off x="122538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 rot="10800000" flipH="1">
              <a:off x="190038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16"/>
          <p:cNvGrpSpPr/>
          <p:nvPr/>
        </p:nvGrpSpPr>
        <p:grpSpPr>
          <a:xfrm>
            <a:off x="-2866478" y="1487040"/>
            <a:ext cx="20969640" cy="9986640"/>
            <a:chOff x="-1791550" y="929400"/>
            <a:chExt cx="13106025" cy="6241650"/>
          </a:xfrm>
        </p:grpSpPr>
        <p:sp>
          <p:nvSpPr>
            <p:cNvPr id="138" name="Google Shape;138;p16"/>
            <p:cNvSpPr/>
            <p:nvPr/>
          </p:nvSpPr>
          <p:spPr>
            <a:xfrm>
              <a:off x="8029775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-1791550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438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5433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" name="Google Shape;143;p17"/>
          <p:cNvGrpSpPr/>
          <p:nvPr/>
        </p:nvGrpSpPr>
        <p:grpSpPr>
          <a:xfrm>
            <a:off x="11671929" y="-3776962"/>
            <a:ext cx="2637179" cy="8750560"/>
            <a:chOff x="7294950" y="-2360601"/>
            <a:chExt cx="1648237" cy="5469100"/>
          </a:xfrm>
        </p:grpSpPr>
        <p:cxnSp>
          <p:nvCxnSpPr>
            <p:cNvPr id="144" name="Google Shape;144;p17"/>
            <p:cNvCxnSpPr/>
            <p:nvPr/>
          </p:nvCxnSpPr>
          <p:spPr>
            <a:xfrm rot="5400000" flipH="1">
              <a:off x="5328600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7"/>
            <p:cNvSpPr/>
            <p:nvPr/>
          </p:nvSpPr>
          <p:spPr>
            <a:xfrm rot="10800000">
              <a:off x="8533687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10800000">
              <a:off x="8601187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7"/>
          <p:cNvGrpSpPr/>
          <p:nvPr/>
        </p:nvGrpSpPr>
        <p:grpSpPr>
          <a:xfrm>
            <a:off x="-3597998" y="1487040"/>
            <a:ext cx="20969640" cy="9986640"/>
            <a:chOff x="-2248750" y="929400"/>
            <a:chExt cx="13106025" cy="6241650"/>
          </a:xfrm>
        </p:grpSpPr>
        <p:sp>
          <p:nvSpPr>
            <p:cNvPr id="148" name="Google Shape;148;p17"/>
            <p:cNvSpPr/>
            <p:nvPr/>
          </p:nvSpPr>
          <p:spPr>
            <a:xfrm flipH="1">
              <a:off x="-2248750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 flipH="1">
              <a:off x="7572575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324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8"/>
          <p:cNvGrpSpPr/>
          <p:nvPr/>
        </p:nvGrpSpPr>
        <p:grpSpPr>
          <a:xfrm>
            <a:off x="13489571" y="1793762"/>
            <a:ext cx="970938" cy="8886360"/>
            <a:chOff x="8430982" y="1121100"/>
            <a:chExt cx="606836" cy="5553975"/>
          </a:xfrm>
        </p:grpSpPr>
        <p:cxnSp>
          <p:nvCxnSpPr>
            <p:cNvPr id="152" name="Google Shape;152;p18"/>
            <p:cNvCxnSpPr/>
            <p:nvPr/>
          </p:nvCxnSpPr>
          <p:spPr>
            <a:xfrm rot="-5400000" flipH="1">
              <a:off x="6160068" y="3797325"/>
              <a:ext cx="5352900" cy="402600"/>
            </a:xfrm>
            <a:prstGeom prst="bentConnector3">
              <a:avLst>
                <a:gd name="adj1" fmla="val 50061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18"/>
            <p:cNvSpPr/>
            <p:nvPr/>
          </p:nvSpPr>
          <p:spPr>
            <a:xfrm>
              <a:off x="8430982" y="112110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1221024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2"/>
          </p:nvPr>
        </p:nvSpPr>
        <p:spPr>
          <a:xfrm>
            <a:off x="1221024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3"/>
          </p:nvPr>
        </p:nvSpPr>
        <p:spPr>
          <a:xfrm>
            <a:off x="5362320" y="4008717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4"/>
          </p:nvPr>
        </p:nvSpPr>
        <p:spPr>
          <a:xfrm>
            <a:off x="9503616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5"/>
          </p:nvPr>
        </p:nvSpPr>
        <p:spPr>
          <a:xfrm>
            <a:off x="5362360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6"/>
          </p:nvPr>
        </p:nvSpPr>
        <p:spPr>
          <a:xfrm>
            <a:off x="9503616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61" name="Google Shape;161;p18"/>
          <p:cNvGrpSpPr/>
          <p:nvPr/>
        </p:nvGrpSpPr>
        <p:grpSpPr>
          <a:xfrm>
            <a:off x="-2480558" y="-3461758"/>
            <a:ext cx="19816760" cy="14989800"/>
            <a:chOff x="-1550350" y="-2163600"/>
            <a:chExt cx="12385475" cy="9368625"/>
          </a:xfrm>
        </p:grpSpPr>
        <p:sp>
          <p:nvSpPr>
            <p:cNvPr id="162" name="Google Shape;162;p18"/>
            <p:cNvSpPr/>
            <p:nvPr/>
          </p:nvSpPr>
          <p:spPr>
            <a:xfrm>
              <a:off x="7550425" y="-21636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-1550350" y="3920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806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4"/>
          <p:cNvGrpSpPr/>
          <p:nvPr/>
        </p:nvGrpSpPr>
        <p:grpSpPr>
          <a:xfrm>
            <a:off x="13204725" y="-38400"/>
            <a:ext cx="1263555" cy="8569440"/>
            <a:chOff x="8252953" y="-24000"/>
            <a:chExt cx="789722" cy="5355900"/>
          </a:xfrm>
        </p:grpSpPr>
        <p:cxnSp>
          <p:nvCxnSpPr>
            <p:cNvPr id="238" name="Google Shape;238;p24"/>
            <p:cNvCxnSpPr/>
            <p:nvPr/>
          </p:nvCxnSpPr>
          <p:spPr>
            <a:xfrm rot="-5400000" flipH="1">
              <a:off x="5939250" y="2429400"/>
              <a:ext cx="5355900" cy="4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" name="Google Shape;239;p24"/>
            <p:cNvSpPr/>
            <p:nvPr/>
          </p:nvSpPr>
          <p:spPr>
            <a:xfrm>
              <a:off x="8633175" y="44037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8252953" y="3079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4"/>
          <p:cNvGrpSpPr/>
          <p:nvPr/>
        </p:nvGrpSpPr>
        <p:grpSpPr>
          <a:xfrm>
            <a:off x="508560" y="-3705798"/>
            <a:ext cx="6896640" cy="15489080"/>
            <a:chOff x="317850" y="-2316125"/>
            <a:chExt cx="4310400" cy="9680675"/>
          </a:xfrm>
        </p:grpSpPr>
        <p:sp>
          <p:nvSpPr>
            <p:cNvPr id="242" name="Google Shape;242;p24"/>
            <p:cNvSpPr/>
            <p:nvPr/>
          </p:nvSpPr>
          <p:spPr>
            <a:xfrm>
              <a:off x="3178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343550" y="-23161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654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3659122" y="6974623"/>
            <a:ext cx="1038760" cy="797960"/>
          </a:xfrm>
          <a:custGeom>
            <a:avLst/>
            <a:gdLst/>
            <a:ahLst/>
            <a:cxnLst/>
            <a:rect l="l" t="t" r="r" b="b"/>
            <a:pathLst>
              <a:path w="25969" h="19949" extrusionOk="0">
                <a:moveTo>
                  <a:pt x="25969" y="0"/>
                </a:moveTo>
                <a:lnTo>
                  <a:pt x="20894" y="10700"/>
                </a:lnTo>
                <a:lnTo>
                  <a:pt x="3995" y="6699"/>
                </a:lnTo>
                <a:lnTo>
                  <a:pt x="0" y="19949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5" name="Google Shape;75;p14"/>
          <p:cNvSpPr/>
          <p:nvPr/>
        </p:nvSpPr>
        <p:spPr>
          <a:xfrm rot="-3476213">
            <a:off x="-21910" y="195185"/>
            <a:ext cx="948091" cy="880650"/>
          </a:xfrm>
          <a:custGeom>
            <a:avLst/>
            <a:gdLst/>
            <a:ahLst/>
            <a:cxnLst/>
            <a:rect l="l" t="t" r="r" b="b"/>
            <a:pathLst>
              <a:path w="40238" h="22015" extrusionOk="0">
                <a:moveTo>
                  <a:pt x="40238" y="0"/>
                </a:moveTo>
                <a:lnTo>
                  <a:pt x="27642" y="12947"/>
                </a:lnTo>
                <a:lnTo>
                  <a:pt x="12596" y="8398"/>
                </a:lnTo>
                <a:lnTo>
                  <a:pt x="0" y="22015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4"/>
          <p:cNvSpPr/>
          <p:nvPr/>
        </p:nvSpPr>
        <p:spPr>
          <a:xfrm>
            <a:off x="-115198" y="7307640"/>
            <a:ext cx="1961640" cy="768000"/>
          </a:xfrm>
          <a:custGeom>
            <a:avLst/>
            <a:gdLst/>
            <a:ahLst/>
            <a:cxnLst/>
            <a:rect l="l" t="t" r="r" b="b"/>
            <a:pathLst>
              <a:path w="49041" h="19200" extrusionOk="0">
                <a:moveTo>
                  <a:pt x="0" y="0"/>
                </a:moveTo>
                <a:lnTo>
                  <a:pt x="7955" y="9265"/>
                </a:lnTo>
                <a:lnTo>
                  <a:pt x="32721" y="3840"/>
                </a:lnTo>
                <a:lnTo>
                  <a:pt x="49041" y="1920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4587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152000" y="1843960"/>
            <a:ext cx="12326400" cy="5529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2200">
                <a:solidFill>
                  <a:srgbClr val="434343"/>
                </a:solidFill>
              </a:defRPr>
            </a:lvl1pPr>
            <a:lvl2pPr marL="1463040" lvl="1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194560" lvl="2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926080" lvl="3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657600" lvl="4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4389120" lvl="5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5120640" lvl="6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5852160" lvl="7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6583680" lvl="8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-66680" y="4792560"/>
            <a:ext cx="887920" cy="1644560"/>
          </a:xfrm>
          <a:custGeom>
            <a:avLst/>
            <a:gdLst/>
            <a:ahLst/>
            <a:cxnLst/>
            <a:rect l="l" t="t" r="r" b="b"/>
            <a:pathLst>
              <a:path w="22198" h="41114" extrusionOk="0">
                <a:moveTo>
                  <a:pt x="0" y="41114"/>
                </a:moveTo>
                <a:lnTo>
                  <a:pt x="8823" y="23067"/>
                </a:lnTo>
                <a:lnTo>
                  <a:pt x="22165" y="24052"/>
                </a:lnTo>
                <a:lnTo>
                  <a:pt x="22198" y="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/>
          <p:nvPr/>
        </p:nvSpPr>
        <p:spPr>
          <a:xfrm>
            <a:off x="13357480" y="-96640"/>
            <a:ext cx="887920" cy="1305280"/>
          </a:xfrm>
          <a:custGeom>
            <a:avLst/>
            <a:gdLst/>
            <a:ahLst/>
            <a:cxnLst/>
            <a:rect l="l" t="t" r="r" b="b"/>
            <a:pathLst>
              <a:path w="22198" h="32632" extrusionOk="0">
                <a:moveTo>
                  <a:pt x="22198" y="0"/>
                </a:moveTo>
                <a:lnTo>
                  <a:pt x="17188" y="17828"/>
                </a:lnTo>
                <a:lnTo>
                  <a:pt x="3522" y="15550"/>
                </a:lnTo>
                <a:lnTo>
                  <a:pt x="0" y="32632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392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9"/>
          <p:cNvGrpSpPr/>
          <p:nvPr/>
        </p:nvGrpSpPr>
        <p:grpSpPr>
          <a:xfrm>
            <a:off x="196071" y="3315840"/>
            <a:ext cx="2637179" cy="8750560"/>
            <a:chOff x="122538" y="2072400"/>
            <a:chExt cx="1648237" cy="5469100"/>
          </a:xfrm>
        </p:grpSpPr>
        <p:cxnSp>
          <p:nvCxnSpPr>
            <p:cNvPr id="166" name="Google Shape;166;p19"/>
            <p:cNvCxnSpPr/>
            <p:nvPr/>
          </p:nvCxnSpPr>
          <p:spPr>
            <a:xfrm rot="-5400000" flipH="1">
              <a:off x="-1635275" y="41354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167;p19"/>
            <p:cNvSpPr/>
            <p:nvPr/>
          </p:nvSpPr>
          <p:spPr>
            <a:xfrm>
              <a:off x="122538" y="46505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190038" y="20724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77" tIns="146277" rIns="146277" bIns="1462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2740938" y="2626048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2"/>
          </p:nvPr>
        </p:nvSpPr>
        <p:spPr>
          <a:xfrm>
            <a:off x="2740938" y="1972280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3"/>
          </p:nvPr>
        </p:nvSpPr>
        <p:spPr>
          <a:xfrm>
            <a:off x="2740938" y="3872755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4"/>
          </p:nvPr>
        </p:nvSpPr>
        <p:spPr>
          <a:xfrm>
            <a:off x="2740938" y="5773232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5"/>
          </p:nvPr>
        </p:nvSpPr>
        <p:spPr>
          <a:xfrm>
            <a:off x="2740938" y="4526525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6"/>
          </p:nvPr>
        </p:nvSpPr>
        <p:spPr>
          <a:xfrm>
            <a:off x="2740938" y="6427000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76" name="Google Shape;176;p19"/>
          <p:cNvGrpSpPr/>
          <p:nvPr/>
        </p:nvGrpSpPr>
        <p:grpSpPr>
          <a:xfrm>
            <a:off x="-3098720" y="-2931680"/>
            <a:ext cx="17904240" cy="14714960"/>
            <a:chOff x="-1936700" y="-1832300"/>
            <a:chExt cx="11190150" cy="9196850"/>
          </a:xfrm>
        </p:grpSpPr>
        <p:sp>
          <p:nvSpPr>
            <p:cNvPr id="177" name="Google Shape;177;p19"/>
            <p:cNvSpPr/>
            <p:nvPr/>
          </p:nvSpPr>
          <p:spPr>
            <a:xfrm>
              <a:off x="59687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-1936700" y="-18323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9"/>
          <p:cNvSpPr>
            <a:spLocks noGrp="1"/>
          </p:cNvSpPr>
          <p:nvPr>
            <p:ph type="pic" idx="7"/>
          </p:nvPr>
        </p:nvSpPr>
        <p:spPr>
          <a:xfrm>
            <a:off x="8551040" y="1868781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0" name="Google Shape;180;p19"/>
          <p:cNvSpPr>
            <a:spLocks noGrp="1"/>
          </p:cNvSpPr>
          <p:nvPr>
            <p:ph type="pic" idx="8"/>
          </p:nvPr>
        </p:nvSpPr>
        <p:spPr>
          <a:xfrm>
            <a:off x="8551040" y="376668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1" name="Google Shape;181;p19"/>
          <p:cNvSpPr>
            <a:spLocks noGrp="1"/>
          </p:cNvSpPr>
          <p:nvPr>
            <p:ph type="pic" idx="9"/>
          </p:nvPr>
        </p:nvSpPr>
        <p:spPr>
          <a:xfrm>
            <a:off x="8551040" y="566716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448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120" y="2360077"/>
            <a:ext cx="6170880" cy="286704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35101" y="5227261"/>
            <a:ext cx="6170880" cy="642240"/>
          </a:xfrm>
          <a:prstGeom prst="rect">
            <a:avLst/>
          </a:prstGeom>
          <a:noFill/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10139664" y="4240291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7445360" y="999960"/>
            <a:ext cx="3187200" cy="2989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3" name="Google Shape;13;p2"/>
          <p:cNvGrpSpPr/>
          <p:nvPr/>
        </p:nvGrpSpPr>
        <p:grpSpPr>
          <a:xfrm>
            <a:off x="-2293638" y="-3941960"/>
            <a:ext cx="9044040" cy="15415600"/>
            <a:chOff x="-1433525" y="-2463725"/>
            <a:chExt cx="5652525" cy="9634750"/>
          </a:xfrm>
        </p:grpSpPr>
        <p:sp>
          <p:nvSpPr>
            <p:cNvPr id="14" name="Google Shape;14;p2"/>
            <p:cNvSpPr/>
            <p:nvPr/>
          </p:nvSpPr>
          <p:spPr>
            <a:xfrm>
              <a:off x="-1433525" y="3886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34300" y="-24637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394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260722" y="-5925920"/>
            <a:ext cx="16077986" cy="16374160"/>
            <a:chOff x="162950" y="-3703700"/>
            <a:chExt cx="10048741" cy="10233850"/>
          </a:xfrm>
        </p:grpSpPr>
        <p:cxnSp>
          <p:nvCxnSpPr>
            <p:cNvPr id="33" name="Google Shape;33;p5"/>
            <p:cNvCxnSpPr/>
            <p:nvPr/>
          </p:nvCxnSpPr>
          <p:spPr>
            <a:xfrm rot="5400000">
              <a:off x="6805641" y="-1737350"/>
              <a:ext cx="5372400" cy="1439700"/>
            </a:xfrm>
            <a:prstGeom prst="bentConnector3">
              <a:avLst>
                <a:gd name="adj1" fmla="val 44948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34;p5"/>
            <p:cNvSpPr/>
            <p:nvPr/>
          </p:nvSpPr>
          <p:spPr>
            <a:xfrm flipH="1">
              <a:off x="8639653" y="15244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35" name="Google Shape;35;p5"/>
            <p:cNvCxnSpPr/>
            <p:nvPr/>
          </p:nvCxnSpPr>
          <p:spPr>
            <a:xfrm rot="5400000">
              <a:off x="-2089000" y="3924500"/>
              <a:ext cx="4857600" cy="353700"/>
            </a:xfrm>
            <a:prstGeom prst="bentConnector3">
              <a:avLst>
                <a:gd name="adj1" fmla="val 21099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36;p5"/>
            <p:cNvSpPr/>
            <p:nvPr/>
          </p:nvSpPr>
          <p:spPr>
            <a:xfrm flipH="1">
              <a:off x="305604" y="1462925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24810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7730141" y="3152120"/>
            <a:ext cx="4652160" cy="9163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24810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730141" y="4012640"/>
            <a:ext cx="4652160" cy="22713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-3007398" y="-3035080"/>
            <a:ext cx="12950360" cy="14985920"/>
            <a:chOff x="-1879625" y="-1896925"/>
            <a:chExt cx="8093975" cy="9366200"/>
          </a:xfrm>
        </p:grpSpPr>
        <p:sp>
          <p:nvSpPr>
            <p:cNvPr id="43" name="Google Shape;43;p5"/>
            <p:cNvSpPr/>
            <p:nvPr/>
          </p:nvSpPr>
          <p:spPr>
            <a:xfrm>
              <a:off x="-1879625" y="-18969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929650" y="41845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72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6"/>
          <p:cNvGrpSpPr/>
          <p:nvPr/>
        </p:nvGrpSpPr>
        <p:grpSpPr>
          <a:xfrm>
            <a:off x="11798113" y="3193920"/>
            <a:ext cx="2637179" cy="8750560"/>
            <a:chOff x="7373816" y="1996200"/>
            <a:chExt cx="1648237" cy="5469100"/>
          </a:xfrm>
        </p:grpSpPr>
        <p:cxnSp>
          <p:nvCxnSpPr>
            <p:cNvPr id="48" name="Google Shape;48;p6"/>
            <p:cNvCxnSpPr/>
            <p:nvPr/>
          </p:nvCxnSpPr>
          <p:spPr>
            <a:xfrm rot="5400000">
              <a:off x="5407466" y="40592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49;p6"/>
            <p:cNvSpPr/>
            <p:nvPr/>
          </p:nvSpPr>
          <p:spPr>
            <a:xfrm flipH="1">
              <a:off x="8612553" y="45743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6"/>
            <p:cNvSpPr/>
            <p:nvPr/>
          </p:nvSpPr>
          <p:spPr>
            <a:xfrm flipH="1">
              <a:off x="8680053" y="19962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" name="Google Shape;51;p6"/>
          <p:cNvGrpSpPr/>
          <p:nvPr/>
        </p:nvGrpSpPr>
        <p:grpSpPr>
          <a:xfrm>
            <a:off x="-2783040" y="-3411600"/>
            <a:ext cx="20700400" cy="14840480"/>
            <a:chOff x="-1739400" y="-2132250"/>
            <a:chExt cx="12937750" cy="9275300"/>
          </a:xfrm>
        </p:grpSpPr>
        <p:sp>
          <p:nvSpPr>
            <p:cNvPr id="52" name="Google Shape;52;p6"/>
            <p:cNvSpPr/>
            <p:nvPr/>
          </p:nvSpPr>
          <p:spPr>
            <a:xfrm>
              <a:off x="-1739400" y="3858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7913650" y="-21322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81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491261" y="2015731"/>
            <a:ext cx="5324640" cy="114576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7491280" y="3377069"/>
            <a:ext cx="5324640" cy="28368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463040" lvl="1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2194560" lvl="2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926080" lvl="3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657600" lvl="4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4389120" lvl="5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5120640" lvl="6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5852160" lvl="7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6583680" lvl="8" indent="-4876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1814501" y="8560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814501" y="4241602"/>
            <a:ext cx="4859520" cy="313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59" name="Google Shape;59;p7"/>
          <p:cNvGrpSpPr/>
          <p:nvPr/>
        </p:nvGrpSpPr>
        <p:grpSpPr>
          <a:xfrm>
            <a:off x="-2990320" y="1194840"/>
            <a:ext cx="21255040" cy="10511040"/>
            <a:chOff x="-1868950" y="746775"/>
            <a:chExt cx="13284400" cy="6569400"/>
          </a:xfrm>
        </p:grpSpPr>
        <p:sp>
          <p:nvSpPr>
            <p:cNvPr id="60" name="Google Shape;60;p7"/>
            <p:cNvSpPr/>
            <p:nvPr/>
          </p:nvSpPr>
          <p:spPr>
            <a:xfrm>
              <a:off x="8130750" y="7467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-1868950" y="40314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559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2220960" y="2091360"/>
            <a:ext cx="10188480" cy="4046880"/>
          </a:xfrm>
          <a:prstGeom prst="rect">
            <a:avLst/>
          </a:prstGeom>
        </p:spPr>
        <p:txBody>
          <a:bodyPr spcFirstLastPara="1" wrap="square" lIns="146280" tIns="146280" rIns="146280" bIns="14628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9pPr>
          </a:lstStyle>
          <a:p>
            <a:endParaRPr/>
          </a:p>
        </p:txBody>
      </p:sp>
      <p:grpSp>
        <p:nvGrpSpPr>
          <p:cNvPr id="64" name="Google Shape;64;p8"/>
          <p:cNvGrpSpPr/>
          <p:nvPr/>
        </p:nvGrpSpPr>
        <p:grpSpPr>
          <a:xfrm>
            <a:off x="11843080" y="-64720"/>
            <a:ext cx="2625200" cy="8595840"/>
            <a:chOff x="7401925" y="-40450"/>
            <a:chExt cx="1640750" cy="5372400"/>
          </a:xfrm>
        </p:grpSpPr>
        <p:cxnSp>
          <p:nvCxnSpPr>
            <p:cNvPr id="65" name="Google Shape;65;p8"/>
            <p:cNvCxnSpPr/>
            <p:nvPr/>
          </p:nvCxnSpPr>
          <p:spPr>
            <a:xfrm rot="-5400000" flipH="1">
              <a:off x="5435575" y="192590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" name="Google Shape;66;p8"/>
            <p:cNvSpPr/>
            <p:nvPr/>
          </p:nvSpPr>
          <p:spPr>
            <a:xfrm>
              <a:off x="8633175" y="44037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" name="Google Shape;67;p8"/>
          <p:cNvGrpSpPr/>
          <p:nvPr/>
        </p:nvGrpSpPr>
        <p:grpSpPr>
          <a:xfrm>
            <a:off x="-2804558" y="-2637518"/>
            <a:ext cx="8723480" cy="13584760"/>
            <a:chOff x="-1752850" y="-1648450"/>
            <a:chExt cx="5452175" cy="8490475"/>
          </a:xfrm>
        </p:grpSpPr>
        <p:sp>
          <p:nvSpPr>
            <p:cNvPr id="68" name="Google Shape;68;p8"/>
            <p:cNvSpPr/>
            <p:nvPr/>
          </p:nvSpPr>
          <p:spPr>
            <a:xfrm>
              <a:off x="414625" y="3557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-1752850" y="-16484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744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959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11821833" y="6398280"/>
            <a:ext cx="2513739" cy="8717760"/>
            <a:chOff x="7388641" y="3998925"/>
            <a:chExt cx="1571087" cy="5448600"/>
          </a:xfrm>
        </p:grpSpPr>
        <p:cxnSp>
          <p:nvCxnSpPr>
            <p:cNvPr id="118" name="Google Shape;118;p14"/>
            <p:cNvCxnSpPr/>
            <p:nvPr/>
          </p:nvCxnSpPr>
          <p:spPr>
            <a:xfrm rot="5400000">
              <a:off x="5422291" y="6041475"/>
              <a:ext cx="5372400" cy="1439700"/>
            </a:xfrm>
            <a:prstGeom prst="bentConnector3">
              <a:avLst>
                <a:gd name="adj1" fmla="val 1545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9" name="Google Shape;119;p14"/>
            <p:cNvSpPr/>
            <p:nvPr/>
          </p:nvSpPr>
          <p:spPr>
            <a:xfrm flipH="1">
              <a:off x="8685228" y="399892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" name="Google Shape;120;p14"/>
          <p:cNvGrpSpPr/>
          <p:nvPr/>
        </p:nvGrpSpPr>
        <p:grpSpPr>
          <a:xfrm>
            <a:off x="-3265878" y="-3337800"/>
            <a:ext cx="21999800" cy="8159600"/>
            <a:chOff x="-2041175" y="-2086125"/>
            <a:chExt cx="13749875" cy="5099750"/>
          </a:xfrm>
        </p:grpSpPr>
        <p:sp>
          <p:nvSpPr>
            <p:cNvPr id="121" name="Google Shape;121;p14"/>
            <p:cNvSpPr/>
            <p:nvPr/>
          </p:nvSpPr>
          <p:spPr>
            <a:xfrm>
              <a:off x="-2041175" y="-20861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8424000" y="-27107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638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5"/>
          <p:cNvGrpSpPr/>
          <p:nvPr/>
        </p:nvGrpSpPr>
        <p:grpSpPr>
          <a:xfrm>
            <a:off x="13304042" y="4904602"/>
            <a:ext cx="998200" cy="8886360"/>
            <a:chOff x="8315025" y="3065375"/>
            <a:chExt cx="623875" cy="5553975"/>
          </a:xfrm>
        </p:grpSpPr>
        <p:cxnSp>
          <p:nvCxnSpPr>
            <p:cNvPr id="125" name="Google Shape;125;p15"/>
            <p:cNvCxnSpPr/>
            <p:nvPr/>
          </p:nvCxnSpPr>
          <p:spPr>
            <a:xfrm rot="-5400000" flipH="1">
              <a:off x="6061150" y="5741600"/>
              <a:ext cx="5352900" cy="402600"/>
            </a:xfrm>
            <a:prstGeom prst="bentConnector3">
              <a:avLst>
                <a:gd name="adj1" fmla="val 25608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6" name="Google Shape;126;p15"/>
            <p:cNvSpPr/>
            <p:nvPr/>
          </p:nvSpPr>
          <p:spPr>
            <a:xfrm>
              <a:off x="8315025" y="3065375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" name="Google Shape;127;p15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5433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2494920" y="5970440"/>
            <a:ext cx="5255520" cy="5255520"/>
          </a:xfrm>
          <a:prstGeom prst="donut">
            <a:avLst>
              <a:gd name="adj" fmla="val 25000"/>
            </a:avLst>
          </a:prstGeom>
          <a:solidFill>
            <a:srgbClr val="D9D9D9">
              <a:alpha val="36880"/>
            </a:srgbClr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657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34939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6"/>
          <p:cNvGrpSpPr/>
          <p:nvPr/>
        </p:nvGrpSpPr>
        <p:grpSpPr>
          <a:xfrm>
            <a:off x="196068" y="-3776962"/>
            <a:ext cx="2637179" cy="8750560"/>
            <a:chOff x="122538" y="-2360601"/>
            <a:chExt cx="1648237" cy="5469100"/>
          </a:xfrm>
        </p:grpSpPr>
        <p:cxnSp>
          <p:nvCxnSpPr>
            <p:cNvPr id="134" name="Google Shape;134;p16"/>
            <p:cNvCxnSpPr/>
            <p:nvPr/>
          </p:nvCxnSpPr>
          <p:spPr>
            <a:xfrm rot="-5400000">
              <a:off x="-1635275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16"/>
            <p:cNvSpPr/>
            <p:nvPr/>
          </p:nvSpPr>
          <p:spPr>
            <a:xfrm rot="10800000" flipH="1">
              <a:off x="122538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 rot="10800000" flipH="1">
              <a:off x="190038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16"/>
          <p:cNvGrpSpPr/>
          <p:nvPr/>
        </p:nvGrpSpPr>
        <p:grpSpPr>
          <a:xfrm>
            <a:off x="-2866478" y="1487040"/>
            <a:ext cx="20969640" cy="9986640"/>
            <a:chOff x="-1791550" y="929400"/>
            <a:chExt cx="13106025" cy="6241650"/>
          </a:xfrm>
        </p:grpSpPr>
        <p:sp>
          <p:nvSpPr>
            <p:cNvPr id="138" name="Google Shape;138;p16"/>
            <p:cNvSpPr/>
            <p:nvPr/>
          </p:nvSpPr>
          <p:spPr>
            <a:xfrm>
              <a:off x="8029775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-1791550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2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1152000" y="1940040"/>
            <a:ext cx="12326400" cy="5433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" name="Google Shape;143;p17"/>
          <p:cNvGrpSpPr/>
          <p:nvPr/>
        </p:nvGrpSpPr>
        <p:grpSpPr>
          <a:xfrm>
            <a:off x="11671927" y="-3776962"/>
            <a:ext cx="2637179" cy="8750560"/>
            <a:chOff x="7294950" y="-2360601"/>
            <a:chExt cx="1648237" cy="5469100"/>
          </a:xfrm>
        </p:grpSpPr>
        <p:cxnSp>
          <p:nvCxnSpPr>
            <p:cNvPr id="144" name="Google Shape;144;p17"/>
            <p:cNvCxnSpPr/>
            <p:nvPr/>
          </p:nvCxnSpPr>
          <p:spPr>
            <a:xfrm rot="5400000" flipH="1">
              <a:off x="5328600" y="-394251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7"/>
            <p:cNvSpPr/>
            <p:nvPr/>
          </p:nvSpPr>
          <p:spPr>
            <a:xfrm rot="10800000">
              <a:off x="8533687" y="120849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10800000">
              <a:off x="8601187" y="2833999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7"/>
          <p:cNvGrpSpPr/>
          <p:nvPr/>
        </p:nvGrpSpPr>
        <p:grpSpPr>
          <a:xfrm>
            <a:off x="-3597998" y="1487040"/>
            <a:ext cx="20969640" cy="9986640"/>
            <a:chOff x="-2248750" y="929400"/>
            <a:chExt cx="13106025" cy="6241650"/>
          </a:xfrm>
        </p:grpSpPr>
        <p:sp>
          <p:nvSpPr>
            <p:cNvPr id="148" name="Google Shape;148;p17"/>
            <p:cNvSpPr/>
            <p:nvPr/>
          </p:nvSpPr>
          <p:spPr>
            <a:xfrm flipH="1">
              <a:off x="-2248750" y="9294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 flipH="1">
              <a:off x="7572575" y="38863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04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8"/>
          <p:cNvGrpSpPr/>
          <p:nvPr/>
        </p:nvGrpSpPr>
        <p:grpSpPr>
          <a:xfrm>
            <a:off x="13489571" y="1793762"/>
            <a:ext cx="970938" cy="8886360"/>
            <a:chOff x="8430982" y="1121100"/>
            <a:chExt cx="606836" cy="5553975"/>
          </a:xfrm>
        </p:grpSpPr>
        <p:cxnSp>
          <p:nvCxnSpPr>
            <p:cNvPr id="152" name="Google Shape;152;p18"/>
            <p:cNvCxnSpPr/>
            <p:nvPr/>
          </p:nvCxnSpPr>
          <p:spPr>
            <a:xfrm rot="-5400000" flipH="1">
              <a:off x="6160068" y="3797325"/>
              <a:ext cx="5352900" cy="402600"/>
            </a:xfrm>
            <a:prstGeom prst="bentConnector3">
              <a:avLst>
                <a:gd name="adj1" fmla="val 50061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3" name="Google Shape;153;p18"/>
            <p:cNvSpPr/>
            <p:nvPr/>
          </p:nvSpPr>
          <p:spPr>
            <a:xfrm>
              <a:off x="8430982" y="112110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1221024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2"/>
          </p:nvPr>
        </p:nvSpPr>
        <p:spPr>
          <a:xfrm>
            <a:off x="1221024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3"/>
          </p:nvPr>
        </p:nvSpPr>
        <p:spPr>
          <a:xfrm>
            <a:off x="5362320" y="4008717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4"/>
          </p:nvPr>
        </p:nvSpPr>
        <p:spPr>
          <a:xfrm>
            <a:off x="9503616" y="4008715"/>
            <a:ext cx="3905760" cy="207216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5"/>
          </p:nvPr>
        </p:nvSpPr>
        <p:spPr>
          <a:xfrm>
            <a:off x="5362360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6"/>
          </p:nvPr>
        </p:nvSpPr>
        <p:spPr>
          <a:xfrm>
            <a:off x="9503616" y="3145520"/>
            <a:ext cx="3905760" cy="916320"/>
          </a:xfrm>
          <a:prstGeom prst="rect">
            <a:avLst/>
          </a:prstGeom>
          <a:ln>
            <a:noFill/>
          </a:ln>
        </p:spPr>
        <p:txBody>
          <a:bodyPr spcFirstLastPara="1" wrap="square" lIns="146280" tIns="146280" rIns="146280" bIns="14628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61" name="Google Shape;161;p18"/>
          <p:cNvGrpSpPr/>
          <p:nvPr/>
        </p:nvGrpSpPr>
        <p:grpSpPr>
          <a:xfrm>
            <a:off x="-2480558" y="-3461758"/>
            <a:ext cx="19816760" cy="14989800"/>
            <a:chOff x="-1550350" y="-2163600"/>
            <a:chExt cx="12385475" cy="9368625"/>
          </a:xfrm>
        </p:grpSpPr>
        <p:sp>
          <p:nvSpPr>
            <p:cNvPr id="162" name="Google Shape;162;p18"/>
            <p:cNvSpPr/>
            <p:nvPr/>
          </p:nvSpPr>
          <p:spPr>
            <a:xfrm>
              <a:off x="7550425" y="-21636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-1550350" y="39203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882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4"/>
          <p:cNvGrpSpPr/>
          <p:nvPr/>
        </p:nvGrpSpPr>
        <p:grpSpPr>
          <a:xfrm>
            <a:off x="13204725" y="-38400"/>
            <a:ext cx="1263555" cy="8569440"/>
            <a:chOff x="8252953" y="-24000"/>
            <a:chExt cx="789722" cy="5355900"/>
          </a:xfrm>
        </p:grpSpPr>
        <p:cxnSp>
          <p:nvCxnSpPr>
            <p:cNvPr id="238" name="Google Shape;238;p24"/>
            <p:cNvCxnSpPr/>
            <p:nvPr/>
          </p:nvCxnSpPr>
          <p:spPr>
            <a:xfrm rot="-5400000" flipH="1">
              <a:off x="5939250" y="2429400"/>
              <a:ext cx="5355900" cy="4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9" name="Google Shape;239;p24"/>
            <p:cNvSpPr/>
            <p:nvPr/>
          </p:nvSpPr>
          <p:spPr>
            <a:xfrm>
              <a:off x="8633175" y="44037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8252953" y="307975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4"/>
          <p:cNvGrpSpPr/>
          <p:nvPr/>
        </p:nvGrpSpPr>
        <p:grpSpPr>
          <a:xfrm>
            <a:off x="508560" y="-3705798"/>
            <a:ext cx="6896640" cy="15489080"/>
            <a:chOff x="317850" y="-2316125"/>
            <a:chExt cx="4310400" cy="9680675"/>
          </a:xfrm>
        </p:grpSpPr>
        <p:sp>
          <p:nvSpPr>
            <p:cNvPr id="242" name="Google Shape;242;p24"/>
            <p:cNvSpPr/>
            <p:nvPr/>
          </p:nvSpPr>
          <p:spPr>
            <a:xfrm>
              <a:off x="3178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343550" y="-2316125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363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5"/>
          <p:cNvGrpSpPr/>
          <p:nvPr/>
        </p:nvGrpSpPr>
        <p:grpSpPr>
          <a:xfrm>
            <a:off x="196068" y="3315840"/>
            <a:ext cx="2637179" cy="8750560"/>
            <a:chOff x="122538" y="2072400"/>
            <a:chExt cx="1648237" cy="5469100"/>
          </a:xfrm>
        </p:grpSpPr>
        <p:cxnSp>
          <p:nvCxnSpPr>
            <p:cNvPr id="246" name="Google Shape;246;p25"/>
            <p:cNvCxnSpPr/>
            <p:nvPr/>
          </p:nvCxnSpPr>
          <p:spPr>
            <a:xfrm rot="-5400000" flipH="1">
              <a:off x="-1635275" y="41354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7" name="Google Shape;247;p25"/>
            <p:cNvSpPr/>
            <p:nvPr/>
          </p:nvSpPr>
          <p:spPr>
            <a:xfrm>
              <a:off x="122538" y="46505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190038" y="20724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25"/>
          <p:cNvGrpSpPr/>
          <p:nvPr/>
        </p:nvGrpSpPr>
        <p:grpSpPr>
          <a:xfrm>
            <a:off x="4687440" y="-2931680"/>
            <a:ext cx="12997680" cy="14343360"/>
            <a:chOff x="2929650" y="-1832300"/>
            <a:chExt cx="8123550" cy="8964600"/>
          </a:xfrm>
        </p:grpSpPr>
        <p:sp>
          <p:nvSpPr>
            <p:cNvPr id="250" name="Google Shape;250;p25"/>
            <p:cNvSpPr/>
            <p:nvPr/>
          </p:nvSpPr>
          <p:spPr>
            <a:xfrm>
              <a:off x="7768500" y="38476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2929650" y="-18323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64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3659122" y="6974623"/>
            <a:ext cx="1038760" cy="797960"/>
          </a:xfrm>
          <a:custGeom>
            <a:avLst/>
            <a:gdLst/>
            <a:ahLst/>
            <a:cxnLst/>
            <a:rect l="l" t="t" r="r" b="b"/>
            <a:pathLst>
              <a:path w="25969" h="19949" extrusionOk="0">
                <a:moveTo>
                  <a:pt x="25969" y="0"/>
                </a:moveTo>
                <a:lnTo>
                  <a:pt x="20894" y="10700"/>
                </a:lnTo>
                <a:lnTo>
                  <a:pt x="3995" y="6699"/>
                </a:lnTo>
                <a:lnTo>
                  <a:pt x="0" y="19949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5" name="Google Shape;75;p14"/>
          <p:cNvSpPr/>
          <p:nvPr/>
        </p:nvSpPr>
        <p:spPr>
          <a:xfrm rot="-3476213">
            <a:off x="-21910" y="195185"/>
            <a:ext cx="948091" cy="880650"/>
          </a:xfrm>
          <a:custGeom>
            <a:avLst/>
            <a:gdLst/>
            <a:ahLst/>
            <a:cxnLst/>
            <a:rect l="l" t="t" r="r" b="b"/>
            <a:pathLst>
              <a:path w="40238" h="22015" extrusionOk="0">
                <a:moveTo>
                  <a:pt x="40238" y="0"/>
                </a:moveTo>
                <a:lnTo>
                  <a:pt x="27642" y="12947"/>
                </a:lnTo>
                <a:lnTo>
                  <a:pt x="12596" y="8398"/>
                </a:lnTo>
                <a:lnTo>
                  <a:pt x="0" y="22015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4"/>
          <p:cNvSpPr/>
          <p:nvPr/>
        </p:nvSpPr>
        <p:spPr>
          <a:xfrm>
            <a:off x="-115198" y="7307640"/>
            <a:ext cx="1961640" cy="768000"/>
          </a:xfrm>
          <a:custGeom>
            <a:avLst/>
            <a:gdLst/>
            <a:ahLst/>
            <a:cxnLst/>
            <a:rect l="l" t="t" r="r" b="b"/>
            <a:pathLst>
              <a:path w="49041" h="19200" extrusionOk="0">
                <a:moveTo>
                  <a:pt x="0" y="0"/>
                </a:moveTo>
                <a:lnTo>
                  <a:pt x="7955" y="9265"/>
                </a:lnTo>
                <a:lnTo>
                  <a:pt x="32721" y="3840"/>
                </a:lnTo>
                <a:lnTo>
                  <a:pt x="49041" y="1920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7757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152000" y="1843960"/>
            <a:ext cx="12326400" cy="55296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08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2200">
                <a:solidFill>
                  <a:srgbClr val="434343"/>
                </a:solidFill>
              </a:defRPr>
            </a:lvl1pPr>
            <a:lvl2pPr marL="1463040" lvl="1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194560" lvl="2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926080" lvl="3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657600" lvl="4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4389120" lvl="5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5120640" lvl="6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5852160" lvl="7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6583680" lvl="8" indent="-508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-66680" y="4792560"/>
            <a:ext cx="887920" cy="1644560"/>
          </a:xfrm>
          <a:custGeom>
            <a:avLst/>
            <a:gdLst/>
            <a:ahLst/>
            <a:cxnLst/>
            <a:rect l="l" t="t" r="r" b="b"/>
            <a:pathLst>
              <a:path w="22198" h="41114" extrusionOk="0">
                <a:moveTo>
                  <a:pt x="0" y="41114"/>
                </a:moveTo>
                <a:lnTo>
                  <a:pt x="8823" y="23067"/>
                </a:lnTo>
                <a:lnTo>
                  <a:pt x="22165" y="24052"/>
                </a:lnTo>
                <a:lnTo>
                  <a:pt x="22198" y="0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/>
          <p:nvPr/>
        </p:nvSpPr>
        <p:spPr>
          <a:xfrm>
            <a:off x="13357480" y="-96640"/>
            <a:ext cx="887920" cy="1305280"/>
          </a:xfrm>
          <a:custGeom>
            <a:avLst/>
            <a:gdLst/>
            <a:ahLst/>
            <a:cxnLst/>
            <a:rect l="l" t="t" r="r" b="b"/>
            <a:pathLst>
              <a:path w="22198" h="32632" extrusionOk="0">
                <a:moveTo>
                  <a:pt x="22198" y="0"/>
                </a:moveTo>
                <a:lnTo>
                  <a:pt x="17188" y="17828"/>
                </a:lnTo>
                <a:lnTo>
                  <a:pt x="3522" y="15550"/>
                </a:lnTo>
                <a:lnTo>
                  <a:pt x="0" y="32632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1385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9"/>
          <p:cNvGrpSpPr/>
          <p:nvPr/>
        </p:nvGrpSpPr>
        <p:grpSpPr>
          <a:xfrm>
            <a:off x="196070" y="3315840"/>
            <a:ext cx="2637179" cy="8750560"/>
            <a:chOff x="122538" y="2072400"/>
            <a:chExt cx="1648237" cy="5469100"/>
          </a:xfrm>
        </p:grpSpPr>
        <p:cxnSp>
          <p:nvCxnSpPr>
            <p:cNvPr id="166" name="Google Shape;166;p19"/>
            <p:cNvCxnSpPr/>
            <p:nvPr/>
          </p:nvCxnSpPr>
          <p:spPr>
            <a:xfrm rot="-5400000" flipH="1">
              <a:off x="-1635275" y="4135450"/>
              <a:ext cx="5372400" cy="1439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" name="Google Shape;167;p19"/>
            <p:cNvSpPr/>
            <p:nvPr/>
          </p:nvSpPr>
          <p:spPr>
            <a:xfrm>
              <a:off x="122538" y="4650550"/>
              <a:ext cx="409500" cy="4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190038" y="2072400"/>
              <a:ext cx="274500" cy="274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77" tIns="146277" rIns="146277" bIns="14627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1"/>
          </p:nvPr>
        </p:nvSpPr>
        <p:spPr>
          <a:xfrm>
            <a:off x="2740938" y="2626048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2"/>
          </p:nvPr>
        </p:nvSpPr>
        <p:spPr>
          <a:xfrm>
            <a:off x="2740938" y="1972280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3"/>
          </p:nvPr>
        </p:nvSpPr>
        <p:spPr>
          <a:xfrm>
            <a:off x="2740938" y="3872755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4"/>
          </p:nvPr>
        </p:nvSpPr>
        <p:spPr>
          <a:xfrm>
            <a:off x="2740938" y="5773232"/>
            <a:ext cx="5566560" cy="775680"/>
          </a:xfrm>
          <a:prstGeom prst="rect">
            <a:avLst/>
          </a:prstGeom>
        </p:spPr>
        <p:txBody>
          <a:bodyPr spcFirstLastPara="1" wrap="square" lIns="146277" tIns="146277" rIns="146277" bIns="14627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5"/>
          </p:nvPr>
        </p:nvSpPr>
        <p:spPr>
          <a:xfrm>
            <a:off x="2740938" y="4526525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6"/>
          </p:nvPr>
        </p:nvSpPr>
        <p:spPr>
          <a:xfrm>
            <a:off x="2740938" y="6427000"/>
            <a:ext cx="5566560" cy="775680"/>
          </a:xfrm>
          <a:prstGeom prst="rect">
            <a:avLst/>
          </a:prstGeom>
          <a:ln>
            <a:noFill/>
          </a:ln>
        </p:spPr>
        <p:txBody>
          <a:bodyPr spcFirstLastPara="1" wrap="square" lIns="146277" tIns="146277" rIns="146277" bIns="14627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ExtraBold"/>
              <a:buNone/>
              <a:defRPr sz="3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76" name="Google Shape;176;p19"/>
          <p:cNvGrpSpPr/>
          <p:nvPr/>
        </p:nvGrpSpPr>
        <p:grpSpPr>
          <a:xfrm>
            <a:off x="-3098720" y="-2931680"/>
            <a:ext cx="17904240" cy="14714960"/>
            <a:chOff x="-1936700" y="-1832300"/>
            <a:chExt cx="11190150" cy="9196850"/>
          </a:xfrm>
        </p:grpSpPr>
        <p:sp>
          <p:nvSpPr>
            <p:cNvPr id="177" name="Google Shape;177;p19"/>
            <p:cNvSpPr/>
            <p:nvPr/>
          </p:nvSpPr>
          <p:spPr>
            <a:xfrm>
              <a:off x="5968750" y="407985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-1936700" y="-1832300"/>
              <a:ext cx="3284700" cy="3284700"/>
            </a:xfrm>
            <a:prstGeom prst="donut">
              <a:avLst>
                <a:gd name="adj" fmla="val 25000"/>
              </a:avLst>
            </a:prstGeom>
            <a:solidFill>
              <a:srgbClr val="D9D9D9">
                <a:alpha val="3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9"/>
          <p:cNvSpPr>
            <a:spLocks noGrp="1"/>
          </p:cNvSpPr>
          <p:nvPr>
            <p:ph type="pic" idx="7"/>
          </p:nvPr>
        </p:nvSpPr>
        <p:spPr>
          <a:xfrm>
            <a:off x="8551040" y="1868781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0" name="Google Shape;180;p19"/>
          <p:cNvSpPr>
            <a:spLocks noGrp="1"/>
          </p:cNvSpPr>
          <p:nvPr>
            <p:ph type="pic" idx="8"/>
          </p:nvPr>
        </p:nvSpPr>
        <p:spPr>
          <a:xfrm>
            <a:off x="8551040" y="376668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81" name="Google Shape;181;p19"/>
          <p:cNvSpPr>
            <a:spLocks noGrp="1"/>
          </p:cNvSpPr>
          <p:nvPr>
            <p:ph type="pic" idx="9"/>
          </p:nvPr>
        </p:nvSpPr>
        <p:spPr>
          <a:xfrm>
            <a:off x="8551040" y="5667160"/>
            <a:ext cx="3338400" cy="1657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65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6" y="7749543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8" r:id="rId14"/>
    <p:sldLayoutId id="2147483749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1" indent="-342901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672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6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648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2" r:id="rId5"/>
    <p:sldLayoutId id="2147483695" r:id="rId6"/>
    <p:sldLayoutId id="2147483696" r:id="rId7"/>
    <p:sldLayoutId id="2147483697" r:id="rId8"/>
    <p:sldLayoutId id="2147483698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 ExtraBold"/>
              <a:buNone/>
              <a:defRPr sz="3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2619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92717" y="3211459"/>
            <a:ext cx="62543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5000" b="1" dirty="0" err="1" smtClean="0">
                <a:solidFill>
                  <a:srgbClr val="00153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Saúde</a:t>
            </a:r>
            <a:r>
              <a:rPr lang="en-US" sz="5000" b="1" dirty="0" smtClean="0">
                <a:solidFill>
                  <a:srgbClr val="00153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 </a:t>
            </a:r>
            <a:r>
              <a:rPr lang="en-US" sz="5000" b="1" dirty="0" err="1" smtClean="0">
                <a:solidFill>
                  <a:srgbClr val="00153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Envelhecimento</a:t>
            </a:r>
            <a:endParaRPr lang="en-US" sz="5000" b="1" dirty="0">
              <a:solidFill>
                <a:srgbClr val="00153E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92717" y="4031793"/>
            <a:ext cx="7556421" cy="362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3200" dirty="0" err="1" smtClean="0">
                <a:solidFill>
                  <a:srgbClr val="00153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Mente</a:t>
            </a:r>
            <a:r>
              <a:rPr lang="en-US" sz="3200" dirty="0" smtClean="0">
                <a:solidFill>
                  <a:srgbClr val="00153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e </a:t>
            </a:r>
            <a:r>
              <a:rPr lang="en-US" sz="3200" dirty="0" err="1" smtClean="0">
                <a:solidFill>
                  <a:srgbClr val="00153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Corpo</a:t>
            </a:r>
            <a:r>
              <a:rPr lang="en-US" sz="3200" dirty="0" smtClean="0">
                <a:solidFill>
                  <a:srgbClr val="00153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do </a:t>
            </a:r>
            <a:r>
              <a:rPr lang="en-US" sz="3200" dirty="0" err="1" smtClean="0">
                <a:solidFill>
                  <a:srgbClr val="00153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Idoso</a:t>
            </a:r>
            <a:endParaRPr lang="en-US" sz="3200" dirty="0">
              <a:solidFill>
                <a:srgbClr val="00153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7155" y="5787884"/>
            <a:ext cx="2753318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pt-BR" sz="2400" dirty="0">
                <a:solidFill>
                  <a:srgbClr val="00153E"/>
                </a:solidFill>
              </a:rPr>
              <a:t>Dr. Leonardo Oliva</a:t>
            </a:r>
          </a:p>
          <a:p>
            <a:r>
              <a:rPr lang="pt-BR" sz="2400" dirty="0">
                <a:solidFill>
                  <a:srgbClr val="00153E"/>
                </a:solidFill>
              </a:rPr>
              <a:t>Médico Geriatra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74396" y="7624573"/>
            <a:ext cx="205697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pt-BR" dirty="0" smtClean="0">
                <a:solidFill>
                  <a:srgbClr val="00153E"/>
                </a:solidFill>
              </a:rPr>
              <a:t>SETEMBRO 2025</a:t>
            </a:r>
            <a:endParaRPr lang="pt-BR" dirty="0">
              <a:solidFill>
                <a:srgbClr val="00153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31061" r="4600" b="33030"/>
          <a:stretch/>
        </p:blipFill>
        <p:spPr bwMode="auto">
          <a:xfrm>
            <a:off x="336191" y="417768"/>
            <a:ext cx="3036066" cy="8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695745" y="921478"/>
            <a:ext cx="951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153E"/>
                </a:solidFill>
                <a:latin typeface="Montserrat" charset="0"/>
              </a:rPr>
              <a:t>AUDIÊNCIA PÚBLICA </a:t>
            </a:r>
            <a:r>
              <a:rPr lang="pt-BR" b="1" dirty="0" smtClean="0">
                <a:solidFill>
                  <a:srgbClr val="00153E"/>
                </a:solidFill>
                <a:latin typeface="Montserrat" charset="0"/>
              </a:rPr>
              <a:t>COMISSÃO </a:t>
            </a:r>
            <a:r>
              <a:rPr lang="pt-BR" b="1" dirty="0">
                <a:solidFill>
                  <a:srgbClr val="00153E"/>
                </a:solidFill>
                <a:latin typeface="Montserrat" charset="0"/>
              </a:rPr>
              <a:t>DE DEFESA DOS DIREITOS DA PESSOA IDOSA</a:t>
            </a:r>
            <a:r>
              <a:rPr lang="pt-BR" dirty="0" smtClean="0">
                <a:solidFill>
                  <a:srgbClr val="00153E"/>
                </a:solidFill>
                <a:latin typeface="Montserrat" charset="0"/>
              </a:rPr>
              <a:t> </a:t>
            </a:r>
            <a:endParaRPr lang="pt-BR" dirty="0">
              <a:solidFill>
                <a:srgbClr val="00153E"/>
              </a:solidFill>
              <a:latin typeface="Montserrat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189" y="4790867"/>
            <a:ext cx="541337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sz="2400" dirty="0" smtClean="0"/>
              <a:t>Alterações farmacocinéticas e farmacodinâmicas associadas ao envelhecimento</a:t>
            </a:r>
          </a:p>
          <a:p>
            <a:endParaRPr lang="pt-PT" sz="2400" dirty="0"/>
          </a:p>
          <a:p>
            <a:r>
              <a:rPr lang="pt-PT" sz="2400" dirty="0" smtClean="0"/>
              <a:t>Maior risco de eventos adversos relacionados a medicamentos</a:t>
            </a:r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smtClean="0"/>
              <a:t>Maior prevalencia de polifarmácia</a:t>
            </a:r>
          </a:p>
          <a:p>
            <a:endParaRPr lang="pt-PT" sz="2400" dirty="0"/>
          </a:p>
          <a:p>
            <a:r>
              <a:rPr lang="pt-PT" sz="2400" dirty="0" smtClean="0"/>
              <a:t>Risco aumentado para ocorrência de “Cascata Iatrogênica” </a:t>
            </a:r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smtClean="0"/>
              <a:t>Prescrição otimizada, incluindo a desprescrição quando necessário. </a:t>
            </a:r>
            <a:endParaRPr lang="pt-PT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4500" dirty="0" smtClean="0"/>
              <a:t>Medicamentos</a:t>
            </a:r>
            <a:endParaRPr lang="pt-BR" sz="45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689873" y="7541111"/>
            <a:ext cx="10510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Steinman</a:t>
            </a:r>
            <a:r>
              <a:rPr lang="pt-BR" sz="1200" dirty="0"/>
              <a:t> MA, Holmes HM. </a:t>
            </a:r>
            <a:r>
              <a:rPr lang="pt-BR" sz="1200" dirty="0" err="1"/>
              <a:t>Medication</a:t>
            </a:r>
            <a:r>
              <a:rPr lang="pt-BR" sz="1200" dirty="0"/>
              <a:t> </a:t>
            </a:r>
            <a:r>
              <a:rPr lang="pt-BR" sz="1200" dirty="0" err="1"/>
              <a:t>prescribing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de-</a:t>
            </a:r>
            <a:r>
              <a:rPr lang="pt-BR" sz="1200" dirty="0" err="1"/>
              <a:t>prescribing</a:t>
            </a:r>
            <a:r>
              <a:rPr lang="pt-BR" sz="1200" dirty="0"/>
              <a:t>. In: Halter </a:t>
            </a:r>
            <a:r>
              <a:rPr lang="pt-BR" sz="1200" dirty="0" err="1"/>
              <a:t>JB</a:t>
            </a:r>
            <a:r>
              <a:rPr lang="pt-BR" sz="1200" dirty="0"/>
              <a:t>, </a:t>
            </a:r>
            <a:r>
              <a:rPr lang="pt-BR" sz="1200" dirty="0" err="1"/>
              <a:t>Ouslander</a:t>
            </a:r>
            <a:r>
              <a:rPr lang="pt-BR" sz="1200" dirty="0"/>
              <a:t> </a:t>
            </a:r>
            <a:r>
              <a:rPr lang="pt-BR" sz="1200" dirty="0" err="1"/>
              <a:t>JG</a:t>
            </a:r>
            <a:r>
              <a:rPr lang="pt-BR" sz="1200" dirty="0"/>
              <a:t>, </a:t>
            </a:r>
            <a:r>
              <a:rPr lang="pt-BR" sz="1200" dirty="0" err="1"/>
              <a:t>Studenski</a:t>
            </a:r>
            <a:r>
              <a:rPr lang="pt-BR" sz="1200" dirty="0"/>
              <a:t> S, High </a:t>
            </a:r>
            <a:r>
              <a:rPr lang="pt-BR" sz="1200" dirty="0" err="1"/>
              <a:t>KP</a:t>
            </a:r>
            <a:r>
              <a:rPr lang="pt-BR" sz="1200" dirty="0"/>
              <a:t>, </a:t>
            </a:r>
            <a:r>
              <a:rPr lang="pt-BR" sz="1200" dirty="0" err="1"/>
              <a:t>Asthana</a:t>
            </a:r>
            <a:r>
              <a:rPr lang="pt-BR" sz="1200" dirty="0"/>
              <a:t> S, Ritchie C, </a:t>
            </a:r>
            <a:r>
              <a:rPr lang="pt-BR" sz="1200" dirty="0" err="1"/>
              <a:t>Supiano</a:t>
            </a:r>
            <a:r>
              <a:rPr lang="pt-BR" sz="1200" dirty="0"/>
              <a:t> MA, </a:t>
            </a:r>
            <a:r>
              <a:rPr lang="pt-BR" sz="1200" dirty="0" err="1"/>
              <a:t>Schmader</a:t>
            </a:r>
            <a:r>
              <a:rPr lang="pt-BR" sz="1200" dirty="0"/>
              <a:t> </a:t>
            </a:r>
            <a:r>
              <a:rPr lang="pt-BR" sz="1200" dirty="0" err="1"/>
              <a:t>KE</a:t>
            </a:r>
            <a:r>
              <a:rPr lang="pt-BR" sz="1200" dirty="0"/>
              <a:t>, </a:t>
            </a:r>
            <a:r>
              <a:rPr lang="pt-BR" sz="1200" dirty="0" err="1"/>
              <a:t>editors</a:t>
            </a:r>
            <a:r>
              <a:rPr lang="pt-BR" sz="1200" dirty="0"/>
              <a:t>. </a:t>
            </a:r>
            <a:r>
              <a:rPr lang="pt-BR" sz="1200" i="1" dirty="0" err="1"/>
              <a:t>Hazzard’s</a:t>
            </a:r>
            <a:r>
              <a:rPr lang="pt-BR" sz="1200" i="1" dirty="0"/>
              <a:t> </a:t>
            </a:r>
            <a:r>
              <a:rPr lang="pt-BR" sz="1200" i="1" dirty="0" err="1"/>
              <a:t>Geriatric</a:t>
            </a:r>
            <a:r>
              <a:rPr lang="pt-BR" sz="1200" i="1" dirty="0"/>
              <a:t> Medicine </a:t>
            </a:r>
            <a:r>
              <a:rPr lang="pt-BR" sz="1200" i="1" dirty="0" err="1"/>
              <a:t>and</a:t>
            </a:r>
            <a:r>
              <a:rPr lang="pt-BR" sz="1200" i="1" dirty="0"/>
              <a:t> </a:t>
            </a:r>
            <a:r>
              <a:rPr lang="pt-BR" sz="1200" i="1" dirty="0" err="1"/>
              <a:t>Gerontology</a:t>
            </a:r>
            <a:r>
              <a:rPr lang="pt-BR" sz="1200" dirty="0"/>
              <a:t>. 7th ed. New York: McGraw-Hill; 2022. p. 408-420</a:t>
            </a:r>
          </a:p>
        </p:txBody>
      </p:sp>
    </p:spTree>
    <p:extLst>
      <p:ext uri="{BB962C8B-B14F-4D97-AF65-F5344CB8AC3E}">
        <p14:creationId xmlns:p14="http://schemas.microsoft.com/office/powerpoint/2010/main" val="39489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969120" y="1600447"/>
            <a:ext cx="12326400" cy="5439706"/>
          </a:xfrm>
        </p:spPr>
        <p:txBody>
          <a:bodyPr/>
          <a:lstStyle/>
          <a:p>
            <a:r>
              <a:rPr lang="pt-BR" sz="2400" dirty="0" smtClean="0"/>
              <a:t>Demência / Depressão x Envelhecimento Normal</a:t>
            </a:r>
          </a:p>
          <a:p>
            <a:pPr marL="152400" indent="0">
              <a:buNone/>
            </a:pPr>
            <a:endParaRPr lang="pt-BR" sz="2400" dirty="0" smtClean="0"/>
          </a:p>
          <a:p>
            <a:r>
              <a:rPr lang="pt-BR" sz="2400" dirty="0" smtClean="0"/>
              <a:t>Idade </a:t>
            </a:r>
            <a:r>
              <a:rPr lang="pt-BR" sz="2400" dirty="0"/>
              <a:t>é um dos maiores fatores de risco para doenças </a:t>
            </a:r>
            <a:r>
              <a:rPr lang="pt-BR" sz="2400" dirty="0" err="1"/>
              <a:t>neurodegenerativas</a:t>
            </a:r>
            <a:r>
              <a:rPr lang="pt-BR" sz="2400" dirty="0"/>
              <a:t> </a:t>
            </a:r>
            <a:r>
              <a:rPr lang="pt-BR" sz="2400" dirty="0" smtClean="0"/>
              <a:t>como </a:t>
            </a:r>
            <a:r>
              <a:rPr lang="pt-BR" sz="2400" dirty="0"/>
              <a:t>as demências, especialmente </a:t>
            </a:r>
            <a:r>
              <a:rPr lang="pt-BR" sz="2400" dirty="0" smtClean="0"/>
              <a:t>Doença </a:t>
            </a:r>
            <a:r>
              <a:rPr lang="pt-BR" sz="2400" dirty="0"/>
              <a:t>de Alzheimer e à Doença </a:t>
            </a:r>
            <a:r>
              <a:rPr lang="pt-BR" sz="2400" dirty="0" smtClean="0"/>
              <a:t>Cerebrovascular </a:t>
            </a:r>
          </a:p>
          <a:p>
            <a:endParaRPr lang="pt-BR" sz="2400" dirty="0"/>
          </a:p>
          <a:p>
            <a:r>
              <a:rPr lang="pt-BR" sz="2400" dirty="0"/>
              <a:t>2,71 </a:t>
            </a:r>
            <a:r>
              <a:rPr lang="pt-BR" sz="2400" dirty="0" smtClean="0"/>
              <a:t>milhões de indivíduos 60+ no Brasil vivem com Demência. </a:t>
            </a:r>
          </a:p>
          <a:p>
            <a:r>
              <a:rPr lang="pt-BR" sz="2400" dirty="0" smtClean="0"/>
              <a:t>No mundo, um novo diagnóstico a cada 3 segundos. </a:t>
            </a:r>
          </a:p>
          <a:p>
            <a:endParaRPr lang="pt-BR" sz="2400" dirty="0" smtClean="0"/>
          </a:p>
          <a:p>
            <a:r>
              <a:rPr lang="pt-BR" sz="2400" dirty="0" smtClean="0"/>
              <a:t>Prevalências </a:t>
            </a:r>
            <a:r>
              <a:rPr lang="pt-BR" sz="2400" dirty="0"/>
              <a:t>de sintomas depressivos </a:t>
            </a:r>
            <a:r>
              <a:rPr lang="pt-BR" sz="2400" dirty="0" smtClean="0"/>
              <a:t>: </a:t>
            </a:r>
            <a:r>
              <a:rPr lang="pt-BR" sz="2400" b="1" dirty="0" smtClean="0"/>
              <a:t>10–15</a:t>
            </a:r>
            <a:r>
              <a:rPr lang="pt-BR" sz="2400" b="1" dirty="0"/>
              <a:t>% </a:t>
            </a:r>
            <a:r>
              <a:rPr lang="pt-BR" sz="2400" b="1" dirty="0" smtClean="0"/>
              <a:t>em </a:t>
            </a:r>
            <a:r>
              <a:rPr lang="pt-BR" sz="2400" b="1" dirty="0"/>
              <a:t>idosos</a:t>
            </a:r>
            <a:r>
              <a:rPr lang="pt-BR" sz="2400" dirty="0" smtClean="0"/>
              <a:t>,</a:t>
            </a:r>
          </a:p>
          <a:p>
            <a:endParaRPr lang="pt-BR" sz="2400" dirty="0" smtClean="0"/>
          </a:p>
          <a:p>
            <a:pPr marL="152400" indent="0">
              <a:buNone/>
            </a:pPr>
            <a:r>
              <a:rPr lang="pt-BR" sz="2400" dirty="0" smtClean="0"/>
              <a:t>No </a:t>
            </a:r>
            <a:r>
              <a:rPr lang="pt-BR" sz="2400" dirty="0"/>
              <a:t>idoso, transtornos de humor podem ser difíceis de diagnosticar, pois costumam se manifestar de forma atípica, muitas vezes camuflados por queixas somáticas 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69120" y="410826"/>
            <a:ext cx="12326400" cy="916320"/>
          </a:xfrm>
        </p:spPr>
        <p:txBody>
          <a:bodyPr/>
          <a:lstStyle/>
          <a:p>
            <a:pPr algn="l"/>
            <a:r>
              <a:rPr lang="pt-BR" sz="4500" dirty="0" smtClean="0"/>
              <a:t>Mente</a:t>
            </a:r>
            <a:endParaRPr lang="pt-BR" sz="45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53497" y="7040153"/>
            <a:ext cx="1252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Ferri CP, Prince M, </a:t>
            </a:r>
            <a:r>
              <a:rPr lang="pt-BR" sz="1200" dirty="0" err="1"/>
              <a:t>Brayne</a:t>
            </a:r>
            <a:r>
              <a:rPr lang="pt-BR" sz="1200" dirty="0"/>
              <a:t> C. Prevalência estimada de demência no Brasil: Relatório Nacional sobre a Demência: Epidemiologia, (</a:t>
            </a:r>
            <a:r>
              <a:rPr lang="pt-BR" sz="1200" dirty="0" err="1"/>
              <a:t>re</a:t>
            </a:r>
            <a:r>
              <a:rPr lang="pt-BR" sz="1200" dirty="0"/>
              <a:t>)conhecimento e projeções futuras. Ministério da Saúde / UNIFESP. Brasília; 2024</a:t>
            </a:r>
            <a:r>
              <a:rPr lang="pt-BR" sz="1200" dirty="0" smtClean="0"/>
              <a:t>.</a:t>
            </a:r>
          </a:p>
          <a:p>
            <a:r>
              <a:rPr lang="pt-BR" sz="1200" dirty="0" err="1" smtClean="0"/>
              <a:t>Alzheimer’s</a:t>
            </a:r>
            <a:r>
              <a:rPr lang="pt-BR" sz="1200" dirty="0" smtClean="0"/>
              <a:t> </a:t>
            </a:r>
            <a:r>
              <a:rPr lang="pt-BR" sz="1200" dirty="0" err="1"/>
              <a:t>Disease</a:t>
            </a:r>
            <a:r>
              <a:rPr lang="pt-BR" sz="1200" dirty="0"/>
              <a:t> </a:t>
            </a:r>
            <a:r>
              <a:rPr lang="pt-BR" sz="1200" dirty="0" err="1" smtClean="0"/>
              <a:t>International</a:t>
            </a:r>
            <a:endParaRPr lang="pt-BR" sz="1200" dirty="0" smtClean="0"/>
          </a:p>
          <a:p>
            <a:r>
              <a:rPr lang="pt-BR" sz="1200" dirty="0" smtClean="0"/>
              <a:t>Trevisan </a:t>
            </a:r>
            <a:r>
              <a:rPr lang="pt-BR" sz="1200" dirty="0" err="1"/>
              <a:t>FK</a:t>
            </a:r>
            <a:r>
              <a:rPr lang="pt-BR" sz="1200" dirty="0"/>
              <a:t>, Silva </a:t>
            </a:r>
            <a:r>
              <a:rPr lang="pt-BR" sz="1200" dirty="0" err="1"/>
              <a:t>Rde</a:t>
            </a:r>
            <a:r>
              <a:rPr lang="pt-BR" sz="1200" dirty="0"/>
              <a:t> H, </a:t>
            </a:r>
            <a:r>
              <a:rPr lang="pt-BR" sz="1200" dirty="0" err="1"/>
              <a:t>Antunez</a:t>
            </a:r>
            <a:r>
              <a:rPr lang="pt-BR" sz="1200" dirty="0"/>
              <a:t> Reis S F, Weber M, </a:t>
            </a:r>
            <a:r>
              <a:rPr lang="pt-BR" sz="1200" dirty="0" err="1"/>
              <a:t>Corseuil</a:t>
            </a:r>
            <a:r>
              <a:rPr lang="pt-BR" sz="1200" dirty="0"/>
              <a:t> G, </a:t>
            </a:r>
            <a:r>
              <a:rPr lang="pt-BR" sz="1200" dirty="0" err="1"/>
              <a:t>Giehl</a:t>
            </a:r>
            <a:r>
              <a:rPr lang="pt-BR" sz="1200" dirty="0"/>
              <a:t> M. </a:t>
            </a:r>
            <a:r>
              <a:rPr lang="pt-BR" sz="1200" dirty="0" err="1"/>
              <a:t>Prevalence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depressive</a:t>
            </a:r>
            <a:r>
              <a:rPr lang="pt-BR" sz="1200" dirty="0"/>
              <a:t> </a:t>
            </a:r>
            <a:r>
              <a:rPr lang="pt-BR" sz="1200" dirty="0" err="1"/>
              <a:t>symptoms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associated</a:t>
            </a:r>
            <a:r>
              <a:rPr lang="pt-BR" sz="1200" dirty="0"/>
              <a:t> </a:t>
            </a:r>
            <a:r>
              <a:rPr lang="pt-BR" sz="1200" dirty="0" err="1"/>
              <a:t>factors</a:t>
            </a:r>
            <a:r>
              <a:rPr lang="pt-BR" sz="1200" dirty="0"/>
              <a:t> in </a:t>
            </a:r>
            <a:r>
              <a:rPr lang="pt-BR" sz="1200" dirty="0" err="1"/>
              <a:t>older</a:t>
            </a:r>
            <a:r>
              <a:rPr lang="pt-BR" sz="1200" dirty="0"/>
              <a:t> </a:t>
            </a:r>
            <a:r>
              <a:rPr lang="pt-BR" sz="1200" dirty="0" err="1"/>
              <a:t>adults</a:t>
            </a:r>
            <a:r>
              <a:rPr lang="pt-BR" sz="1200" dirty="0"/>
              <a:t>: 2019 </a:t>
            </a:r>
            <a:r>
              <a:rPr lang="pt-BR" sz="1200" dirty="0" err="1"/>
              <a:t>Brazilian</a:t>
            </a:r>
            <a:r>
              <a:rPr lang="pt-BR" sz="1200" dirty="0"/>
              <a:t> </a:t>
            </a:r>
            <a:r>
              <a:rPr lang="pt-BR" sz="1200" dirty="0" err="1"/>
              <a:t>National</a:t>
            </a:r>
            <a:r>
              <a:rPr lang="pt-BR" sz="1200" dirty="0"/>
              <a:t> Health </a:t>
            </a:r>
            <a:r>
              <a:rPr lang="pt-BR" sz="1200" dirty="0" err="1"/>
              <a:t>Survey</a:t>
            </a:r>
            <a:r>
              <a:rPr lang="pt-BR" sz="1200" dirty="0"/>
              <a:t>. </a:t>
            </a:r>
            <a:r>
              <a:rPr lang="pt-BR" sz="1200" i="1" dirty="0" err="1"/>
              <a:t>Cad</a:t>
            </a:r>
            <a:r>
              <a:rPr lang="pt-BR" sz="1200" i="1" dirty="0"/>
              <a:t> </a:t>
            </a:r>
            <a:r>
              <a:rPr lang="pt-BR" sz="1200" i="1" dirty="0" err="1"/>
              <a:t>Saude</a:t>
            </a:r>
            <a:r>
              <a:rPr lang="pt-BR" sz="1200" i="1" dirty="0"/>
              <a:t> Publica</a:t>
            </a:r>
            <a:r>
              <a:rPr lang="pt-BR" sz="1200" dirty="0"/>
              <a:t>. 2024;40(12):e00006124</a:t>
            </a:r>
          </a:p>
        </p:txBody>
      </p:sp>
    </p:spTree>
    <p:extLst>
      <p:ext uri="{BB962C8B-B14F-4D97-AF65-F5344CB8AC3E}">
        <p14:creationId xmlns:p14="http://schemas.microsoft.com/office/powerpoint/2010/main" val="13912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152000" y="1940039"/>
            <a:ext cx="12326400" cy="4181061"/>
          </a:xfrm>
        </p:spPr>
        <p:txBody>
          <a:bodyPr/>
          <a:lstStyle/>
          <a:p>
            <a:r>
              <a:rPr lang="pt-BR" sz="2400" dirty="0" smtClean="0"/>
              <a:t>Diminuição </a:t>
            </a:r>
            <a:r>
              <a:rPr lang="pt-BR" sz="2400" dirty="0"/>
              <a:t>da massa e qualidade muscular </a:t>
            </a:r>
          </a:p>
          <a:p>
            <a:r>
              <a:rPr lang="pt-BR" sz="2400" dirty="0" smtClean="0"/>
              <a:t>Aumento </a:t>
            </a:r>
            <a:r>
              <a:rPr lang="pt-BR" sz="2400" dirty="0"/>
              <a:t>da gordura corporal </a:t>
            </a:r>
          </a:p>
          <a:p>
            <a:r>
              <a:rPr lang="pt-BR" sz="2400" dirty="0" smtClean="0"/>
              <a:t>Redução </a:t>
            </a:r>
            <a:r>
              <a:rPr lang="pt-BR" sz="2400" dirty="0"/>
              <a:t>da água corporal total </a:t>
            </a:r>
          </a:p>
          <a:p>
            <a:r>
              <a:rPr lang="pt-BR" sz="2400" dirty="0" smtClean="0"/>
              <a:t>Redução </a:t>
            </a:r>
            <a:r>
              <a:rPr lang="pt-BR" sz="2400" dirty="0"/>
              <a:t>da massa óssea 	</a:t>
            </a:r>
            <a:endParaRPr lang="pt-BR" sz="2400" dirty="0" smtClean="0"/>
          </a:p>
          <a:p>
            <a:r>
              <a:rPr lang="pt-BR" sz="2400" dirty="0" smtClean="0"/>
              <a:t>Redução da acuidade visual e perda auditiva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 err="1" smtClean="0"/>
              <a:t>Sarcopenia</a:t>
            </a:r>
            <a:r>
              <a:rPr lang="pt-BR" sz="2400" dirty="0" smtClean="0"/>
              <a:t> - </a:t>
            </a:r>
            <a:r>
              <a:rPr lang="pt-BR" sz="2400" b="1" dirty="0"/>
              <a:t>síndrome geriátrica caracterizada pela perda progressiva e generalizada de massa muscular esquelética, força e função física, associada a risco aumentado de quedas, incapacidade, fragilidade e </a:t>
            </a:r>
            <a:r>
              <a:rPr lang="pt-BR" sz="2400" b="1" dirty="0" smtClean="0"/>
              <a:t>morte. 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4500" dirty="0" smtClean="0"/>
              <a:t>Mobilidade</a:t>
            </a:r>
            <a:endParaRPr lang="pt-BR" sz="45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75012" y="6906410"/>
            <a:ext cx="12693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/>
          </a:p>
          <a:p>
            <a:r>
              <a:rPr lang="pt-BR" sz="1200" dirty="0"/>
              <a:t>Canedo AC, Lopes F, S Marilia, Motta. Alterações fisiológicas do envelhecimento. Tratado de Geriatria e Gerontologia, 5. Ed, Rio de Janeiro :Guanabara Koogan, 2022 </a:t>
            </a:r>
            <a:endParaRPr lang="pt-BR" sz="1200" dirty="0" smtClean="0"/>
          </a:p>
          <a:p>
            <a:endParaRPr lang="pt-BR" sz="1200" dirty="0"/>
          </a:p>
          <a:p>
            <a:r>
              <a:rPr lang="pt-BR" sz="1200" dirty="0"/>
              <a:t>Cruz-</a:t>
            </a:r>
            <a:r>
              <a:rPr lang="pt-BR" sz="1200" dirty="0" err="1"/>
              <a:t>Jentoft</a:t>
            </a:r>
            <a:r>
              <a:rPr lang="pt-BR" sz="1200" dirty="0"/>
              <a:t> </a:t>
            </a:r>
            <a:r>
              <a:rPr lang="pt-BR" sz="1200" dirty="0" err="1"/>
              <a:t>AJ</a:t>
            </a:r>
            <a:r>
              <a:rPr lang="pt-BR" sz="1200" dirty="0"/>
              <a:t>, </a:t>
            </a:r>
            <a:r>
              <a:rPr lang="pt-BR" sz="1200" dirty="0" err="1"/>
              <a:t>Bahat</a:t>
            </a:r>
            <a:r>
              <a:rPr lang="pt-BR" sz="1200" dirty="0"/>
              <a:t> G, Bauer J, </a:t>
            </a:r>
            <a:r>
              <a:rPr lang="pt-BR" sz="1200" dirty="0" err="1"/>
              <a:t>Boirie</a:t>
            </a:r>
            <a:r>
              <a:rPr lang="pt-BR" sz="1200" dirty="0"/>
              <a:t> Y, </a:t>
            </a:r>
            <a:r>
              <a:rPr lang="pt-BR" sz="1200" dirty="0" err="1"/>
              <a:t>Bruyère</a:t>
            </a:r>
            <a:r>
              <a:rPr lang="pt-BR" sz="1200" dirty="0"/>
              <a:t> O, </a:t>
            </a:r>
            <a:r>
              <a:rPr lang="pt-BR" sz="1200" dirty="0" err="1"/>
              <a:t>Cederholm</a:t>
            </a:r>
            <a:r>
              <a:rPr lang="pt-BR" sz="1200" dirty="0"/>
              <a:t> T, et al. </a:t>
            </a:r>
            <a:r>
              <a:rPr lang="pt-BR" sz="1200" dirty="0" err="1"/>
              <a:t>Sarcopenia</a:t>
            </a:r>
            <a:r>
              <a:rPr lang="pt-BR" sz="1200" dirty="0"/>
              <a:t>: </a:t>
            </a:r>
            <a:r>
              <a:rPr lang="pt-BR" sz="1200" dirty="0" err="1"/>
              <a:t>revised</a:t>
            </a:r>
            <a:r>
              <a:rPr lang="pt-BR" sz="1200" dirty="0"/>
              <a:t> </a:t>
            </a:r>
            <a:r>
              <a:rPr lang="pt-BR" sz="1200" dirty="0" err="1"/>
              <a:t>European</a:t>
            </a:r>
            <a:r>
              <a:rPr lang="pt-BR" sz="1200" dirty="0"/>
              <a:t> consensus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definition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diagnosis</a:t>
            </a:r>
            <a:r>
              <a:rPr lang="pt-BR" sz="1200" dirty="0"/>
              <a:t>. </a:t>
            </a:r>
            <a:r>
              <a:rPr lang="pt-BR" sz="1200" i="1" dirty="0"/>
              <a:t>Age </a:t>
            </a:r>
            <a:r>
              <a:rPr lang="pt-BR" sz="1200" i="1" dirty="0" err="1"/>
              <a:t>Ageing</a:t>
            </a:r>
            <a:r>
              <a:rPr lang="pt-BR" sz="1200" dirty="0"/>
              <a:t>. 2019;48(1):16–31.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50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85026" y="367796"/>
            <a:ext cx="12326400" cy="916320"/>
          </a:xfrm>
        </p:spPr>
        <p:txBody>
          <a:bodyPr/>
          <a:lstStyle/>
          <a:p>
            <a:pPr algn="l"/>
            <a:r>
              <a:rPr lang="pt-BR" sz="4500" dirty="0" err="1" smtClean="0"/>
              <a:t>Multi</a:t>
            </a:r>
            <a:r>
              <a:rPr lang="pt-BR" sz="4500" dirty="0" smtClean="0"/>
              <a:t> Complexidade</a:t>
            </a:r>
            <a:endParaRPr lang="pt-BR" sz="450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4294967295"/>
          </p:nvPr>
        </p:nvSpPr>
        <p:spPr>
          <a:xfrm>
            <a:off x="258182" y="2371939"/>
            <a:ext cx="6551407" cy="6402484"/>
          </a:xfrm>
        </p:spPr>
        <p:txBody>
          <a:bodyPr/>
          <a:lstStyle/>
          <a:p>
            <a:r>
              <a:rPr lang="pt-BR" sz="2400" dirty="0" err="1" smtClean="0"/>
              <a:t>Multimorbidade</a:t>
            </a:r>
            <a:r>
              <a:rPr lang="pt-BR" sz="2400" dirty="0" smtClean="0"/>
              <a:t> </a:t>
            </a:r>
            <a:r>
              <a:rPr lang="pt-BR" sz="2400" dirty="0"/>
              <a:t>+ situações que envolvem fatores </a:t>
            </a:r>
            <a:r>
              <a:rPr lang="pt-BR" sz="2400" dirty="0" err="1" smtClean="0"/>
              <a:t>bio-psico-sociais</a:t>
            </a:r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r>
              <a:rPr lang="pt-BR" sz="2400" dirty="0" smtClean="0"/>
              <a:t>Gerenciamento  /  Equipe multiprofissional </a:t>
            </a:r>
          </a:p>
          <a:p>
            <a:r>
              <a:rPr lang="pt-BR" sz="2400" dirty="0" smtClean="0"/>
              <a:t>Importância da </a:t>
            </a:r>
            <a:r>
              <a:rPr lang="pt-BR" sz="2400" dirty="0" err="1" smtClean="0"/>
              <a:t>AGA</a:t>
            </a:r>
            <a:r>
              <a:rPr lang="pt-BR" sz="2400" dirty="0" smtClean="0"/>
              <a:t> </a:t>
            </a:r>
          </a:p>
          <a:p>
            <a:endParaRPr lang="pt-BR" sz="2400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23098" r="35088" b="25608"/>
          <a:stretch/>
        </p:blipFill>
        <p:spPr bwMode="auto">
          <a:xfrm>
            <a:off x="6809589" y="1844814"/>
            <a:ext cx="6884895" cy="564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95482" y="7756263"/>
            <a:ext cx="723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Associação Médica Brasileira. </a:t>
            </a:r>
            <a:r>
              <a:rPr lang="pt-BR" sz="1200" i="1" dirty="0"/>
              <a:t>Tratado de Medicina Geral</a:t>
            </a:r>
            <a:r>
              <a:rPr lang="pt-BR" sz="1200" dirty="0"/>
              <a:t>. Rio de Janeiro: Guanabara Koogan; 2024.</a:t>
            </a:r>
          </a:p>
        </p:txBody>
      </p:sp>
    </p:spTree>
    <p:extLst>
      <p:ext uri="{BB962C8B-B14F-4D97-AF65-F5344CB8AC3E}">
        <p14:creationId xmlns:p14="http://schemas.microsoft.com/office/powerpoint/2010/main" val="998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subTitle" idx="1"/>
          </p:nvPr>
        </p:nvSpPr>
        <p:spPr>
          <a:xfrm>
            <a:off x="538814" y="1972936"/>
            <a:ext cx="5055162" cy="916320"/>
          </a:xfrm>
        </p:spPr>
        <p:txBody>
          <a:bodyPr/>
          <a:lstStyle/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err="1" smtClean="0"/>
              <a:t>Imunossenescência</a:t>
            </a:r>
            <a:endParaRPr lang="pt-BR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2"/>
          </p:nvPr>
        </p:nvSpPr>
        <p:spPr>
          <a:xfrm>
            <a:off x="1005871" y="2928399"/>
            <a:ext cx="5460406" cy="4236194"/>
          </a:xfrm>
        </p:spPr>
        <p:txBody>
          <a:bodyPr/>
          <a:lstStyle/>
          <a:p>
            <a:pPr algn="l"/>
            <a:r>
              <a:rPr lang="pt-BR" sz="2400" dirty="0"/>
              <a:t>envelhecimento do sistema imunológico, caracterizado pela diminuição da resposta imune e da </a:t>
            </a:r>
            <a:r>
              <a:rPr lang="pt-BR" sz="2400" dirty="0" smtClean="0"/>
              <a:t>memória imunológica.</a:t>
            </a:r>
          </a:p>
          <a:p>
            <a:pPr algn="l"/>
            <a:endParaRPr lang="pt-BR" sz="2400" dirty="0"/>
          </a:p>
          <a:p>
            <a:pPr algn="l"/>
            <a:r>
              <a:rPr lang="pt-BR" sz="2400" dirty="0"/>
              <a:t>Menor capacidade de lidar com infecções e aumenta a suscetibilidade a doenças em indivíduos mais velhos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8814" y="357038"/>
            <a:ext cx="12326400" cy="916320"/>
          </a:xfrm>
        </p:spPr>
        <p:txBody>
          <a:bodyPr/>
          <a:lstStyle/>
          <a:p>
            <a:pPr algn="l"/>
            <a:r>
              <a:rPr lang="pt-BR" sz="4500" dirty="0" err="1" smtClean="0"/>
              <a:t>Multi</a:t>
            </a:r>
            <a:r>
              <a:rPr lang="pt-BR" sz="4500" dirty="0" smtClean="0"/>
              <a:t> Complexidade</a:t>
            </a:r>
            <a:endParaRPr lang="pt-BR" sz="45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7115" r="52961" b="41836"/>
          <a:stretch/>
        </p:blipFill>
        <p:spPr>
          <a:xfrm>
            <a:off x="6231527" y="3012140"/>
            <a:ext cx="8263844" cy="290456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41064" y="1602889"/>
            <a:ext cx="1284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endParaRPr lang="pt-BR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362320" y="7734748"/>
            <a:ext cx="8740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Weiskopf</a:t>
            </a:r>
            <a:r>
              <a:rPr lang="pt-BR" sz="1200" dirty="0"/>
              <a:t> D, </a:t>
            </a:r>
            <a:r>
              <a:rPr lang="pt-BR" sz="1200" dirty="0" err="1"/>
              <a:t>Weinberger</a:t>
            </a:r>
            <a:r>
              <a:rPr lang="pt-BR" sz="1200" dirty="0"/>
              <a:t> B, </a:t>
            </a:r>
            <a:r>
              <a:rPr lang="pt-BR" sz="1200" dirty="0" err="1"/>
              <a:t>Grubeck-Loebenstein</a:t>
            </a:r>
            <a:r>
              <a:rPr lang="pt-BR" sz="1200" dirty="0"/>
              <a:t> B. The </a:t>
            </a:r>
            <a:r>
              <a:rPr lang="pt-BR" sz="1200" dirty="0" err="1"/>
              <a:t>aging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immune</a:t>
            </a:r>
            <a:r>
              <a:rPr lang="pt-BR" sz="1200" dirty="0"/>
              <a:t> system. </a:t>
            </a:r>
            <a:r>
              <a:rPr lang="pt-BR" sz="1200" dirty="0" err="1"/>
              <a:t>Transpl</a:t>
            </a:r>
            <a:r>
              <a:rPr lang="pt-BR" sz="1200" dirty="0"/>
              <a:t> Int. 2009;22(11):1041-50. [1]</a:t>
            </a:r>
            <a:r>
              <a:rPr lang="pt-BR" sz="1200" dirty="0" smtClean="0"/>
              <a:t>.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844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subTitle" idx="1"/>
          </p:nvPr>
        </p:nvSpPr>
        <p:spPr>
          <a:xfrm>
            <a:off x="409722" y="1467327"/>
            <a:ext cx="5055162" cy="916320"/>
          </a:xfrm>
        </p:spPr>
        <p:txBody>
          <a:bodyPr/>
          <a:lstStyle/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Fragilidade</a:t>
            </a:r>
            <a:endParaRPr lang="pt-BR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2"/>
          </p:nvPr>
        </p:nvSpPr>
        <p:spPr>
          <a:xfrm>
            <a:off x="538814" y="2789214"/>
            <a:ext cx="12355127" cy="2736330"/>
          </a:xfrm>
        </p:spPr>
        <p:txBody>
          <a:bodyPr/>
          <a:lstStyle/>
          <a:p>
            <a:pPr algn="l"/>
            <a:r>
              <a:rPr lang="pt-BR" sz="2400" dirty="0"/>
              <a:t>S</a:t>
            </a:r>
            <a:r>
              <a:rPr lang="pt-BR" sz="2400" dirty="0" smtClean="0"/>
              <a:t>índrome </a:t>
            </a:r>
            <a:r>
              <a:rPr lang="pt-BR" sz="2400" dirty="0"/>
              <a:t>clínica definida pela redução da reserva e diminuição da resistência a estressores, resultando em vulnerabilidade </a:t>
            </a:r>
            <a:r>
              <a:rPr lang="pt-BR" sz="2400" dirty="0" smtClean="0"/>
              <a:t>aumentada.</a:t>
            </a:r>
          </a:p>
          <a:p>
            <a:pPr algn="l"/>
            <a:r>
              <a:rPr lang="pt-BR" sz="2400" dirty="0"/>
              <a:t>Um estado pró-inflamatório crônico que pode ser compreendido como o resultado final do processo de envelhecimento</a:t>
            </a:r>
            <a:r>
              <a:rPr lang="pt-BR" sz="2400" dirty="0" smtClean="0"/>
              <a:t>.</a:t>
            </a:r>
          </a:p>
          <a:p>
            <a:pPr algn="l"/>
            <a:endParaRPr lang="pt-BR" sz="2400" dirty="0"/>
          </a:p>
          <a:p>
            <a:pPr algn="l"/>
            <a:endParaRPr lang="pt-BR" sz="2400" dirty="0" smtClean="0"/>
          </a:p>
          <a:p>
            <a:pPr algn="l"/>
            <a:r>
              <a:rPr lang="pt-BR" sz="2400" dirty="0"/>
              <a:t>C</a:t>
            </a:r>
            <a:r>
              <a:rPr lang="pt-BR" sz="2400" dirty="0" smtClean="0"/>
              <a:t>aracterizada por critérios como perda de peso involuntária, fraqueza muscular, baixa atividade física, lentidão na marcha e exaustão. </a:t>
            </a:r>
          </a:p>
          <a:p>
            <a:pPr algn="l"/>
            <a:endParaRPr lang="pt-BR" sz="2400" dirty="0"/>
          </a:p>
          <a:p>
            <a:pPr algn="l"/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8814" y="357038"/>
            <a:ext cx="12326400" cy="916320"/>
          </a:xfrm>
        </p:spPr>
        <p:txBody>
          <a:bodyPr/>
          <a:lstStyle/>
          <a:p>
            <a:pPr algn="l"/>
            <a:r>
              <a:rPr lang="pt-BR" sz="4500" dirty="0" err="1" smtClean="0"/>
              <a:t>Multi</a:t>
            </a:r>
            <a:r>
              <a:rPr lang="pt-BR" sz="4500" dirty="0" smtClean="0"/>
              <a:t> Complexidade</a:t>
            </a:r>
            <a:endParaRPr lang="pt-BR" sz="45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292301" y="7732048"/>
            <a:ext cx="9520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Instituto </a:t>
            </a:r>
            <a:r>
              <a:rPr lang="pt-BR" sz="1200" dirty="0"/>
              <a:t>Nacional de Saúde. Síndrome da Fragilidade: Definição e História Natural [Internet]. </a:t>
            </a:r>
            <a:r>
              <a:rPr lang="pt-BR" sz="1200" dirty="0" err="1"/>
              <a:t>Bethesda</a:t>
            </a:r>
            <a:r>
              <a:rPr lang="pt-BR" sz="1200" dirty="0"/>
              <a:t>: Instituto Nacional de Saúde; </a:t>
            </a:r>
            <a:r>
              <a:rPr lang="pt-BR" sz="1200" dirty="0" smtClean="0"/>
              <a:t>2011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128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3360" y="518402"/>
            <a:ext cx="12326400" cy="916320"/>
          </a:xfrm>
        </p:spPr>
        <p:txBody>
          <a:bodyPr/>
          <a:lstStyle/>
          <a:p>
            <a:pPr algn="l"/>
            <a:r>
              <a:rPr lang="pt-BR" sz="4500" dirty="0" smtClean="0"/>
              <a:t>Mais importante</a:t>
            </a:r>
            <a:endParaRPr lang="pt-BR" sz="45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00460" y="2140772"/>
            <a:ext cx="1102658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Medicina centrada na pessoa</a:t>
            </a:r>
          </a:p>
          <a:p>
            <a:r>
              <a:rPr lang="pt-BR" sz="2400" dirty="0" smtClean="0"/>
              <a:t>Considerar crenças, valores e preferências individuais </a:t>
            </a:r>
          </a:p>
          <a:p>
            <a:endParaRPr lang="pt-BR" sz="2400" dirty="0"/>
          </a:p>
          <a:p>
            <a:r>
              <a:rPr lang="pt-BR" sz="2400" dirty="0" smtClean="0"/>
              <a:t>Processo de envelhecimento é bastante heterogêneo</a:t>
            </a:r>
          </a:p>
          <a:p>
            <a:r>
              <a:rPr lang="pt-BR" sz="2400" dirty="0" smtClean="0"/>
              <a:t>Ausência </a:t>
            </a:r>
            <a:r>
              <a:rPr lang="pt-BR" sz="2400" dirty="0"/>
              <a:t>da dicotomia certo x errado</a:t>
            </a:r>
          </a:p>
          <a:p>
            <a:endParaRPr lang="pt-BR" sz="2400" dirty="0"/>
          </a:p>
          <a:p>
            <a:r>
              <a:rPr lang="pt-BR" sz="2400" dirty="0"/>
              <a:t>Decisões complexas de </a:t>
            </a:r>
            <a:r>
              <a:rPr lang="pt-BR" sz="2400" dirty="0" smtClean="0"/>
              <a:t>saúde: </a:t>
            </a:r>
            <a:endParaRPr lang="pt-BR" sz="2400" dirty="0"/>
          </a:p>
          <a:p>
            <a:pPr lvl="1"/>
            <a:r>
              <a:rPr lang="pt-BR" sz="2400" dirty="0"/>
              <a:t>Conhecimento </a:t>
            </a:r>
            <a:r>
              <a:rPr lang="pt-BR" sz="2400" dirty="0" smtClean="0"/>
              <a:t>técnico </a:t>
            </a:r>
            <a:r>
              <a:rPr lang="pt-BR" sz="2400" dirty="0"/>
              <a:t>científico</a:t>
            </a:r>
          </a:p>
          <a:p>
            <a:pPr lvl="1"/>
            <a:r>
              <a:rPr lang="pt-BR" sz="2400" dirty="0" smtClean="0"/>
              <a:t>Prática </a:t>
            </a:r>
            <a:r>
              <a:rPr lang="pt-BR" sz="2400" dirty="0"/>
              <a:t>baseada em evidencia</a:t>
            </a:r>
          </a:p>
          <a:p>
            <a:pPr lvl="1"/>
            <a:r>
              <a:rPr lang="pt-BR" sz="2400" dirty="0"/>
              <a:t>Bom Senso </a:t>
            </a:r>
          </a:p>
          <a:p>
            <a:pPr lvl="1"/>
            <a:r>
              <a:rPr lang="pt-BR" sz="2400" dirty="0"/>
              <a:t>Sensibilidade </a:t>
            </a:r>
          </a:p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1317044" y="733492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Leonardo Oliva, 2025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138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10955" y="1908480"/>
            <a:ext cx="10188480" cy="4046880"/>
          </a:xfrm>
        </p:spPr>
        <p:txBody>
          <a:bodyPr/>
          <a:lstStyle/>
          <a:p>
            <a:r>
              <a:rPr lang="pt-BR" sz="5000" dirty="0" smtClean="0"/>
              <a:t>Envelhecer não é um problema. O Problema é envelhecer sem estarmos preparados para os desafios que esse processo irá trazer; tanto do ponto de vista individual, quanto coletivo. </a:t>
            </a:r>
            <a:endParaRPr lang="pt-BR" sz="5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1575228" y="757338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Leonardo Oliva, 2025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87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0954" y="-1185177"/>
            <a:ext cx="11248434" cy="11248434"/>
          </a:xfrm>
          <a:custGeom>
            <a:avLst/>
            <a:gdLst/>
            <a:ahLst/>
            <a:cxnLst/>
            <a:rect l="l" t="t" r="r" b="b"/>
            <a:pathLst>
              <a:path w="14060541" h="14060541">
                <a:moveTo>
                  <a:pt x="0" y="0"/>
                </a:moveTo>
                <a:lnTo>
                  <a:pt x="14060541" y="0"/>
                </a:lnTo>
                <a:lnTo>
                  <a:pt x="14060541" y="14060541"/>
                </a:lnTo>
                <a:lnTo>
                  <a:pt x="0" y="1406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6482" y="6996659"/>
            <a:ext cx="3291840" cy="329184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ítulo 1"/>
          <p:cNvSpPr txBox="1">
            <a:spLocks/>
          </p:cNvSpPr>
          <p:nvPr/>
        </p:nvSpPr>
        <p:spPr>
          <a:xfrm>
            <a:off x="808049" y="1147854"/>
            <a:ext cx="3291840" cy="914400"/>
          </a:xfrm>
          <a:prstGeom prst="rect">
            <a:avLst/>
          </a:prstGeom>
        </p:spPr>
        <p:txBody>
          <a:bodyPr lIns="73150" tIns="36574" rIns="73150" bIns="36574"/>
          <a:lstStyle>
            <a:lvl1pPr algn="ctr" defTabSz="91403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4300" b="1" dirty="0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" charset="0"/>
              </a:rPr>
              <a:t>Obrigado</a:t>
            </a:r>
          </a:p>
        </p:txBody>
      </p:sp>
      <p:sp>
        <p:nvSpPr>
          <p:cNvPr id="26" name="CaixaDeTexto 6"/>
          <p:cNvSpPr txBox="1">
            <a:spLocks noChangeArrowheads="1"/>
          </p:cNvSpPr>
          <p:nvPr/>
        </p:nvSpPr>
        <p:spPr bwMode="auto">
          <a:xfrm>
            <a:off x="1814950" y="4842221"/>
            <a:ext cx="5561758" cy="6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1" tIns="73150" rIns="146301" bIns="731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leo_oliva@hotmail.com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814947" y="5482397"/>
            <a:ext cx="2478749" cy="646326"/>
          </a:xfrm>
          <a:prstGeom prst="rect">
            <a:avLst/>
          </a:prstGeom>
          <a:noFill/>
        </p:spPr>
        <p:txBody>
          <a:bodyPr wrap="none" lIns="146301" tIns="73150" rIns="146301" bIns="73150" rtlCol="0">
            <a:spAutoFit/>
          </a:bodyPr>
          <a:lstStyle/>
          <a:p>
            <a:r>
              <a:rPr lang="pt-BR" sz="3200" b="1" dirty="0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@</a:t>
            </a:r>
            <a:r>
              <a:rPr lang="pt-BR" sz="3200" b="1" dirty="0" err="1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leo_oliva</a:t>
            </a:r>
            <a:endParaRPr lang="pt-BR" sz="3200" b="1" dirty="0">
              <a:solidFill>
                <a:srgbClr val="0015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8" descr="http://www.hospitalalianca.com.br/templates/alianca/images/ha-mar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862" y="3723716"/>
            <a:ext cx="1895733" cy="5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INSTITUTO LONGEVITA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4" r="73513" b="-1"/>
          <a:stretch/>
        </p:blipFill>
        <p:spPr>
          <a:xfrm>
            <a:off x="8811057" y="3358948"/>
            <a:ext cx="1795983" cy="1080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526;p48"/>
          <p:cNvGrpSpPr/>
          <p:nvPr/>
        </p:nvGrpSpPr>
        <p:grpSpPr>
          <a:xfrm>
            <a:off x="1227214" y="5575645"/>
            <a:ext cx="553690" cy="553078"/>
            <a:chOff x="3303268" y="3817349"/>
            <a:chExt cx="346056" cy="345674"/>
          </a:xfrm>
        </p:grpSpPr>
        <p:sp>
          <p:nvSpPr>
            <p:cNvPr id="16" name="Google Shape;527;p48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7" name="Google Shape;528;p48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8" name="Google Shape;529;p48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19" name="Google Shape;530;p48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solidFill>
                  <a:schemeClr val="dk1"/>
                </a:solidFill>
              </a:endParaRPr>
            </a:p>
          </p:txBody>
        </p:sp>
      </p:grpSp>
      <p:grpSp>
        <p:nvGrpSpPr>
          <p:cNvPr id="20" name="Google Shape;11758;p68"/>
          <p:cNvGrpSpPr/>
          <p:nvPr/>
        </p:nvGrpSpPr>
        <p:grpSpPr>
          <a:xfrm>
            <a:off x="1303220" y="4951085"/>
            <a:ext cx="419086" cy="448880"/>
            <a:chOff x="5170480" y="2934639"/>
            <a:chExt cx="261929" cy="280550"/>
          </a:xfrm>
        </p:grpSpPr>
        <p:sp>
          <p:nvSpPr>
            <p:cNvPr id="21" name="Google Shape;11759;p68"/>
            <p:cNvSpPr/>
            <p:nvPr/>
          </p:nvSpPr>
          <p:spPr>
            <a:xfrm>
              <a:off x="5170480" y="2934639"/>
              <a:ext cx="243340" cy="280550"/>
            </a:xfrm>
            <a:custGeom>
              <a:avLst/>
              <a:gdLst/>
              <a:ahLst/>
              <a:cxnLst/>
              <a:rect l="l" t="t" r="r" b="b"/>
              <a:pathLst>
                <a:path w="7645" h="8814" extrusionOk="0">
                  <a:moveTo>
                    <a:pt x="4192" y="301"/>
                  </a:moveTo>
                  <a:lnTo>
                    <a:pt x="5228" y="1337"/>
                  </a:lnTo>
                  <a:lnTo>
                    <a:pt x="3144" y="1337"/>
                  </a:lnTo>
                  <a:lnTo>
                    <a:pt x="4192" y="301"/>
                  </a:lnTo>
                  <a:close/>
                  <a:moveTo>
                    <a:pt x="4190" y="0"/>
                  </a:moveTo>
                  <a:cubicBezTo>
                    <a:pt x="4156" y="0"/>
                    <a:pt x="4120" y="9"/>
                    <a:pt x="4097" y="27"/>
                  </a:cubicBezTo>
                  <a:lnTo>
                    <a:pt x="2787" y="1337"/>
                  </a:lnTo>
                  <a:lnTo>
                    <a:pt x="703" y="1337"/>
                  </a:lnTo>
                  <a:cubicBezTo>
                    <a:pt x="632" y="1337"/>
                    <a:pt x="572" y="1396"/>
                    <a:pt x="572" y="1480"/>
                  </a:cubicBezTo>
                  <a:lnTo>
                    <a:pt x="572" y="3623"/>
                  </a:lnTo>
                  <a:lnTo>
                    <a:pt x="144" y="3623"/>
                  </a:lnTo>
                  <a:cubicBezTo>
                    <a:pt x="60" y="3623"/>
                    <a:pt x="1" y="3682"/>
                    <a:pt x="1" y="3754"/>
                  </a:cubicBezTo>
                  <a:lnTo>
                    <a:pt x="1" y="8683"/>
                  </a:lnTo>
                  <a:cubicBezTo>
                    <a:pt x="1" y="8754"/>
                    <a:pt x="60" y="8814"/>
                    <a:pt x="144" y="8814"/>
                  </a:cubicBezTo>
                  <a:lnTo>
                    <a:pt x="1489" y="8814"/>
                  </a:lnTo>
                  <a:cubicBezTo>
                    <a:pt x="1572" y="8814"/>
                    <a:pt x="1632" y="8754"/>
                    <a:pt x="1632" y="8683"/>
                  </a:cubicBezTo>
                  <a:cubicBezTo>
                    <a:pt x="1632" y="8599"/>
                    <a:pt x="1572" y="8540"/>
                    <a:pt x="1489" y="8540"/>
                  </a:cubicBezTo>
                  <a:lnTo>
                    <a:pt x="275" y="8540"/>
                  </a:lnTo>
                  <a:lnTo>
                    <a:pt x="275" y="4004"/>
                  </a:lnTo>
                  <a:lnTo>
                    <a:pt x="882" y="4456"/>
                  </a:lnTo>
                  <a:cubicBezTo>
                    <a:pt x="904" y="4469"/>
                    <a:pt x="928" y="4476"/>
                    <a:pt x="952" y="4476"/>
                  </a:cubicBezTo>
                  <a:cubicBezTo>
                    <a:pt x="992" y="4476"/>
                    <a:pt x="1031" y="4458"/>
                    <a:pt x="1061" y="4420"/>
                  </a:cubicBezTo>
                  <a:cubicBezTo>
                    <a:pt x="1108" y="4361"/>
                    <a:pt x="1096" y="4289"/>
                    <a:pt x="1037" y="4242"/>
                  </a:cubicBezTo>
                  <a:lnTo>
                    <a:pt x="834" y="4087"/>
                  </a:lnTo>
                  <a:lnTo>
                    <a:pt x="834" y="3766"/>
                  </a:lnTo>
                  <a:lnTo>
                    <a:pt x="834" y="3754"/>
                  </a:lnTo>
                  <a:lnTo>
                    <a:pt x="834" y="3730"/>
                  </a:lnTo>
                  <a:lnTo>
                    <a:pt x="834" y="1610"/>
                  </a:lnTo>
                  <a:lnTo>
                    <a:pt x="7371" y="1610"/>
                  </a:lnTo>
                  <a:lnTo>
                    <a:pt x="7371" y="2099"/>
                  </a:lnTo>
                  <a:cubicBezTo>
                    <a:pt x="7371" y="2170"/>
                    <a:pt x="7430" y="2230"/>
                    <a:pt x="7502" y="2230"/>
                  </a:cubicBezTo>
                  <a:cubicBezTo>
                    <a:pt x="7585" y="2230"/>
                    <a:pt x="7645" y="2170"/>
                    <a:pt x="7645" y="2099"/>
                  </a:cubicBezTo>
                  <a:lnTo>
                    <a:pt x="7645" y="1468"/>
                  </a:lnTo>
                  <a:cubicBezTo>
                    <a:pt x="7633" y="1396"/>
                    <a:pt x="7573" y="1337"/>
                    <a:pt x="7490" y="1337"/>
                  </a:cubicBezTo>
                  <a:lnTo>
                    <a:pt x="5585" y="1337"/>
                  </a:lnTo>
                  <a:lnTo>
                    <a:pt x="4275" y="27"/>
                  </a:lnTo>
                  <a:cubicBezTo>
                    <a:pt x="4257" y="9"/>
                    <a:pt x="4225" y="0"/>
                    <a:pt x="41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1760;p68"/>
            <p:cNvSpPr/>
            <p:nvPr/>
          </p:nvSpPr>
          <p:spPr>
            <a:xfrm>
              <a:off x="5217493" y="3007116"/>
              <a:ext cx="34122" cy="34122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810" y="262"/>
                  </a:moveTo>
                  <a:lnTo>
                    <a:pt x="810" y="810"/>
                  </a:lnTo>
                  <a:lnTo>
                    <a:pt x="274" y="810"/>
                  </a:lnTo>
                  <a:lnTo>
                    <a:pt x="274" y="262"/>
                  </a:lnTo>
                  <a:close/>
                  <a:moveTo>
                    <a:pt x="143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941"/>
                  </a:lnTo>
                  <a:cubicBezTo>
                    <a:pt x="0" y="1012"/>
                    <a:pt x="60" y="1072"/>
                    <a:pt x="143" y="1072"/>
                  </a:cubicBezTo>
                  <a:lnTo>
                    <a:pt x="941" y="1072"/>
                  </a:lnTo>
                  <a:cubicBezTo>
                    <a:pt x="1012" y="1072"/>
                    <a:pt x="1072" y="1012"/>
                    <a:pt x="1072" y="941"/>
                  </a:cubicBezTo>
                  <a:lnTo>
                    <a:pt x="1072" y="131"/>
                  </a:lnTo>
                  <a:cubicBezTo>
                    <a:pt x="1060" y="60"/>
                    <a:pt x="1000" y="0"/>
                    <a:pt x="9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1761;p68"/>
            <p:cNvSpPr/>
            <p:nvPr/>
          </p:nvSpPr>
          <p:spPr>
            <a:xfrm>
              <a:off x="5264474" y="3007116"/>
              <a:ext cx="26196" cy="8371"/>
            </a:xfrm>
            <a:custGeom>
              <a:avLst/>
              <a:gdLst/>
              <a:ahLst/>
              <a:cxnLst/>
              <a:rect l="l" t="t" r="r" b="b"/>
              <a:pathLst>
                <a:path w="823" h="263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62"/>
                    <a:pt x="132" y="262"/>
                  </a:cubicBezTo>
                  <a:lnTo>
                    <a:pt x="679" y="262"/>
                  </a:lnTo>
                  <a:cubicBezTo>
                    <a:pt x="763" y="262"/>
                    <a:pt x="822" y="215"/>
                    <a:pt x="822" y="131"/>
                  </a:cubicBezTo>
                  <a:cubicBezTo>
                    <a:pt x="822" y="60"/>
                    <a:pt x="763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1762;p68"/>
            <p:cNvSpPr/>
            <p:nvPr/>
          </p:nvSpPr>
          <p:spPr>
            <a:xfrm>
              <a:off x="5264856" y="3029079"/>
              <a:ext cx="86068" cy="8371"/>
            </a:xfrm>
            <a:custGeom>
              <a:avLst/>
              <a:gdLst/>
              <a:ahLst/>
              <a:cxnLst/>
              <a:rect l="l" t="t" r="r" b="b"/>
              <a:pathLst>
                <a:path w="2704" h="263" extrusionOk="0">
                  <a:moveTo>
                    <a:pt x="143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03"/>
                    <a:pt x="60" y="263"/>
                    <a:pt x="143" y="263"/>
                  </a:cubicBezTo>
                  <a:lnTo>
                    <a:pt x="2560" y="263"/>
                  </a:lnTo>
                  <a:cubicBezTo>
                    <a:pt x="2644" y="263"/>
                    <a:pt x="2703" y="203"/>
                    <a:pt x="2703" y="132"/>
                  </a:cubicBezTo>
                  <a:cubicBezTo>
                    <a:pt x="2679" y="60"/>
                    <a:pt x="2620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1763;p68"/>
            <p:cNvSpPr/>
            <p:nvPr/>
          </p:nvSpPr>
          <p:spPr>
            <a:xfrm>
              <a:off x="5227710" y="3062819"/>
              <a:ext cx="51565" cy="8753"/>
            </a:xfrm>
            <a:custGeom>
              <a:avLst/>
              <a:gdLst/>
              <a:ahLst/>
              <a:cxnLst/>
              <a:rect l="l" t="t" r="r" b="b"/>
              <a:pathLst>
                <a:path w="1620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1489" y="274"/>
                  </a:lnTo>
                  <a:cubicBezTo>
                    <a:pt x="1560" y="274"/>
                    <a:pt x="1620" y="215"/>
                    <a:pt x="1620" y="143"/>
                  </a:cubicBezTo>
                  <a:cubicBezTo>
                    <a:pt x="1620" y="72"/>
                    <a:pt x="1560" y="0"/>
                    <a:pt x="14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1764;p68"/>
            <p:cNvSpPr/>
            <p:nvPr/>
          </p:nvSpPr>
          <p:spPr>
            <a:xfrm>
              <a:off x="5196644" y="3182945"/>
              <a:ext cx="42461" cy="8371"/>
            </a:xfrm>
            <a:custGeom>
              <a:avLst/>
              <a:gdLst/>
              <a:ahLst/>
              <a:cxnLst/>
              <a:rect l="l" t="t" r="r" b="b"/>
              <a:pathLst>
                <a:path w="1334" h="263" extrusionOk="0">
                  <a:moveTo>
                    <a:pt x="143" y="1"/>
                  </a:moveTo>
                  <a:cubicBezTo>
                    <a:pt x="60" y="1"/>
                    <a:pt x="0" y="60"/>
                    <a:pt x="0" y="132"/>
                  </a:cubicBezTo>
                  <a:cubicBezTo>
                    <a:pt x="0" y="203"/>
                    <a:pt x="60" y="263"/>
                    <a:pt x="143" y="263"/>
                  </a:cubicBezTo>
                  <a:lnTo>
                    <a:pt x="1191" y="263"/>
                  </a:lnTo>
                  <a:cubicBezTo>
                    <a:pt x="1274" y="263"/>
                    <a:pt x="1334" y="203"/>
                    <a:pt x="1334" y="132"/>
                  </a:cubicBezTo>
                  <a:cubicBezTo>
                    <a:pt x="1310" y="60"/>
                    <a:pt x="1274" y="1"/>
                    <a:pt x="1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1765;p68"/>
            <p:cNvSpPr/>
            <p:nvPr/>
          </p:nvSpPr>
          <p:spPr>
            <a:xfrm>
              <a:off x="5210299" y="3013928"/>
              <a:ext cx="222110" cy="201261"/>
            </a:xfrm>
            <a:custGeom>
              <a:avLst/>
              <a:gdLst/>
              <a:ahLst/>
              <a:cxnLst/>
              <a:rect l="l" t="t" r="r" b="b"/>
              <a:pathLst>
                <a:path w="6978" h="6323" extrusionOk="0">
                  <a:moveTo>
                    <a:pt x="4679" y="2632"/>
                  </a:moveTo>
                  <a:lnTo>
                    <a:pt x="4274" y="2929"/>
                  </a:lnTo>
                  <a:lnTo>
                    <a:pt x="1441" y="2929"/>
                  </a:lnTo>
                  <a:lnTo>
                    <a:pt x="1024" y="2632"/>
                  </a:lnTo>
                  <a:close/>
                  <a:moveTo>
                    <a:pt x="3905" y="3168"/>
                  </a:moveTo>
                  <a:lnTo>
                    <a:pt x="3500" y="3465"/>
                  </a:lnTo>
                  <a:lnTo>
                    <a:pt x="2179" y="3465"/>
                  </a:lnTo>
                  <a:lnTo>
                    <a:pt x="1774" y="3168"/>
                  </a:lnTo>
                  <a:close/>
                  <a:moveTo>
                    <a:pt x="3143" y="3727"/>
                  </a:moveTo>
                  <a:lnTo>
                    <a:pt x="2846" y="3942"/>
                  </a:lnTo>
                  <a:lnTo>
                    <a:pt x="2548" y="3727"/>
                  </a:lnTo>
                  <a:close/>
                  <a:moveTo>
                    <a:pt x="6239" y="1"/>
                  </a:moveTo>
                  <a:cubicBezTo>
                    <a:pt x="6167" y="1"/>
                    <a:pt x="6108" y="48"/>
                    <a:pt x="6108" y="132"/>
                  </a:cubicBezTo>
                  <a:lnTo>
                    <a:pt x="6108" y="1263"/>
                  </a:lnTo>
                  <a:lnTo>
                    <a:pt x="6108" y="1596"/>
                  </a:lnTo>
                  <a:lnTo>
                    <a:pt x="5036" y="2382"/>
                  </a:lnTo>
                  <a:lnTo>
                    <a:pt x="667" y="2382"/>
                  </a:lnTo>
                  <a:lnTo>
                    <a:pt x="226" y="2060"/>
                  </a:lnTo>
                  <a:cubicBezTo>
                    <a:pt x="204" y="2047"/>
                    <a:pt x="180" y="2040"/>
                    <a:pt x="156" y="2040"/>
                  </a:cubicBezTo>
                  <a:cubicBezTo>
                    <a:pt x="116" y="2040"/>
                    <a:pt x="77" y="2059"/>
                    <a:pt x="48" y="2096"/>
                  </a:cubicBezTo>
                  <a:cubicBezTo>
                    <a:pt x="0" y="2156"/>
                    <a:pt x="24" y="2227"/>
                    <a:pt x="83" y="2275"/>
                  </a:cubicBezTo>
                  <a:lnTo>
                    <a:pt x="2786" y="4203"/>
                  </a:lnTo>
                  <a:cubicBezTo>
                    <a:pt x="2810" y="4221"/>
                    <a:pt x="2837" y="4230"/>
                    <a:pt x="2863" y="4230"/>
                  </a:cubicBezTo>
                  <a:cubicBezTo>
                    <a:pt x="2890" y="4230"/>
                    <a:pt x="2917" y="4221"/>
                    <a:pt x="2941" y="4203"/>
                  </a:cubicBezTo>
                  <a:lnTo>
                    <a:pt x="6703" y="1513"/>
                  </a:lnTo>
                  <a:lnTo>
                    <a:pt x="6703" y="6049"/>
                  </a:lnTo>
                  <a:lnTo>
                    <a:pt x="786" y="6049"/>
                  </a:lnTo>
                  <a:cubicBezTo>
                    <a:pt x="702" y="6049"/>
                    <a:pt x="643" y="6108"/>
                    <a:pt x="643" y="6192"/>
                  </a:cubicBezTo>
                  <a:cubicBezTo>
                    <a:pt x="643" y="6263"/>
                    <a:pt x="702" y="6323"/>
                    <a:pt x="786" y="6323"/>
                  </a:cubicBezTo>
                  <a:lnTo>
                    <a:pt x="6834" y="6323"/>
                  </a:lnTo>
                  <a:cubicBezTo>
                    <a:pt x="6918" y="6323"/>
                    <a:pt x="6977" y="6263"/>
                    <a:pt x="6977" y="6192"/>
                  </a:cubicBezTo>
                  <a:lnTo>
                    <a:pt x="6977" y="1263"/>
                  </a:lnTo>
                  <a:cubicBezTo>
                    <a:pt x="6941" y="1263"/>
                    <a:pt x="6941" y="1239"/>
                    <a:pt x="6941" y="1239"/>
                  </a:cubicBezTo>
                  <a:cubicBezTo>
                    <a:pt x="6929" y="1191"/>
                    <a:pt x="6882" y="1132"/>
                    <a:pt x="6810" y="1132"/>
                  </a:cubicBezTo>
                  <a:lnTo>
                    <a:pt x="6370" y="1132"/>
                  </a:lnTo>
                  <a:lnTo>
                    <a:pt x="6370" y="132"/>
                  </a:lnTo>
                  <a:cubicBezTo>
                    <a:pt x="6370" y="48"/>
                    <a:pt x="6310" y="1"/>
                    <a:pt x="6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96" y="940247"/>
            <a:ext cx="5411470" cy="22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45082" y="3435459"/>
            <a:ext cx="4288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Dr. Leonardo Oliva</a:t>
            </a:r>
          </a:p>
          <a:p>
            <a:r>
              <a:rPr lang="pt-BR" sz="3600" b="1" dirty="0" smtClean="0">
                <a:solidFill>
                  <a:srgbClr val="0015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Médico Geriatra </a:t>
            </a:r>
            <a:endParaRPr lang="pt-BR" sz="3600" b="1" dirty="0">
              <a:solidFill>
                <a:srgbClr val="0015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15;p3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91" y="364521"/>
            <a:ext cx="4704024" cy="28244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22" name="Google Shape;322;p3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l"/>
            <a:r>
              <a:rPr lang="en" dirty="0" smtClean="0"/>
              <a:t>Dr. Leonardo Oliva</a:t>
            </a:r>
            <a:endParaRPr dirty="0"/>
          </a:p>
        </p:txBody>
      </p:sp>
      <p:sp>
        <p:nvSpPr>
          <p:cNvPr id="325" name="Google Shape;325;p34"/>
          <p:cNvSpPr txBox="1">
            <a:spLocks noGrp="1"/>
          </p:cNvSpPr>
          <p:nvPr>
            <p:ph type="subTitle" idx="3"/>
          </p:nvPr>
        </p:nvSpPr>
        <p:spPr>
          <a:xfrm>
            <a:off x="876503" y="3188970"/>
            <a:ext cx="13045240" cy="580644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Presidente da Sociedade Brasileira de Geriatria e Gerontologia (SBGG)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Tesoureiro da SBGG gestão 2021-2023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Presidente da SBGG Bahia, biênios 2016-2018 e 2018-2021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Médico Geriatra no Hospital Aliança – Rede D´</a:t>
            </a:r>
            <a:r>
              <a:rPr lang="pt-BR" sz="2200" dirty="0" err="1">
                <a:solidFill>
                  <a:srgbClr val="002060"/>
                </a:solidFill>
              </a:rPr>
              <a:t>or</a:t>
            </a:r>
            <a:endParaRPr lang="pt-BR" sz="2200" dirty="0">
              <a:solidFill>
                <a:srgbClr val="002060"/>
              </a:solidFill>
            </a:endParaRP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Médico Geriatra no Instituto </a:t>
            </a:r>
            <a:r>
              <a:rPr lang="pt-BR" sz="2200" dirty="0" err="1">
                <a:solidFill>
                  <a:srgbClr val="002060"/>
                </a:solidFill>
              </a:rPr>
              <a:t>Longevitat</a:t>
            </a:r>
            <a:r>
              <a:rPr lang="pt-BR" sz="2200" dirty="0">
                <a:solidFill>
                  <a:srgbClr val="002060"/>
                </a:solidFill>
              </a:rPr>
              <a:t> – Centro Geriátrico Dr. Adriano </a:t>
            </a:r>
            <a:r>
              <a:rPr lang="pt-BR" sz="2200" dirty="0" err="1">
                <a:solidFill>
                  <a:srgbClr val="002060"/>
                </a:solidFill>
              </a:rPr>
              <a:t>Gordilho</a:t>
            </a:r>
            <a:r>
              <a:rPr lang="pt-BR" sz="2200" dirty="0">
                <a:solidFill>
                  <a:srgbClr val="002060"/>
                </a:solidFill>
              </a:rPr>
              <a:t> 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Título de Especialista em Geriatria pela SBGG/AMB 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Especialista em Geriatria pela UNIFESP/ Escola Paulista de Medicina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Especialista em Clínica Médica pela Casa de Saúde Santa Marcelina – SP </a:t>
            </a:r>
          </a:p>
          <a:p>
            <a:pPr algn="l">
              <a:spcAft>
                <a:spcPts val="960"/>
              </a:spcAft>
              <a:buFont typeface="Arial" pitchFamily="34" charset="0"/>
              <a:buChar char="•"/>
            </a:pPr>
            <a:r>
              <a:rPr lang="pt-BR" sz="2200" dirty="0">
                <a:solidFill>
                  <a:srgbClr val="002060"/>
                </a:solidFill>
              </a:rPr>
              <a:t>Formado em Medicina pela Universidade Federal da Bahia</a:t>
            </a:r>
          </a:p>
          <a:p>
            <a:pPr marL="0" indent="0" algn="l"/>
            <a:endParaRPr dirty="0"/>
          </a:p>
        </p:txBody>
      </p:sp>
      <p:sp>
        <p:nvSpPr>
          <p:cNvPr id="9" name="Google Shape;264;p29"/>
          <p:cNvSpPr txBox="1">
            <a:spLocks noGrp="1"/>
          </p:cNvSpPr>
          <p:nvPr>
            <p:ph type="subTitle" idx="1"/>
          </p:nvPr>
        </p:nvSpPr>
        <p:spPr>
          <a:xfrm>
            <a:off x="1518467" y="1609390"/>
            <a:ext cx="5609891" cy="64224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marL="0" indent="0"/>
            <a:r>
              <a:rPr lang="en" sz="1900" dirty="0"/>
              <a:t>CRM BA 20.329 / RQE 12.301</a:t>
            </a:r>
            <a:endParaRPr sz="1900" dirty="0"/>
          </a:p>
        </p:txBody>
      </p:sp>
    </p:spTree>
    <p:extLst>
      <p:ext uri="{BB962C8B-B14F-4D97-AF65-F5344CB8AC3E}">
        <p14:creationId xmlns:p14="http://schemas.microsoft.com/office/powerpoint/2010/main" val="13913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 rot="-5400000">
            <a:off x="1118160" y="2881000"/>
            <a:ext cx="2964000" cy="3828960"/>
          </a:xfrm>
          <a:prstGeom prst="round1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312" name="Google Shape;312;p33"/>
          <p:cNvCxnSpPr/>
          <p:nvPr/>
        </p:nvCxnSpPr>
        <p:spPr>
          <a:xfrm rot="-5400000" flipH="1">
            <a:off x="-1294520" y="1542000"/>
            <a:ext cx="8991360" cy="4510560"/>
          </a:xfrm>
          <a:prstGeom prst="bentConnector3">
            <a:avLst>
              <a:gd name="adj1" fmla="val 3631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33"/>
          <p:cNvSpPr txBox="1">
            <a:spLocks noGrp="1"/>
          </p:cNvSpPr>
          <p:nvPr>
            <p:ph type="title"/>
          </p:nvPr>
        </p:nvSpPr>
        <p:spPr>
          <a:xfrm>
            <a:off x="1547329" y="509660"/>
            <a:ext cx="9328652" cy="114576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4000" b="1" dirty="0" smtClean="0">
                <a:latin typeface="Montserrat" charset="0"/>
                <a:cs typeface="Montserrat" charset="0"/>
              </a:rPr>
              <a:t>Declaração de Conflito de Interesse </a:t>
            </a:r>
            <a:endParaRPr sz="4000" b="1" dirty="0">
              <a:latin typeface="Montserrat" charset="0"/>
              <a:cs typeface="Montserrat" charset="0"/>
            </a:endParaRPr>
          </a:p>
        </p:txBody>
      </p:sp>
      <p:sp>
        <p:nvSpPr>
          <p:cNvPr id="314" name="Google Shape;314;p33"/>
          <p:cNvSpPr txBox="1">
            <a:spLocks noGrp="1"/>
          </p:cNvSpPr>
          <p:nvPr>
            <p:ph type="body" idx="1"/>
          </p:nvPr>
        </p:nvSpPr>
        <p:spPr>
          <a:xfrm>
            <a:off x="6490828" y="2688588"/>
            <a:ext cx="7601690" cy="2900411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marL="0" indent="0">
              <a:buNone/>
            </a:pPr>
            <a:r>
              <a:rPr lang="pt-BR" sz="4600" dirty="0" smtClean="0"/>
              <a:t>Não há conflitos de interesse relacionados ao tema da aula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2000" dirty="0" smtClean="0"/>
              <a:t>Resolução 1.595/2000 do Conselho Federal de Medicina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17" name="Google Shape;317;p33"/>
          <p:cNvSpPr/>
          <p:nvPr/>
        </p:nvSpPr>
        <p:spPr>
          <a:xfrm>
            <a:off x="611933" y="2237893"/>
            <a:ext cx="655200" cy="65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9" name="Shape 3959"/>
          <p:cNvSpPr txBox="1">
            <a:spLocks noGrp="1"/>
          </p:cNvSpPr>
          <p:nvPr>
            <p:ph type="subTitle" idx="4294967295"/>
          </p:nvPr>
        </p:nvSpPr>
        <p:spPr>
          <a:xfrm>
            <a:off x="6557241" y="7622310"/>
            <a:ext cx="7750463" cy="518160"/>
          </a:xfrm>
          <a:prstGeom prst="rect">
            <a:avLst/>
          </a:prstGeom>
        </p:spPr>
        <p:txBody>
          <a:bodyPr wrap="square" lIns="146277" tIns="146277" rIns="146277" bIns="146277" anchor="t" anchorCtr="0">
            <a:noAutofit/>
          </a:bodyPr>
          <a:lstStyle/>
          <a:p>
            <a:pPr>
              <a:buNone/>
            </a:pPr>
            <a:r>
              <a:rPr lang="pt-BR" sz="1400" dirty="0"/>
              <a:t>Pesquisa Nacional por Amostra de Domicílios Contínua (Pnad Contínua) 2022</a:t>
            </a:r>
            <a:endParaRPr lang="en" sz="1400" dirty="0"/>
          </a:p>
        </p:txBody>
      </p:sp>
      <p:sp>
        <p:nvSpPr>
          <p:cNvPr id="3958" name="Shape 3958"/>
          <p:cNvSpPr txBox="1">
            <a:spLocks noGrp="1"/>
          </p:cNvSpPr>
          <p:nvPr>
            <p:ph type="ctrTitle" idx="4294967295"/>
          </p:nvPr>
        </p:nvSpPr>
        <p:spPr>
          <a:xfrm>
            <a:off x="645392" y="1377732"/>
            <a:ext cx="9787081" cy="1525590"/>
          </a:xfrm>
          <a:prstGeom prst="rect">
            <a:avLst/>
          </a:prstGeom>
          <a:noFill/>
        </p:spPr>
        <p:txBody>
          <a:bodyPr wrap="square" lIns="146277" tIns="146277" rIns="146277" bIns="146277" anchor="b" anchorCtr="0">
            <a:noAutofit/>
          </a:bodyPr>
          <a:lstStyle/>
          <a:p>
            <a:r>
              <a:rPr lang="en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&gt;31.230.000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279271" y="2803664"/>
            <a:ext cx="6133596" cy="917170"/>
          </a:xfrm>
          <a:prstGeom prst="rect">
            <a:avLst/>
          </a:prstGeom>
          <a:noFill/>
        </p:spPr>
        <p:txBody>
          <a:bodyPr wrap="none" lIns="146301" tIns="73150" rIns="146301" bIns="73150" rtlCol="0">
            <a:spAutoFit/>
          </a:bodyPr>
          <a:lstStyle/>
          <a:p>
            <a:r>
              <a:rPr lang="pt-BR" sz="5000" dirty="0"/>
              <a:t>14,7% da população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8105" y="449816"/>
            <a:ext cx="6226570" cy="701727"/>
          </a:xfrm>
          <a:prstGeom prst="rect">
            <a:avLst/>
          </a:prstGeom>
          <a:noFill/>
        </p:spPr>
        <p:txBody>
          <a:bodyPr wrap="none" lIns="146301" tIns="73150" rIns="146301" bIns="73150" rtlCol="0">
            <a:spAutoFit/>
          </a:bodyPr>
          <a:lstStyle/>
          <a:p>
            <a:r>
              <a:rPr lang="pt-BR" sz="3600" b="1" dirty="0" smtClean="0">
                <a:latin typeface="Montserrat" charset="0"/>
                <a:cs typeface="Montserrat" charset="0"/>
              </a:rPr>
              <a:t>Envelhecimento no Brasil</a:t>
            </a:r>
            <a:endParaRPr lang="pt-BR" sz="3600" b="1" dirty="0">
              <a:latin typeface="Montserrat" charset="0"/>
              <a:cs typeface="Montserrat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67691" y="4186489"/>
            <a:ext cx="7298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de 7% </a:t>
            </a:r>
            <a:r>
              <a:rPr lang="pt-BR" sz="2400" dirty="0"/>
              <a:t>para 14</a:t>
            </a:r>
            <a:r>
              <a:rPr lang="pt-BR" sz="2400" dirty="0" smtClean="0"/>
              <a:t>%: </a:t>
            </a:r>
            <a:r>
              <a:rPr lang="pt-BR" sz="2400" dirty="0"/>
              <a:t>França</a:t>
            </a:r>
            <a:r>
              <a:rPr lang="pt-BR" sz="2400" dirty="0" smtClean="0"/>
              <a:t> </a:t>
            </a:r>
            <a:r>
              <a:rPr lang="pt-BR" sz="2400" dirty="0"/>
              <a:t>115 anos / Brasil: 22 anos</a:t>
            </a:r>
            <a:r>
              <a:rPr lang="pt-BR" sz="2400" dirty="0" smtClean="0"/>
              <a:t>.</a:t>
            </a:r>
          </a:p>
          <a:p>
            <a:endParaRPr lang="pt-BR" sz="2400" dirty="0" smtClean="0"/>
          </a:p>
          <a:p>
            <a:r>
              <a:rPr lang="pt-BR" sz="2400" dirty="0" smtClean="0"/>
              <a:t>&gt; </a:t>
            </a:r>
            <a:r>
              <a:rPr lang="pt-BR" sz="2400" dirty="0"/>
              <a:t>30% </a:t>
            </a:r>
            <a:r>
              <a:rPr lang="pt-BR" sz="2400" dirty="0" smtClean="0"/>
              <a:t>nos próximos </a:t>
            </a:r>
            <a:r>
              <a:rPr lang="pt-BR" sz="2400" dirty="0"/>
              <a:t>30 anos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42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5" y="429818"/>
            <a:ext cx="8694449" cy="71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15625" y="7743597"/>
            <a:ext cx="6137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Graeme </a:t>
            </a:r>
            <a:r>
              <a:rPr lang="en-US" sz="1400" dirty="0"/>
              <a:t>MacKay, The Hamilton </a:t>
            </a:r>
            <a:r>
              <a:rPr lang="en-US" sz="1400" dirty="0" smtClean="0"/>
              <a:t>Spectator. </a:t>
            </a:r>
            <a:r>
              <a:rPr lang="en-US" sz="1400" dirty="0" err="1" smtClean="0"/>
              <a:t>Em</a:t>
            </a:r>
            <a:r>
              <a:rPr lang="en-US" sz="1400" dirty="0"/>
              <a:t> https://mackaycartoons.net/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978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l"/>
            <a:r>
              <a:rPr lang="en" b="1" dirty="0" smtClean="0">
                <a:solidFill>
                  <a:schemeClr val="tx1"/>
                </a:solidFill>
                <a:latin typeface="Montserrat" charset="0"/>
                <a:cs typeface="Montserrat" charset="0"/>
              </a:rPr>
              <a:t>Sociedade Brasileira de Geriatria e Gerontologia - SBGG</a:t>
            </a:r>
            <a:endParaRPr b="1" dirty="0">
              <a:solidFill>
                <a:schemeClr val="tx1"/>
              </a:solidFill>
              <a:latin typeface="Montserrat" charset="0"/>
              <a:cs typeface="Montserrat" charset="0"/>
            </a:endParaRPr>
          </a:p>
        </p:txBody>
      </p:sp>
      <p:cxnSp>
        <p:nvCxnSpPr>
          <p:cNvPr id="363" name="Google Shape;363;p34"/>
          <p:cNvCxnSpPr/>
          <p:nvPr/>
        </p:nvCxnSpPr>
        <p:spPr>
          <a:xfrm>
            <a:off x="2810462" y="2203600"/>
            <a:ext cx="0" cy="5126400"/>
          </a:xfrm>
          <a:prstGeom prst="straightConnector1">
            <a:avLst/>
          </a:prstGeom>
          <a:noFill/>
          <a:ln w="28575" cap="flat" cmpd="sng">
            <a:solidFill>
              <a:srgbClr val="3057EF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66" name="Google Shape;366;p34"/>
          <p:cNvSpPr txBox="1"/>
          <p:nvPr/>
        </p:nvSpPr>
        <p:spPr>
          <a:xfrm>
            <a:off x="3203171" y="6805095"/>
            <a:ext cx="11216640" cy="220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200" kern="0" dirty="0">
              <a:solidFill>
                <a:srgbClr val="0116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" name="Google Shape;728;p45"/>
          <p:cNvGrpSpPr/>
          <p:nvPr/>
        </p:nvGrpSpPr>
        <p:grpSpPr>
          <a:xfrm>
            <a:off x="1151668" y="2361559"/>
            <a:ext cx="933502" cy="974606"/>
            <a:chOff x="9849675" y="2380950"/>
            <a:chExt cx="340100" cy="356025"/>
          </a:xfrm>
        </p:grpSpPr>
        <p:sp>
          <p:nvSpPr>
            <p:cNvPr id="35" name="Google Shape;729;p45"/>
            <p:cNvSpPr/>
            <p:nvPr/>
          </p:nvSpPr>
          <p:spPr>
            <a:xfrm>
              <a:off x="9849675" y="2380950"/>
              <a:ext cx="340100" cy="356025"/>
            </a:xfrm>
            <a:custGeom>
              <a:avLst/>
              <a:gdLst/>
              <a:ahLst/>
              <a:cxnLst/>
              <a:rect l="l" t="t" r="r" b="b"/>
              <a:pathLst>
                <a:path w="13604" h="14241" extrusionOk="0">
                  <a:moveTo>
                    <a:pt x="6426" y="840"/>
                  </a:moveTo>
                  <a:lnTo>
                    <a:pt x="6426" y="4140"/>
                  </a:lnTo>
                  <a:cubicBezTo>
                    <a:pt x="5355" y="4111"/>
                    <a:pt x="4313" y="4024"/>
                    <a:pt x="3271" y="3850"/>
                  </a:cubicBezTo>
                  <a:lnTo>
                    <a:pt x="3271" y="1882"/>
                  </a:lnTo>
                  <a:cubicBezTo>
                    <a:pt x="3300" y="1477"/>
                    <a:pt x="3619" y="1158"/>
                    <a:pt x="4053" y="1158"/>
                  </a:cubicBezTo>
                  <a:cubicBezTo>
                    <a:pt x="4053" y="1158"/>
                    <a:pt x="5558" y="927"/>
                    <a:pt x="6426" y="840"/>
                  </a:cubicBezTo>
                  <a:close/>
                  <a:moveTo>
                    <a:pt x="7236" y="869"/>
                  </a:moveTo>
                  <a:cubicBezTo>
                    <a:pt x="8191" y="927"/>
                    <a:pt x="9581" y="1158"/>
                    <a:pt x="9696" y="1158"/>
                  </a:cubicBezTo>
                  <a:lnTo>
                    <a:pt x="9696" y="1187"/>
                  </a:lnTo>
                  <a:cubicBezTo>
                    <a:pt x="10073" y="1187"/>
                    <a:pt x="10391" y="1506"/>
                    <a:pt x="10391" y="1882"/>
                  </a:cubicBezTo>
                  <a:lnTo>
                    <a:pt x="10391" y="3879"/>
                  </a:lnTo>
                  <a:cubicBezTo>
                    <a:pt x="9349" y="4024"/>
                    <a:pt x="8307" y="4140"/>
                    <a:pt x="7236" y="4169"/>
                  </a:cubicBezTo>
                  <a:lnTo>
                    <a:pt x="7236" y="869"/>
                  </a:lnTo>
                  <a:close/>
                  <a:moveTo>
                    <a:pt x="2432" y="6108"/>
                  </a:moveTo>
                  <a:lnTo>
                    <a:pt x="2432" y="7410"/>
                  </a:lnTo>
                  <a:lnTo>
                    <a:pt x="1969" y="7410"/>
                  </a:lnTo>
                  <a:cubicBezTo>
                    <a:pt x="1621" y="7410"/>
                    <a:pt x="1332" y="7121"/>
                    <a:pt x="1332" y="6773"/>
                  </a:cubicBezTo>
                  <a:cubicBezTo>
                    <a:pt x="1332" y="6397"/>
                    <a:pt x="1621" y="6108"/>
                    <a:pt x="1969" y="6108"/>
                  </a:cubicBezTo>
                  <a:close/>
                  <a:moveTo>
                    <a:pt x="11665" y="6108"/>
                  </a:moveTo>
                  <a:cubicBezTo>
                    <a:pt x="12446" y="6166"/>
                    <a:pt x="12446" y="7323"/>
                    <a:pt x="11665" y="7410"/>
                  </a:cubicBezTo>
                  <a:lnTo>
                    <a:pt x="11665" y="7381"/>
                  </a:lnTo>
                  <a:lnTo>
                    <a:pt x="11230" y="7381"/>
                  </a:lnTo>
                  <a:lnTo>
                    <a:pt x="11230" y="6108"/>
                  </a:lnTo>
                  <a:close/>
                  <a:moveTo>
                    <a:pt x="10420" y="4718"/>
                  </a:moveTo>
                  <a:lnTo>
                    <a:pt x="10420" y="6166"/>
                  </a:lnTo>
                  <a:lnTo>
                    <a:pt x="8944" y="8220"/>
                  </a:lnTo>
                  <a:lnTo>
                    <a:pt x="4747" y="8220"/>
                  </a:lnTo>
                  <a:lnTo>
                    <a:pt x="3300" y="6137"/>
                  </a:lnTo>
                  <a:lnTo>
                    <a:pt x="3300" y="4718"/>
                  </a:lnTo>
                  <a:cubicBezTo>
                    <a:pt x="4458" y="4892"/>
                    <a:pt x="5645" y="5008"/>
                    <a:pt x="6860" y="5008"/>
                  </a:cubicBezTo>
                  <a:cubicBezTo>
                    <a:pt x="8047" y="5008"/>
                    <a:pt x="9233" y="4892"/>
                    <a:pt x="10420" y="4718"/>
                  </a:cubicBezTo>
                  <a:close/>
                  <a:moveTo>
                    <a:pt x="3271" y="7584"/>
                  </a:moveTo>
                  <a:lnTo>
                    <a:pt x="4111" y="8770"/>
                  </a:lnTo>
                  <a:lnTo>
                    <a:pt x="4111" y="11057"/>
                  </a:lnTo>
                  <a:cubicBezTo>
                    <a:pt x="3705" y="10565"/>
                    <a:pt x="3445" y="9957"/>
                    <a:pt x="3329" y="9320"/>
                  </a:cubicBezTo>
                  <a:cubicBezTo>
                    <a:pt x="3271" y="8741"/>
                    <a:pt x="3242" y="8163"/>
                    <a:pt x="3271" y="7584"/>
                  </a:cubicBezTo>
                  <a:close/>
                  <a:moveTo>
                    <a:pt x="10391" y="7584"/>
                  </a:moveTo>
                  <a:lnTo>
                    <a:pt x="10391" y="7584"/>
                  </a:lnTo>
                  <a:cubicBezTo>
                    <a:pt x="10420" y="8163"/>
                    <a:pt x="10391" y="8741"/>
                    <a:pt x="10304" y="9320"/>
                  </a:cubicBezTo>
                  <a:lnTo>
                    <a:pt x="10304" y="9349"/>
                  </a:lnTo>
                  <a:cubicBezTo>
                    <a:pt x="10217" y="9957"/>
                    <a:pt x="9957" y="10565"/>
                    <a:pt x="9552" y="11057"/>
                  </a:cubicBezTo>
                  <a:lnTo>
                    <a:pt x="9552" y="8770"/>
                  </a:lnTo>
                  <a:lnTo>
                    <a:pt x="10391" y="7584"/>
                  </a:lnTo>
                  <a:close/>
                  <a:moveTo>
                    <a:pt x="8741" y="9060"/>
                  </a:moveTo>
                  <a:lnTo>
                    <a:pt x="8741" y="11867"/>
                  </a:lnTo>
                  <a:cubicBezTo>
                    <a:pt x="8163" y="12272"/>
                    <a:pt x="7497" y="12475"/>
                    <a:pt x="6835" y="12475"/>
                  </a:cubicBezTo>
                  <a:cubicBezTo>
                    <a:pt x="6173" y="12475"/>
                    <a:pt x="5514" y="12272"/>
                    <a:pt x="4950" y="11867"/>
                  </a:cubicBezTo>
                  <a:lnTo>
                    <a:pt x="4950" y="9060"/>
                  </a:lnTo>
                  <a:close/>
                  <a:moveTo>
                    <a:pt x="6831" y="1"/>
                  </a:moveTo>
                  <a:cubicBezTo>
                    <a:pt x="6137" y="1"/>
                    <a:pt x="4197" y="290"/>
                    <a:pt x="3937" y="348"/>
                  </a:cubicBezTo>
                  <a:cubicBezTo>
                    <a:pt x="3098" y="377"/>
                    <a:pt x="2432" y="1043"/>
                    <a:pt x="2432" y="1882"/>
                  </a:cubicBezTo>
                  <a:lnTo>
                    <a:pt x="2432" y="5268"/>
                  </a:lnTo>
                  <a:lnTo>
                    <a:pt x="1969" y="5268"/>
                  </a:lnTo>
                  <a:cubicBezTo>
                    <a:pt x="1" y="5268"/>
                    <a:pt x="1" y="8220"/>
                    <a:pt x="1969" y="8220"/>
                  </a:cubicBezTo>
                  <a:lnTo>
                    <a:pt x="2432" y="8220"/>
                  </a:lnTo>
                  <a:cubicBezTo>
                    <a:pt x="2432" y="8655"/>
                    <a:pt x="2461" y="9060"/>
                    <a:pt x="2519" y="9465"/>
                  </a:cubicBezTo>
                  <a:cubicBezTo>
                    <a:pt x="2663" y="10304"/>
                    <a:pt x="3011" y="11086"/>
                    <a:pt x="3561" y="11723"/>
                  </a:cubicBezTo>
                  <a:lnTo>
                    <a:pt x="3561" y="14241"/>
                  </a:lnTo>
                  <a:lnTo>
                    <a:pt x="4400" y="14241"/>
                  </a:lnTo>
                  <a:lnTo>
                    <a:pt x="4400" y="12504"/>
                  </a:lnTo>
                  <a:cubicBezTo>
                    <a:pt x="5119" y="13047"/>
                    <a:pt x="5979" y="13315"/>
                    <a:pt x="6841" y="13315"/>
                  </a:cubicBezTo>
                  <a:cubicBezTo>
                    <a:pt x="7680" y="13315"/>
                    <a:pt x="8520" y="13061"/>
                    <a:pt x="9233" y="12562"/>
                  </a:cubicBezTo>
                  <a:lnTo>
                    <a:pt x="9233" y="14241"/>
                  </a:lnTo>
                  <a:lnTo>
                    <a:pt x="10044" y="14241"/>
                  </a:lnTo>
                  <a:lnTo>
                    <a:pt x="10044" y="11780"/>
                  </a:lnTo>
                  <a:cubicBezTo>
                    <a:pt x="10623" y="11115"/>
                    <a:pt x="10999" y="10333"/>
                    <a:pt x="11144" y="9465"/>
                  </a:cubicBezTo>
                  <a:cubicBezTo>
                    <a:pt x="11201" y="9060"/>
                    <a:pt x="11230" y="8626"/>
                    <a:pt x="11230" y="8220"/>
                  </a:cubicBezTo>
                  <a:lnTo>
                    <a:pt x="11665" y="8220"/>
                  </a:lnTo>
                  <a:cubicBezTo>
                    <a:pt x="13594" y="8192"/>
                    <a:pt x="13604" y="5268"/>
                    <a:pt x="11693" y="5268"/>
                  </a:cubicBezTo>
                  <a:cubicBezTo>
                    <a:pt x="11683" y="5268"/>
                    <a:pt x="11674" y="5268"/>
                    <a:pt x="11665" y="5268"/>
                  </a:cubicBezTo>
                  <a:lnTo>
                    <a:pt x="11230" y="5268"/>
                  </a:lnTo>
                  <a:lnTo>
                    <a:pt x="11230" y="1882"/>
                  </a:lnTo>
                  <a:cubicBezTo>
                    <a:pt x="11230" y="1043"/>
                    <a:pt x="10565" y="348"/>
                    <a:pt x="9725" y="348"/>
                  </a:cubicBezTo>
                  <a:cubicBezTo>
                    <a:pt x="9465" y="290"/>
                    <a:pt x="7526" y="1"/>
                    <a:pt x="68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730;p45"/>
            <p:cNvSpPr/>
            <p:nvPr/>
          </p:nvSpPr>
          <p:spPr>
            <a:xfrm>
              <a:off x="10046850" y="2530000"/>
              <a:ext cx="20650" cy="31325"/>
            </a:xfrm>
            <a:custGeom>
              <a:avLst/>
              <a:gdLst/>
              <a:ahLst/>
              <a:cxnLst/>
              <a:rect l="l" t="t" r="r" b="b"/>
              <a:pathLst>
                <a:path w="826" h="1253" extrusionOk="0">
                  <a:moveTo>
                    <a:pt x="420" y="1"/>
                  </a:moveTo>
                  <a:cubicBezTo>
                    <a:pt x="189" y="1"/>
                    <a:pt x="15" y="175"/>
                    <a:pt x="15" y="406"/>
                  </a:cubicBezTo>
                  <a:lnTo>
                    <a:pt x="15" y="840"/>
                  </a:lnTo>
                  <a:cubicBezTo>
                    <a:pt x="1" y="1115"/>
                    <a:pt x="203" y="1253"/>
                    <a:pt x="409" y="1253"/>
                  </a:cubicBezTo>
                  <a:cubicBezTo>
                    <a:pt x="616" y="1253"/>
                    <a:pt x="825" y="1115"/>
                    <a:pt x="825" y="840"/>
                  </a:cubicBezTo>
                  <a:lnTo>
                    <a:pt x="825" y="406"/>
                  </a:lnTo>
                  <a:cubicBezTo>
                    <a:pt x="825" y="175"/>
                    <a:pt x="65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731;p45"/>
            <p:cNvSpPr/>
            <p:nvPr/>
          </p:nvSpPr>
          <p:spPr>
            <a:xfrm>
              <a:off x="9973050" y="2530000"/>
              <a:ext cx="20650" cy="31325"/>
            </a:xfrm>
            <a:custGeom>
              <a:avLst/>
              <a:gdLst/>
              <a:ahLst/>
              <a:cxnLst/>
              <a:rect l="l" t="t" r="r" b="b"/>
              <a:pathLst>
                <a:path w="826" h="1253" extrusionOk="0">
                  <a:moveTo>
                    <a:pt x="420" y="1"/>
                  </a:moveTo>
                  <a:cubicBezTo>
                    <a:pt x="189" y="1"/>
                    <a:pt x="15" y="175"/>
                    <a:pt x="15" y="406"/>
                  </a:cubicBezTo>
                  <a:lnTo>
                    <a:pt x="15" y="840"/>
                  </a:lnTo>
                  <a:cubicBezTo>
                    <a:pt x="0" y="1115"/>
                    <a:pt x="203" y="1253"/>
                    <a:pt x="409" y="1253"/>
                  </a:cubicBezTo>
                  <a:cubicBezTo>
                    <a:pt x="615" y="1253"/>
                    <a:pt x="825" y="1115"/>
                    <a:pt x="825" y="840"/>
                  </a:cubicBezTo>
                  <a:lnTo>
                    <a:pt x="825" y="406"/>
                  </a:lnTo>
                  <a:cubicBezTo>
                    <a:pt x="825" y="175"/>
                    <a:pt x="65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" name="Google Shape;732;p45"/>
          <p:cNvGrpSpPr/>
          <p:nvPr/>
        </p:nvGrpSpPr>
        <p:grpSpPr>
          <a:xfrm>
            <a:off x="1124183" y="3998466"/>
            <a:ext cx="925430" cy="949056"/>
            <a:chOff x="10296850" y="2378775"/>
            <a:chExt cx="350950" cy="358200"/>
          </a:xfrm>
        </p:grpSpPr>
        <p:sp>
          <p:nvSpPr>
            <p:cNvPr id="39" name="Google Shape;733;p45"/>
            <p:cNvSpPr/>
            <p:nvPr/>
          </p:nvSpPr>
          <p:spPr>
            <a:xfrm>
              <a:off x="10354725" y="2554600"/>
              <a:ext cx="24625" cy="21225"/>
            </a:xfrm>
            <a:custGeom>
              <a:avLst/>
              <a:gdLst/>
              <a:ahLst/>
              <a:cxnLst/>
              <a:rect l="l" t="t" r="r" b="b"/>
              <a:pathLst>
                <a:path w="985" h="849" extrusionOk="0">
                  <a:moveTo>
                    <a:pt x="579" y="1"/>
                  </a:moveTo>
                  <a:cubicBezTo>
                    <a:pt x="203" y="1"/>
                    <a:pt x="1" y="464"/>
                    <a:pt x="290" y="725"/>
                  </a:cubicBezTo>
                  <a:cubicBezTo>
                    <a:pt x="376" y="810"/>
                    <a:pt x="480" y="849"/>
                    <a:pt x="582" y="849"/>
                  </a:cubicBezTo>
                  <a:cubicBezTo>
                    <a:pt x="789" y="849"/>
                    <a:pt x="985" y="688"/>
                    <a:pt x="985" y="435"/>
                  </a:cubicBezTo>
                  <a:cubicBezTo>
                    <a:pt x="985" y="204"/>
                    <a:pt x="811" y="1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734;p45"/>
            <p:cNvSpPr/>
            <p:nvPr/>
          </p:nvSpPr>
          <p:spPr>
            <a:xfrm>
              <a:off x="10296850" y="2378775"/>
              <a:ext cx="350950" cy="358200"/>
            </a:xfrm>
            <a:custGeom>
              <a:avLst/>
              <a:gdLst/>
              <a:ahLst/>
              <a:cxnLst/>
              <a:rect l="l" t="t" r="r" b="b"/>
              <a:pathLst>
                <a:path w="14038" h="14328" extrusionOk="0">
                  <a:moveTo>
                    <a:pt x="11519" y="5529"/>
                  </a:moveTo>
                  <a:lnTo>
                    <a:pt x="11519" y="6368"/>
                  </a:lnTo>
                  <a:lnTo>
                    <a:pt x="10680" y="6368"/>
                  </a:lnTo>
                  <a:lnTo>
                    <a:pt x="10680" y="5529"/>
                  </a:lnTo>
                  <a:close/>
                  <a:moveTo>
                    <a:pt x="12590" y="6368"/>
                  </a:moveTo>
                  <a:cubicBezTo>
                    <a:pt x="12909" y="6368"/>
                    <a:pt x="13198" y="6629"/>
                    <a:pt x="13198" y="6976"/>
                  </a:cubicBezTo>
                  <a:lnTo>
                    <a:pt x="13198" y="8018"/>
                  </a:lnTo>
                  <a:lnTo>
                    <a:pt x="9030" y="8018"/>
                  </a:lnTo>
                  <a:lnTo>
                    <a:pt x="9030" y="6976"/>
                  </a:lnTo>
                  <a:cubicBezTo>
                    <a:pt x="9030" y="6629"/>
                    <a:pt x="9291" y="6368"/>
                    <a:pt x="9638" y="6368"/>
                  </a:cubicBezTo>
                  <a:lnTo>
                    <a:pt x="9870" y="6368"/>
                  </a:lnTo>
                  <a:lnTo>
                    <a:pt x="9870" y="6774"/>
                  </a:lnTo>
                  <a:cubicBezTo>
                    <a:pt x="9841" y="7005"/>
                    <a:pt x="10043" y="7208"/>
                    <a:pt x="10275" y="7208"/>
                  </a:cubicBezTo>
                  <a:lnTo>
                    <a:pt x="11925" y="7208"/>
                  </a:lnTo>
                  <a:cubicBezTo>
                    <a:pt x="12156" y="7208"/>
                    <a:pt x="12359" y="7034"/>
                    <a:pt x="12359" y="6802"/>
                  </a:cubicBezTo>
                  <a:lnTo>
                    <a:pt x="12359" y="6368"/>
                  </a:lnTo>
                  <a:close/>
                  <a:moveTo>
                    <a:pt x="2906" y="6205"/>
                  </a:moveTo>
                  <a:cubicBezTo>
                    <a:pt x="3214" y="6205"/>
                    <a:pt x="3530" y="6319"/>
                    <a:pt x="3792" y="6571"/>
                  </a:cubicBezTo>
                  <a:cubicBezTo>
                    <a:pt x="4573" y="7352"/>
                    <a:pt x="4023" y="8713"/>
                    <a:pt x="2894" y="8713"/>
                  </a:cubicBezTo>
                  <a:cubicBezTo>
                    <a:pt x="2200" y="8713"/>
                    <a:pt x="1650" y="8163"/>
                    <a:pt x="1650" y="7468"/>
                  </a:cubicBezTo>
                  <a:cubicBezTo>
                    <a:pt x="1650" y="6704"/>
                    <a:pt x="2260" y="6205"/>
                    <a:pt x="2906" y="6205"/>
                  </a:cubicBezTo>
                  <a:close/>
                  <a:moveTo>
                    <a:pt x="12757" y="11490"/>
                  </a:moveTo>
                  <a:cubicBezTo>
                    <a:pt x="12979" y="11490"/>
                    <a:pt x="13198" y="11666"/>
                    <a:pt x="13198" y="11925"/>
                  </a:cubicBezTo>
                  <a:cubicBezTo>
                    <a:pt x="13198" y="12157"/>
                    <a:pt x="12995" y="12330"/>
                    <a:pt x="12764" y="12330"/>
                  </a:cubicBezTo>
                  <a:cubicBezTo>
                    <a:pt x="12388" y="12330"/>
                    <a:pt x="12214" y="11896"/>
                    <a:pt x="12474" y="11607"/>
                  </a:cubicBezTo>
                  <a:cubicBezTo>
                    <a:pt x="12556" y="11526"/>
                    <a:pt x="12656" y="11490"/>
                    <a:pt x="12757" y="11490"/>
                  </a:cubicBezTo>
                  <a:close/>
                  <a:moveTo>
                    <a:pt x="9435" y="11491"/>
                  </a:moveTo>
                  <a:cubicBezTo>
                    <a:pt x="9812" y="11491"/>
                    <a:pt x="9985" y="11954"/>
                    <a:pt x="9725" y="12215"/>
                  </a:cubicBezTo>
                  <a:cubicBezTo>
                    <a:pt x="9643" y="12297"/>
                    <a:pt x="9540" y="12333"/>
                    <a:pt x="9440" y="12333"/>
                  </a:cubicBezTo>
                  <a:cubicBezTo>
                    <a:pt x="9221" y="12333"/>
                    <a:pt x="9010" y="12163"/>
                    <a:pt x="9030" y="11925"/>
                  </a:cubicBezTo>
                  <a:cubicBezTo>
                    <a:pt x="9030" y="11694"/>
                    <a:pt x="9204" y="11491"/>
                    <a:pt x="9435" y="11491"/>
                  </a:cubicBezTo>
                  <a:close/>
                  <a:moveTo>
                    <a:pt x="9030" y="1"/>
                  </a:moveTo>
                  <a:cubicBezTo>
                    <a:pt x="7612" y="1"/>
                    <a:pt x="6454" y="1188"/>
                    <a:pt x="6512" y="2606"/>
                  </a:cubicBezTo>
                  <a:lnTo>
                    <a:pt x="6512" y="11867"/>
                  </a:lnTo>
                  <a:cubicBezTo>
                    <a:pt x="6512" y="12938"/>
                    <a:pt x="5702" y="13474"/>
                    <a:pt x="4895" y="13474"/>
                  </a:cubicBezTo>
                  <a:cubicBezTo>
                    <a:pt x="4088" y="13474"/>
                    <a:pt x="3285" y="12938"/>
                    <a:pt x="3300" y="11867"/>
                  </a:cubicBezTo>
                  <a:lnTo>
                    <a:pt x="3300" y="9523"/>
                  </a:lnTo>
                  <a:cubicBezTo>
                    <a:pt x="5760" y="9002"/>
                    <a:pt x="5384" y="5384"/>
                    <a:pt x="2866" y="5384"/>
                  </a:cubicBezTo>
                  <a:cubicBezTo>
                    <a:pt x="376" y="5384"/>
                    <a:pt x="0" y="9002"/>
                    <a:pt x="2460" y="9523"/>
                  </a:cubicBezTo>
                  <a:lnTo>
                    <a:pt x="2460" y="11867"/>
                  </a:lnTo>
                  <a:cubicBezTo>
                    <a:pt x="2460" y="13228"/>
                    <a:pt x="3560" y="14328"/>
                    <a:pt x="4892" y="14328"/>
                  </a:cubicBezTo>
                  <a:cubicBezTo>
                    <a:pt x="6252" y="14328"/>
                    <a:pt x="7352" y="13228"/>
                    <a:pt x="7352" y="11867"/>
                  </a:cubicBezTo>
                  <a:lnTo>
                    <a:pt x="7352" y="2606"/>
                  </a:lnTo>
                  <a:cubicBezTo>
                    <a:pt x="7395" y="1535"/>
                    <a:pt x="8205" y="999"/>
                    <a:pt x="9016" y="999"/>
                  </a:cubicBezTo>
                  <a:cubicBezTo>
                    <a:pt x="9826" y="999"/>
                    <a:pt x="10637" y="1535"/>
                    <a:pt x="10680" y="2606"/>
                  </a:cubicBezTo>
                  <a:lnTo>
                    <a:pt x="10680" y="4690"/>
                  </a:lnTo>
                  <a:lnTo>
                    <a:pt x="10275" y="4690"/>
                  </a:lnTo>
                  <a:cubicBezTo>
                    <a:pt x="10043" y="4690"/>
                    <a:pt x="9870" y="4892"/>
                    <a:pt x="9870" y="5124"/>
                  </a:cubicBezTo>
                  <a:lnTo>
                    <a:pt x="9870" y="5529"/>
                  </a:lnTo>
                  <a:lnTo>
                    <a:pt x="9638" y="5529"/>
                  </a:lnTo>
                  <a:cubicBezTo>
                    <a:pt x="8828" y="5529"/>
                    <a:pt x="8191" y="6166"/>
                    <a:pt x="8191" y="6976"/>
                  </a:cubicBezTo>
                  <a:lnTo>
                    <a:pt x="8191" y="11925"/>
                  </a:lnTo>
                  <a:cubicBezTo>
                    <a:pt x="8191" y="12668"/>
                    <a:pt x="8799" y="13160"/>
                    <a:pt x="9443" y="13160"/>
                  </a:cubicBezTo>
                  <a:cubicBezTo>
                    <a:pt x="9752" y="13160"/>
                    <a:pt x="10070" y="13047"/>
                    <a:pt x="10333" y="12794"/>
                  </a:cubicBezTo>
                  <a:cubicBezTo>
                    <a:pt x="11114" y="12012"/>
                    <a:pt x="10564" y="10652"/>
                    <a:pt x="9435" y="10652"/>
                  </a:cubicBezTo>
                  <a:cubicBezTo>
                    <a:pt x="9291" y="10652"/>
                    <a:pt x="9146" y="10681"/>
                    <a:pt x="9030" y="10739"/>
                  </a:cubicBezTo>
                  <a:lnTo>
                    <a:pt x="9030" y="8857"/>
                  </a:lnTo>
                  <a:lnTo>
                    <a:pt x="13198" y="8857"/>
                  </a:lnTo>
                  <a:lnTo>
                    <a:pt x="13198" y="10739"/>
                  </a:lnTo>
                  <a:cubicBezTo>
                    <a:pt x="13050" y="10687"/>
                    <a:pt x="12904" y="10663"/>
                    <a:pt x="12764" y="10663"/>
                  </a:cubicBezTo>
                  <a:cubicBezTo>
                    <a:pt x="11816" y="10663"/>
                    <a:pt x="11145" y="11766"/>
                    <a:pt x="11751" y="12649"/>
                  </a:cubicBezTo>
                  <a:cubicBezTo>
                    <a:pt x="12017" y="13011"/>
                    <a:pt x="12397" y="13173"/>
                    <a:pt x="12770" y="13173"/>
                  </a:cubicBezTo>
                  <a:cubicBezTo>
                    <a:pt x="13413" y="13173"/>
                    <a:pt x="14037" y="12694"/>
                    <a:pt x="14037" y="11925"/>
                  </a:cubicBezTo>
                  <a:lnTo>
                    <a:pt x="14037" y="6976"/>
                  </a:lnTo>
                  <a:cubicBezTo>
                    <a:pt x="14037" y="6166"/>
                    <a:pt x="13372" y="5529"/>
                    <a:pt x="12590" y="5529"/>
                  </a:cubicBezTo>
                  <a:lnTo>
                    <a:pt x="12359" y="5529"/>
                  </a:lnTo>
                  <a:lnTo>
                    <a:pt x="12359" y="5124"/>
                  </a:lnTo>
                  <a:cubicBezTo>
                    <a:pt x="12359" y="4892"/>
                    <a:pt x="12156" y="4690"/>
                    <a:pt x="11954" y="4690"/>
                  </a:cubicBezTo>
                  <a:lnTo>
                    <a:pt x="11519" y="4690"/>
                  </a:lnTo>
                  <a:lnTo>
                    <a:pt x="11519" y="2606"/>
                  </a:lnTo>
                  <a:cubicBezTo>
                    <a:pt x="11577" y="1188"/>
                    <a:pt x="10448" y="1"/>
                    <a:pt x="90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766;p46"/>
          <p:cNvGrpSpPr/>
          <p:nvPr/>
        </p:nvGrpSpPr>
        <p:grpSpPr>
          <a:xfrm>
            <a:off x="1245986" y="5763402"/>
            <a:ext cx="839184" cy="1041698"/>
            <a:chOff x="4025998" y="1443794"/>
            <a:chExt cx="284971" cy="376055"/>
          </a:xfrm>
        </p:grpSpPr>
        <p:sp>
          <p:nvSpPr>
            <p:cNvPr id="42" name="Google Shape;767;p46"/>
            <p:cNvSpPr/>
            <p:nvPr/>
          </p:nvSpPr>
          <p:spPr>
            <a:xfrm>
              <a:off x="4025998" y="1443794"/>
              <a:ext cx="284971" cy="376055"/>
            </a:xfrm>
            <a:custGeom>
              <a:avLst/>
              <a:gdLst/>
              <a:ahLst/>
              <a:cxnLst/>
              <a:rect l="l" t="t" r="r" b="b"/>
              <a:pathLst>
                <a:path w="10578" h="13959" extrusionOk="0">
                  <a:moveTo>
                    <a:pt x="5280" y="803"/>
                  </a:moveTo>
                  <a:cubicBezTo>
                    <a:pt x="6554" y="803"/>
                    <a:pt x="7755" y="1802"/>
                    <a:pt x="7755" y="3257"/>
                  </a:cubicBezTo>
                  <a:cubicBezTo>
                    <a:pt x="7755" y="3412"/>
                    <a:pt x="7755" y="3536"/>
                    <a:pt x="7724" y="3660"/>
                  </a:cubicBezTo>
                  <a:cubicBezTo>
                    <a:pt x="7569" y="3691"/>
                    <a:pt x="7445" y="3722"/>
                    <a:pt x="7290" y="3722"/>
                  </a:cubicBezTo>
                  <a:cubicBezTo>
                    <a:pt x="7162" y="3737"/>
                    <a:pt x="7035" y="3745"/>
                    <a:pt x="6909" y="3745"/>
                  </a:cubicBezTo>
                  <a:cubicBezTo>
                    <a:pt x="5474" y="3745"/>
                    <a:pt x="4176" y="2793"/>
                    <a:pt x="3691" y="1396"/>
                  </a:cubicBezTo>
                  <a:cubicBezTo>
                    <a:pt x="4175" y="987"/>
                    <a:pt x="4734" y="803"/>
                    <a:pt x="5280" y="803"/>
                  </a:cubicBezTo>
                  <a:close/>
                  <a:moveTo>
                    <a:pt x="3133" y="2140"/>
                  </a:moveTo>
                  <a:cubicBezTo>
                    <a:pt x="3816" y="3629"/>
                    <a:pt x="5305" y="4560"/>
                    <a:pt x="6949" y="4560"/>
                  </a:cubicBezTo>
                  <a:cubicBezTo>
                    <a:pt x="7104" y="4560"/>
                    <a:pt x="7228" y="4560"/>
                    <a:pt x="7383" y="4529"/>
                  </a:cubicBezTo>
                  <a:lnTo>
                    <a:pt x="7414" y="4529"/>
                  </a:lnTo>
                  <a:cubicBezTo>
                    <a:pt x="6920" y="5360"/>
                    <a:pt x="6123" y="5732"/>
                    <a:pt x="5332" y="5732"/>
                  </a:cubicBezTo>
                  <a:cubicBezTo>
                    <a:pt x="4085" y="5732"/>
                    <a:pt x="2854" y="4806"/>
                    <a:pt x="2854" y="3288"/>
                  </a:cubicBezTo>
                  <a:lnTo>
                    <a:pt x="2854" y="3257"/>
                  </a:lnTo>
                  <a:cubicBezTo>
                    <a:pt x="2854" y="2885"/>
                    <a:pt x="2947" y="2482"/>
                    <a:pt x="3133" y="2140"/>
                  </a:cubicBezTo>
                  <a:close/>
                  <a:moveTo>
                    <a:pt x="3416" y="8962"/>
                  </a:moveTo>
                  <a:cubicBezTo>
                    <a:pt x="3435" y="8962"/>
                    <a:pt x="3454" y="8963"/>
                    <a:pt x="3474" y="8965"/>
                  </a:cubicBezTo>
                  <a:cubicBezTo>
                    <a:pt x="3971" y="8996"/>
                    <a:pt x="3971" y="9740"/>
                    <a:pt x="3474" y="9771"/>
                  </a:cubicBezTo>
                  <a:cubicBezTo>
                    <a:pt x="3454" y="9773"/>
                    <a:pt x="3435" y="9774"/>
                    <a:pt x="3416" y="9774"/>
                  </a:cubicBezTo>
                  <a:cubicBezTo>
                    <a:pt x="2873" y="9774"/>
                    <a:pt x="2873" y="8962"/>
                    <a:pt x="3416" y="8962"/>
                  </a:cubicBezTo>
                  <a:close/>
                  <a:moveTo>
                    <a:pt x="6793" y="6266"/>
                  </a:moveTo>
                  <a:lnTo>
                    <a:pt x="6793" y="9151"/>
                  </a:lnTo>
                  <a:cubicBezTo>
                    <a:pt x="5956" y="9306"/>
                    <a:pt x="5398" y="10050"/>
                    <a:pt x="5398" y="11105"/>
                  </a:cubicBezTo>
                  <a:lnTo>
                    <a:pt x="5398" y="11880"/>
                  </a:lnTo>
                  <a:cubicBezTo>
                    <a:pt x="5398" y="12128"/>
                    <a:pt x="5584" y="12284"/>
                    <a:pt x="5801" y="12284"/>
                  </a:cubicBezTo>
                  <a:lnTo>
                    <a:pt x="6359" y="12284"/>
                  </a:lnTo>
                  <a:cubicBezTo>
                    <a:pt x="6378" y="12286"/>
                    <a:pt x="6397" y="12287"/>
                    <a:pt x="6414" y="12287"/>
                  </a:cubicBezTo>
                  <a:cubicBezTo>
                    <a:pt x="6930" y="12287"/>
                    <a:pt x="6930" y="11474"/>
                    <a:pt x="6414" y="11474"/>
                  </a:cubicBezTo>
                  <a:cubicBezTo>
                    <a:pt x="6397" y="11474"/>
                    <a:pt x="6378" y="11475"/>
                    <a:pt x="6359" y="11477"/>
                  </a:cubicBezTo>
                  <a:lnTo>
                    <a:pt x="6235" y="11477"/>
                  </a:lnTo>
                  <a:lnTo>
                    <a:pt x="6235" y="11105"/>
                  </a:lnTo>
                  <a:cubicBezTo>
                    <a:pt x="6235" y="10826"/>
                    <a:pt x="6297" y="9895"/>
                    <a:pt x="7135" y="9895"/>
                  </a:cubicBezTo>
                  <a:cubicBezTo>
                    <a:pt x="8003" y="9895"/>
                    <a:pt x="8065" y="10826"/>
                    <a:pt x="8065" y="11105"/>
                  </a:cubicBezTo>
                  <a:lnTo>
                    <a:pt x="8065" y="11415"/>
                  </a:lnTo>
                  <a:lnTo>
                    <a:pt x="7941" y="11415"/>
                  </a:lnTo>
                  <a:cubicBezTo>
                    <a:pt x="7923" y="11413"/>
                    <a:pt x="7905" y="11412"/>
                    <a:pt x="7888" y="11412"/>
                  </a:cubicBezTo>
                  <a:cubicBezTo>
                    <a:pt x="7370" y="11412"/>
                    <a:pt x="7370" y="12255"/>
                    <a:pt x="7888" y="12255"/>
                  </a:cubicBezTo>
                  <a:cubicBezTo>
                    <a:pt x="7905" y="12255"/>
                    <a:pt x="7923" y="12254"/>
                    <a:pt x="7941" y="12253"/>
                  </a:cubicBezTo>
                  <a:lnTo>
                    <a:pt x="8468" y="12253"/>
                  </a:lnTo>
                  <a:cubicBezTo>
                    <a:pt x="8717" y="12253"/>
                    <a:pt x="8903" y="12066"/>
                    <a:pt x="8903" y="11818"/>
                  </a:cubicBezTo>
                  <a:lnTo>
                    <a:pt x="8903" y="11105"/>
                  </a:lnTo>
                  <a:cubicBezTo>
                    <a:pt x="8903" y="10081"/>
                    <a:pt x="8375" y="9337"/>
                    <a:pt x="7600" y="9151"/>
                  </a:cubicBezTo>
                  <a:lnTo>
                    <a:pt x="7600" y="6514"/>
                  </a:lnTo>
                  <a:cubicBezTo>
                    <a:pt x="8034" y="6731"/>
                    <a:pt x="8437" y="7010"/>
                    <a:pt x="8779" y="7383"/>
                  </a:cubicBezTo>
                  <a:cubicBezTo>
                    <a:pt x="9368" y="7879"/>
                    <a:pt x="9740" y="8623"/>
                    <a:pt x="9771" y="9430"/>
                  </a:cubicBezTo>
                  <a:lnTo>
                    <a:pt x="9771" y="13121"/>
                  </a:lnTo>
                  <a:lnTo>
                    <a:pt x="807" y="13121"/>
                  </a:lnTo>
                  <a:lnTo>
                    <a:pt x="807" y="9399"/>
                  </a:lnTo>
                  <a:cubicBezTo>
                    <a:pt x="869" y="8592"/>
                    <a:pt x="1241" y="7848"/>
                    <a:pt x="1861" y="7321"/>
                  </a:cubicBezTo>
                  <a:cubicBezTo>
                    <a:pt x="2203" y="6979"/>
                    <a:pt x="2637" y="6700"/>
                    <a:pt x="3071" y="6514"/>
                  </a:cubicBezTo>
                  <a:lnTo>
                    <a:pt x="3071" y="8189"/>
                  </a:lnTo>
                  <a:cubicBezTo>
                    <a:pt x="1768" y="8654"/>
                    <a:pt x="2110" y="10578"/>
                    <a:pt x="3474" y="10578"/>
                  </a:cubicBezTo>
                  <a:cubicBezTo>
                    <a:pt x="4870" y="10578"/>
                    <a:pt x="5180" y="8654"/>
                    <a:pt x="3878" y="8189"/>
                  </a:cubicBezTo>
                  <a:lnTo>
                    <a:pt x="3878" y="6266"/>
                  </a:lnTo>
                  <a:lnTo>
                    <a:pt x="4002" y="6266"/>
                  </a:lnTo>
                  <a:cubicBezTo>
                    <a:pt x="4420" y="6436"/>
                    <a:pt x="4862" y="6522"/>
                    <a:pt x="5305" y="6522"/>
                  </a:cubicBezTo>
                  <a:cubicBezTo>
                    <a:pt x="5747" y="6522"/>
                    <a:pt x="6189" y="6436"/>
                    <a:pt x="6607" y="6266"/>
                  </a:cubicBezTo>
                  <a:close/>
                  <a:moveTo>
                    <a:pt x="5305" y="0"/>
                  </a:moveTo>
                  <a:cubicBezTo>
                    <a:pt x="2358" y="0"/>
                    <a:pt x="900" y="3629"/>
                    <a:pt x="3071" y="5645"/>
                  </a:cubicBezTo>
                  <a:cubicBezTo>
                    <a:pt x="2389" y="5863"/>
                    <a:pt x="1799" y="6235"/>
                    <a:pt x="1303" y="6731"/>
                  </a:cubicBezTo>
                  <a:cubicBezTo>
                    <a:pt x="528" y="7414"/>
                    <a:pt x="62" y="8375"/>
                    <a:pt x="0" y="9430"/>
                  </a:cubicBezTo>
                  <a:lnTo>
                    <a:pt x="0" y="13555"/>
                  </a:lnTo>
                  <a:cubicBezTo>
                    <a:pt x="0" y="13648"/>
                    <a:pt x="31" y="13772"/>
                    <a:pt x="124" y="13835"/>
                  </a:cubicBezTo>
                  <a:cubicBezTo>
                    <a:pt x="186" y="13928"/>
                    <a:pt x="310" y="13959"/>
                    <a:pt x="403" y="13959"/>
                  </a:cubicBezTo>
                  <a:lnTo>
                    <a:pt x="10206" y="13959"/>
                  </a:lnTo>
                  <a:cubicBezTo>
                    <a:pt x="10423" y="13928"/>
                    <a:pt x="10578" y="13772"/>
                    <a:pt x="10578" y="13555"/>
                  </a:cubicBezTo>
                  <a:lnTo>
                    <a:pt x="10578" y="9430"/>
                  </a:lnTo>
                  <a:cubicBezTo>
                    <a:pt x="10547" y="8406"/>
                    <a:pt x="10081" y="7476"/>
                    <a:pt x="9337" y="6793"/>
                  </a:cubicBezTo>
                  <a:lnTo>
                    <a:pt x="9368" y="6793"/>
                  </a:lnTo>
                  <a:cubicBezTo>
                    <a:pt x="8841" y="6266"/>
                    <a:pt x="8220" y="5894"/>
                    <a:pt x="7538" y="5645"/>
                  </a:cubicBezTo>
                  <a:cubicBezTo>
                    <a:pt x="9709" y="3629"/>
                    <a:pt x="8251" y="0"/>
                    <a:pt x="5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768;p46"/>
            <p:cNvSpPr/>
            <p:nvPr/>
          </p:nvSpPr>
          <p:spPr>
            <a:xfrm>
              <a:off x="4104555" y="1751314"/>
              <a:ext cx="25916" cy="22010"/>
            </a:xfrm>
            <a:custGeom>
              <a:avLst/>
              <a:gdLst/>
              <a:ahLst/>
              <a:cxnLst/>
              <a:rect l="l" t="t" r="r" b="b"/>
              <a:pathLst>
                <a:path w="962" h="817" extrusionOk="0">
                  <a:moveTo>
                    <a:pt x="558" y="0"/>
                  </a:moveTo>
                  <a:cubicBezTo>
                    <a:pt x="186" y="0"/>
                    <a:pt x="0" y="434"/>
                    <a:pt x="248" y="682"/>
                  </a:cubicBezTo>
                  <a:cubicBezTo>
                    <a:pt x="341" y="776"/>
                    <a:pt x="452" y="817"/>
                    <a:pt x="557" y="817"/>
                  </a:cubicBezTo>
                  <a:cubicBezTo>
                    <a:pt x="769" y="817"/>
                    <a:pt x="962" y="651"/>
                    <a:pt x="962" y="403"/>
                  </a:cubicBezTo>
                  <a:cubicBezTo>
                    <a:pt x="962" y="186"/>
                    <a:pt x="775" y="0"/>
                    <a:pt x="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2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Retângulo 2"/>
          <p:cNvSpPr/>
          <p:nvPr/>
        </p:nvSpPr>
        <p:spPr>
          <a:xfrm>
            <a:off x="2971799" y="2205388"/>
            <a:ext cx="73152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200" dirty="0" smtClean="0"/>
              <a:t>Fundada </a:t>
            </a:r>
            <a:r>
              <a:rPr lang="pt-BR" sz="2200" dirty="0"/>
              <a:t>em 16 de maio de </a:t>
            </a:r>
            <a:r>
              <a:rPr lang="pt-BR" sz="2200" dirty="0" smtClean="0"/>
              <a:t>1961</a:t>
            </a:r>
            <a:endParaRPr lang="pt-BR" sz="2200" dirty="0"/>
          </a:p>
          <a:p>
            <a:endParaRPr lang="pt-BR" sz="2200" dirty="0" smtClean="0"/>
          </a:p>
          <a:p>
            <a:r>
              <a:rPr lang="pt-BR" sz="2200" dirty="0" smtClean="0"/>
              <a:t>Associação Civil </a:t>
            </a:r>
            <a:r>
              <a:rPr lang="pt-BR" sz="2200" dirty="0"/>
              <a:t>sem fins lucrativos que tem como principal objetivo congregar médicos e outros profissionais de nível superior que se interessem pela Geriatria e Gerontologia, estimulando e apoiando o desenvolvimento e a divulgação do conhecimento científico na área do envelhecimento. </a:t>
            </a:r>
            <a:endParaRPr lang="pt-BR" sz="2200" dirty="0" smtClean="0"/>
          </a:p>
          <a:p>
            <a:endParaRPr lang="pt-BR" sz="2200" dirty="0" smtClean="0"/>
          </a:p>
          <a:p>
            <a:r>
              <a:rPr lang="pt-BR" sz="2200" dirty="0" smtClean="0"/>
              <a:t>Visa promover </a:t>
            </a:r>
            <a:r>
              <a:rPr lang="pt-BR" sz="2200" dirty="0"/>
              <a:t>o aprimoramento e a capacitação permanente dos seus associados, contribuindo para um envelhecimento </a:t>
            </a:r>
            <a:r>
              <a:rPr lang="pt-BR" sz="2200" dirty="0" smtClean="0"/>
              <a:t>humano </a:t>
            </a:r>
            <a:r>
              <a:rPr lang="pt-BR" sz="2200" dirty="0"/>
              <a:t>digno e saudável.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9" y="6229027"/>
            <a:ext cx="4454929" cy="184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4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>
          <a:xfrm>
            <a:off x="1152000" y="1940040"/>
            <a:ext cx="11542024" cy="5433600"/>
          </a:xfrm>
        </p:spPr>
        <p:txBody>
          <a:bodyPr/>
          <a:lstStyle/>
          <a:p>
            <a:r>
              <a:rPr lang="pt-BR" sz="2200" dirty="0"/>
              <a:t>P</a:t>
            </a:r>
            <a:r>
              <a:rPr lang="pt-BR" sz="2200" dirty="0" smtClean="0"/>
              <a:t>roduto </a:t>
            </a:r>
            <a:r>
              <a:rPr lang="pt-BR" sz="2200" dirty="0"/>
              <a:t>da interação entre fatores biológicos, genéticos, socioculturais, psicológicos e decorrentes dos hábitos e das escolhas feitas ao longo da vida. </a:t>
            </a:r>
            <a:endParaRPr lang="pt-BR" sz="2200" dirty="0" smtClean="0"/>
          </a:p>
          <a:p>
            <a:endParaRPr lang="pt-BR" sz="2200" dirty="0" smtClean="0"/>
          </a:p>
          <a:p>
            <a:r>
              <a:rPr lang="pt-BR" sz="2200" dirty="0" smtClean="0"/>
              <a:t>Todos </a:t>
            </a:r>
            <a:r>
              <a:rPr lang="pt-BR" sz="2200" dirty="0"/>
              <a:t>os sistemas orgânicos apresentam declínio progressivo na reserva fisiológica com consequente restrição progressiva na capacidade de manter a homeostase. </a:t>
            </a:r>
          </a:p>
          <a:p>
            <a:pPr marL="152400" indent="0">
              <a:buNone/>
            </a:pPr>
            <a:endParaRPr lang="pt-BR" sz="2200" dirty="0"/>
          </a:p>
          <a:p>
            <a:endParaRPr lang="pt-BR" sz="2200" dirty="0" smtClean="0"/>
          </a:p>
          <a:p>
            <a:r>
              <a:rPr lang="pt-BR" sz="2200" dirty="0" smtClean="0"/>
              <a:t> </a:t>
            </a:r>
            <a:r>
              <a:rPr lang="pt-BR" sz="2200" dirty="0"/>
              <a:t>Compreender o envelhecimento nos seus diversos aspectos é importante para que as melhores práticas ocorram, desde a prevenção das doenças mais prevalentes até o manejo das </a:t>
            </a:r>
            <a:r>
              <a:rPr lang="pt-BR" sz="2200" dirty="0" err="1"/>
              <a:t>multimorbidades</a:t>
            </a:r>
            <a:r>
              <a:rPr lang="pt-BR" sz="2200" dirty="0"/>
              <a:t> e dos quadros sindrômicos peculiares na população idosa. </a:t>
            </a:r>
            <a:endParaRPr lang="pt-BR" sz="2200" dirty="0" smtClean="0"/>
          </a:p>
          <a:p>
            <a:pPr marL="152400" indent="0">
              <a:buNone/>
            </a:pPr>
            <a:endParaRPr lang="pt-BR" sz="2900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4500" dirty="0" smtClean="0"/>
              <a:t>Envelhecimento humano</a:t>
            </a:r>
            <a:endParaRPr lang="pt-BR" sz="45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645921" y="6958141"/>
            <a:ext cx="11582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200" dirty="0"/>
          </a:p>
          <a:p>
            <a:r>
              <a:rPr lang="pt-BR" sz="1200" dirty="0"/>
              <a:t>Canedo AC, Lopes F, S Marilia, Motta. Alterações fisiológicas do envelhecimento. Tratado de Geriatria e Gerontologia, 5. Ed, Rio de Janeiro :Guanabara Koogan, 2022 </a:t>
            </a:r>
          </a:p>
          <a:p>
            <a:endParaRPr lang="pt-BR" sz="1200" dirty="0"/>
          </a:p>
          <a:p>
            <a:r>
              <a:rPr lang="en-US" sz="1200" dirty="0" err="1"/>
              <a:t>Previll</a:t>
            </a:r>
            <a:r>
              <a:rPr lang="en-US" sz="1200" dirty="0"/>
              <a:t> L, Heflin M, Cohen H. The Aging Patient. Cecil Essentials of Medicine, 10 </a:t>
            </a:r>
            <a:r>
              <a:rPr lang="en-US" sz="1200" dirty="0" err="1"/>
              <a:t>ed</a:t>
            </a:r>
            <a:r>
              <a:rPr lang="en-US" sz="1200" dirty="0"/>
              <a:t>, 2022.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48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3"/>
            <a:ext cx="14630400" cy="822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723417" y="7074390"/>
            <a:ext cx="3803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Tinetti</a:t>
            </a:r>
            <a:r>
              <a:rPr lang="en-US" sz="1400" dirty="0"/>
              <a:t> M., Huang A., Molnar F. (2017). “The Geriatrics 5M’s: A New Way of Communicating What We Do.” Journal of the American Geriatrics Society, 65(9), 2115-2115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7269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129" y="485617"/>
            <a:ext cx="13167360" cy="1283818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Atuação do médico Geriatra </a:t>
            </a:r>
            <a:endParaRPr lang="pt-BR" b="1" dirty="0">
              <a:solidFill>
                <a:srgbClr val="00153E"/>
              </a:solidFill>
              <a:latin typeface="Open Sans" charset="0"/>
              <a:cs typeface="Open Sans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4294967295"/>
          </p:nvPr>
        </p:nvSpPr>
        <p:spPr>
          <a:xfrm>
            <a:off x="897774" y="1857202"/>
            <a:ext cx="11757661" cy="5713096"/>
          </a:xfrm>
          <a:prstGeom prst="rect">
            <a:avLst/>
          </a:prstGeom>
        </p:spPr>
        <p:txBody>
          <a:bodyPr lIns="146304" tIns="73152" rIns="146304" bIns="73152">
            <a:normAutofit fontScale="85000" lnSpcReduction="20000"/>
          </a:bodyPr>
          <a:lstStyle/>
          <a:p>
            <a:pPr>
              <a:buNone/>
            </a:pPr>
            <a:r>
              <a:rPr lang="pt-BR" sz="4500" dirty="0">
                <a:solidFill>
                  <a:srgbClr val="00153E"/>
                </a:solidFill>
                <a:latin typeface="Open Sans" charset="0"/>
                <a:cs typeface="Open Sans" charset="0"/>
              </a:rPr>
              <a:t>5 M´s</a:t>
            </a:r>
            <a:r>
              <a:rPr lang="pt-BR" dirty="0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:</a:t>
            </a:r>
          </a:p>
          <a:p>
            <a:pPr>
              <a:buNone/>
            </a:pPr>
            <a:endParaRPr lang="pt-BR" dirty="0">
              <a:solidFill>
                <a:srgbClr val="00153E"/>
              </a:solidFill>
              <a:latin typeface="Open Sans" charset="0"/>
              <a:cs typeface="Open Sans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MEDICAMENTOS</a:t>
            </a:r>
            <a:r>
              <a:rPr lang="pt-BR" dirty="0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 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( polifarmácia, </a:t>
            </a:r>
            <a:r>
              <a:rPr lang="pt-BR" dirty="0" err="1">
                <a:solidFill>
                  <a:srgbClr val="00153E"/>
                </a:solidFill>
                <a:latin typeface="Open Sans" charset="0"/>
                <a:cs typeface="Open Sans" charset="0"/>
              </a:rPr>
              <a:t>desprescrição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, avaliação de risco x benefício)</a:t>
            </a:r>
          </a:p>
          <a:p>
            <a:pPr>
              <a:buNone/>
            </a:pPr>
            <a:endParaRPr lang="pt-BR" dirty="0">
              <a:solidFill>
                <a:srgbClr val="00153E"/>
              </a:solidFill>
              <a:latin typeface="Open Sans" charset="0"/>
              <a:cs typeface="Open Sans" charset="0"/>
            </a:endParaRPr>
          </a:p>
          <a:p>
            <a:pPr>
              <a:spcAft>
                <a:spcPts val="1920"/>
              </a:spcAft>
              <a:buNone/>
            </a:pPr>
            <a:r>
              <a:rPr lang="pt-BR" b="1" dirty="0">
                <a:solidFill>
                  <a:srgbClr val="00153E"/>
                </a:solidFill>
                <a:latin typeface="Open Sans" charset="0"/>
                <a:cs typeface="Open Sans" charset="0"/>
              </a:rPr>
              <a:t>MENTE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 ( Depressão, Demências e </a:t>
            </a:r>
            <a:r>
              <a:rPr lang="pt-BR" i="1" dirty="0" err="1">
                <a:solidFill>
                  <a:srgbClr val="00153E"/>
                </a:solidFill>
                <a:latin typeface="Open Sans" charset="0"/>
                <a:cs typeface="Open Sans" charset="0"/>
              </a:rPr>
              <a:t>Delirium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)</a:t>
            </a:r>
          </a:p>
          <a:p>
            <a:pPr>
              <a:spcAft>
                <a:spcPts val="1920"/>
              </a:spcAft>
              <a:buNone/>
            </a:pPr>
            <a:r>
              <a:rPr lang="pt-BR" b="1" dirty="0">
                <a:solidFill>
                  <a:srgbClr val="00153E"/>
                </a:solidFill>
                <a:latin typeface="Open Sans" charset="0"/>
                <a:cs typeface="Open Sans" charset="0"/>
              </a:rPr>
              <a:t>MOBILIDADE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 ( Quedas, marcha e equilíbrio, alimentação) </a:t>
            </a:r>
          </a:p>
          <a:p>
            <a:pPr>
              <a:spcAft>
                <a:spcPts val="1920"/>
              </a:spcAft>
              <a:buNone/>
            </a:pPr>
            <a:r>
              <a:rPr lang="pt-BR" b="1" dirty="0" err="1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MULTI-COMPLEXIDADE</a:t>
            </a:r>
            <a:r>
              <a:rPr lang="pt-BR" dirty="0" smtClean="0">
                <a:solidFill>
                  <a:srgbClr val="00153E"/>
                </a:solidFill>
                <a:latin typeface="Open Sans" charset="0"/>
                <a:cs typeface="Open Sans" charset="0"/>
              </a:rPr>
              <a:t> 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( </a:t>
            </a:r>
            <a:r>
              <a:rPr lang="pt-BR" dirty="0" err="1">
                <a:solidFill>
                  <a:srgbClr val="00153E"/>
                </a:solidFill>
                <a:latin typeface="Open Sans" charset="0"/>
                <a:cs typeface="Open Sans" charset="0"/>
              </a:rPr>
              <a:t>Multimorbidade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 + situações que envolvem fatores </a:t>
            </a:r>
            <a:r>
              <a:rPr lang="pt-BR" dirty="0" err="1">
                <a:solidFill>
                  <a:srgbClr val="00153E"/>
                </a:solidFill>
                <a:latin typeface="Open Sans" charset="0"/>
                <a:cs typeface="Open Sans" charset="0"/>
              </a:rPr>
              <a:t>bio-psico-sociais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)</a:t>
            </a:r>
          </a:p>
          <a:p>
            <a:pPr>
              <a:spcAft>
                <a:spcPts val="1920"/>
              </a:spcAft>
              <a:buNone/>
            </a:pPr>
            <a:r>
              <a:rPr lang="pt-BR" b="1" dirty="0">
                <a:solidFill>
                  <a:srgbClr val="00153E"/>
                </a:solidFill>
                <a:latin typeface="Open Sans" charset="0"/>
                <a:cs typeface="Open Sans" charset="0"/>
              </a:rPr>
              <a:t>MAIS IMPORTANTE </a:t>
            </a:r>
            <a:r>
              <a:rPr lang="pt-BR" dirty="0">
                <a:solidFill>
                  <a:srgbClr val="00153E"/>
                </a:solidFill>
                <a:latin typeface="Open Sans" charset="0"/>
                <a:cs typeface="Open Sans" charset="0"/>
              </a:rPr>
              <a:t>( Preferências e  objetivos individuais nos desfechos da saúde)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728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rsing Management Center by Slidesgo">
  <a:themeElements>
    <a:clrScheme name="Personalizada 1">
      <a:dk1>
        <a:srgbClr val="011647"/>
      </a:dk1>
      <a:lt1>
        <a:srgbClr val="89C0E5"/>
      </a:lt1>
      <a:dk2>
        <a:srgbClr val="3F9EEC"/>
      </a:dk2>
      <a:lt2>
        <a:srgbClr val="1B567E"/>
      </a:lt2>
      <a:accent1>
        <a:srgbClr val="D9D9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16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ursing Management Center by Slidesgo">
  <a:themeElements>
    <a:clrScheme name="Personalizada 1">
      <a:dk1>
        <a:srgbClr val="011647"/>
      </a:dk1>
      <a:lt1>
        <a:srgbClr val="89C0E5"/>
      </a:lt1>
      <a:dk2>
        <a:srgbClr val="3F9EEC"/>
      </a:dk2>
      <a:lt2>
        <a:srgbClr val="1B567E"/>
      </a:lt2>
      <a:accent1>
        <a:srgbClr val="D9D9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16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ursing Management Center by Slidesgo">
  <a:themeElements>
    <a:clrScheme name="Personalizada 1">
      <a:dk1>
        <a:srgbClr val="011647"/>
      </a:dk1>
      <a:lt1>
        <a:srgbClr val="89C0E5"/>
      </a:lt1>
      <a:dk2>
        <a:srgbClr val="3F9EEC"/>
      </a:dk2>
      <a:lt2>
        <a:srgbClr val="1B567E"/>
      </a:lt2>
      <a:accent1>
        <a:srgbClr val="D9D9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16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1208</Words>
  <Application>Microsoft Office PowerPoint</Application>
  <PresentationFormat>Personalizar</PresentationFormat>
  <Paragraphs>168</Paragraphs>
  <Slides>18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18</vt:i4>
      </vt:variant>
    </vt:vector>
  </HeadingPairs>
  <TitlesOfParts>
    <vt:vector size="31" baseType="lpstr">
      <vt:lpstr>Calibri</vt:lpstr>
      <vt:lpstr>Open Sans</vt:lpstr>
      <vt:lpstr>Heebo Light</vt:lpstr>
      <vt:lpstr>Montserrat Classic</vt:lpstr>
      <vt:lpstr>Open Sans ExtraBold</vt:lpstr>
      <vt:lpstr>Calibri Light</vt:lpstr>
      <vt:lpstr>Arial</vt:lpstr>
      <vt:lpstr>Montserrat</vt:lpstr>
      <vt:lpstr>Bebas Neue</vt:lpstr>
      <vt:lpstr>Office Theme</vt:lpstr>
      <vt:lpstr>Nursing Management Center by Slidesgo</vt:lpstr>
      <vt:lpstr>1_Nursing Management Center by Slidesgo</vt:lpstr>
      <vt:lpstr>2_Nursing Management Center by Slidesgo</vt:lpstr>
      <vt:lpstr>Apresentação do PowerPoint</vt:lpstr>
      <vt:lpstr>Dr. Leonardo Oliva</vt:lpstr>
      <vt:lpstr>Declaração de Conflito de Interesse </vt:lpstr>
      <vt:lpstr>&gt;31.230.000</vt:lpstr>
      <vt:lpstr>Apresentação do PowerPoint</vt:lpstr>
      <vt:lpstr>Sociedade Brasileira de Geriatria e Gerontologia - SBGG</vt:lpstr>
      <vt:lpstr>Envelhecimento humano</vt:lpstr>
      <vt:lpstr>Apresentação do PowerPoint</vt:lpstr>
      <vt:lpstr>Atuação do médico Geriatra </vt:lpstr>
      <vt:lpstr>Medicamentos</vt:lpstr>
      <vt:lpstr>Mente</vt:lpstr>
      <vt:lpstr>Mobilidade</vt:lpstr>
      <vt:lpstr>Multi Complexidade</vt:lpstr>
      <vt:lpstr>Multi Complexidade</vt:lpstr>
      <vt:lpstr>Multi Complexidade</vt:lpstr>
      <vt:lpstr>Mais importante</vt:lpstr>
      <vt:lpstr>Envelhecer não é um problema. O Problema é envelhecer sem estarmos preparados para os desafios que esse processo irá trazer; tanto do ponto de vista individual, quanto coletivo.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Oliva</dc:creator>
  <cp:lastModifiedBy>Iram de Jesus Alves Viegas</cp:lastModifiedBy>
  <cp:revision>58</cp:revision>
  <dcterms:created xsi:type="dcterms:W3CDTF">2025-08-13T20:49:16Z</dcterms:created>
  <dcterms:modified xsi:type="dcterms:W3CDTF">2025-09-24T13:12:21Z</dcterms:modified>
</cp:coreProperties>
</file>