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2" r:id="rId15"/>
    <p:sldId id="280" r:id="rId16"/>
    <p:sldId id="28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F909C8B-4223-4EB3-9AD7-39A8F37E575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7F451C-EF47-40CD-AC7F-B31B61D6EA3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TECNOLOGIA E INOVAÇÃO NO ENVELHECIMENTO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Alessandra </a:t>
            </a:r>
            <a:r>
              <a:rPr lang="pt-BR" dirty="0" err="1" smtClean="0"/>
              <a:t>Tieppo</a:t>
            </a:r>
            <a:endParaRPr lang="pt-BR" dirty="0" smtClean="0"/>
          </a:p>
          <a:p>
            <a:r>
              <a:rPr lang="pt-BR" dirty="0" smtClean="0"/>
              <a:t>Médica geriatra</a:t>
            </a:r>
          </a:p>
          <a:p>
            <a:r>
              <a:rPr lang="pt-BR" dirty="0" smtClean="0"/>
              <a:t>Sociedade Brasileira de Geriatria e Gerontologia – SBGG nacional</a:t>
            </a:r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Monitoramento da Saúde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071942"/>
            <a:ext cx="8043890" cy="2643206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Dispositivos </a:t>
            </a:r>
            <a:r>
              <a:rPr lang="pt-BR" dirty="0" err="1" smtClean="0"/>
              <a:t>vestíveis</a:t>
            </a:r>
            <a:r>
              <a:rPr lang="pt-BR" dirty="0" smtClean="0"/>
              <a:t> (</a:t>
            </a:r>
            <a:r>
              <a:rPr lang="pt-BR" dirty="0" err="1" smtClean="0"/>
              <a:t>smartwatches</a:t>
            </a:r>
            <a:r>
              <a:rPr lang="pt-BR" dirty="0" smtClean="0"/>
              <a:t>, sensores) permitem:</a:t>
            </a:r>
            <a:br>
              <a:rPr lang="pt-BR" dirty="0" smtClean="0"/>
            </a:br>
            <a:r>
              <a:rPr lang="pt-BR" dirty="0" smtClean="0"/>
              <a:t>✅ Monitoramento da pressão arterial</a:t>
            </a:r>
            <a:br>
              <a:rPr lang="pt-BR" dirty="0" smtClean="0"/>
            </a:br>
            <a:r>
              <a:rPr lang="pt-BR" dirty="0" smtClean="0"/>
              <a:t>✅ Batimentos cardíacos</a:t>
            </a:r>
            <a:br>
              <a:rPr lang="pt-BR" dirty="0" smtClean="0"/>
            </a:br>
            <a:r>
              <a:rPr lang="pt-BR" dirty="0" smtClean="0"/>
              <a:t>✅ Quedas e localização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A SBGG defende o uso de dados com privacidade e consentimento informado.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Segurança e Autonomia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8596" y="4214818"/>
            <a:ext cx="8286808" cy="250033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pt-BR" dirty="0" smtClean="0"/>
              <a:t>Tecnologias de assistência:</a:t>
            </a:r>
            <a:endParaRPr lang="pt-BR" sz="2000" dirty="0" smtClean="0"/>
          </a:p>
          <a:p>
            <a:pPr lvl="1">
              <a:buFont typeface="Wingdings" pitchFamily="2" charset="2"/>
              <a:buChar char="§"/>
            </a:pPr>
            <a:r>
              <a:rPr lang="pt-BR" sz="2800" dirty="0" smtClean="0"/>
              <a:t>Casas inteligentes adaptadas</a:t>
            </a:r>
            <a:endParaRPr lang="pt-BR" sz="2400" dirty="0" smtClean="0"/>
          </a:p>
          <a:p>
            <a:pPr lvl="1">
              <a:buFont typeface="Wingdings" pitchFamily="2" charset="2"/>
              <a:buChar char="§"/>
            </a:pPr>
            <a:r>
              <a:rPr lang="pt-BR" sz="2800" dirty="0" smtClean="0"/>
              <a:t>Dispositivos com comando de voz</a:t>
            </a:r>
            <a:endParaRPr lang="pt-BR" sz="2400" dirty="0" smtClean="0"/>
          </a:p>
          <a:p>
            <a:pPr lvl="1">
              <a:buFont typeface="Wingdings" pitchFamily="2" charset="2"/>
              <a:buChar char="§"/>
            </a:pPr>
            <a:r>
              <a:rPr lang="pt-BR" sz="2800" dirty="0" smtClean="0"/>
              <a:t>Alertas de emergência</a:t>
            </a:r>
            <a:endParaRPr lang="pt-BR" sz="2400" dirty="0" smtClean="0"/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Redução de riscos e promoção da independência.</a:t>
            </a:r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Desafios Éticos e de Acesso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071942"/>
            <a:ext cx="8043890" cy="2643206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Nem todos os idosos têm acesso às tecnologias.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Desigualdade digital, alfabetização e </a:t>
            </a:r>
            <a:r>
              <a:rPr lang="pt-BR" dirty="0" err="1" smtClean="0"/>
              <a:t>infraestrutura</a:t>
            </a:r>
            <a:r>
              <a:rPr lang="pt-BR" dirty="0" smtClean="0"/>
              <a:t> são obstáculos reais.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A SBGG alerta: </a:t>
            </a:r>
            <a:r>
              <a:rPr lang="pt-BR" b="1" dirty="0" smtClean="0"/>
              <a:t>não pode haver exclusão no envelhecimento digital</a:t>
            </a:r>
            <a:r>
              <a:rPr lang="pt-BR" dirty="0" smtClean="0"/>
              <a:t>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O Papel das Políticas Públicas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286256"/>
            <a:ext cx="8329642" cy="2286016"/>
          </a:xfrm>
        </p:spPr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Incentivo à inovação voltada à população idosa.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Financiamento de pesquisas em tecnologia </a:t>
            </a:r>
            <a:r>
              <a:rPr lang="pt-BR" dirty="0" err="1" smtClean="0"/>
              <a:t>assistiva</a:t>
            </a:r>
            <a:r>
              <a:rPr lang="pt-BR" dirty="0" smtClean="0"/>
              <a:t>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Parcerias entre governos, universidades e startups.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Adoção de marcos legais que garantam segurança e privacidade.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Recomendações da SBGG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143380"/>
            <a:ext cx="8401080" cy="2428892"/>
          </a:xfrm>
        </p:spPr>
        <p:txBody>
          <a:bodyPr>
            <a:normAutofit fontScale="85000" lnSpcReduction="10000"/>
          </a:bodyPr>
          <a:lstStyle/>
          <a:p>
            <a:pPr marL="521208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Inclusão digital da pessoa idosa como política de Estado</a:t>
            </a:r>
          </a:p>
          <a:p>
            <a:pPr marL="521208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Capacitação de profissionais de saúde em tecnologia </a:t>
            </a:r>
            <a:r>
              <a:rPr lang="pt-BR" dirty="0" err="1" smtClean="0"/>
              <a:t>gerontológica</a:t>
            </a:r>
            <a:endParaRPr lang="pt-BR" dirty="0" smtClean="0"/>
          </a:p>
          <a:p>
            <a:pPr marL="521208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Incentivo ao desenvolvimento de soluções acessíveis</a:t>
            </a:r>
          </a:p>
          <a:p>
            <a:pPr marL="521208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Participação ativa dos idosos no processo de inovação</a:t>
            </a:r>
          </a:p>
          <a:p>
            <a:pPr marL="521208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Garantia de ética, equidade e privacidade digital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Conclusão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000504"/>
            <a:ext cx="8329642" cy="2857496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A tecnologia deve ser ferramenta de inclusão, cuidado e dignidade.</a:t>
            </a:r>
          </a:p>
          <a:p>
            <a:pPr lvl="0"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O envelhecimento ativo e saudável depende de ações </a:t>
            </a:r>
            <a:r>
              <a:rPr lang="pt-BR" dirty="0" err="1" smtClean="0"/>
              <a:t>intersetoriais</a:t>
            </a:r>
            <a:r>
              <a:rPr lang="pt-BR" dirty="0" smtClean="0"/>
              <a:t>.</a:t>
            </a:r>
          </a:p>
          <a:p>
            <a:pPr lvl="0"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A tecnologia pode estar envolvida em todas as fases do envelhecimento: da prevenção aos cuidados paliativos.</a:t>
            </a:r>
          </a:p>
          <a:p>
            <a:pPr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A SBGG reforça seu compromisso com a construção de um futuro mais humano, inovador e justo para todas as idades</a:t>
            </a:r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Muito Obrigada!</a:t>
            </a:r>
            <a:endParaRPr lang="pt-BR" dirty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8596" y="4214818"/>
            <a:ext cx="8143932" cy="2428892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7200" dirty="0" smtClean="0">
                <a:cs typeface="Arial" pitchFamily="34" charset="0"/>
              </a:rPr>
              <a:t>O envelhecimento da população é uma realidade global e acelerada no Brasil.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7200" dirty="0" smtClean="0">
                <a:cs typeface="Arial" pitchFamily="34" charset="0"/>
              </a:rPr>
              <a:t>A tecnologia se torna uma aliada essencial para promover saúde, autonomia e qualidade de vida.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7200" dirty="0" smtClean="0">
                <a:cs typeface="Arial" pitchFamily="34" charset="0"/>
              </a:rPr>
              <a:t>A SBGG defende o uso ético e humanizado da tecnologia a favor da pessoa idosa.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Envelhecimento e Desafios Atuais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186766" cy="2243706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Até 2050, o Brasil terá mais idosos do que jovens.</a:t>
            </a:r>
          </a:p>
          <a:p>
            <a:pPr lvl="0"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Crescem as demandas por educação em saúde, prevenção de doenças crônicas, continuidade dos cuidados e segurança.</a:t>
            </a:r>
          </a:p>
          <a:p>
            <a:pPr lvl="0">
              <a:lnSpc>
                <a:spcPct val="160000"/>
              </a:lnSpc>
              <a:buFont typeface="Wingdings" pitchFamily="2" charset="2"/>
              <a:buChar char="§"/>
            </a:pPr>
            <a:r>
              <a:rPr lang="pt-BR" dirty="0" smtClean="0"/>
              <a:t>Soluções inovadoras devem estar integradas às políticas públicas.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A Visão da SBGG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4000504"/>
            <a:ext cx="8501122" cy="2571768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7200" dirty="0" smtClean="0"/>
              <a:t>A SBGG </a:t>
            </a:r>
            <a:r>
              <a:rPr lang="pt-BR" sz="7200" dirty="0" err="1" smtClean="0"/>
              <a:t>apoia</a:t>
            </a:r>
            <a:r>
              <a:rPr lang="pt-BR" sz="7200" dirty="0" smtClean="0"/>
              <a:t> a inserção da tecnologia no cuidado à pessoa idosa com base em:</a:t>
            </a:r>
            <a:br>
              <a:rPr lang="pt-BR" sz="7200" dirty="0" smtClean="0"/>
            </a:br>
            <a:r>
              <a:rPr lang="pt-BR" sz="7200" dirty="0" smtClean="0"/>
              <a:t>✅ Dignidade</a:t>
            </a:r>
            <a:br>
              <a:rPr lang="pt-BR" sz="7200" dirty="0" smtClean="0"/>
            </a:br>
            <a:r>
              <a:rPr lang="pt-BR" sz="7200" dirty="0" smtClean="0"/>
              <a:t>✅ Autonomia</a:t>
            </a:r>
            <a:br>
              <a:rPr lang="pt-BR" sz="7200" dirty="0" smtClean="0"/>
            </a:br>
            <a:r>
              <a:rPr lang="pt-BR" sz="7200" dirty="0" smtClean="0"/>
              <a:t>✅ Inclusão digital</a:t>
            </a:r>
            <a:br>
              <a:rPr lang="pt-BR" sz="7200" dirty="0" smtClean="0"/>
            </a:br>
            <a:r>
              <a:rPr lang="pt-BR" sz="7200" dirty="0" smtClean="0"/>
              <a:t>✅ Acesso equitativo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7200" dirty="0" smtClean="0"/>
              <a:t>A tecnologia deve ser uma ponte, não uma barreira.</a:t>
            </a:r>
          </a:p>
          <a:p>
            <a:pPr>
              <a:buFont typeface="Wingdings" pitchFamily="2" charset="2"/>
              <a:buChar char="§"/>
            </a:pPr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Educação: Inclusão Digital da Pessoa Idosa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4143380"/>
            <a:ext cx="8186766" cy="2500330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A educação digital é fundamental para o </a:t>
            </a:r>
            <a:r>
              <a:rPr lang="pt-BR" dirty="0" err="1" smtClean="0"/>
              <a:t>protagonismo</a:t>
            </a:r>
            <a:r>
              <a:rPr lang="pt-BR" dirty="0" smtClean="0"/>
              <a:t> da pessoa idosa.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A SBGG incentiva programas de </a:t>
            </a:r>
            <a:r>
              <a:rPr lang="pt-BR" b="1" dirty="0" smtClean="0"/>
              <a:t>alfabetização digital para idosos</a:t>
            </a:r>
            <a:r>
              <a:rPr lang="pt-BR" dirty="0" smtClean="0"/>
              <a:t>.</a:t>
            </a:r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Exemplo: uso de </a:t>
            </a:r>
            <a:r>
              <a:rPr lang="pt-BR" dirty="0" err="1" smtClean="0"/>
              <a:t>smartphones</a:t>
            </a:r>
            <a:r>
              <a:rPr lang="pt-BR" dirty="0" smtClean="0"/>
              <a:t>, aplicativos de saúde, redes sociais.</a:t>
            </a:r>
          </a:p>
          <a:p>
            <a:pPr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Resultados: redução do isolamento, maior engajamento e autonomia.</a:t>
            </a:r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Educação: Formação de Profissionais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034" y="4185666"/>
            <a:ext cx="8043890" cy="2672334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Tecnologias educacionais para capacitação em geriatria e gerontologia.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Ferramentas de EAD, realidade virtual e simulações clínicas.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Profissionais mais preparados para atender demandas do envelhecimento.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Prevenção em Saúde com Tecnologia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115328" cy="2743772"/>
          </a:xfrm>
        </p:spPr>
        <p:txBody>
          <a:bodyPr>
            <a:normAutofit fontScale="70000" lnSpcReduction="20000"/>
          </a:bodyPr>
          <a:lstStyle/>
          <a:p>
            <a:pPr lvl="0"/>
            <a:endParaRPr lang="pt-BR" dirty="0" smtClean="0"/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Aplicativos e plataformas ajudam na promoção da saúde e prevenção de doenças:</a:t>
            </a:r>
            <a:endParaRPr lang="pt-BR" sz="2000" dirty="0" smtClean="0"/>
          </a:p>
          <a:p>
            <a:pPr lvl="1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2800" dirty="0" smtClean="0"/>
              <a:t>Lembretes de medicação</a:t>
            </a:r>
            <a:endParaRPr lang="pt-BR" sz="2400" dirty="0" smtClean="0"/>
          </a:p>
          <a:p>
            <a:pPr lvl="1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2800" dirty="0" smtClean="0"/>
              <a:t>Incentivo à atividade física</a:t>
            </a:r>
            <a:endParaRPr lang="pt-BR" sz="2400" dirty="0" smtClean="0"/>
          </a:p>
          <a:p>
            <a:pPr lvl="1">
              <a:lnSpc>
                <a:spcPct val="170000"/>
              </a:lnSpc>
              <a:buFont typeface="Wingdings" pitchFamily="2" charset="2"/>
              <a:buChar char="§"/>
            </a:pPr>
            <a:r>
              <a:rPr lang="pt-BR" sz="2800" dirty="0" smtClean="0"/>
              <a:t>Acompanhamento nutricional</a:t>
            </a:r>
            <a:endParaRPr lang="pt-BR" sz="2400" dirty="0" smtClean="0"/>
          </a:p>
          <a:p>
            <a:pPr lvl="0">
              <a:lnSpc>
                <a:spcPct val="170000"/>
              </a:lnSpc>
              <a:buFont typeface="Wingdings" pitchFamily="2" charset="2"/>
              <a:buChar char="§"/>
            </a:pPr>
            <a:r>
              <a:rPr lang="pt-BR" dirty="0" smtClean="0"/>
              <a:t>A SBGG </a:t>
            </a:r>
            <a:r>
              <a:rPr lang="pt-BR" dirty="0" err="1" smtClean="0"/>
              <a:t>apoia</a:t>
            </a:r>
            <a:r>
              <a:rPr lang="pt-BR" dirty="0" smtClean="0"/>
              <a:t> ações que unam </a:t>
            </a:r>
            <a:r>
              <a:rPr lang="pt-BR" b="1" dirty="0" smtClean="0"/>
              <a:t>tecnologia e hábitos saudáveis</a:t>
            </a:r>
            <a:r>
              <a:rPr lang="pt-BR" dirty="0" smtClean="0"/>
              <a:t>.</a:t>
            </a:r>
            <a:endParaRPr lang="pt-BR" sz="2000" dirty="0" smtClean="0"/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Prevenção: </a:t>
            </a:r>
            <a:r>
              <a:rPr lang="pt-BR" b="1" dirty="0" err="1" smtClean="0"/>
              <a:t>Teleatendimento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720" y="3899938"/>
            <a:ext cx="8572560" cy="2672334"/>
          </a:xfrm>
        </p:spPr>
        <p:txBody>
          <a:bodyPr>
            <a:normAutofit fontScale="92500" lnSpcReduction="20000"/>
          </a:bodyPr>
          <a:lstStyle/>
          <a:p>
            <a:pPr lvl="0"/>
            <a:endParaRPr lang="pt-BR" dirty="0" smtClean="0"/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A pandemia mostrou a eficácia do </a:t>
            </a:r>
            <a:r>
              <a:rPr lang="pt-BR" dirty="0" err="1" smtClean="0"/>
              <a:t>teleatendimento</a:t>
            </a:r>
            <a:r>
              <a:rPr lang="pt-BR" dirty="0" smtClean="0"/>
              <a:t> e da </a:t>
            </a:r>
            <a:r>
              <a:rPr lang="pt-BR" dirty="0" err="1" smtClean="0"/>
              <a:t>telessaúde</a:t>
            </a:r>
            <a:r>
              <a:rPr lang="pt-BR" dirty="0" smtClean="0"/>
              <a:t>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Acesso remoto a especialistas, redução de deslocamentos.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A SBGG reforça a importância da regulação e capacitação para o uso ético da </a:t>
            </a:r>
            <a:r>
              <a:rPr lang="pt-BR" dirty="0" err="1" smtClean="0"/>
              <a:t>telemedicina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Continuidade dos Cuidados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8596" y="4257104"/>
            <a:ext cx="8043890" cy="2600896"/>
          </a:xfrm>
        </p:spPr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Tecnologia como suporte à </a:t>
            </a:r>
            <a:r>
              <a:rPr lang="pt-BR" b="1" dirty="0" smtClean="0"/>
              <a:t>linha de cuidado do idoso</a:t>
            </a:r>
            <a:r>
              <a:rPr lang="pt-BR" dirty="0" smtClean="0"/>
              <a:t>.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Integração entre atenção básica, especializada e domiciliar.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Prontuários eletrônicos integrados, aplicativos para cuidadores e familiares.</a:t>
            </a:r>
          </a:p>
          <a:p>
            <a:endParaRPr lang="pt-BR" dirty="0" smtClean="0"/>
          </a:p>
        </p:txBody>
      </p:sp>
      <p:pic>
        <p:nvPicPr>
          <p:cNvPr id="4" name="Imagem 3" descr="SOMOS UM MOVI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28604"/>
            <a:ext cx="2758440" cy="1143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</TotalTime>
  <Words>543</Words>
  <Application>Microsoft Office PowerPoint</Application>
  <PresentationFormat>Apresentação na tela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Georgia</vt:lpstr>
      <vt:lpstr>Trebuchet MS</vt:lpstr>
      <vt:lpstr>Wingdings</vt:lpstr>
      <vt:lpstr>Wingdings 2</vt:lpstr>
      <vt:lpstr>Urbano</vt:lpstr>
      <vt:lpstr>TECNOLOGIA E INOVAÇÃO NO ENVELHECIMENTO</vt:lpstr>
      <vt:lpstr>INTRODUÇÃO</vt:lpstr>
      <vt:lpstr>Envelhecimento e Desafios Atuais</vt:lpstr>
      <vt:lpstr>A Visão da SBGG </vt:lpstr>
      <vt:lpstr>Educação: Inclusão Digital da Pessoa Idosa </vt:lpstr>
      <vt:lpstr>Educação: Formação de Profissionais</vt:lpstr>
      <vt:lpstr>Prevenção em Saúde com Tecnologia</vt:lpstr>
      <vt:lpstr>Prevenção: Teleatendimento</vt:lpstr>
      <vt:lpstr>Continuidade dos Cuidados </vt:lpstr>
      <vt:lpstr>Monitoramento da Saúde</vt:lpstr>
      <vt:lpstr>Segurança e Autonomia </vt:lpstr>
      <vt:lpstr>Desafios Éticos e de Acesso </vt:lpstr>
      <vt:lpstr>O Papel das Políticas Públicas</vt:lpstr>
      <vt:lpstr>Recomendações da SBGG </vt:lpstr>
      <vt:lpstr>Conclusão </vt:lpstr>
      <vt:lpstr>Muito Obrigada!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 E INOVAÇÃO NO ENVELHECIMENTO</dc:title>
  <dc:creator>Windows User</dc:creator>
  <cp:lastModifiedBy>Jose Bemfica de Deus</cp:lastModifiedBy>
  <cp:revision>4</cp:revision>
  <dcterms:created xsi:type="dcterms:W3CDTF">2025-10-07T21:29:57Z</dcterms:created>
  <dcterms:modified xsi:type="dcterms:W3CDTF">2025-10-08T13:30:30Z</dcterms:modified>
</cp:coreProperties>
</file>