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63" r:id="rId6"/>
    <p:sldId id="261" r:id="rId7"/>
    <p:sldId id="257" r:id="rId8"/>
    <p:sldId id="264" r:id="rId9"/>
    <p:sldId id="265" r:id="rId10"/>
    <p:sldId id="266" r:id="rId11"/>
    <p:sldId id="267" r:id="rId12"/>
    <p:sldId id="259" r:id="rId13"/>
    <p:sldId id="269" r:id="rId14"/>
    <p:sldId id="268" r:id="rId15"/>
    <p:sldId id="270" r:id="rId16"/>
    <p:sldId id="262" r:id="rId17"/>
  </p:sldIdLst>
  <p:sldSz cx="12192000" cy="6858000"/>
  <p:notesSz cx="6858000" cy="9144000"/>
  <p:embeddedFontLst>
    <p:embeddedFont>
      <p:font typeface="Montserrat ExtraBold" panose="020B0604020202020204" charset="0"/>
      <p:bold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Bold" panose="020B0604020202020204" charset="0"/>
      <p:bold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ＭＳ Ｐゴシック" panose="020B0600070205080204" pitchFamily="34" charset="-128"/>
      <p:regular r:id="rId34"/>
    </p:embeddedFont>
    <p:embeddedFont>
      <p:font typeface="Montserrat ExtraBold" panose="020B0604020202020204" charset="0"/>
      <p:bold r:id="rId19"/>
      <p:boldItalic r:id="rId20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aleway Bold" panose="020B0604020202020204" charset="0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71C"/>
    <a:srgbClr val="526FFF"/>
    <a:srgbClr val="5B9BD5"/>
    <a:srgbClr val="F5C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C07FFC-FB4D-7EB8-D244-0545A04AD3F6}" v="17" dt="2025-10-07T14:12:00.291"/>
    <p1510:client id="{78FE7361-BE41-1E2E-C16B-267CBC767603}" v="11" dt="2025-10-08T14:06:37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A8AAC-8652-472D-A03A-7D0177FEF29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8A2615E-AAA3-4EDD-ADA7-DD49F439B8CF}">
      <dgm:prSet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2000">
              <a:solidFill>
                <a:srgbClr val="3B3838"/>
              </a:solidFill>
              <a:latin typeface="Arial"/>
              <a:ea typeface="ＭＳ Ｐゴシック"/>
              <a:cs typeface="Gill Sans"/>
            </a:rPr>
            <a:t>A </a:t>
          </a:r>
          <a:r>
            <a:rPr lang="pt-BR" sz="2000" b="1">
              <a:solidFill>
                <a:srgbClr val="3B3838"/>
              </a:solidFill>
              <a:latin typeface="Arial"/>
              <a:ea typeface="ＭＳ Ｐゴシック"/>
              <a:cs typeface="Gill Sans"/>
            </a:rPr>
            <a:t>tecnologia em saúde </a:t>
          </a:r>
          <a:r>
            <a:rPr lang="pt-BR" sz="2000">
              <a:solidFill>
                <a:srgbClr val="3B3838"/>
              </a:solidFill>
              <a:latin typeface="Arial"/>
              <a:ea typeface="ＭＳ Ｐゴシック"/>
              <a:cs typeface="Gill Sans"/>
            </a:rPr>
            <a:t>se refere à aplicação de conhecimentos com o objetivo de promover a saúde, prevenir e tratar as doenças e reabilitar as pessoas. </a:t>
          </a:r>
          <a:endParaRPr lang="en-US" sz="2000">
            <a:solidFill>
              <a:srgbClr val="3B3838"/>
            </a:solidFill>
            <a:latin typeface="Arial"/>
            <a:ea typeface="+mn-ea"/>
            <a:cs typeface="+mn-cs"/>
          </a:endParaRPr>
        </a:p>
      </dgm:t>
    </dgm:pt>
    <dgm:pt modelId="{C48C9A0D-2A27-4C00-9DAC-0FEB9541B83C}" type="parTrans" cxnId="{0EDBBDB8-624D-4713-B4E4-C2B98CC399D3}">
      <dgm:prSet/>
      <dgm:spPr/>
      <dgm:t>
        <a:bodyPr/>
        <a:lstStyle/>
        <a:p>
          <a:endParaRPr lang="en-US"/>
        </a:p>
      </dgm:t>
    </dgm:pt>
    <dgm:pt modelId="{15743D58-6E3E-4562-B592-C3A3B65BA31B}" type="sibTrans" cxnId="{0EDBBDB8-624D-4713-B4E4-C2B98CC399D3}">
      <dgm:prSet/>
      <dgm:spPr/>
      <dgm:t>
        <a:bodyPr/>
        <a:lstStyle/>
        <a:p>
          <a:endParaRPr lang="en-US"/>
        </a:p>
      </dgm:t>
    </dgm:pt>
    <dgm:pt modelId="{12551DB8-A0A8-469D-BD0C-56DE4290BC27}">
      <dgm:prSet custT="1"/>
      <dgm:spPr/>
      <dgm:t>
        <a:bodyPr/>
        <a:lstStyle/>
        <a:p>
          <a:pPr algn="ctr">
            <a:lnSpc>
              <a:spcPct val="90000"/>
            </a:lnSpc>
          </a:pPr>
          <a:r>
            <a:rPr lang="pt-BR" sz="2000">
              <a:solidFill>
                <a:srgbClr val="3B3838"/>
              </a:solidFill>
              <a:latin typeface="Calibri"/>
              <a:ea typeface="ＭＳ Ｐゴシック"/>
              <a:cs typeface="Calibri"/>
            </a:rPr>
            <a:t>São exemplos de tecnologias em saúde: </a:t>
          </a:r>
          <a:r>
            <a:rPr lang="pt-BR" sz="2000" b="1" u="none">
              <a:solidFill>
                <a:srgbClr val="3B3838"/>
              </a:solidFill>
              <a:latin typeface="Calibri"/>
              <a:ea typeface="ＭＳ Ｐゴシック"/>
              <a:cs typeface="Calibri"/>
            </a:rPr>
            <a:t>medicamentos, produtos para a saúde, procedimentos, sistemas organizacionais, educacionais, de informação e de suporte e os programas e protocolos assistenciais </a:t>
          </a:r>
          <a:r>
            <a:rPr lang="pt-BR" sz="2000">
              <a:solidFill>
                <a:srgbClr val="3B3838"/>
              </a:solidFill>
              <a:latin typeface="Calibri"/>
              <a:ea typeface="ＭＳ Ｐゴシック"/>
              <a:cs typeface="Calibri"/>
            </a:rPr>
            <a:t>por meio dos quais a atenção e os cuidados com a saúde são prestados à população. </a:t>
          </a:r>
          <a:endParaRPr lang="en-US" sz="2000">
            <a:solidFill>
              <a:srgbClr val="3B3838"/>
            </a:solidFill>
            <a:latin typeface="Calibri"/>
            <a:ea typeface="+mn-ea"/>
            <a:cs typeface="Calibri"/>
          </a:endParaRPr>
        </a:p>
      </dgm:t>
    </dgm:pt>
    <dgm:pt modelId="{1F1084FC-4AA5-4CAE-8F5A-0D489B873B3D}" type="parTrans" cxnId="{8EFF708F-D5B1-40BC-A55E-186704CFE3BB}">
      <dgm:prSet/>
      <dgm:spPr/>
      <dgm:t>
        <a:bodyPr/>
        <a:lstStyle/>
        <a:p>
          <a:endParaRPr lang="en-US"/>
        </a:p>
      </dgm:t>
    </dgm:pt>
    <dgm:pt modelId="{042FD7DB-9AE8-4E5B-BA43-1A230F352A01}" type="sibTrans" cxnId="{8EFF708F-D5B1-40BC-A55E-186704CFE3BB}">
      <dgm:prSet/>
      <dgm:spPr/>
      <dgm:t>
        <a:bodyPr/>
        <a:lstStyle/>
        <a:p>
          <a:endParaRPr lang="en-US"/>
        </a:p>
      </dgm:t>
    </dgm:pt>
    <dgm:pt modelId="{6CB514D0-8014-4617-B663-1B3C8E980644}" type="pres">
      <dgm:prSet presAssocID="{398A8AAC-8652-472D-A03A-7D0177FEF2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6777D7-BCF2-4AA7-8E45-AAD2B00E1FFD}" type="pres">
      <dgm:prSet presAssocID="{58A2615E-AAA3-4EDD-ADA7-DD49F439B8CF}" presName="parentText" presStyleLbl="node1" presStyleIdx="0" presStyleCnt="2" custLinFactNeighborX="0" custLinFactNeighborY="1844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59134A-C447-4144-BBC9-40631CBAF405}" type="pres">
      <dgm:prSet presAssocID="{15743D58-6E3E-4562-B592-C3A3B65BA31B}" presName="spacer" presStyleCnt="0"/>
      <dgm:spPr/>
    </dgm:pt>
    <dgm:pt modelId="{122E38E3-818A-493F-AF84-ABB3ABA77454}" type="pres">
      <dgm:prSet presAssocID="{12551DB8-A0A8-469D-BD0C-56DE4290BC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2220DD-625A-400A-8BE3-DE7825FDC64E}" type="presOf" srcId="{12551DB8-A0A8-469D-BD0C-56DE4290BC27}" destId="{122E38E3-818A-493F-AF84-ABB3ABA77454}" srcOrd="0" destOrd="0" presId="urn:microsoft.com/office/officeart/2005/8/layout/vList2"/>
    <dgm:cxn modelId="{C5769709-F3CB-437C-828A-7883E5497621}" type="presOf" srcId="{58A2615E-AAA3-4EDD-ADA7-DD49F439B8CF}" destId="{596777D7-BCF2-4AA7-8E45-AAD2B00E1FFD}" srcOrd="0" destOrd="0" presId="urn:microsoft.com/office/officeart/2005/8/layout/vList2"/>
    <dgm:cxn modelId="{8EFF708F-D5B1-40BC-A55E-186704CFE3BB}" srcId="{398A8AAC-8652-472D-A03A-7D0177FEF29C}" destId="{12551DB8-A0A8-469D-BD0C-56DE4290BC27}" srcOrd="1" destOrd="0" parTransId="{1F1084FC-4AA5-4CAE-8F5A-0D489B873B3D}" sibTransId="{042FD7DB-9AE8-4E5B-BA43-1A230F352A01}"/>
    <dgm:cxn modelId="{A2B73F8F-E462-4246-AFA9-E9C88A1764A5}" type="presOf" srcId="{398A8AAC-8652-472D-A03A-7D0177FEF29C}" destId="{6CB514D0-8014-4617-B663-1B3C8E980644}" srcOrd="0" destOrd="0" presId="urn:microsoft.com/office/officeart/2005/8/layout/vList2"/>
    <dgm:cxn modelId="{0EDBBDB8-624D-4713-B4E4-C2B98CC399D3}" srcId="{398A8AAC-8652-472D-A03A-7D0177FEF29C}" destId="{58A2615E-AAA3-4EDD-ADA7-DD49F439B8CF}" srcOrd="0" destOrd="0" parTransId="{C48C9A0D-2A27-4C00-9DAC-0FEB9541B83C}" sibTransId="{15743D58-6E3E-4562-B592-C3A3B65BA31B}"/>
    <dgm:cxn modelId="{F5A45045-51AF-4B75-8920-E6BB30529A20}" type="presParOf" srcId="{6CB514D0-8014-4617-B663-1B3C8E980644}" destId="{596777D7-BCF2-4AA7-8E45-AAD2B00E1FFD}" srcOrd="0" destOrd="0" presId="urn:microsoft.com/office/officeart/2005/8/layout/vList2"/>
    <dgm:cxn modelId="{F892AC12-2332-438D-A958-4B4FEFB6FBC8}" type="presParOf" srcId="{6CB514D0-8014-4617-B663-1B3C8E980644}" destId="{1859134A-C447-4144-BBC9-40631CBAF405}" srcOrd="1" destOrd="0" presId="urn:microsoft.com/office/officeart/2005/8/layout/vList2"/>
    <dgm:cxn modelId="{6BB3DE71-0733-4639-B44C-2547B6CA84B8}" type="presParOf" srcId="{6CB514D0-8014-4617-B663-1B3C8E980644}" destId="{122E38E3-818A-493F-AF84-ABB3ABA774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5324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308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606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452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5391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54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21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049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7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357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82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94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8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23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eriodicorease.pro.br/rease/article/download/12969/6232/25348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pmc.ncbi.nlm.nih.gov/articles/PMC11285998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ic.br/noticia/na-midia/idosos-ficam-mais-digitalizados-e-apps-crescem-entre-publico-com-mais-de-60-anos/" TargetMode="External"/><Relationship Id="rId5" Type="http://schemas.openxmlformats.org/officeDocument/2006/relationships/hyperlink" Target="https://www.cetic.br/media/docs/publicacoes/2/20250512120132/tic_domicilios_2024_livro_eletronico.pdf" TargetMode="External"/><Relationship Id="rId10" Type="http://schemas.openxmlformats.org/officeDocument/2006/relationships/hyperlink" Target="https://pmc.ncbi.nlm.nih.gov/articles/PMC8437501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paho.org/pt/documentos/papel-das-tecnologias-digitais-no-envelhecimento-e-na-saud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svg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2349685" y="2584031"/>
            <a:ext cx="7110249" cy="15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ExtraBold"/>
              <a:buNone/>
            </a:pPr>
            <a:r>
              <a:rPr lang="pt-BR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Tecnologia e Inovação no Envelhecimento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73827" y="4379508"/>
            <a:ext cx="4714389" cy="471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93" y="175096"/>
            <a:ext cx="905070" cy="90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3"/>
          <p:cNvGrpSpPr/>
          <p:nvPr/>
        </p:nvGrpSpPr>
        <p:grpSpPr>
          <a:xfrm>
            <a:off x="3469118" y="2913529"/>
            <a:ext cx="5393961" cy="4613181"/>
            <a:chOff x="3023648" y="2907693"/>
            <a:chExt cx="5393961" cy="4645911"/>
          </a:xfrm>
        </p:grpSpPr>
        <p:pic>
          <p:nvPicPr>
            <p:cNvPr id="89" name="Google Shape;8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89219" y="2907693"/>
              <a:ext cx="4328390" cy="46459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023648" y="5112940"/>
              <a:ext cx="1039933" cy="33205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4;p15"/>
          <p:cNvSpPr/>
          <p:nvPr/>
        </p:nvSpPr>
        <p:spPr>
          <a:xfrm>
            <a:off x="439124" y="2662291"/>
            <a:ext cx="5650359" cy="3514911"/>
          </a:xfrm>
          <a:prstGeom prst="roundRect">
            <a:avLst>
              <a:gd name="adj" fmla="val 76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-1108849" y="324555"/>
            <a:ext cx="10199061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pt-BR" sz="1950" dirty="0">
                <a:solidFill>
                  <a:schemeClr val="lt1"/>
                </a:solidFill>
                <a:latin typeface="Montserrat ExtraBold" panose="020B0604020202020204" charset="0"/>
              </a:rPr>
              <a:t>Práticas Integrativas e Complementares em Saúde (PICS)</a:t>
            </a:r>
            <a:endParaRPr sz="1950" b="0" i="0" u="none" strike="noStrike" cap="none" dirty="0">
              <a:solidFill>
                <a:schemeClr val="lt1"/>
              </a:solidFill>
              <a:latin typeface="Montserrat ExtraBold" panose="020B0604020202020204" charset="0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 cap="flat" cmpd="sng">
            <a:solidFill>
              <a:srgbClr val="00FF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68101" y="3069376"/>
            <a:ext cx="5218697" cy="27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1950" dirty="0"/>
              <a:t>São abordagens terapêuticas que têm como objetivo prevenir agravos à saúde, a promoção e recuperação da saúde, enfatizando a escuta acolhedora, a construção de laços terapêuticos e a conexão entre ser humano, meio ambiente e sociedade. </a:t>
            </a:r>
            <a:endParaRPr lang="pt-BR" sz="1950" dirty="0">
              <a:solidFill>
                <a:schemeClr val="lt1"/>
              </a:solidFill>
            </a:endParaRPr>
          </a:p>
        </p:txBody>
      </p:sp>
      <p:sp>
        <p:nvSpPr>
          <p:cNvPr id="8" name="Google Shape;124;p16"/>
          <p:cNvSpPr txBox="1"/>
          <p:nvPr/>
        </p:nvSpPr>
        <p:spPr>
          <a:xfrm>
            <a:off x="654188" y="1474342"/>
            <a:ext cx="76854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>
                <a:solidFill>
                  <a:schemeClr val="lt1"/>
                </a:solidFill>
              </a:rPr>
              <a:t>Política Nacional de Práticas Integrativas e Complementares em Saúde (PNPIC)</a:t>
            </a:r>
          </a:p>
          <a:p>
            <a:pPr lvl="0" algn="ctr">
              <a:lnSpc>
                <a:spcPct val="150000"/>
              </a:lnSpc>
            </a:pPr>
            <a:r>
              <a:rPr lang="pt-BR">
                <a:solidFill>
                  <a:schemeClr val="lt1"/>
                </a:solidFill>
              </a:rPr>
              <a:t>Portaria GM/MS no 971, de 3 de maio de 2006</a:t>
            </a:r>
          </a:p>
        </p:txBody>
      </p:sp>
      <p:pic>
        <p:nvPicPr>
          <p:cNvPr id="2050" name="Picture 2" descr="PICS - Práticas Integrativas e Complementares em Saú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48" y="2161159"/>
            <a:ext cx="2894382" cy="268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6">
            <a:extLst>
              <a:ext uri="{FF2B5EF4-FFF2-40B4-BE49-F238E27FC236}">
                <a16:creationId xmlns:a16="http://schemas.microsoft.com/office/drawing/2014/main" xmlns="" id="{A44384E0-0538-3959-A6D0-1425C5814A74}"/>
              </a:ext>
            </a:extLst>
          </p:cNvPr>
          <p:cNvSpPr txBox="1">
            <a:spLocks/>
          </p:cNvSpPr>
          <p:nvPr/>
        </p:nvSpPr>
        <p:spPr>
          <a:xfrm>
            <a:off x="9411014" y="4907455"/>
            <a:ext cx="2861678" cy="14479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>
                <a:solidFill>
                  <a:schemeClr val="bg1"/>
                </a:solidFill>
                <a:latin typeface="Calibri"/>
                <a:ea typeface="Roboto"/>
                <a:cs typeface="Arial"/>
              </a:rPr>
              <a:t>Fonte: </a:t>
            </a:r>
            <a:r>
              <a:rPr lang="pt-BR" sz="800">
                <a:solidFill>
                  <a:schemeClr val="bg1"/>
                </a:solidFill>
                <a:ea typeface="+mn-lt"/>
                <a:cs typeface="+mn-lt"/>
              </a:rPr>
              <a:t>Conselho Federal de Fisioterapia e Terapia Ocupacional (COFFITO)</a:t>
            </a:r>
            <a:endParaRPr lang="pt-BR" sz="8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pt-BR" sz="80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0" name="TextBox 71">
            <a:extLst>
              <a:ext uri="{FF2B5EF4-FFF2-40B4-BE49-F238E27FC236}">
                <a16:creationId xmlns:a16="http://schemas.microsoft.com/office/drawing/2014/main" xmlns="" id="{11F3285F-983E-878B-348F-AD370996E467}"/>
              </a:ext>
            </a:extLst>
          </p:cNvPr>
          <p:cNvSpPr txBox="1"/>
          <p:nvPr/>
        </p:nvSpPr>
        <p:spPr>
          <a:xfrm>
            <a:off x="-137002" y="1177834"/>
            <a:ext cx="11195280" cy="923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sz="1600" b="1" dirty="0">
                <a:solidFill>
                  <a:schemeClr val="accent4"/>
                </a:solidFill>
                <a:latin typeface="Montserrat ExtraBold"/>
                <a:sym typeface="League Spartan"/>
              </a:rPr>
              <a:t>Tecnologias para a promoção da saúde e produção do cuidado na Atenção Primária à Saúde (APS)</a:t>
            </a:r>
          </a:p>
          <a:p>
            <a:pPr>
              <a:lnSpc>
                <a:spcPts val="4912"/>
              </a:lnSpc>
            </a:pPr>
            <a:endParaRPr lang="en-US" sz="25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Google Shape;115;p15"/>
          <p:cNvSpPr/>
          <p:nvPr/>
        </p:nvSpPr>
        <p:spPr>
          <a:xfrm>
            <a:off x="1504684" y="2393180"/>
            <a:ext cx="3519238" cy="438278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>
                <a:solidFill>
                  <a:schemeClr val="lt1"/>
                </a:solidFill>
                <a:latin typeface="Montserrat ExtraBold" panose="020B0604020202020204" charset="0"/>
                <a:sym typeface="Arial"/>
              </a:rPr>
              <a:t>O que são as PICS?</a:t>
            </a:r>
            <a:endParaRPr sz="2000" b="0" i="0" u="none" strike="noStrike" cap="none">
              <a:solidFill>
                <a:schemeClr val="lt1"/>
              </a:solidFill>
              <a:latin typeface="Montserrat ExtraBold" panose="020B0604020202020204" charset="0"/>
              <a:sym typeface="Arial"/>
            </a:endParaRPr>
          </a:p>
        </p:txBody>
      </p:sp>
      <p:sp>
        <p:nvSpPr>
          <p:cNvPr id="13" name="Google Shape;116;p15"/>
          <p:cNvSpPr/>
          <p:nvPr/>
        </p:nvSpPr>
        <p:spPr>
          <a:xfrm>
            <a:off x="1094415" y="3055660"/>
            <a:ext cx="4662982" cy="3120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</a:pP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Espaço Reservado para Texto 6">
            <a:extLst>
              <a:ext uri="{FF2B5EF4-FFF2-40B4-BE49-F238E27FC236}">
                <a16:creationId xmlns:a16="http://schemas.microsoft.com/office/drawing/2014/main" xmlns="" id="{A44384E0-0538-3959-A6D0-1425C5814A74}"/>
              </a:ext>
            </a:extLst>
          </p:cNvPr>
          <p:cNvSpPr txBox="1">
            <a:spLocks/>
          </p:cNvSpPr>
          <p:nvPr/>
        </p:nvSpPr>
        <p:spPr>
          <a:xfrm>
            <a:off x="294433" y="6400383"/>
            <a:ext cx="4202495" cy="25680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  <a:latin typeface="Calibri"/>
                <a:ea typeface="Roboto"/>
                <a:cs typeface="Arial"/>
              </a:rPr>
              <a:t>Fonte: </a:t>
            </a:r>
            <a:r>
              <a:rPr lang="pt-BR" sz="1200" dirty="0">
                <a:solidFill>
                  <a:schemeClr val="bg1"/>
                </a:solidFill>
                <a:ea typeface="+mn-lt"/>
                <a:cs typeface="+mn-lt"/>
              </a:rPr>
              <a:t>Ministério da Saúde.</a:t>
            </a:r>
            <a:endParaRPr lang="pt-BR" sz="1200" dirty="0">
              <a:solidFill>
                <a:schemeClr val="bg1"/>
              </a:solidFill>
            </a:endParaRPr>
          </a:p>
          <a:p>
            <a:endParaRPr lang="pt-BR" sz="10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pt-BR" sz="80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6521763" y="4091211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16" name="Triângulo isósceles 15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6513963" y="4513431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6513154" y="4935652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6526718" y="5420984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6521763" y="3668991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22" name="Triângulo isósceles 21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6513153" y="3183659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23" name="Google Shape;124;p16"/>
          <p:cNvSpPr txBox="1"/>
          <p:nvPr/>
        </p:nvSpPr>
        <p:spPr>
          <a:xfrm>
            <a:off x="6900839" y="2502003"/>
            <a:ext cx="2510175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São exemplos:</a:t>
            </a:r>
          </a:p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Musicoterapia</a:t>
            </a:r>
          </a:p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Aromaterapia</a:t>
            </a:r>
          </a:p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Reiki</a:t>
            </a:r>
          </a:p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Yoga</a:t>
            </a:r>
          </a:p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Acupuntura</a:t>
            </a:r>
          </a:p>
          <a:p>
            <a:pPr lvl="0">
              <a:lnSpc>
                <a:spcPct val="150000"/>
              </a:lnSpc>
            </a:pPr>
            <a:r>
              <a:rPr lang="pt-BR" sz="2000" b="1">
                <a:solidFill>
                  <a:schemeClr val="lt1"/>
                </a:solidFill>
              </a:rPr>
              <a:t>Arteterapia</a:t>
            </a:r>
          </a:p>
        </p:txBody>
      </p:sp>
    </p:spTree>
    <p:extLst>
      <p:ext uri="{BB962C8B-B14F-4D97-AF65-F5344CB8AC3E}">
        <p14:creationId xmlns:p14="http://schemas.microsoft.com/office/powerpoint/2010/main" val="313503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-1378489" y="-1099576"/>
            <a:ext cx="2876294" cy="2867933"/>
          </a:xfrm>
          <a:prstGeom prst="ellipse">
            <a:avLst/>
          </a:prstGeom>
          <a:noFill/>
          <a:ln w="479425" cap="flat" cmpd="sng">
            <a:solidFill>
              <a:srgbClr val="FECF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https://brc-powerpoint.officeapps.live.com/pods/GetClipboardImage.ashx?Id=e5d63c96-2d62-4a64-8ba4-ea72bbc80761&amp;DC=PBR1&amp;pkey=1e4214d3-d553-401e-ae2e-7b035ded6c06&amp;wdwaccluster=P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brc-powerpoint.officeapps.live.com/pods/GetClipboardImage.ashx?Id=59651366-4a5e-4ff4-b64a-67ca413c3975&amp;DC=PBR1&amp;pkey=06ac3729-5d2f-4d01-8bf7-7ddc970bcdd1&amp;wdwaccluster=PBR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xmlns="" id="{F9491330-2E52-E1AA-315D-0C30015E3CB7}"/>
              </a:ext>
            </a:extLst>
          </p:cNvPr>
          <p:cNvSpPr/>
          <p:nvPr/>
        </p:nvSpPr>
        <p:spPr>
          <a:xfrm>
            <a:off x="2145815" y="867607"/>
            <a:ext cx="9379390" cy="47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33" name="Google Shape;114;p15"/>
          <p:cNvSpPr/>
          <p:nvPr/>
        </p:nvSpPr>
        <p:spPr>
          <a:xfrm>
            <a:off x="523875" y="935462"/>
            <a:ext cx="11211187" cy="5528798"/>
          </a:xfrm>
          <a:prstGeom prst="roundRect">
            <a:avLst>
              <a:gd name="adj" fmla="val 76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Retângulo Arredondado 57">
            <a:extLst>
              <a:ext uri="{FF2B5EF4-FFF2-40B4-BE49-F238E27FC236}">
                <a16:creationId xmlns:a16="http://schemas.microsoft.com/office/drawing/2014/main" xmlns="" id="{9857C9F0-EDE6-41CA-177C-63C2AB6B00DB}"/>
              </a:ext>
            </a:extLst>
          </p:cNvPr>
          <p:cNvSpPr/>
          <p:nvPr/>
        </p:nvSpPr>
        <p:spPr>
          <a:xfrm>
            <a:off x="-939950" y="334391"/>
            <a:ext cx="10684451" cy="843443"/>
          </a:xfrm>
          <a:prstGeom prst="roundRect">
            <a:avLst>
              <a:gd name="adj" fmla="val 50000"/>
            </a:avLst>
          </a:prstGeom>
          <a:solidFill>
            <a:srgbClr val="17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20000"/>
              </a:lnSpc>
            </a:pPr>
            <a:r>
              <a:rPr lang="pt-BR" sz="2500" b="1">
                <a:solidFill>
                  <a:schemeClr val="bg1"/>
                </a:solidFill>
                <a:latin typeface="Montserrat EXTRABOLD"/>
              </a:rPr>
              <a:t>Pesquisa e inovação na área do Envelhecimento</a:t>
            </a:r>
            <a:endParaRPr lang="pt-BR" sz="2500" b="1">
              <a:solidFill>
                <a:schemeClr val="bg1"/>
              </a:solidFill>
              <a:latin typeface="Montserrat Bold" panose="00000800000000000000" pitchFamily="2" charset="0"/>
              <a:ea typeface="+mn-lt"/>
              <a:cs typeface="+mn-lt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xmlns="" id="{A3C5F1D9-4EBA-3703-9325-DE68B678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907" y="4246022"/>
            <a:ext cx="1534779" cy="100702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xmlns="" id="{742502E1-3FA2-D738-3E30-857B577AC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6695" y="2418769"/>
            <a:ext cx="2302675" cy="2549685"/>
          </a:xfrm>
          <a:prstGeom prst="rect">
            <a:avLst/>
          </a:prstGeom>
        </p:spPr>
      </p:pic>
      <p:pic>
        <p:nvPicPr>
          <p:cNvPr id="44" name="Imagem 4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xmlns="" id="{2F01AC0F-E769-61F4-17F6-1950F5E896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725" y="4173272"/>
            <a:ext cx="2963826" cy="1978777"/>
          </a:xfrm>
          <a:prstGeom prst="rect">
            <a:avLst/>
          </a:prstGeom>
        </p:spPr>
      </p:pic>
      <p:pic>
        <p:nvPicPr>
          <p:cNvPr id="45" name="Imagem 44" descr="Diagrama, Texto&#10;&#10;Descrição gerada automaticamente">
            <a:extLst>
              <a:ext uri="{FF2B5EF4-FFF2-40B4-BE49-F238E27FC236}">
                <a16:creationId xmlns:a16="http://schemas.microsoft.com/office/drawing/2014/main" xmlns="" id="{25C00D4A-7EF3-1438-F432-3B7738927B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708" y="1400203"/>
            <a:ext cx="1866439" cy="2502420"/>
          </a:xfrm>
          <a:prstGeom prst="rect">
            <a:avLst/>
          </a:prstGeom>
        </p:spPr>
      </p:pic>
      <p:pic>
        <p:nvPicPr>
          <p:cNvPr id="46" name="Imagem 45" descr="Uma imagem contendo Forma&#10;&#10;Descrição gerada automaticamente">
            <a:extLst>
              <a:ext uri="{FF2B5EF4-FFF2-40B4-BE49-F238E27FC236}">
                <a16:creationId xmlns:a16="http://schemas.microsoft.com/office/drawing/2014/main" xmlns="" id="{AAA3C575-FBD2-A752-C22E-E2209D45562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02" r="-11565" b="-13995"/>
          <a:stretch/>
        </p:blipFill>
        <p:spPr>
          <a:xfrm>
            <a:off x="2667841" y="1399540"/>
            <a:ext cx="2047358" cy="2757069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xmlns="" id="{751235F6-0CFF-4922-DD6C-734CF3A3F352}"/>
              </a:ext>
            </a:extLst>
          </p:cNvPr>
          <p:cNvSpPr txBox="1"/>
          <p:nvPr/>
        </p:nvSpPr>
        <p:spPr>
          <a:xfrm>
            <a:off x="8516163" y="1523036"/>
            <a:ext cx="30424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rgbClr val="183EFF"/>
                </a:solidFill>
                <a:latin typeface="Montserrat ExtraBold"/>
              </a:rPr>
              <a:t>Estudo Longitudinal da Saúde dos Idosos Brasileiros (ELSI-Brasil)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xmlns="" id="{203CAFEE-B3CA-49B7-2A5C-2DBFBEBA7F4B}"/>
              </a:ext>
            </a:extLst>
          </p:cNvPr>
          <p:cNvSpPr txBox="1"/>
          <p:nvPr/>
        </p:nvSpPr>
        <p:spPr>
          <a:xfrm>
            <a:off x="8417344" y="5476918"/>
            <a:ext cx="324204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+mn-lt"/>
                <a:cs typeface="+mn-lt"/>
              </a:rPr>
              <a:t>Parceria</a:t>
            </a:r>
            <a:r>
              <a:rPr lang="en-US">
                <a:ea typeface="+mn-lt"/>
                <a:cs typeface="+mn-lt"/>
              </a:rPr>
              <a:t> entre </a:t>
            </a:r>
            <a:r>
              <a:rPr lang="en-US" err="1">
                <a:ea typeface="+mn-lt"/>
                <a:cs typeface="+mn-lt"/>
              </a:rPr>
              <a:t>Ministério</a:t>
            </a:r>
            <a:r>
              <a:rPr lang="en-US">
                <a:ea typeface="+mn-lt"/>
                <a:cs typeface="+mn-lt"/>
              </a:rPr>
              <a:t> da </a:t>
            </a:r>
            <a:r>
              <a:rPr lang="en-US" err="1">
                <a:ea typeface="+mn-lt"/>
                <a:cs typeface="+mn-lt"/>
              </a:rPr>
              <a:t>Saúde</a:t>
            </a:r>
            <a:r>
              <a:rPr lang="en-US">
                <a:ea typeface="+mn-lt"/>
                <a:cs typeface="+mn-lt"/>
              </a:rPr>
              <a:t>, a UFMG e a FIOCRUZ-MG.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xmlns="" id="{BD9C6956-6BD2-3446-59E9-0847A3008570}"/>
              </a:ext>
            </a:extLst>
          </p:cNvPr>
          <p:cNvSpPr txBox="1"/>
          <p:nvPr/>
        </p:nvSpPr>
        <p:spPr>
          <a:xfrm>
            <a:off x="4068712" y="4174355"/>
            <a:ext cx="312934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rgbClr val="183EFF"/>
                </a:solidFill>
                <a:latin typeface="Montserrat ExtraBold"/>
              </a:rPr>
              <a:t>Sistema de Indicadores de Saúde e Acompanhamento de Políticas do Idoso (SISAP - Idoso)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xmlns="" id="{EE62936B-5671-5AFD-457F-97841AB9A7BA}"/>
              </a:ext>
            </a:extLst>
          </p:cNvPr>
          <p:cNvSpPr txBox="1"/>
          <p:nvPr/>
        </p:nvSpPr>
        <p:spPr>
          <a:xfrm>
            <a:off x="4068712" y="5366631"/>
            <a:ext cx="353295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Parceria</a:t>
            </a:r>
            <a:r>
              <a:rPr lang="en-US">
                <a:ea typeface="Calibri"/>
                <a:cs typeface="Calibri"/>
              </a:rPr>
              <a:t> entre </a:t>
            </a:r>
            <a:r>
              <a:rPr lang="en-US" err="1">
                <a:ea typeface="Calibri"/>
                <a:cs typeface="Calibri"/>
              </a:rPr>
              <a:t>Ministério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Saúde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+mn-lt"/>
                <a:cs typeface="+mn-lt"/>
              </a:rPr>
              <a:t>Laboratório</a:t>
            </a:r>
            <a:r>
              <a:rPr lang="en-US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Informação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Saúde</a:t>
            </a:r>
            <a:r>
              <a:rPr lang="en-US">
                <a:ea typeface="+mn-lt"/>
                <a:cs typeface="+mn-lt"/>
              </a:rPr>
              <a:t> (LIS)/ICICT/</a:t>
            </a:r>
            <a:r>
              <a:rPr lang="en-US" err="1">
                <a:ea typeface="+mn-lt"/>
                <a:cs typeface="+mn-lt"/>
              </a:rPr>
              <a:t>Fiocruz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xmlns="" id="{BD9C6956-6BD2-3446-59E9-0847A3008570}"/>
              </a:ext>
            </a:extLst>
          </p:cNvPr>
          <p:cNvSpPr txBox="1"/>
          <p:nvPr/>
        </p:nvSpPr>
        <p:spPr>
          <a:xfrm>
            <a:off x="4706512" y="1399925"/>
            <a:ext cx="312934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rgbClr val="183EFF"/>
                </a:solidFill>
                <a:latin typeface="Montserrat ExtraBold"/>
              </a:rPr>
              <a:t>Relatório Nacional sobre a Demência</a:t>
            </a:r>
          </a:p>
          <a:p>
            <a:endParaRPr lang="pt-BR" sz="1600" b="1">
              <a:solidFill>
                <a:srgbClr val="183EFF"/>
              </a:solidFill>
              <a:latin typeface="Montserrat ExtraBold"/>
            </a:endParaRPr>
          </a:p>
          <a:p>
            <a:r>
              <a:rPr lang="pt-BR" sz="1600" b="1">
                <a:solidFill>
                  <a:srgbClr val="183EFF"/>
                </a:solidFill>
                <a:latin typeface="Montserrat ExtraBold"/>
              </a:rPr>
              <a:t>Identificação da Demência na Atenção Primária</a:t>
            </a:r>
          </a:p>
          <a:p>
            <a:endParaRPr lang="pt-BR" sz="1600" b="1">
              <a:solidFill>
                <a:srgbClr val="183EFF"/>
              </a:solidFill>
              <a:latin typeface="Montserrat ExtraBold"/>
            </a:endParaRPr>
          </a:p>
          <a:p>
            <a:endParaRPr lang="pt-BR" sz="1600" b="1">
              <a:solidFill>
                <a:srgbClr val="183EFF"/>
              </a:solidFill>
              <a:latin typeface="Montserrat ExtraBold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xmlns="" id="{EE62936B-5671-5AFD-457F-97841AB9A7BA}"/>
              </a:ext>
            </a:extLst>
          </p:cNvPr>
          <p:cNvSpPr txBox="1"/>
          <p:nvPr/>
        </p:nvSpPr>
        <p:spPr>
          <a:xfrm>
            <a:off x="4708268" y="3070490"/>
            <a:ext cx="381127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ea typeface="Calibri"/>
                <a:cs typeface="Calibri"/>
              </a:rPr>
              <a:t>Parceria</a:t>
            </a:r>
            <a:r>
              <a:rPr lang="en-US">
                <a:ea typeface="Calibri"/>
                <a:cs typeface="Calibri"/>
              </a:rPr>
              <a:t> entre </a:t>
            </a:r>
            <a:r>
              <a:rPr lang="en-US" err="1">
                <a:ea typeface="Calibri"/>
                <a:cs typeface="Calibri"/>
              </a:rPr>
              <a:t>Ministério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Saúde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+mn-lt"/>
                <a:cs typeface="+mn-lt"/>
              </a:rPr>
              <a:t>Unifesp</a:t>
            </a:r>
            <a:r>
              <a:rPr lang="en-US">
                <a:ea typeface="+mn-lt"/>
                <a:cs typeface="+mn-lt"/>
              </a:rPr>
              <a:t>.</a:t>
            </a:r>
            <a:endParaRPr lang="en-US" sz="1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05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14;p15"/>
          <p:cNvSpPr/>
          <p:nvPr/>
        </p:nvSpPr>
        <p:spPr>
          <a:xfrm>
            <a:off x="240632" y="1177835"/>
            <a:ext cx="11502189" cy="5319218"/>
          </a:xfrm>
          <a:prstGeom prst="roundRect">
            <a:avLst>
              <a:gd name="adj" fmla="val 76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 cap="flat" cmpd="sng">
            <a:solidFill>
              <a:srgbClr val="00FF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D4F7A27A-34FC-939E-4FBA-588E748DF55D}"/>
              </a:ext>
            </a:extLst>
          </p:cNvPr>
          <p:cNvSpPr/>
          <p:nvPr/>
        </p:nvSpPr>
        <p:spPr>
          <a:xfrm>
            <a:off x="1272460" y="2248327"/>
            <a:ext cx="2688058" cy="2455612"/>
          </a:xfrm>
          <a:custGeom>
            <a:avLst/>
            <a:gdLst/>
            <a:ahLst/>
            <a:cxnLst/>
            <a:rect l="l" t="t" r="r" b="b"/>
            <a:pathLst>
              <a:path w="4986267" h="4555086">
                <a:moveTo>
                  <a:pt x="0" y="0"/>
                </a:moveTo>
                <a:lnTo>
                  <a:pt x="4986267" y="0"/>
                </a:lnTo>
                <a:lnTo>
                  <a:pt x="4986267" y="4555086"/>
                </a:lnTo>
                <a:lnTo>
                  <a:pt x="0" y="455508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45" name="Google Shape;105;p15">
            <a:extLst>
              <a:ext uri="{FF2B5EF4-FFF2-40B4-BE49-F238E27FC236}">
                <a16:creationId xmlns:a16="http://schemas.microsoft.com/office/drawing/2014/main" xmlns="" id="{668274F9-6F69-F521-9645-EFEEA68D8064}"/>
              </a:ext>
            </a:extLst>
          </p:cNvPr>
          <p:cNvSpPr/>
          <p:nvPr/>
        </p:nvSpPr>
        <p:spPr>
          <a:xfrm>
            <a:off x="-1248382" y="324574"/>
            <a:ext cx="5208900" cy="662100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Montserrat ExtraBold"/>
                <a:sym typeface="Montserrat"/>
              </a:rPr>
              <a:t>REFERÊNCIAS</a:t>
            </a:r>
            <a:endParaRPr lang="pt-BR" sz="2200" b="1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553452" y="1598369"/>
            <a:ext cx="10334589" cy="447814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BRASIL. Ministério da Saúde. Secretaria de Ciência, Tecnologia e Insumos Estratégicos. Departamento de Gestão e  Incorporação de Tecnologias em Saúde. Entendendo a Incorporação de Tecnologias em Saúde no SUS : como se envolver [recurso eletrônico] / Ministério da Saúde, Secretaria de Ciência, Tecnologia e Insumos Estratégicos, Departamento de Gestão e Incorporação de Tecnologias em Saúde. – Brasília : Ministério da Saúde, 2016.</a:t>
            </a:r>
            <a:endParaRPr lang="pt-BR"/>
          </a:p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CETIC.br. 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Pesquisa TIC Domicílios 2024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Disponível em: 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  <a:hlinkClick r:id="rId5"/>
              </a:rPr>
              <a:t>https://www.cetic.br/media/docs/publicacoes/2/20250512120132/tic_domicilios_2024_livro_eletronico.pdf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 </a:t>
            </a:r>
          </a:p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CETIC.br. 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Idosos ficam mais digitalizados e 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apps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 crescem entre público com mais de 60 anos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NIC.br, 2024. Disponível em: 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https://www.nic.br/noticia/na-midia/idosos-ficam-mais-digitalizados-e-apps-crescem-entre-publico-com-mais-de-60-anos/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 </a:t>
            </a:r>
          </a:p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CONTINI, M. 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Teleatendimento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 a idosos com COVID-19 em Caxias do Sul: análise de satisfação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Revista de Saúde Coletiva, 2024. Disponível em: 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https://pmc.ncbi.nlm.nih.gov/articles/PMC11285998/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</a:t>
            </a:r>
          </a:p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NETO, A. F. et al. 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Uso da Telemedicina por Pessoas Idosas no Brasil: Revisão de Literatura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Revista Brasileira de Geriatria e Gerontologia, 2024. Disponível em: 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  <a:hlinkClick r:id="rId8"/>
              </a:rPr>
              <a:t>https://periodicorease.pro.br/rease/article/download/12969/6232/25348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</a:rPr>
              <a:t>.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  </a:t>
            </a:r>
          </a:p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ORGANIZAÇÃO PAN-AMERICANA DA SAÚDE. 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O papel das tecnologias digitais no envelhecimento e na saúde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OPAS, 2022. Disponível em: 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  <a:hlinkClick r:id="rId9"/>
              </a:rPr>
              <a:t>https://www.paho.org/pt/documentos/papel-das-tecnologias-digitais-no-envelhecimento-e-na-saude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  </a:t>
            </a:r>
          </a:p>
          <a:p>
            <a:pPr marL="285750" indent="-285750" algn="just">
              <a:buFont typeface="Wingdings"/>
              <a:buChar char="ü"/>
            </a:pP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SUMNER, J.; PETERS, D.; RICHARDSON, J. 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Co-designing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 Technology for 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Aging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 in 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Place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: A 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Systematic</a:t>
            </a:r>
            <a:r>
              <a:rPr lang="pt-BR" sz="1500" i="1">
                <a:solidFill>
                  <a:schemeClr val="accent3">
                    <a:lumMod val="75000"/>
                  </a:schemeClr>
                </a:solidFill>
                <a:latin typeface="Aptos"/>
              </a:rPr>
              <a:t> </a:t>
            </a:r>
            <a:r>
              <a:rPr lang="pt-BR" sz="1500" i="1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Review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 </a:t>
            </a:r>
            <a:r>
              <a:rPr lang="pt-BR" sz="1500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Frontiers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 in </a:t>
            </a:r>
            <a:r>
              <a:rPr lang="pt-BR" sz="1500" err="1">
                <a:solidFill>
                  <a:schemeClr val="accent3">
                    <a:lumMod val="75000"/>
                  </a:schemeClr>
                </a:solidFill>
                <a:latin typeface="Aptos"/>
              </a:rPr>
              <a:t>Psychology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, v. 12, 2021. DOI: 10.3389/fpsyg.2021.712. Disponível em: </a:t>
            </a:r>
            <a:r>
              <a:rPr lang="pt-BR" sz="1500" u="sng">
                <a:solidFill>
                  <a:schemeClr val="accent3">
                    <a:lumMod val="75000"/>
                  </a:schemeClr>
                </a:solidFill>
                <a:latin typeface="Aptos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https://pmc.ncbi.nlm.nih.gov/articles/PMC8437501/</a:t>
            </a:r>
            <a:r>
              <a:rPr lang="pt-BR" sz="1500">
                <a:solidFill>
                  <a:schemeClr val="accent3">
                    <a:lumMod val="75000"/>
                  </a:schemeClr>
                </a:solidFill>
                <a:latin typeface="Apto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22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893" y="175096"/>
            <a:ext cx="905070" cy="905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073827" y="4379508"/>
            <a:ext cx="4714389" cy="4714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9"/>
          <p:cNvGrpSpPr/>
          <p:nvPr/>
        </p:nvGrpSpPr>
        <p:grpSpPr>
          <a:xfrm>
            <a:off x="2760878" y="1596262"/>
            <a:ext cx="7307639" cy="6067853"/>
            <a:chOff x="1538184" y="0"/>
            <a:chExt cx="7896373" cy="6838184"/>
          </a:xfrm>
        </p:grpSpPr>
        <p:pic>
          <p:nvPicPr>
            <p:cNvPr id="154" name="Google Shape;154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63723" y="0"/>
              <a:ext cx="6370834" cy="6838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538184" y="3247402"/>
              <a:ext cx="1525539" cy="487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Google Shape;84;p13"/>
          <p:cNvSpPr txBox="1">
            <a:spLocks noGrp="1"/>
          </p:cNvSpPr>
          <p:nvPr>
            <p:ph type="ctrTitle"/>
          </p:nvPr>
        </p:nvSpPr>
        <p:spPr>
          <a:xfrm>
            <a:off x="2433907" y="1958326"/>
            <a:ext cx="7110249" cy="154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 ExtraBold"/>
              <a:buNone/>
            </a:pPr>
            <a:r>
              <a:rPr lang="pt-BR" b="1">
                <a:solidFill>
                  <a:schemeClr val="lt1"/>
                </a:solidFill>
                <a:latin typeface="Montserrat ExtraBold"/>
                <a:sym typeface="Montserrat ExtraBold"/>
              </a:rPr>
              <a:t>Agradecida!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 cap="flat" cmpd="sng">
            <a:solidFill>
              <a:srgbClr val="00FF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98B4261-135F-1591-610C-C0DC3AB2AF88}"/>
              </a:ext>
            </a:extLst>
          </p:cNvPr>
          <p:cNvGrpSpPr/>
          <p:nvPr/>
        </p:nvGrpSpPr>
        <p:grpSpPr>
          <a:xfrm>
            <a:off x="4954837" y="4411939"/>
            <a:ext cx="5828958" cy="780497"/>
            <a:chOff x="0" y="0"/>
            <a:chExt cx="10812542" cy="144780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xmlns="" id="{A6251BC7-9C10-339F-8246-4776BD6ABD0F}"/>
                </a:ext>
              </a:extLst>
            </p:cNvPr>
            <p:cNvSpPr/>
            <p:nvPr/>
          </p:nvSpPr>
          <p:spPr>
            <a:xfrm>
              <a:off x="0" y="0"/>
              <a:ext cx="10812542" cy="1447800"/>
            </a:xfrm>
            <a:custGeom>
              <a:avLst/>
              <a:gdLst/>
              <a:ahLst/>
              <a:cxnLst/>
              <a:rect l="l" t="t" r="r" b="b"/>
              <a:pathLst>
                <a:path w="10812542" h="1447800">
                  <a:moveTo>
                    <a:pt x="0" y="723900"/>
                  </a:moveTo>
                  <a:cubicBezTo>
                    <a:pt x="0" y="324104"/>
                    <a:pt x="257160" y="0"/>
                    <a:pt x="574379" y="0"/>
                  </a:cubicBezTo>
                  <a:lnTo>
                    <a:pt x="10238148" y="0"/>
                  </a:lnTo>
                  <a:cubicBezTo>
                    <a:pt x="10555366" y="0"/>
                    <a:pt x="10812542" y="324104"/>
                    <a:pt x="10812542" y="723900"/>
                  </a:cubicBezTo>
                  <a:cubicBezTo>
                    <a:pt x="10812542" y="1123696"/>
                    <a:pt x="10555366" y="1447800"/>
                    <a:pt x="10238148" y="1447800"/>
                  </a:cubicBezTo>
                  <a:lnTo>
                    <a:pt x="574379" y="1447800"/>
                  </a:lnTo>
                  <a:cubicBezTo>
                    <a:pt x="257160" y="1447800"/>
                    <a:pt x="0" y="1123696"/>
                    <a:pt x="0" y="723900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0D7488C-31A0-5942-9D89-BF0E5050CBFD}"/>
              </a:ext>
            </a:extLst>
          </p:cNvPr>
          <p:cNvGrpSpPr/>
          <p:nvPr/>
        </p:nvGrpSpPr>
        <p:grpSpPr>
          <a:xfrm>
            <a:off x="5140029" y="3692086"/>
            <a:ext cx="6241720" cy="515882"/>
            <a:chOff x="0" y="0"/>
            <a:chExt cx="11578204" cy="95694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DDCEFFCB-06D9-36BE-51BC-2F9ED1392399}"/>
                </a:ext>
              </a:extLst>
            </p:cNvPr>
            <p:cNvSpPr/>
            <p:nvPr/>
          </p:nvSpPr>
          <p:spPr>
            <a:xfrm>
              <a:off x="0" y="0"/>
              <a:ext cx="11578204" cy="956945"/>
            </a:xfrm>
            <a:custGeom>
              <a:avLst/>
              <a:gdLst/>
              <a:ahLst/>
              <a:cxnLst/>
              <a:rect l="l" t="t" r="r" b="b"/>
              <a:pathLst>
                <a:path w="11578204" h="956945">
                  <a:moveTo>
                    <a:pt x="0" y="478409"/>
                  </a:moveTo>
                  <a:cubicBezTo>
                    <a:pt x="0" y="214249"/>
                    <a:pt x="182389" y="0"/>
                    <a:pt x="407267" y="0"/>
                  </a:cubicBezTo>
                  <a:lnTo>
                    <a:pt x="11170936" y="0"/>
                  </a:lnTo>
                  <a:cubicBezTo>
                    <a:pt x="11395923" y="0"/>
                    <a:pt x="11578204" y="214249"/>
                    <a:pt x="11578204" y="478409"/>
                  </a:cubicBezTo>
                  <a:cubicBezTo>
                    <a:pt x="11578204" y="742569"/>
                    <a:pt x="11395814" y="956818"/>
                    <a:pt x="11170936" y="956818"/>
                  </a:cubicBezTo>
                  <a:lnTo>
                    <a:pt x="407267" y="956818"/>
                  </a:lnTo>
                  <a:cubicBezTo>
                    <a:pt x="182389" y="956945"/>
                    <a:pt x="0" y="742696"/>
                    <a:pt x="0" y="478409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129A398-A192-9238-9DB9-1EDDDB045145}"/>
              </a:ext>
            </a:extLst>
          </p:cNvPr>
          <p:cNvGrpSpPr/>
          <p:nvPr/>
        </p:nvGrpSpPr>
        <p:grpSpPr>
          <a:xfrm>
            <a:off x="5096435" y="2881615"/>
            <a:ext cx="6285327" cy="515882"/>
            <a:chOff x="0" y="0"/>
            <a:chExt cx="11659094" cy="95694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72A8913F-3E7B-777C-2FAF-CFC3C8601D35}"/>
                </a:ext>
              </a:extLst>
            </p:cNvPr>
            <p:cNvSpPr/>
            <p:nvPr/>
          </p:nvSpPr>
          <p:spPr>
            <a:xfrm>
              <a:off x="0" y="0"/>
              <a:ext cx="11659094" cy="956945"/>
            </a:xfrm>
            <a:custGeom>
              <a:avLst/>
              <a:gdLst/>
              <a:ahLst/>
              <a:cxnLst/>
              <a:rect l="l" t="t" r="r" b="b"/>
              <a:pathLst>
                <a:path w="11659094" h="956945">
                  <a:moveTo>
                    <a:pt x="0" y="478409"/>
                  </a:moveTo>
                  <a:cubicBezTo>
                    <a:pt x="0" y="214249"/>
                    <a:pt x="192957" y="0"/>
                    <a:pt x="430865" y="0"/>
                  </a:cubicBezTo>
                  <a:lnTo>
                    <a:pt x="11228229" y="0"/>
                  </a:lnTo>
                  <a:cubicBezTo>
                    <a:pt x="11466251" y="0"/>
                    <a:pt x="11659094" y="214249"/>
                    <a:pt x="11659094" y="478409"/>
                  </a:cubicBezTo>
                  <a:cubicBezTo>
                    <a:pt x="11659094" y="742569"/>
                    <a:pt x="11466137" y="956818"/>
                    <a:pt x="11228229" y="956818"/>
                  </a:cubicBezTo>
                  <a:lnTo>
                    <a:pt x="430865" y="956818"/>
                  </a:lnTo>
                  <a:cubicBezTo>
                    <a:pt x="192957" y="956945"/>
                    <a:pt x="0" y="742696"/>
                    <a:pt x="0" y="478409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D0B106F-B090-23E9-9405-D83A4F6E18DA}"/>
              </a:ext>
            </a:extLst>
          </p:cNvPr>
          <p:cNvGrpSpPr/>
          <p:nvPr/>
        </p:nvGrpSpPr>
        <p:grpSpPr>
          <a:xfrm>
            <a:off x="4958047" y="2044500"/>
            <a:ext cx="5825663" cy="515882"/>
            <a:chOff x="0" y="0"/>
            <a:chExt cx="10806430" cy="9569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5CACC559-9CC5-F4D5-9D2D-0621938BBCD1}"/>
                </a:ext>
              </a:extLst>
            </p:cNvPr>
            <p:cNvSpPr/>
            <p:nvPr/>
          </p:nvSpPr>
          <p:spPr>
            <a:xfrm>
              <a:off x="0" y="0"/>
              <a:ext cx="10806430" cy="956945"/>
            </a:xfrm>
            <a:custGeom>
              <a:avLst/>
              <a:gdLst/>
              <a:ahLst/>
              <a:cxnLst/>
              <a:rect l="l" t="t" r="r" b="b"/>
              <a:pathLst>
                <a:path w="10806430" h="956945">
                  <a:moveTo>
                    <a:pt x="0" y="478409"/>
                  </a:moveTo>
                  <a:cubicBezTo>
                    <a:pt x="0" y="214249"/>
                    <a:pt x="214249" y="0"/>
                    <a:pt x="478409" y="0"/>
                  </a:cubicBezTo>
                  <a:lnTo>
                    <a:pt x="10328021" y="0"/>
                  </a:lnTo>
                  <a:cubicBezTo>
                    <a:pt x="10592308" y="0"/>
                    <a:pt x="10806430" y="214249"/>
                    <a:pt x="10806430" y="478409"/>
                  </a:cubicBezTo>
                  <a:cubicBezTo>
                    <a:pt x="10806430" y="742569"/>
                    <a:pt x="10592181" y="956818"/>
                    <a:pt x="10328021" y="956818"/>
                  </a:cubicBezTo>
                  <a:lnTo>
                    <a:pt x="478409" y="956818"/>
                  </a:lnTo>
                  <a:cubicBezTo>
                    <a:pt x="214249" y="956945"/>
                    <a:pt x="0" y="742696"/>
                    <a:pt x="0" y="478409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AACE6D7-031C-C38E-74A6-A3E568F1B1B0}"/>
              </a:ext>
            </a:extLst>
          </p:cNvPr>
          <p:cNvGrpSpPr/>
          <p:nvPr/>
        </p:nvGrpSpPr>
        <p:grpSpPr>
          <a:xfrm>
            <a:off x="747065" y="1751489"/>
            <a:ext cx="3738858" cy="3573174"/>
            <a:chOff x="0" y="0"/>
            <a:chExt cx="6935470" cy="662813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B5FBF842-81E1-5322-D7C8-1FA2B731BEFD}"/>
                </a:ext>
              </a:extLst>
            </p:cNvPr>
            <p:cNvSpPr/>
            <p:nvPr/>
          </p:nvSpPr>
          <p:spPr>
            <a:xfrm>
              <a:off x="0" y="0"/>
              <a:ext cx="6935470" cy="6628130"/>
            </a:xfrm>
            <a:custGeom>
              <a:avLst/>
              <a:gdLst/>
              <a:ahLst/>
              <a:cxnLst/>
              <a:rect l="l" t="t" r="r" b="b"/>
              <a:pathLst>
                <a:path w="6935470" h="6628130">
                  <a:moveTo>
                    <a:pt x="0" y="3314065"/>
                  </a:moveTo>
                  <a:cubicBezTo>
                    <a:pt x="0" y="1483741"/>
                    <a:pt x="1552575" y="0"/>
                    <a:pt x="3467735" y="0"/>
                  </a:cubicBezTo>
                  <a:cubicBezTo>
                    <a:pt x="5382895" y="0"/>
                    <a:pt x="6935470" y="1483741"/>
                    <a:pt x="6935470" y="3314065"/>
                  </a:cubicBezTo>
                  <a:cubicBezTo>
                    <a:pt x="6935470" y="5144389"/>
                    <a:pt x="5382895" y="6628130"/>
                    <a:pt x="3467735" y="6628130"/>
                  </a:cubicBezTo>
                  <a:cubicBezTo>
                    <a:pt x="1552575" y="6628130"/>
                    <a:pt x="0" y="5144389"/>
                    <a:pt x="0" y="3314065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0E21D7F-C34F-81DB-E6FA-265C8009CAF5}"/>
              </a:ext>
            </a:extLst>
          </p:cNvPr>
          <p:cNvGrpSpPr/>
          <p:nvPr/>
        </p:nvGrpSpPr>
        <p:grpSpPr>
          <a:xfrm>
            <a:off x="1272460" y="2243192"/>
            <a:ext cx="2688058" cy="2460747"/>
            <a:chOff x="0" y="-9525"/>
            <a:chExt cx="4986267" cy="456461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D4F7A27A-34FC-939E-4FBA-588E748DF55D}"/>
                </a:ext>
              </a:extLst>
            </p:cNvPr>
            <p:cNvSpPr/>
            <p:nvPr/>
          </p:nvSpPr>
          <p:spPr>
            <a:xfrm>
              <a:off x="0" y="0"/>
              <a:ext cx="4986267" cy="4555086"/>
            </a:xfrm>
            <a:custGeom>
              <a:avLst/>
              <a:gdLst/>
              <a:ahLst/>
              <a:cxnLst/>
              <a:rect l="l" t="t" r="r" b="b"/>
              <a:pathLst>
                <a:path w="4986267" h="4555086">
                  <a:moveTo>
                    <a:pt x="0" y="0"/>
                  </a:moveTo>
                  <a:lnTo>
                    <a:pt x="4986267" y="0"/>
                  </a:lnTo>
                  <a:lnTo>
                    <a:pt x="4986267" y="4555086"/>
                  </a:lnTo>
                  <a:lnTo>
                    <a:pt x="0" y="455508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6CD3C53-B1C9-3E09-6644-D9BFDC9C0B49}"/>
                </a:ext>
              </a:extLst>
            </p:cNvPr>
            <p:cNvSpPr txBox="1"/>
            <p:nvPr/>
          </p:nvSpPr>
          <p:spPr>
            <a:xfrm>
              <a:off x="0" y="-9525"/>
              <a:ext cx="4986267" cy="4564611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5280"/>
                </a:lnSpc>
              </a:pPr>
              <a:r>
                <a:rPr lang="en-US" sz="440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35 </a:t>
              </a:r>
              <a:r>
                <a:rPr lang="en-US" sz="4400" b="1" err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milhões</a:t>
              </a:r>
              <a:endParaRPr lang="en-US" sz="4400" b="1">
                <a:solidFill>
                  <a:srgbClr val="FFC000"/>
                </a:solidFill>
                <a:latin typeface="Raleway Bold"/>
                <a:ea typeface="Raleway Bold"/>
                <a:cs typeface="Raleway Bold"/>
              </a:endParaRPr>
            </a:p>
            <a:p>
              <a:pPr algn="ctr">
                <a:lnSpc>
                  <a:spcPts val="3840"/>
                </a:lnSpc>
              </a:pPr>
              <a:r>
                <a:rPr lang="en-US" sz="3200" b="1">
                  <a:latin typeface="Raleway Bold"/>
                  <a:ea typeface="Raleway Bold"/>
                  <a:cs typeface="Raleway Bold"/>
                  <a:sym typeface="Raleway Bold"/>
                </a:rPr>
                <a:t>Pessoas</a:t>
              </a:r>
              <a:endParaRPr lang="en-US" sz="3200" b="1">
                <a:latin typeface="Raleway Bold"/>
                <a:ea typeface="Raleway Bold"/>
                <a:cs typeface="Raleway Bold"/>
              </a:endParaRPr>
            </a:p>
            <a:p>
              <a:pPr algn="ctr">
                <a:lnSpc>
                  <a:spcPts val="3840"/>
                </a:lnSpc>
              </a:pPr>
              <a:r>
                <a:rPr lang="en-US" sz="3200" b="1" err="1">
                  <a:latin typeface="Raleway Bold"/>
                  <a:ea typeface="Raleway Bold"/>
                  <a:cs typeface="Raleway Bold"/>
                  <a:sym typeface="Raleway Bold"/>
                </a:rPr>
                <a:t>idosas</a:t>
              </a:r>
              <a:endParaRPr lang="en-US" sz="3200" b="1">
                <a:latin typeface="Raleway Bold"/>
                <a:ea typeface="Raleway Bold"/>
                <a:cs typeface="Raleway Bold"/>
              </a:endParaRPr>
            </a:p>
          </p:txBody>
        </p:sp>
      </p:grpSp>
      <p:grpSp>
        <p:nvGrpSpPr>
          <p:cNvPr id="17" name="Group 18">
            <a:extLst>
              <a:ext uri="{FF2B5EF4-FFF2-40B4-BE49-F238E27FC236}">
                <a16:creationId xmlns:a16="http://schemas.microsoft.com/office/drawing/2014/main" xmlns="" id="{16C6A3B1-5387-4CC1-CA8A-F65E237385F0}"/>
              </a:ext>
            </a:extLst>
          </p:cNvPr>
          <p:cNvGrpSpPr/>
          <p:nvPr/>
        </p:nvGrpSpPr>
        <p:grpSpPr>
          <a:xfrm>
            <a:off x="5375940" y="2055481"/>
            <a:ext cx="4978798" cy="491123"/>
            <a:chOff x="0" y="0"/>
            <a:chExt cx="9235521" cy="911018"/>
          </a:xfrm>
        </p:grpSpPr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1C3A434E-AC7B-F988-3B01-B2C6E50382A3}"/>
                </a:ext>
              </a:extLst>
            </p:cNvPr>
            <p:cNvSpPr/>
            <p:nvPr/>
          </p:nvSpPr>
          <p:spPr>
            <a:xfrm>
              <a:off x="0" y="0"/>
              <a:ext cx="9235521" cy="911018"/>
            </a:xfrm>
            <a:custGeom>
              <a:avLst/>
              <a:gdLst/>
              <a:ahLst/>
              <a:cxnLst/>
              <a:rect l="l" t="t" r="r" b="b"/>
              <a:pathLst>
                <a:path w="9235521" h="911018">
                  <a:moveTo>
                    <a:pt x="0" y="0"/>
                  </a:moveTo>
                  <a:lnTo>
                    <a:pt x="9235521" y="0"/>
                  </a:lnTo>
                  <a:lnTo>
                    <a:pt x="9235521" y="911018"/>
                  </a:lnTo>
                  <a:lnTo>
                    <a:pt x="0" y="9110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xmlns="" id="{601A8432-7164-2DEE-F236-EF9CDC6B4CF7}"/>
                </a:ext>
              </a:extLst>
            </p:cNvPr>
            <p:cNvSpPr txBox="1"/>
            <p:nvPr/>
          </p:nvSpPr>
          <p:spPr>
            <a:xfrm>
              <a:off x="0" y="28575"/>
              <a:ext cx="9235521" cy="882443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232"/>
                </a:lnSpc>
              </a:pPr>
              <a:r>
                <a:rPr lang="en-US" sz="205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15,8%</a:t>
              </a:r>
              <a:r>
                <a:rPr lang="en-US" sz="205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050">
                  <a:latin typeface="Raleway"/>
                  <a:ea typeface="Raleway"/>
                  <a:cs typeface="Raleway"/>
                  <a:sym typeface="Raleway"/>
                </a:rPr>
                <a:t>da </a:t>
              </a:r>
              <a:r>
                <a:rPr lang="en-US" sz="2050" err="1">
                  <a:latin typeface="Raleway"/>
                  <a:ea typeface="Raleway"/>
                  <a:cs typeface="Raleway"/>
                  <a:sym typeface="Raleway"/>
                </a:rPr>
                <a:t>população</a:t>
              </a:r>
              <a:r>
                <a:rPr lang="en-US" sz="205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050" err="1">
                  <a:latin typeface="Raleway"/>
                  <a:ea typeface="Raleway"/>
                  <a:cs typeface="Raleway"/>
                  <a:sym typeface="Raleway"/>
                </a:rPr>
                <a:t>brasileira</a:t>
              </a:r>
              <a:r>
                <a:rPr lang="en-US" sz="205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</a:p>
          </p:txBody>
        </p:sp>
      </p:grpSp>
      <p:grpSp>
        <p:nvGrpSpPr>
          <p:cNvPr id="20" name="Group 21">
            <a:extLst>
              <a:ext uri="{FF2B5EF4-FFF2-40B4-BE49-F238E27FC236}">
                <a16:creationId xmlns:a16="http://schemas.microsoft.com/office/drawing/2014/main" xmlns="" id="{5B5CEFAB-4430-E281-CF73-ED981E653ABA}"/>
              </a:ext>
            </a:extLst>
          </p:cNvPr>
          <p:cNvGrpSpPr/>
          <p:nvPr/>
        </p:nvGrpSpPr>
        <p:grpSpPr>
          <a:xfrm>
            <a:off x="4555534" y="1950640"/>
            <a:ext cx="700805" cy="700805"/>
            <a:chOff x="0" y="0"/>
            <a:chExt cx="1299972" cy="1299972"/>
          </a:xfrm>
        </p:grpSpPr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ED63400F-D082-9C2C-C43B-C3EBDDA3E2E2}"/>
                </a:ext>
              </a:extLst>
            </p:cNvPr>
            <p:cNvSpPr/>
            <p:nvPr/>
          </p:nvSpPr>
          <p:spPr>
            <a:xfrm>
              <a:off x="12700" y="12700"/>
              <a:ext cx="1274572" cy="1274572"/>
            </a:xfrm>
            <a:custGeom>
              <a:avLst/>
              <a:gdLst/>
              <a:ahLst/>
              <a:cxnLst/>
              <a:rect l="l" t="t" r="r" b="b"/>
              <a:pathLst>
                <a:path w="1274572" h="1274572">
                  <a:moveTo>
                    <a:pt x="0" y="637286"/>
                  </a:moveTo>
                  <a:cubicBezTo>
                    <a:pt x="0" y="285369"/>
                    <a:pt x="285369" y="0"/>
                    <a:pt x="637286" y="0"/>
                  </a:cubicBezTo>
                  <a:cubicBezTo>
                    <a:pt x="989203" y="0"/>
                    <a:pt x="1274572" y="285369"/>
                    <a:pt x="1274572" y="637286"/>
                  </a:cubicBezTo>
                  <a:cubicBezTo>
                    <a:pt x="1274572" y="989203"/>
                    <a:pt x="989203" y="1274572"/>
                    <a:pt x="637286" y="1274572"/>
                  </a:cubicBezTo>
                  <a:cubicBezTo>
                    <a:pt x="285369" y="1274572"/>
                    <a:pt x="0" y="989203"/>
                    <a:pt x="0" y="6372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908D7B8F-576C-BF6B-5ACF-AC5BBAA0ADFC}"/>
                </a:ext>
              </a:extLst>
            </p:cNvPr>
            <p:cNvSpPr/>
            <p:nvPr/>
          </p:nvSpPr>
          <p:spPr>
            <a:xfrm>
              <a:off x="0" y="0"/>
              <a:ext cx="1299972" cy="1299972"/>
            </a:xfrm>
            <a:custGeom>
              <a:avLst/>
              <a:gdLst/>
              <a:ahLst/>
              <a:cxnLst/>
              <a:rect l="l" t="t" r="r" b="b"/>
              <a:pathLst>
                <a:path w="1299972" h="1299972">
                  <a:moveTo>
                    <a:pt x="0" y="649986"/>
                  </a:moveTo>
                  <a:cubicBezTo>
                    <a:pt x="0" y="290957"/>
                    <a:pt x="290957" y="0"/>
                    <a:pt x="649986" y="0"/>
                  </a:cubicBezTo>
                  <a:lnTo>
                    <a:pt x="649986" y="12700"/>
                  </a:lnTo>
                  <a:lnTo>
                    <a:pt x="649986" y="0"/>
                  </a:lnTo>
                  <a:cubicBezTo>
                    <a:pt x="1009015" y="0"/>
                    <a:pt x="1299972" y="290957"/>
                    <a:pt x="1299972" y="649986"/>
                  </a:cubicBezTo>
                  <a:lnTo>
                    <a:pt x="1287272" y="649986"/>
                  </a:lnTo>
                  <a:lnTo>
                    <a:pt x="1299972" y="649986"/>
                  </a:lnTo>
                  <a:cubicBezTo>
                    <a:pt x="1299972" y="1009015"/>
                    <a:pt x="1009015" y="1299972"/>
                    <a:pt x="649986" y="1299972"/>
                  </a:cubicBezTo>
                  <a:lnTo>
                    <a:pt x="649986" y="1287272"/>
                  </a:lnTo>
                  <a:lnTo>
                    <a:pt x="649986" y="1299972"/>
                  </a:lnTo>
                  <a:cubicBezTo>
                    <a:pt x="290957" y="1299972"/>
                    <a:pt x="0" y="1009015"/>
                    <a:pt x="0" y="649986"/>
                  </a:cubicBezTo>
                  <a:lnTo>
                    <a:pt x="12700" y="649986"/>
                  </a:lnTo>
                  <a:lnTo>
                    <a:pt x="25400" y="649986"/>
                  </a:lnTo>
                  <a:lnTo>
                    <a:pt x="12700" y="649986"/>
                  </a:lnTo>
                  <a:lnTo>
                    <a:pt x="0" y="649986"/>
                  </a:lnTo>
                  <a:moveTo>
                    <a:pt x="25400" y="649986"/>
                  </a:moveTo>
                  <a:cubicBezTo>
                    <a:pt x="25400" y="656971"/>
                    <a:pt x="19685" y="662686"/>
                    <a:pt x="12700" y="662686"/>
                  </a:cubicBezTo>
                  <a:cubicBezTo>
                    <a:pt x="5715" y="662686"/>
                    <a:pt x="0" y="656971"/>
                    <a:pt x="0" y="649986"/>
                  </a:cubicBezTo>
                  <a:cubicBezTo>
                    <a:pt x="0" y="643001"/>
                    <a:pt x="5715" y="637286"/>
                    <a:pt x="12700" y="637286"/>
                  </a:cubicBezTo>
                  <a:cubicBezTo>
                    <a:pt x="19685" y="637286"/>
                    <a:pt x="25400" y="643001"/>
                    <a:pt x="25400" y="649986"/>
                  </a:cubicBezTo>
                  <a:cubicBezTo>
                    <a:pt x="25400" y="994918"/>
                    <a:pt x="305054" y="1274572"/>
                    <a:pt x="649986" y="1274572"/>
                  </a:cubicBezTo>
                  <a:cubicBezTo>
                    <a:pt x="994918" y="1274572"/>
                    <a:pt x="1274572" y="994918"/>
                    <a:pt x="1274572" y="649986"/>
                  </a:cubicBezTo>
                  <a:cubicBezTo>
                    <a:pt x="1274572" y="305054"/>
                    <a:pt x="994918" y="25400"/>
                    <a:pt x="649986" y="25400"/>
                  </a:cubicBezTo>
                  <a:lnTo>
                    <a:pt x="649986" y="12700"/>
                  </a:lnTo>
                  <a:lnTo>
                    <a:pt x="649986" y="25400"/>
                  </a:lnTo>
                  <a:cubicBezTo>
                    <a:pt x="305054" y="25400"/>
                    <a:pt x="25400" y="305054"/>
                    <a:pt x="25400" y="6499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23" name="Group 24">
            <a:extLst>
              <a:ext uri="{FF2B5EF4-FFF2-40B4-BE49-F238E27FC236}">
                <a16:creationId xmlns:a16="http://schemas.microsoft.com/office/drawing/2014/main" xmlns="" id="{224FC85E-1A86-CDDC-428A-15417CA71A8F}"/>
              </a:ext>
            </a:extLst>
          </p:cNvPr>
          <p:cNvGrpSpPr/>
          <p:nvPr/>
        </p:nvGrpSpPr>
        <p:grpSpPr>
          <a:xfrm>
            <a:off x="5728606" y="2890874"/>
            <a:ext cx="5192077" cy="491123"/>
            <a:chOff x="0" y="0"/>
            <a:chExt cx="9631148" cy="911018"/>
          </a:xfrm>
        </p:grpSpPr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xmlns="" id="{5BBE2050-2645-9244-77A3-87EE79288D48}"/>
                </a:ext>
              </a:extLst>
            </p:cNvPr>
            <p:cNvSpPr/>
            <p:nvPr/>
          </p:nvSpPr>
          <p:spPr>
            <a:xfrm>
              <a:off x="0" y="0"/>
              <a:ext cx="9631148" cy="911018"/>
            </a:xfrm>
            <a:custGeom>
              <a:avLst/>
              <a:gdLst/>
              <a:ahLst/>
              <a:cxnLst/>
              <a:rect l="l" t="t" r="r" b="b"/>
              <a:pathLst>
                <a:path w="9631148" h="911018">
                  <a:moveTo>
                    <a:pt x="0" y="0"/>
                  </a:moveTo>
                  <a:lnTo>
                    <a:pt x="9631148" y="0"/>
                  </a:lnTo>
                  <a:lnTo>
                    <a:pt x="9631148" y="911018"/>
                  </a:lnTo>
                  <a:lnTo>
                    <a:pt x="0" y="9110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6">
              <a:extLst>
                <a:ext uri="{FF2B5EF4-FFF2-40B4-BE49-F238E27FC236}">
                  <a16:creationId xmlns:a16="http://schemas.microsoft.com/office/drawing/2014/main" xmlns="" id="{DDCA0A18-EF90-367A-6F74-0D5B1DFDD73B}"/>
                </a:ext>
              </a:extLst>
            </p:cNvPr>
            <p:cNvSpPr txBox="1"/>
            <p:nvPr/>
          </p:nvSpPr>
          <p:spPr>
            <a:xfrm>
              <a:off x="0" y="28575"/>
              <a:ext cx="9631148" cy="882443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32"/>
                </a:lnSpc>
              </a:pP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Em 2022,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aumento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de</a:t>
              </a:r>
              <a:r>
                <a:rPr lang="en-US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56%</a:t>
              </a:r>
              <a:r>
                <a:rPr lang="en-US" sz="1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em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relação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a 2010</a:t>
              </a:r>
              <a:endParaRPr lang="en-US" sz="1800">
                <a:latin typeface="Raleway"/>
                <a:ea typeface="Raleway"/>
                <a:cs typeface="Raleway"/>
              </a:endParaRPr>
            </a:p>
          </p:txBody>
        </p:sp>
      </p:grpSp>
      <p:grpSp>
        <p:nvGrpSpPr>
          <p:cNvPr id="26" name="Group 27">
            <a:extLst>
              <a:ext uri="{FF2B5EF4-FFF2-40B4-BE49-F238E27FC236}">
                <a16:creationId xmlns:a16="http://schemas.microsoft.com/office/drawing/2014/main" xmlns="" id="{AB6A14AD-6E4F-A919-AA79-A2BEE0A92333}"/>
              </a:ext>
            </a:extLst>
          </p:cNvPr>
          <p:cNvGrpSpPr/>
          <p:nvPr/>
        </p:nvGrpSpPr>
        <p:grpSpPr>
          <a:xfrm>
            <a:off x="4870684" y="2775318"/>
            <a:ext cx="700805" cy="700805"/>
            <a:chOff x="0" y="0"/>
            <a:chExt cx="1299972" cy="1299972"/>
          </a:xfrm>
        </p:grpSpPr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0F93E9D4-F63F-D835-A388-794CFDD4E616}"/>
                </a:ext>
              </a:extLst>
            </p:cNvPr>
            <p:cNvSpPr/>
            <p:nvPr/>
          </p:nvSpPr>
          <p:spPr>
            <a:xfrm>
              <a:off x="12700" y="12700"/>
              <a:ext cx="1274572" cy="1274572"/>
            </a:xfrm>
            <a:custGeom>
              <a:avLst/>
              <a:gdLst/>
              <a:ahLst/>
              <a:cxnLst/>
              <a:rect l="l" t="t" r="r" b="b"/>
              <a:pathLst>
                <a:path w="1274572" h="1274572">
                  <a:moveTo>
                    <a:pt x="0" y="637286"/>
                  </a:moveTo>
                  <a:cubicBezTo>
                    <a:pt x="0" y="285369"/>
                    <a:pt x="285369" y="0"/>
                    <a:pt x="637286" y="0"/>
                  </a:cubicBezTo>
                  <a:cubicBezTo>
                    <a:pt x="989203" y="0"/>
                    <a:pt x="1274572" y="285369"/>
                    <a:pt x="1274572" y="637286"/>
                  </a:cubicBezTo>
                  <a:cubicBezTo>
                    <a:pt x="1274572" y="989203"/>
                    <a:pt x="989203" y="1274572"/>
                    <a:pt x="637286" y="1274572"/>
                  </a:cubicBezTo>
                  <a:cubicBezTo>
                    <a:pt x="285369" y="1274572"/>
                    <a:pt x="0" y="989203"/>
                    <a:pt x="0" y="6372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A964E165-8CA6-1EB9-10B0-A9B564563784}"/>
                </a:ext>
              </a:extLst>
            </p:cNvPr>
            <p:cNvSpPr/>
            <p:nvPr/>
          </p:nvSpPr>
          <p:spPr>
            <a:xfrm>
              <a:off x="0" y="0"/>
              <a:ext cx="1299972" cy="1299972"/>
            </a:xfrm>
            <a:custGeom>
              <a:avLst/>
              <a:gdLst/>
              <a:ahLst/>
              <a:cxnLst/>
              <a:rect l="l" t="t" r="r" b="b"/>
              <a:pathLst>
                <a:path w="1299972" h="1299972">
                  <a:moveTo>
                    <a:pt x="0" y="649986"/>
                  </a:moveTo>
                  <a:cubicBezTo>
                    <a:pt x="0" y="290957"/>
                    <a:pt x="290957" y="0"/>
                    <a:pt x="649986" y="0"/>
                  </a:cubicBezTo>
                  <a:lnTo>
                    <a:pt x="649986" y="12700"/>
                  </a:lnTo>
                  <a:lnTo>
                    <a:pt x="649986" y="0"/>
                  </a:lnTo>
                  <a:cubicBezTo>
                    <a:pt x="1009015" y="0"/>
                    <a:pt x="1299972" y="290957"/>
                    <a:pt x="1299972" y="649986"/>
                  </a:cubicBezTo>
                  <a:lnTo>
                    <a:pt x="1287272" y="649986"/>
                  </a:lnTo>
                  <a:lnTo>
                    <a:pt x="1299972" y="649986"/>
                  </a:lnTo>
                  <a:cubicBezTo>
                    <a:pt x="1299972" y="1009015"/>
                    <a:pt x="1009015" y="1299972"/>
                    <a:pt x="649986" y="1299972"/>
                  </a:cubicBezTo>
                  <a:lnTo>
                    <a:pt x="649986" y="1287272"/>
                  </a:lnTo>
                  <a:lnTo>
                    <a:pt x="649986" y="1299972"/>
                  </a:lnTo>
                  <a:cubicBezTo>
                    <a:pt x="290957" y="1299972"/>
                    <a:pt x="0" y="1009015"/>
                    <a:pt x="0" y="649986"/>
                  </a:cubicBezTo>
                  <a:lnTo>
                    <a:pt x="12700" y="649986"/>
                  </a:lnTo>
                  <a:lnTo>
                    <a:pt x="25400" y="649986"/>
                  </a:lnTo>
                  <a:lnTo>
                    <a:pt x="12700" y="649986"/>
                  </a:lnTo>
                  <a:lnTo>
                    <a:pt x="0" y="649986"/>
                  </a:lnTo>
                  <a:moveTo>
                    <a:pt x="25400" y="649986"/>
                  </a:moveTo>
                  <a:cubicBezTo>
                    <a:pt x="25400" y="656971"/>
                    <a:pt x="19685" y="662686"/>
                    <a:pt x="12700" y="662686"/>
                  </a:cubicBezTo>
                  <a:cubicBezTo>
                    <a:pt x="5715" y="662686"/>
                    <a:pt x="0" y="656971"/>
                    <a:pt x="0" y="649986"/>
                  </a:cubicBezTo>
                  <a:cubicBezTo>
                    <a:pt x="0" y="643001"/>
                    <a:pt x="5715" y="637286"/>
                    <a:pt x="12700" y="637286"/>
                  </a:cubicBezTo>
                  <a:cubicBezTo>
                    <a:pt x="19685" y="637286"/>
                    <a:pt x="25400" y="643001"/>
                    <a:pt x="25400" y="649986"/>
                  </a:cubicBezTo>
                  <a:cubicBezTo>
                    <a:pt x="25400" y="994918"/>
                    <a:pt x="305054" y="1274572"/>
                    <a:pt x="649986" y="1274572"/>
                  </a:cubicBezTo>
                  <a:cubicBezTo>
                    <a:pt x="994918" y="1274572"/>
                    <a:pt x="1274572" y="994918"/>
                    <a:pt x="1274572" y="649986"/>
                  </a:cubicBezTo>
                  <a:cubicBezTo>
                    <a:pt x="1274572" y="305054"/>
                    <a:pt x="994918" y="25400"/>
                    <a:pt x="649986" y="25400"/>
                  </a:cubicBezTo>
                  <a:lnTo>
                    <a:pt x="649986" y="12700"/>
                  </a:lnTo>
                  <a:lnTo>
                    <a:pt x="649986" y="25400"/>
                  </a:lnTo>
                  <a:cubicBezTo>
                    <a:pt x="305054" y="25400"/>
                    <a:pt x="25400" y="305054"/>
                    <a:pt x="25400" y="6499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xmlns="" id="{9544B165-6A6C-792B-364D-CE4180694069}"/>
              </a:ext>
            </a:extLst>
          </p:cNvPr>
          <p:cNvGrpSpPr/>
          <p:nvPr/>
        </p:nvGrpSpPr>
        <p:grpSpPr>
          <a:xfrm>
            <a:off x="5728606" y="3704842"/>
            <a:ext cx="5165771" cy="491123"/>
            <a:chOff x="0" y="0"/>
            <a:chExt cx="9582350" cy="911018"/>
          </a:xfrm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8DA79C62-A737-B9CE-A0F0-35A9395A8E73}"/>
                </a:ext>
              </a:extLst>
            </p:cNvPr>
            <p:cNvSpPr/>
            <p:nvPr/>
          </p:nvSpPr>
          <p:spPr>
            <a:xfrm>
              <a:off x="0" y="0"/>
              <a:ext cx="9582350" cy="911018"/>
            </a:xfrm>
            <a:custGeom>
              <a:avLst/>
              <a:gdLst/>
              <a:ahLst/>
              <a:cxnLst/>
              <a:rect l="l" t="t" r="r" b="b"/>
              <a:pathLst>
                <a:path w="9582350" h="911018">
                  <a:moveTo>
                    <a:pt x="0" y="0"/>
                  </a:moveTo>
                  <a:lnTo>
                    <a:pt x="9582350" y="0"/>
                  </a:lnTo>
                  <a:lnTo>
                    <a:pt x="9582350" y="911018"/>
                  </a:lnTo>
                  <a:lnTo>
                    <a:pt x="0" y="91101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2">
              <a:extLst>
                <a:ext uri="{FF2B5EF4-FFF2-40B4-BE49-F238E27FC236}">
                  <a16:creationId xmlns:a16="http://schemas.microsoft.com/office/drawing/2014/main" xmlns="" id="{D2601845-9791-00EE-1A5C-1AA0878FCEB8}"/>
                </a:ext>
              </a:extLst>
            </p:cNvPr>
            <p:cNvSpPr txBox="1"/>
            <p:nvPr/>
          </p:nvSpPr>
          <p:spPr>
            <a:xfrm>
              <a:off x="0" y="28575"/>
              <a:ext cx="9582350" cy="882443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232"/>
                </a:lnSpc>
              </a:pPr>
              <a:r>
                <a:rPr lang="en-US" sz="2050" err="1">
                  <a:latin typeface="Raleway"/>
                  <a:ea typeface="Raleway"/>
                  <a:cs typeface="Raleway"/>
                  <a:sym typeface="Raleway"/>
                </a:rPr>
                <a:t>Aumento</a:t>
              </a:r>
              <a:r>
                <a:rPr lang="en-US" sz="205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050" err="1">
                  <a:latin typeface="Raleway"/>
                  <a:ea typeface="Raleway"/>
                  <a:cs typeface="Raleway"/>
                  <a:sym typeface="Raleway"/>
                </a:rPr>
                <a:t>projetado</a:t>
              </a:r>
              <a:r>
                <a:rPr lang="en-US" sz="2050">
                  <a:latin typeface="Raleway"/>
                  <a:ea typeface="Raleway"/>
                  <a:cs typeface="Raleway"/>
                  <a:sym typeface="Raleway"/>
                </a:rPr>
                <a:t>:</a:t>
              </a:r>
              <a:r>
                <a:rPr lang="en-US" sz="205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205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1,1 </a:t>
              </a:r>
              <a:r>
                <a:rPr lang="en-US" sz="2050" b="1" err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milhão</a:t>
              </a:r>
              <a:r>
                <a:rPr lang="en-US" sz="205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</a:t>
              </a:r>
              <a:r>
                <a:rPr lang="en-US" sz="2050" b="1" err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ao</a:t>
              </a:r>
              <a:r>
                <a:rPr lang="en-US" sz="205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 </a:t>
              </a:r>
              <a:r>
                <a:rPr lang="en-US" sz="2050" b="1" err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ano</a:t>
              </a:r>
              <a:endParaRPr lang="en-US" sz="2050" b="1">
                <a:solidFill>
                  <a:srgbClr val="FFC000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BD3D0897-F25C-4B6C-990B-5229ABABA8E4}"/>
              </a:ext>
            </a:extLst>
          </p:cNvPr>
          <p:cNvGrpSpPr/>
          <p:nvPr/>
        </p:nvGrpSpPr>
        <p:grpSpPr>
          <a:xfrm>
            <a:off x="4870684" y="3599999"/>
            <a:ext cx="700805" cy="700805"/>
            <a:chOff x="0" y="0"/>
            <a:chExt cx="1299972" cy="1299972"/>
          </a:xfrm>
        </p:grpSpPr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5EE5EB34-1BE7-97D3-D2FF-01E9C25AEAD7}"/>
                </a:ext>
              </a:extLst>
            </p:cNvPr>
            <p:cNvSpPr/>
            <p:nvPr/>
          </p:nvSpPr>
          <p:spPr>
            <a:xfrm>
              <a:off x="12700" y="12700"/>
              <a:ext cx="1274572" cy="1274572"/>
            </a:xfrm>
            <a:custGeom>
              <a:avLst/>
              <a:gdLst/>
              <a:ahLst/>
              <a:cxnLst/>
              <a:rect l="l" t="t" r="r" b="b"/>
              <a:pathLst>
                <a:path w="1274572" h="1274572">
                  <a:moveTo>
                    <a:pt x="0" y="637286"/>
                  </a:moveTo>
                  <a:cubicBezTo>
                    <a:pt x="0" y="285369"/>
                    <a:pt x="285369" y="0"/>
                    <a:pt x="637286" y="0"/>
                  </a:cubicBezTo>
                  <a:cubicBezTo>
                    <a:pt x="989203" y="0"/>
                    <a:pt x="1274572" y="285369"/>
                    <a:pt x="1274572" y="637286"/>
                  </a:cubicBezTo>
                  <a:cubicBezTo>
                    <a:pt x="1274572" y="989203"/>
                    <a:pt x="989203" y="1274572"/>
                    <a:pt x="637286" y="1274572"/>
                  </a:cubicBezTo>
                  <a:cubicBezTo>
                    <a:pt x="285369" y="1274572"/>
                    <a:pt x="0" y="989203"/>
                    <a:pt x="0" y="6372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817654CF-B265-6835-435B-AB2CF9040368}"/>
                </a:ext>
              </a:extLst>
            </p:cNvPr>
            <p:cNvSpPr/>
            <p:nvPr/>
          </p:nvSpPr>
          <p:spPr>
            <a:xfrm>
              <a:off x="0" y="0"/>
              <a:ext cx="1299972" cy="1299972"/>
            </a:xfrm>
            <a:custGeom>
              <a:avLst/>
              <a:gdLst/>
              <a:ahLst/>
              <a:cxnLst/>
              <a:rect l="l" t="t" r="r" b="b"/>
              <a:pathLst>
                <a:path w="1299972" h="1299972">
                  <a:moveTo>
                    <a:pt x="0" y="649986"/>
                  </a:moveTo>
                  <a:cubicBezTo>
                    <a:pt x="0" y="290957"/>
                    <a:pt x="290957" y="0"/>
                    <a:pt x="649986" y="0"/>
                  </a:cubicBezTo>
                  <a:lnTo>
                    <a:pt x="649986" y="12700"/>
                  </a:lnTo>
                  <a:lnTo>
                    <a:pt x="649986" y="0"/>
                  </a:lnTo>
                  <a:cubicBezTo>
                    <a:pt x="1009015" y="0"/>
                    <a:pt x="1299972" y="290957"/>
                    <a:pt x="1299972" y="649986"/>
                  </a:cubicBezTo>
                  <a:lnTo>
                    <a:pt x="1287272" y="649986"/>
                  </a:lnTo>
                  <a:lnTo>
                    <a:pt x="1299972" y="649986"/>
                  </a:lnTo>
                  <a:cubicBezTo>
                    <a:pt x="1299972" y="1009015"/>
                    <a:pt x="1009015" y="1299972"/>
                    <a:pt x="649986" y="1299972"/>
                  </a:cubicBezTo>
                  <a:lnTo>
                    <a:pt x="649986" y="1287272"/>
                  </a:lnTo>
                  <a:lnTo>
                    <a:pt x="649986" y="1299972"/>
                  </a:lnTo>
                  <a:cubicBezTo>
                    <a:pt x="290957" y="1299972"/>
                    <a:pt x="0" y="1009015"/>
                    <a:pt x="0" y="649986"/>
                  </a:cubicBezTo>
                  <a:lnTo>
                    <a:pt x="12700" y="649986"/>
                  </a:lnTo>
                  <a:lnTo>
                    <a:pt x="25400" y="649986"/>
                  </a:lnTo>
                  <a:lnTo>
                    <a:pt x="12700" y="649986"/>
                  </a:lnTo>
                  <a:lnTo>
                    <a:pt x="0" y="649986"/>
                  </a:lnTo>
                  <a:moveTo>
                    <a:pt x="25400" y="649986"/>
                  </a:moveTo>
                  <a:cubicBezTo>
                    <a:pt x="25400" y="656971"/>
                    <a:pt x="19685" y="662686"/>
                    <a:pt x="12700" y="662686"/>
                  </a:cubicBezTo>
                  <a:cubicBezTo>
                    <a:pt x="5715" y="662686"/>
                    <a:pt x="0" y="656971"/>
                    <a:pt x="0" y="649986"/>
                  </a:cubicBezTo>
                  <a:cubicBezTo>
                    <a:pt x="0" y="643001"/>
                    <a:pt x="5715" y="637286"/>
                    <a:pt x="12700" y="637286"/>
                  </a:cubicBezTo>
                  <a:cubicBezTo>
                    <a:pt x="19685" y="637286"/>
                    <a:pt x="25400" y="643001"/>
                    <a:pt x="25400" y="649986"/>
                  </a:cubicBezTo>
                  <a:cubicBezTo>
                    <a:pt x="25400" y="994918"/>
                    <a:pt x="305054" y="1274572"/>
                    <a:pt x="649986" y="1274572"/>
                  </a:cubicBezTo>
                  <a:cubicBezTo>
                    <a:pt x="994918" y="1274572"/>
                    <a:pt x="1274572" y="994918"/>
                    <a:pt x="1274572" y="649986"/>
                  </a:cubicBezTo>
                  <a:cubicBezTo>
                    <a:pt x="1274572" y="305054"/>
                    <a:pt x="994918" y="25400"/>
                    <a:pt x="649986" y="25400"/>
                  </a:cubicBezTo>
                  <a:lnTo>
                    <a:pt x="649986" y="12700"/>
                  </a:lnTo>
                  <a:lnTo>
                    <a:pt x="649986" y="25400"/>
                  </a:lnTo>
                  <a:cubicBezTo>
                    <a:pt x="305054" y="25400"/>
                    <a:pt x="25400" y="305054"/>
                    <a:pt x="25400" y="6499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35" name="Group 36">
            <a:extLst>
              <a:ext uri="{FF2B5EF4-FFF2-40B4-BE49-F238E27FC236}">
                <a16:creationId xmlns:a16="http://schemas.microsoft.com/office/drawing/2014/main" xmlns="" id="{03636832-1E8C-AFEE-9ECB-8E4FF9C04F64}"/>
              </a:ext>
            </a:extLst>
          </p:cNvPr>
          <p:cNvGrpSpPr/>
          <p:nvPr/>
        </p:nvGrpSpPr>
        <p:grpSpPr>
          <a:xfrm>
            <a:off x="5375939" y="4445586"/>
            <a:ext cx="5225640" cy="685803"/>
            <a:chOff x="0" y="0"/>
            <a:chExt cx="9693404" cy="1272144"/>
          </a:xfrm>
        </p:grpSpPr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111C3470-B25D-3262-930A-48AA558D2EC6}"/>
                </a:ext>
              </a:extLst>
            </p:cNvPr>
            <p:cNvSpPr/>
            <p:nvPr/>
          </p:nvSpPr>
          <p:spPr>
            <a:xfrm>
              <a:off x="0" y="0"/>
              <a:ext cx="9693404" cy="1272144"/>
            </a:xfrm>
            <a:custGeom>
              <a:avLst/>
              <a:gdLst/>
              <a:ahLst/>
              <a:cxnLst/>
              <a:rect l="l" t="t" r="r" b="b"/>
              <a:pathLst>
                <a:path w="9693404" h="1272144">
                  <a:moveTo>
                    <a:pt x="0" y="0"/>
                  </a:moveTo>
                  <a:lnTo>
                    <a:pt x="9693404" y="0"/>
                  </a:lnTo>
                  <a:lnTo>
                    <a:pt x="9693404" y="1272144"/>
                  </a:lnTo>
                  <a:lnTo>
                    <a:pt x="0" y="127214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8">
              <a:extLst>
                <a:ext uri="{FF2B5EF4-FFF2-40B4-BE49-F238E27FC236}">
                  <a16:creationId xmlns:a16="http://schemas.microsoft.com/office/drawing/2014/main" xmlns="" id="{1FB641DB-1993-BC7C-2BD7-6A7E6697DED3}"/>
                </a:ext>
              </a:extLst>
            </p:cNvPr>
            <p:cNvSpPr txBox="1"/>
            <p:nvPr/>
          </p:nvSpPr>
          <p:spPr>
            <a:xfrm>
              <a:off x="0" y="19050"/>
              <a:ext cx="9693403" cy="1253094"/>
            </a:xfrm>
            <a:prstGeom prst="rect">
              <a:avLst/>
            </a:prstGeom>
          </p:spPr>
          <p:txBody>
            <a:bodyPr lIns="0" tIns="0" rIns="0" bIns="0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944"/>
                </a:lnSpc>
              </a:pPr>
              <a:r>
                <a:rPr lang="en-US" sz="1800" b="1">
                  <a:solidFill>
                    <a:srgbClr val="FFC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79,6%</a:t>
              </a:r>
              <a:r>
                <a:rPr lang="en-US" sz="1800">
                  <a:solidFill>
                    <a:srgbClr val="FFC000"/>
                  </a:solidFill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dos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idosos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são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independentes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para 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atividades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instrumentais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de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vida</a:t>
              </a:r>
              <a:r>
                <a:rPr lang="en-US" sz="1800">
                  <a:latin typeface="Raleway"/>
                  <a:ea typeface="Raleway"/>
                  <a:cs typeface="Raleway"/>
                  <a:sym typeface="Raleway"/>
                </a:rPr>
                <a:t> </a:t>
              </a:r>
              <a:r>
                <a:rPr lang="en-US" sz="1800" err="1">
                  <a:latin typeface="Raleway"/>
                  <a:ea typeface="Raleway"/>
                  <a:cs typeface="Raleway"/>
                  <a:sym typeface="Raleway"/>
                </a:rPr>
                <a:t>diária</a:t>
              </a:r>
              <a:endParaRPr lang="en-US" sz="1800" err="1">
                <a:latin typeface="Raleway"/>
                <a:ea typeface="Raleway"/>
                <a:cs typeface="Raleway"/>
              </a:endParaRP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xmlns="" id="{103D9756-979F-F5A6-5F41-6C2C33CDF5F7}"/>
              </a:ext>
            </a:extLst>
          </p:cNvPr>
          <p:cNvGrpSpPr/>
          <p:nvPr/>
        </p:nvGrpSpPr>
        <p:grpSpPr>
          <a:xfrm>
            <a:off x="4555534" y="4424677"/>
            <a:ext cx="700805" cy="700805"/>
            <a:chOff x="0" y="0"/>
            <a:chExt cx="1299972" cy="1299972"/>
          </a:xfrm>
        </p:grpSpPr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xmlns="" id="{98FFED52-23E7-E0F1-76EE-20667EE4DC83}"/>
                </a:ext>
              </a:extLst>
            </p:cNvPr>
            <p:cNvSpPr/>
            <p:nvPr/>
          </p:nvSpPr>
          <p:spPr>
            <a:xfrm>
              <a:off x="12700" y="12700"/>
              <a:ext cx="1274572" cy="1274572"/>
            </a:xfrm>
            <a:custGeom>
              <a:avLst/>
              <a:gdLst/>
              <a:ahLst/>
              <a:cxnLst/>
              <a:rect l="l" t="t" r="r" b="b"/>
              <a:pathLst>
                <a:path w="1274572" h="1274572">
                  <a:moveTo>
                    <a:pt x="0" y="637286"/>
                  </a:moveTo>
                  <a:cubicBezTo>
                    <a:pt x="0" y="285369"/>
                    <a:pt x="285369" y="0"/>
                    <a:pt x="637286" y="0"/>
                  </a:cubicBezTo>
                  <a:cubicBezTo>
                    <a:pt x="989203" y="0"/>
                    <a:pt x="1274572" y="285369"/>
                    <a:pt x="1274572" y="637286"/>
                  </a:cubicBezTo>
                  <a:cubicBezTo>
                    <a:pt x="1274572" y="989203"/>
                    <a:pt x="989203" y="1274572"/>
                    <a:pt x="637286" y="1274572"/>
                  </a:cubicBezTo>
                  <a:cubicBezTo>
                    <a:pt x="285369" y="1274572"/>
                    <a:pt x="0" y="989203"/>
                    <a:pt x="0" y="6372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4C8EE07D-56B1-C672-7F97-0EF0617CEF17}"/>
                </a:ext>
              </a:extLst>
            </p:cNvPr>
            <p:cNvSpPr/>
            <p:nvPr/>
          </p:nvSpPr>
          <p:spPr>
            <a:xfrm>
              <a:off x="0" y="0"/>
              <a:ext cx="1299972" cy="1299972"/>
            </a:xfrm>
            <a:custGeom>
              <a:avLst/>
              <a:gdLst/>
              <a:ahLst/>
              <a:cxnLst/>
              <a:rect l="l" t="t" r="r" b="b"/>
              <a:pathLst>
                <a:path w="1299972" h="1299972">
                  <a:moveTo>
                    <a:pt x="0" y="649986"/>
                  </a:moveTo>
                  <a:cubicBezTo>
                    <a:pt x="0" y="290957"/>
                    <a:pt x="290957" y="0"/>
                    <a:pt x="649986" y="0"/>
                  </a:cubicBezTo>
                  <a:lnTo>
                    <a:pt x="649986" y="12700"/>
                  </a:lnTo>
                  <a:lnTo>
                    <a:pt x="649986" y="0"/>
                  </a:lnTo>
                  <a:cubicBezTo>
                    <a:pt x="1009015" y="0"/>
                    <a:pt x="1299972" y="290957"/>
                    <a:pt x="1299972" y="649986"/>
                  </a:cubicBezTo>
                  <a:lnTo>
                    <a:pt x="1287272" y="649986"/>
                  </a:lnTo>
                  <a:lnTo>
                    <a:pt x="1299972" y="649986"/>
                  </a:lnTo>
                  <a:cubicBezTo>
                    <a:pt x="1299972" y="1009015"/>
                    <a:pt x="1009015" y="1299972"/>
                    <a:pt x="649986" y="1299972"/>
                  </a:cubicBezTo>
                  <a:lnTo>
                    <a:pt x="649986" y="1287272"/>
                  </a:lnTo>
                  <a:lnTo>
                    <a:pt x="649986" y="1299972"/>
                  </a:lnTo>
                  <a:cubicBezTo>
                    <a:pt x="290957" y="1299972"/>
                    <a:pt x="0" y="1009015"/>
                    <a:pt x="0" y="649986"/>
                  </a:cubicBezTo>
                  <a:lnTo>
                    <a:pt x="12700" y="649986"/>
                  </a:lnTo>
                  <a:lnTo>
                    <a:pt x="25400" y="649986"/>
                  </a:lnTo>
                  <a:lnTo>
                    <a:pt x="12700" y="649986"/>
                  </a:lnTo>
                  <a:lnTo>
                    <a:pt x="0" y="649986"/>
                  </a:lnTo>
                  <a:moveTo>
                    <a:pt x="25400" y="649986"/>
                  </a:moveTo>
                  <a:cubicBezTo>
                    <a:pt x="25400" y="656971"/>
                    <a:pt x="19685" y="662686"/>
                    <a:pt x="12700" y="662686"/>
                  </a:cubicBezTo>
                  <a:cubicBezTo>
                    <a:pt x="5715" y="662686"/>
                    <a:pt x="0" y="656971"/>
                    <a:pt x="0" y="649986"/>
                  </a:cubicBezTo>
                  <a:cubicBezTo>
                    <a:pt x="0" y="643001"/>
                    <a:pt x="5715" y="637286"/>
                    <a:pt x="12700" y="637286"/>
                  </a:cubicBezTo>
                  <a:cubicBezTo>
                    <a:pt x="19685" y="637286"/>
                    <a:pt x="25400" y="643001"/>
                    <a:pt x="25400" y="649986"/>
                  </a:cubicBezTo>
                  <a:cubicBezTo>
                    <a:pt x="25400" y="994918"/>
                    <a:pt x="305054" y="1274572"/>
                    <a:pt x="649986" y="1274572"/>
                  </a:cubicBezTo>
                  <a:cubicBezTo>
                    <a:pt x="994918" y="1274572"/>
                    <a:pt x="1274572" y="994918"/>
                    <a:pt x="1274572" y="649986"/>
                  </a:cubicBezTo>
                  <a:cubicBezTo>
                    <a:pt x="1274572" y="305054"/>
                    <a:pt x="994918" y="25400"/>
                    <a:pt x="649986" y="25400"/>
                  </a:cubicBezTo>
                  <a:lnTo>
                    <a:pt x="649986" y="12700"/>
                  </a:lnTo>
                  <a:lnTo>
                    <a:pt x="649986" y="25400"/>
                  </a:lnTo>
                  <a:cubicBezTo>
                    <a:pt x="305054" y="25400"/>
                    <a:pt x="25400" y="305054"/>
                    <a:pt x="25400" y="649986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sp>
        <p:nvSpPr>
          <p:cNvPr id="41" name="Freeform 42" descr="Gráfico 8">
            <a:extLst>
              <a:ext uri="{FF2B5EF4-FFF2-40B4-BE49-F238E27FC236}">
                <a16:creationId xmlns:a16="http://schemas.microsoft.com/office/drawing/2014/main" xmlns="" id="{7AA2249D-0D3A-CA35-F05A-0D5AAD45EAB0}"/>
              </a:ext>
            </a:extLst>
          </p:cNvPr>
          <p:cNvSpPr/>
          <p:nvPr/>
        </p:nvSpPr>
        <p:spPr>
          <a:xfrm>
            <a:off x="4637182" y="2057516"/>
            <a:ext cx="502849" cy="502848"/>
          </a:xfrm>
          <a:custGeom>
            <a:avLst/>
            <a:gdLst/>
            <a:ahLst/>
            <a:cxnLst/>
            <a:rect l="l" t="t" r="r" b="b"/>
            <a:pathLst>
              <a:path w="754274" h="754272">
                <a:moveTo>
                  <a:pt x="0" y="0"/>
                </a:moveTo>
                <a:lnTo>
                  <a:pt x="754274" y="0"/>
                </a:lnTo>
                <a:lnTo>
                  <a:pt x="754274" y="754272"/>
                </a:lnTo>
                <a:lnTo>
                  <a:pt x="0" y="754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2" name="Freeform 43" descr="Gráfico 11">
            <a:extLst>
              <a:ext uri="{FF2B5EF4-FFF2-40B4-BE49-F238E27FC236}">
                <a16:creationId xmlns:a16="http://schemas.microsoft.com/office/drawing/2014/main" xmlns="" id="{270BACA9-B0B3-9638-2441-A940167E29D5}"/>
              </a:ext>
            </a:extLst>
          </p:cNvPr>
          <p:cNvSpPr/>
          <p:nvPr/>
        </p:nvSpPr>
        <p:spPr>
          <a:xfrm>
            <a:off x="4969669" y="2891756"/>
            <a:ext cx="502847" cy="502848"/>
          </a:xfrm>
          <a:custGeom>
            <a:avLst/>
            <a:gdLst/>
            <a:ahLst/>
            <a:cxnLst/>
            <a:rect l="l" t="t" r="r" b="b"/>
            <a:pathLst>
              <a:path w="754271" h="754272">
                <a:moveTo>
                  <a:pt x="0" y="0"/>
                </a:moveTo>
                <a:lnTo>
                  <a:pt x="754270" y="0"/>
                </a:lnTo>
                <a:lnTo>
                  <a:pt x="754270" y="754272"/>
                </a:lnTo>
                <a:lnTo>
                  <a:pt x="0" y="7542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3" name="Freeform 44" descr="Gráfico 15">
            <a:extLst>
              <a:ext uri="{FF2B5EF4-FFF2-40B4-BE49-F238E27FC236}">
                <a16:creationId xmlns:a16="http://schemas.microsoft.com/office/drawing/2014/main" xmlns="" id="{B9C5C1B1-FB0F-5AC9-11C8-37E042246B6A}"/>
              </a:ext>
            </a:extLst>
          </p:cNvPr>
          <p:cNvSpPr/>
          <p:nvPr/>
        </p:nvSpPr>
        <p:spPr>
          <a:xfrm>
            <a:off x="4958047" y="3738014"/>
            <a:ext cx="502847" cy="502847"/>
          </a:xfrm>
          <a:custGeom>
            <a:avLst/>
            <a:gdLst/>
            <a:ahLst/>
            <a:cxnLst/>
            <a:rect l="l" t="t" r="r" b="b"/>
            <a:pathLst>
              <a:path w="754271" h="754270">
                <a:moveTo>
                  <a:pt x="0" y="0"/>
                </a:moveTo>
                <a:lnTo>
                  <a:pt x="754271" y="0"/>
                </a:lnTo>
                <a:lnTo>
                  <a:pt x="754271" y="754271"/>
                </a:lnTo>
                <a:lnTo>
                  <a:pt x="0" y="7542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4" name="Freeform 45" descr="Gráfico 17">
            <a:extLst>
              <a:ext uri="{FF2B5EF4-FFF2-40B4-BE49-F238E27FC236}">
                <a16:creationId xmlns:a16="http://schemas.microsoft.com/office/drawing/2014/main" xmlns="" id="{3B85141C-CB98-32C9-7128-DCE71FF7F80F}"/>
              </a:ext>
            </a:extLst>
          </p:cNvPr>
          <p:cNvSpPr/>
          <p:nvPr/>
        </p:nvSpPr>
        <p:spPr>
          <a:xfrm>
            <a:off x="4637182" y="4524532"/>
            <a:ext cx="502849" cy="502848"/>
          </a:xfrm>
          <a:custGeom>
            <a:avLst/>
            <a:gdLst/>
            <a:ahLst/>
            <a:cxnLst/>
            <a:rect l="l" t="t" r="r" b="b"/>
            <a:pathLst>
              <a:path w="754274" h="754272">
                <a:moveTo>
                  <a:pt x="0" y="0"/>
                </a:moveTo>
                <a:lnTo>
                  <a:pt x="754274" y="0"/>
                </a:lnTo>
                <a:lnTo>
                  <a:pt x="754274" y="754272"/>
                </a:lnTo>
                <a:lnTo>
                  <a:pt x="0" y="7542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45" name="Google Shape;105;p15">
            <a:extLst>
              <a:ext uri="{FF2B5EF4-FFF2-40B4-BE49-F238E27FC236}">
                <a16:creationId xmlns:a16="http://schemas.microsoft.com/office/drawing/2014/main" xmlns="" id="{668274F9-6F69-F521-9645-EFEEA68D8064}"/>
              </a:ext>
            </a:extLst>
          </p:cNvPr>
          <p:cNvSpPr/>
          <p:nvPr/>
        </p:nvSpPr>
        <p:spPr>
          <a:xfrm>
            <a:off x="-1254013" y="584789"/>
            <a:ext cx="5208900" cy="662100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pt-BR" sz="2400" b="1">
                <a:solidFill>
                  <a:schemeClr val="bg1"/>
                </a:solidFill>
                <a:latin typeface="Montserrat ExtraBold"/>
                <a:sym typeface="Montserrat"/>
              </a:rPr>
              <a:t>Cenário Atual</a:t>
            </a:r>
            <a:endParaRPr lang="pt-BR" sz="2200" b="1">
              <a:solidFill>
                <a:schemeClr val="lt1"/>
              </a:solidFill>
              <a:latin typeface="Montserrat"/>
            </a:endParaRPr>
          </a:p>
        </p:txBody>
      </p:sp>
      <p:grpSp>
        <p:nvGrpSpPr>
          <p:cNvPr id="50" name="Group 46">
            <a:extLst>
              <a:ext uri="{FF2B5EF4-FFF2-40B4-BE49-F238E27FC236}">
                <a16:creationId xmlns:a16="http://schemas.microsoft.com/office/drawing/2014/main" xmlns="" id="{94533023-36E0-13AC-F045-AEFE8BAE4FD2}"/>
              </a:ext>
            </a:extLst>
          </p:cNvPr>
          <p:cNvGrpSpPr/>
          <p:nvPr/>
        </p:nvGrpSpPr>
        <p:grpSpPr>
          <a:xfrm>
            <a:off x="872361" y="6026195"/>
            <a:ext cx="3285931" cy="273323"/>
            <a:chOff x="0" y="0"/>
            <a:chExt cx="6571860" cy="659131"/>
          </a:xfrm>
        </p:grpSpPr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xmlns="" id="{66ED00CC-8B99-EA84-2722-37B7E4A93D8D}"/>
                </a:ext>
              </a:extLst>
            </p:cNvPr>
            <p:cNvSpPr/>
            <p:nvPr/>
          </p:nvSpPr>
          <p:spPr>
            <a:xfrm>
              <a:off x="0" y="0"/>
              <a:ext cx="5197394" cy="640080"/>
            </a:xfrm>
            <a:custGeom>
              <a:avLst/>
              <a:gdLst/>
              <a:ahLst/>
              <a:cxnLst/>
              <a:rect l="l" t="t" r="r" b="b"/>
              <a:pathLst>
                <a:path w="5197394" h="640080">
                  <a:moveTo>
                    <a:pt x="0" y="0"/>
                  </a:moveTo>
                  <a:lnTo>
                    <a:pt x="5197394" y="0"/>
                  </a:lnTo>
                  <a:lnTo>
                    <a:pt x="5197394" y="640080"/>
                  </a:lnTo>
                  <a:lnTo>
                    <a:pt x="0" y="6400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2" name="TextBox 48">
              <a:extLst>
                <a:ext uri="{FF2B5EF4-FFF2-40B4-BE49-F238E27FC236}">
                  <a16:creationId xmlns:a16="http://schemas.microsoft.com/office/drawing/2014/main" xmlns="" id="{379E454F-B970-B6B9-019B-D9E1AC8B59F0}"/>
                </a:ext>
              </a:extLst>
            </p:cNvPr>
            <p:cNvSpPr txBox="1"/>
            <p:nvPr/>
          </p:nvSpPr>
          <p:spPr>
            <a:xfrm>
              <a:off x="404650" y="0"/>
              <a:ext cx="6167210" cy="659131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680"/>
                </a:lnSpc>
              </a:pPr>
              <a:r>
                <a:rPr lang="en-US">
                  <a:solidFill>
                    <a:schemeClr val="bg1"/>
                  </a:solidFill>
                  <a:latin typeface="Montserrat"/>
                  <a:ea typeface="Roboto"/>
                  <a:cs typeface="Arial"/>
                  <a:sym typeface="Raleway Italics"/>
                </a:rPr>
                <a:t>Fonte: </a:t>
              </a:r>
              <a:r>
                <a:rPr lang="en-US" err="1">
                  <a:solidFill>
                    <a:schemeClr val="bg1"/>
                  </a:solidFill>
                  <a:latin typeface="Montserrat"/>
                  <a:ea typeface="Roboto"/>
                  <a:cs typeface="Arial"/>
                  <a:sym typeface="Raleway Italics"/>
                </a:rPr>
                <a:t>Projeção</a:t>
              </a:r>
              <a:r>
                <a:rPr lang="en-US">
                  <a:solidFill>
                    <a:schemeClr val="bg1"/>
                  </a:solidFill>
                  <a:latin typeface="Montserrat"/>
                  <a:ea typeface="Roboto"/>
                  <a:cs typeface="Arial"/>
                  <a:sym typeface="Raleway Italics"/>
                </a:rPr>
                <a:t>- IBGE, 2022 e PNS, 2019.</a:t>
              </a:r>
              <a:endParaRPr lang="en-US">
                <a:solidFill>
                  <a:schemeClr val="bg1"/>
                </a:solidFill>
                <a:latin typeface="Montserrat"/>
                <a:ea typeface="Roboto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89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714ABF89-DA09-B79F-3DBD-5B786E9E6740}"/>
              </a:ext>
            </a:extLst>
          </p:cNvPr>
          <p:cNvSpPr/>
          <p:nvPr/>
        </p:nvSpPr>
        <p:spPr>
          <a:xfrm>
            <a:off x="4431865" y="2297247"/>
            <a:ext cx="7136494" cy="1838718"/>
          </a:xfrm>
          <a:prstGeom prst="roundRect">
            <a:avLst>
              <a:gd name="adj" fmla="val 4016"/>
            </a:avLst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C8AF9B40-8F2B-6D44-887B-8A0F2733AF20}"/>
              </a:ext>
            </a:extLst>
          </p:cNvPr>
          <p:cNvSpPr/>
          <p:nvPr/>
        </p:nvSpPr>
        <p:spPr>
          <a:xfrm>
            <a:off x="6480016" y="2132342"/>
            <a:ext cx="3037794" cy="336157"/>
          </a:xfrm>
          <a:prstGeom prst="roundRect">
            <a:avLst>
              <a:gd name="adj" fmla="val 16667"/>
            </a:avLst>
          </a:prstGeom>
          <a:solidFill>
            <a:srgbClr val="157CF3"/>
          </a:solidFill>
          <a:ln w="12700"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lang="en-US" b="1" err="1">
                <a:solidFill>
                  <a:srgbClr val="FFFFFF"/>
                </a:solidFill>
                <a:latin typeface="Montserrat ExtraBold"/>
              </a:rPr>
              <a:t>Finalidade</a:t>
            </a:r>
            <a:endParaRPr lang="pt-BR"/>
          </a:p>
        </p:txBody>
      </p:sp>
      <p:pic>
        <p:nvPicPr>
          <p:cNvPr id="12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7" y="4419761"/>
            <a:ext cx="2331013" cy="2496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9;p16"/>
          <p:cNvSpPr txBox="1"/>
          <p:nvPr/>
        </p:nvSpPr>
        <p:spPr>
          <a:xfrm>
            <a:off x="318801" y="440713"/>
            <a:ext cx="9825034" cy="9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pt-BR" sz="2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Política Nacional de Saúde da Pessoa Idosa (PNSPI)​</a:t>
            </a:r>
            <a:endParaRPr lang="pt-BR" sz="2400" b="0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</a:endParaRPr>
          </a:p>
        </p:txBody>
      </p:sp>
      <p:sp>
        <p:nvSpPr>
          <p:cNvPr id="15" name="Google Shape;120;p1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" name="Google Shape;121;p16"/>
          <p:cNvSpPr txBox="1"/>
          <p:nvPr/>
        </p:nvSpPr>
        <p:spPr>
          <a:xfrm>
            <a:off x="4786207" y="1052229"/>
            <a:ext cx="5215270" cy="627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pt-BR" sz="18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Portaria de Consolidação GM/MS N° 2/2017;  Anexo XI (Origem: PT GM/MS 2528/2006)</a:t>
            </a:r>
            <a:endParaRPr sz="180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CaixaDeTexto 9">
            <a:extLst>
              <a:ext uri="{FF2B5EF4-FFF2-40B4-BE49-F238E27FC236}">
                <a16:creationId xmlns:a16="http://schemas.microsoft.com/office/drawing/2014/main" xmlns="" id="{148043F8-0F7A-A756-F3B0-9318D99BE06E}"/>
              </a:ext>
            </a:extLst>
          </p:cNvPr>
          <p:cNvSpPr txBox="1"/>
          <p:nvPr/>
        </p:nvSpPr>
        <p:spPr>
          <a:xfrm>
            <a:off x="4752622" y="2498004"/>
            <a:ext cx="6482687" cy="12618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8" tIns="45718" rIns="45718" bIns="45718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just"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r>
              <a:rPr lang="pt-BR" sz="1900">
                <a:solidFill>
                  <a:srgbClr val="555555"/>
                </a:solidFill>
                <a:latin typeface="Montserrat"/>
                <a:ea typeface="ＭＳ Ｐゴシック"/>
                <a:cs typeface="Gill Sans"/>
              </a:rPr>
              <a:t>Recuperar, manter e promover a</a:t>
            </a:r>
            <a:r>
              <a:rPr lang="pt-BR" sz="1900">
                <a:latin typeface="Montserrat"/>
                <a:cs typeface="Calibri"/>
              </a:rPr>
              <a:t> </a:t>
            </a:r>
            <a:r>
              <a:rPr lang="pt-BR" sz="1900" b="1">
                <a:solidFill>
                  <a:schemeClr val="accent1">
                    <a:lumMod val="76000"/>
                  </a:schemeClr>
                </a:solidFill>
                <a:latin typeface="Montserrat"/>
                <a:cs typeface="Calibri"/>
              </a:rPr>
              <a:t>autonomia</a:t>
            </a:r>
            <a:r>
              <a:rPr lang="pt-BR" sz="1900">
                <a:solidFill>
                  <a:srgbClr val="FF0000"/>
                </a:solidFill>
                <a:latin typeface="Montserrat"/>
                <a:cs typeface="Calibri"/>
              </a:rPr>
              <a:t> </a:t>
            </a:r>
            <a:r>
              <a:rPr lang="pt-BR" sz="1900">
                <a:solidFill>
                  <a:srgbClr val="555555"/>
                </a:solidFill>
                <a:latin typeface="Montserrat"/>
                <a:ea typeface="ＭＳ Ｐゴシック"/>
                <a:cs typeface="Gill Sans"/>
              </a:rPr>
              <a:t>e a</a:t>
            </a:r>
            <a:r>
              <a:rPr lang="pt-BR" sz="1900">
                <a:latin typeface="Montserrat"/>
                <a:cs typeface="Calibri"/>
              </a:rPr>
              <a:t> </a:t>
            </a:r>
            <a:r>
              <a:rPr lang="pt-BR" sz="1900" b="1">
                <a:solidFill>
                  <a:schemeClr val="accent1">
                    <a:lumMod val="76000"/>
                  </a:schemeClr>
                </a:solidFill>
                <a:latin typeface="Montserrat"/>
                <a:cs typeface="Calibri"/>
              </a:rPr>
              <a:t>independência</a:t>
            </a:r>
            <a:r>
              <a:rPr lang="pt-BR" sz="1900">
                <a:solidFill>
                  <a:srgbClr val="FF0000"/>
                </a:solidFill>
                <a:latin typeface="Montserrat"/>
                <a:cs typeface="Calibri"/>
              </a:rPr>
              <a:t> </a:t>
            </a:r>
            <a:r>
              <a:rPr lang="pt-BR" sz="1900">
                <a:solidFill>
                  <a:srgbClr val="555555"/>
                </a:solidFill>
                <a:latin typeface="Montserrat"/>
                <a:ea typeface="ＭＳ Ｐゴシック"/>
                <a:cs typeface="Gill Sans"/>
              </a:rPr>
              <a:t>dos</a:t>
            </a:r>
            <a:r>
              <a:rPr lang="pt-BR" sz="1900">
                <a:latin typeface="Montserrat"/>
                <a:cs typeface="Calibri"/>
              </a:rPr>
              <a:t> </a:t>
            </a:r>
            <a:r>
              <a:rPr lang="pt-BR" sz="1900">
                <a:solidFill>
                  <a:srgbClr val="555555"/>
                </a:solidFill>
                <a:latin typeface="Montserrat"/>
                <a:ea typeface="ＭＳ Ｐゴシック"/>
                <a:cs typeface="Gill Sans"/>
                <a:sym typeface="Gill Sans" panose="020B0502020104020203" pitchFamily="34" charset="-79"/>
              </a:rPr>
              <a:t>indivíduos idosos, a partir de medidas coletivas e individuais de cuidado integral que fortaleçam os princípios e diretrizes do</a:t>
            </a:r>
            <a:r>
              <a:rPr lang="pt-BR" sz="1900">
                <a:solidFill>
                  <a:srgbClr val="555555"/>
                </a:solidFill>
                <a:latin typeface="Montserrat"/>
                <a:ea typeface="ＭＳ Ｐゴシック"/>
                <a:cs typeface="Gill Sans"/>
                <a:sym typeface="Montserrat"/>
              </a:rPr>
              <a:t> </a:t>
            </a:r>
            <a:r>
              <a:rPr lang="pt-BR" sz="1900">
                <a:solidFill>
                  <a:srgbClr val="555555"/>
                </a:solidFill>
                <a:latin typeface="Montserrat"/>
                <a:ea typeface="ＭＳ Ｐゴシック"/>
                <a:cs typeface="Gill Sans"/>
                <a:sym typeface="Gill Sans" panose="020B0502020104020203" pitchFamily="34" charset="-79"/>
              </a:rPr>
              <a:t>Sistema Único de Saúde. </a:t>
            </a:r>
            <a:endParaRPr lang="pt-BR" sz="1900">
              <a:solidFill>
                <a:srgbClr val="555555"/>
              </a:solidFill>
              <a:latin typeface="Montserrat"/>
              <a:ea typeface="ＭＳ Ｐゴシック"/>
              <a:cs typeface="Gill Sans"/>
            </a:endParaRPr>
          </a:p>
        </p:txBody>
      </p:sp>
      <p:pic>
        <p:nvPicPr>
          <p:cNvPr id="21" name="Google Shape;117;p16" descr="Grupo de pessoas posando para uma foto&#10;&#10;Descrição gerada automaticament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56391" y="1448721"/>
            <a:ext cx="4575963" cy="421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tângulo: Cantos Arredondados 8">
            <a:extLst>
              <a:ext uri="{FF2B5EF4-FFF2-40B4-BE49-F238E27FC236}">
                <a16:creationId xmlns:a16="http://schemas.microsoft.com/office/drawing/2014/main" xmlns="" id="{714ABF89-DA09-B79F-3DBD-5B786E9E6740}"/>
              </a:ext>
            </a:extLst>
          </p:cNvPr>
          <p:cNvSpPr/>
          <p:nvPr/>
        </p:nvSpPr>
        <p:spPr>
          <a:xfrm>
            <a:off x="5704137" y="4419761"/>
            <a:ext cx="5066439" cy="2016208"/>
          </a:xfrm>
          <a:prstGeom prst="roundRect">
            <a:avLst>
              <a:gd name="adj" fmla="val 8492"/>
            </a:avLst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t-B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Ciência e Tecnologia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Montserrat"/>
              </a:rPr>
              <a:t>: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Montserrat"/>
            </a:endParaRPr>
          </a:p>
          <a:p>
            <a:pPr algn="just"/>
            <a:r>
              <a:rPr lang="pt-BR" sz="1400" dirty="0">
                <a:solidFill>
                  <a:schemeClr val="tx2">
                    <a:lumMod val="25000"/>
                  </a:schemeClr>
                </a:solidFill>
                <a:latin typeface="Montserrat"/>
              </a:rPr>
              <a:t>Fomento à </a:t>
            </a:r>
            <a:r>
              <a:rPr lang="pt-BR" sz="1400" b="1" dirty="0">
                <a:solidFill>
                  <a:schemeClr val="tx2">
                    <a:lumMod val="25000"/>
                  </a:schemeClr>
                </a:solidFill>
                <a:latin typeface="Montserrat"/>
              </a:rPr>
              <a:t>pesquisa na área do envelhecimento, da geriatria e da gerontologia</a:t>
            </a:r>
            <a:r>
              <a:rPr lang="pt-BR" sz="1400" dirty="0">
                <a:solidFill>
                  <a:schemeClr val="tx2">
                    <a:lumMod val="25000"/>
                  </a:schemeClr>
                </a:solidFill>
                <a:latin typeface="Montserrat"/>
              </a:rPr>
              <a:t>, por intermédio do Conselho Nacional de Desenvolvimento Científico e Tecnológico (CNPq), e demais órgãos de incentivo à pesquisa, contemplando estudos e pesquisas que estejam, prioritariamente, alinhados com as diretrizes propostas nesta Política</a:t>
            </a:r>
            <a:r>
              <a:rPr lang="pt-BR" sz="1100" dirty="0">
                <a:solidFill>
                  <a:schemeClr val="tx2">
                    <a:lumMod val="25000"/>
                  </a:schemeClr>
                </a:solidFill>
                <a:latin typeface="Montserrat"/>
              </a:rPr>
              <a:t>.</a:t>
            </a:r>
          </a:p>
          <a:p>
            <a:pPr algn="ctr">
              <a:defRPr sz="1200">
                <a:latin typeface="Montserrat"/>
                <a:ea typeface="Montserrat"/>
                <a:cs typeface="Montserrat"/>
                <a:sym typeface="Montserrat"/>
              </a:defRPr>
            </a:pPr>
            <a:endParaRPr lang="pt-BR" dirty="0">
              <a:solidFill>
                <a:srgbClr val="555555"/>
              </a:solidFill>
              <a:latin typeface="Montserrat"/>
              <a:ea typeface="ＭＳ Ｐゴシック"/>
              <a:cs typeface="Gill Sans"/>
            </a:endParaRPr>
          </a:p>
        </p:txBody>
      </p:sp>
      <p:sp>
        <p:nvSpPr>
          <p:cNvPr id="25" name="Espaço Reservado para Texto 6">
            <a:extLst>
              <a:ext uri="{FF2B5EF4-FFF2-40B4-BE49-F238E27FC236}">
                <a16:creationId xmlns:a16="http://schemas.microsoft.com/office/drawing/2014/main" xmlns="" id="{4C088A6D-F913-A11B-1CAE-04B9D40529CE}"/>
              </a:ext>
            </a:extLst>
          </p:cNvPr>
          <p:cNvSpPr txBox="1">
            <a:spLocks/>
          </p:cNvSpPr>
          <p:nvPr/>
        </p:nvSpPr>
        <p:spPr>
          <a:xfrm>
            <a:off x="172258" y="6562523"/>
            <a:ext cx="3775912" cy="232843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>
                <a:latin typeface="Montserrat" panose="020B0604020202020204" charset="0"/>
                <a:ea typeface="Roboto"/>
                <a:cs typeface="Arial"/>
              </a:rPr>
              <a:t>Fonte: Ministério da Saúde.</a:t>
            </a:r>
          </a:p>
          <a:p>
            <a:pPr algn="ctr"/>
            <a:endParaRPr lang="pt-BR" sz="1000">
              <a:latin typeface="Montserrat" panose="020B0604020202020204" charset="0"/>
              <a:ea typeface="Roboto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10753853" y="5478473"/>
            <a:ext cx="2876294" cy="2867933"/>
          </a:xfrm>
          <a:prstGeom prst="ellipse">
            <a:avLst/>
          </a:prstGeom>
          <a:noFill/>
          <a:ln w="479425" cap="flat" cmpd="sng">
            <a:solidFill>
              <a:srgbClr val="FECF1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https://brc-powerpoint.officeapps.live.com/pods/GetClipboardImage.ashx?Id=e5d63c96-2d62-4a64-8ba4-ea72bbc80761&amp;DC=PBR1&amp;pkey=1e4214d3-d553-401e-ae2e-7b035ded6c06&amp;wdwaccluster=P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brc-powerpoint.officeapps.live.com/pods/GetClipboardImage.ashx?Id=59651366-4a5e-4ff4-b64a-67ca413c3975&amp;DC=PBR1&amp;pkey=06ac3729-5d2f-4d01-8bf7-7ddc970bcdd1&amp;wdwaccluster=PBR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xmlns="" id="{F9491330-2E52-E1AA-315D-0C30015E3CB7}"/>
              </a:ext>
            </a:extLst>
          </p:cNvPr>
          <p:cNvSpPr/>
          <p:nvPr/>
        </p:nvSpPr>
        <p:spPr>
          <a:xfrm>
            <a:off x="2145815" y="867607"/>
            <a:ext cx="9379390" cy="47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xmlns="" id="{11F3285F-983E-878B-348F-AD370996E467}"/>
              </a:ext>
            </a:extLst>
          </p:cNvPr>
          <p:cNvSpPr txBox="1"/>
          <p:nvPr/>
        </p:nvSpPr>
        <p:spPr>
          <a:xfrm>
            <a:off x="1739536" y="583512"/>
            <a:ext cx="9166356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912"/>
              </a:lnSpc>
            </a:pP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  <a:sym typeface="League Spartan"/>
              </a:rPr>
              <a:t>Tecnologia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  <a:sym typeface="League Spartan"/>
              </a:rPr>
              <a:t> 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  <a:sym typeface="League Spartan"/>
              </a:rPr>
              <a:t>em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  <a:sym typeface="League Spartan"/>
              </a:rPr>
              <a:t> </a:t>
            </a:r>
            <a:r>
              <a:rPr lang="en-US" sz="32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  <a:sym typeface="League Spartan"/>
              </a:rPr>
              <a:t>Saúde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  <a:sym typeface="League Spartan"/>
            </a:endParaRPr>
          </a:p>
          <a:p>
            <a:pPr>
              <a:lnSpc>
                <a:spcPts val="4912"/>
              </a:lnSpc>
            </a:pPr>
            <a:r>
              <a:rPr lang="pt-BR" sz="2500" b="1">
                <a:solidFill>
                  <a:schemeClr val="accent4"/>
                </a:solidFill>
                <a:latin typeface="Montserrat ExtraBold"/>
                <a:sym typeface="League Spartan"/>
              </a:rPr>
              <a:t>O que significa?</a:t>
            </a:r>
            <a:endParaRPr lang="en-US" sz="25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CaixaDeTexto 9">
            <a:extLst>
              <a:ext uri="{FF2B5EF4-FFF2-40B4-BE49-F238E27FC236}">
                <a16:creationId xmlns:a16="http://schemas.microsoft.com/office/drawing/2014/main" xmlns="" id="{2A3D335E-6CDC-9517-8D40-DB1A57817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153449"/>
              </p:ext>
            </p:extLst>
          </p:nvPr>
        </p:nvGraphicFramePr>
        <p:xfrm>
          <a:off x="794205" y="1342937"/>
          <a:ext cx="11052978" cy="487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Espaço Reservado para Texto 6">
            <a:extLst>
              <a:ext uri="{FF2B5EF4-FFF2-40B4-BE49-F238E27FC236}">
                <a16:creationId xmlns:a16="http://schemas.microsoft.com/office/drawing/2014/main" xmlns="" id="{A44384E0-0538-3959-A6D0-1425C5814A74}"/>
              </a:ext>
            </a:extLst>
          </p:cNvPr>
          <p:cNvSpPr txBox="1">
            <a:spLocks/>
          </p:cNvSpPr>
          <p:nvPr/>
        </p:nvSpPr>
        <p:spPr>
          <a:xfrm>
            <a:off x="371475" y="6325648"/>
            <a:ext cx="4202495" cy="25680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solidFill>
                  <a:schemeClr val="bg1"/>
                </a:solidFill>
                <a:latin typeface="Calibri"/>
                <a:ea typeface="Roboto"/>
                <a:cs typeface="Arial"/>
              </a:rPr>
              <a:t>Fonte: </a:t>
            </a:r>
            <a:r>
              <a:rPr lang="pt-BR" sz="1200">
                <a:solidFill>
                  <a:schemeClr val="bg1"/>
                </a:solidFill>
                <a:ea typeface="+mn-lt"/>
                <a:cs typeface="+mn-lt"/>
              </a:rPr>
              <a:t>Ministério da Saúde, 2025.</a:t>
            </a:r>
            <a:endParaRPr lang="pt-BR" sz="1200">
              <a:solidFill>
                <a:schemeClr val="bg1"/>
              </a:solidFill>
            </a:endParaRPr>
          </a:p>
          <a:p>
            <a:endParaRPr lang="pt-BR" sz="10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pt-BR" sz="80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grpSp>
        <p:nvGrpSpPr>
          <p:cNvPr id="26" name="Group 64">
            <a:extLst>
              <a:ext uri="{FF2B5EF4-FFF2-40B4-BE49-F238E27FC236}">
                <a16:creationId xmlns:a16="http://schemas.microsoft.com/office/drawing/2014/main" xmlns="" id="{9D65928F-D058-8587-B506-24BBDBB7A2D7}"/>
              </a:ext>
            </a:extLst>
          </p:cNvPr>
          <p:cNvGrpSpPr/>
          <p:nvPr/>
        </p:nvGrpSpPr>
        <p:grpSpPr>
          <a:xfrm>
            <a:off x="-1194447" y="-242742"/>
            <a:ext cx="2113169" cy="2113169"/>
            <a:chOff x="0" y="0"/>
            <a:chExt cx="812800" cy="812800"/>
          </a:xfrm>
        </p:grpSpPr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xmlns="" id="{787FC6BC-534F-6372-BEFB-84DF9F25B9B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09600" cap="rnd">
              <a:solidFill>
                <a:srgbClr val="173EFD"/>
              </a:solidFill>
              <a:prstDash val="solid"/>
              <a:round/>
            </a:ln>
          </p:spPr>
        </p:sp>
        <p:sp>
          <p:nvSpPr>
            <p:cNvPr id="28" name="TextBox 66">
              <a:extLst>
                <a:ext uri="{FF2B5EF4-FFF2-40B4-BE49-F238E27FC236}">
                  <a16:creationId xmlns:a16="http://schemas.microsoft.com/office/drawing/2014/main" xmlns="" id="{4E6D71AD-91DF-5763-49BC-21D22CB0C877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ln>
              <a:solidFill>
                <a:srgbClr val="173EFD"/>
              </a:solidFill>
            </a:ln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/>
            </a:p>
          </p:txBody>
        </p:sp>
      </p:grpSp>
      <p:pic>
        <p:nvPicPr>
          <p:cNvPr id="29" name="Gráfico 29" descr="Setas de Divisão com preenchimento sólido">
            <a:extLst>
              <a:ext uri="{FF2B5EF4-FFF2-40B4-BE49-F238E27FC236}">
                <a16:creationId xmlns:a16="http://schemas.microsoft.com/office/drawing/2014/main" xmlns="" id="{3CB004D4-17E7-7888-7CF1-B9B7A09DCF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4531" y="511504"/>
            <a:ext cx="1145005" cy="884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dosos negro Imagens – Download Grátis no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392" y="-28205"/>
            <a:ext cx="4604122" cy="68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>
            <a:off x="365125" y="348130"/>
            <a:ext cx="9574602" cy="76067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pt-BR" sz="2000" b="1">
                <a:solidFill>
                  <a:srgbClr val="FFD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/>
              </a:rPr>
              <a:t>Uso da tecnologia digital como oportunidade de inovação</a:t>
            </a:r>
            <a:endParaRPr lang="pt-BR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  <a:ea typeface="+mn-lt"/>
              <a:cs typeface="+mn-lt"/>
            </a:endParaRPr>
          </a:p>
        </p:txBody>
      </p:sp>
      <p:sp>
        <p:nvSpPr>
          <p:cNvPr id="2" name="AutoShape 2" descr="https://brc-powerpoint.officeapps.live.com/pods/GetClipboardImage.ashx?Id=e5d63c96-2d62-4a64-8ba4-ea72bbc80761&amp;DC=PBR1&amp;pkey=1e4214d3-d553-401e-ae2e-7b035ded6c06&amp;wdwaccluster=P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brc-powerpoint.officeapps.live.com/pods/GetClipboardImage.ashx?Id=59651366-4a5e-4ff4-b64a-67ca413c3975&amp;DC=PBR1&amp;pkey=06ac3729-5d2f-4d01-8bf7-7ddc970bcdd1&amp;wdwaccluster=PBR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>
            <a:off x="4472591" y="1707984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19" name="Triângulo isósceles 18">
            <a:extLst>
              <a:ext uri="{FF2B5EF4-FFF2-40B4-BE49-F238E27FC236}">
                <a16:creationId xmlns:a16="http://schemas.microsoft.com/office/drawing/2014/main" xmlns="" id="{64E49E94-48B5-7EDE-2AF5-0040D44EFD09}"/>
              </a:ext>
            </a:extLst>
          </p:cNvPr>
          <p:cNvSpPr/>
          <p:nvPr/>
        </p:nvSpPr>
        <p:spPr>
          <a:xfrm rot="5400000">
            <a:off x="4464403" y="2900056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20" name="Triângulo isósceles 19">
            <a:extLst>
              <a:ext uri="{FF2B5EF4-FFF2-40B4-BE49-F238E27FC236}">
                <a16:creationId xmlns:a16="http://schemas.microsoft.com/office/drawing/2014/main" xmlns="" id="{60BB89B0-3071-C859-B894-B9914B153970}"/>
              </a:ext>
            </a:extLst>
          </p:cNvPr>
          <p:cNvSpPr/>
          <p:nvPr/>
        </p:nvSpPr>
        <p:spPr>
          <a:xfrm rot="5400000">
            <a:off x="4464402" y="4017801"/>
            <a:ext cx="190595" cy="20252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xmlns="" id="{1868EA87-A900-19A8-090C-A2FED7367D27}"/>
              </a:ext>
            </a:extLst>
          </p:cNvPr>
          <p:cNvSpPr/>
          <p:nvPr/>
        </p:nvSpPr>
        <p:spPr>
          <a:xfrm rot="5400000">
            <a:off x="4471717" y="5483099"/>
            <a:ext cx="208723" cy="186148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22" name="TextBox 48">
            <a:extLst>
              <a:ext uri="{FF2B5EF4-FFF2-40B4-BE49-F238E27FC236}">
                <a16:creationId xmlns:a16="http://schemas.microsoft.com/office/drawing/2014/main" xmlns="" id="{BAE14343-A6F3-5D38-DB08-01A887E3B326}"/>
              </a:ext>
            </a:extLst>
          </p:cNvPr>
          <p:cNvSpPr txBox="1"/>
          <p:nvPr/>
        </p:nvSpPr>
        <p:spPr>
          <a:xfrm>
            <a:off x="10659839" y="6360743"/>
            <a:ext cx="2598697" cy="329565"/>
          </a:xfrm>
          <a:prstGeom prst="rect">
            <a:avLst/>
          </a:prstGeom>
        </p:spPr>
        <p:txBody>
          <a:bodyPr lIns="0" tIns="0" rIns="0" bIns="0" rtlCol="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680"/>
              </a:lnSpc>
            </a:pPr>
            <a:r>
              <a:rPr lang="en-US" sz="1000">
                <a:solidFill>
                  <a:schemeClr val="bg1"/>
                </a:solidFill>
                <a:latin typeface="Montserrat" panose="020B0604020202020204" charset="0"/>
                <a:ea typeface="Roboto"/>
                <a:cs typeface="Arial"/>
                <a:sym typeface="Raleway Italics"/>
              </a:rPr>
              <a:t>Fonte: NIC, 2022 </a:t>
            </a: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xmlns="" id="{BAE14343-A6F3-5D38-DB08-01A887E3B326}"/>
              </a:ext>
            </a:extLst>
          </p:cNvPr>
          <p:cNvSpPr txBox="1"/>
          <p:nvPr/>
        </p:nvSpPr>
        <p:spPr>
          <a:xfrm>
            <a:off x="-324624" y="6600995"/>
            <a:ext cx="2598697" cy="329565"/>
          </a:xfrm>
          <a:prstGeom prst="rect">
            <a:avLst/>
          </a:prstGeom>
        </p:spPr>
        <p:txBody>
          <a:bodyPr lIns="0" tIns="0" rIns="0" bIns="0" rtlCol="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en-US" sz="1000" dirty="0">
                <a:solidFill>
                  <a:schemeClr val="bg1"/>
                </a:solidFill>
                <a:latin typeface="Montserrat" panose="020B0604020202020204" charset="0"/>
                <a:ea typeface="Roboto"/>
                <a:cs typeface="Arial"/>
                <a:sym typeface="Raleway Italics"/>
              </a:rPr>
              <a:t>Fonte: </a:t>
            </a:r>
            <a:r>
              <a:rPr lang="en-US" sz="1000" dirty="0" err="1">
                <a:solidFill>
                  <a:schemeClr val="bg1"/>
                </a:solidFill>
                <a:latin typeface="Montserrat" panose="020B0604020202020204" charset="0"/>
                <a:ea typeface="Roboto"/>
                <a:cs typeface="Arial"/>
                <a:sym typeface="Raleway Italics"/>
              </a:rPr>
              <a:t>Freepik</a:t>
            </a:r>
            <a:endParaRPr lang="en-US" sz="1000" dirty="0">
              <a:solidFill>
                <a:schemeClr val="bg1"/>
              </a:solidFill>
              <a:latin typeface="Montserrat" panose="020B0604020202020204" charset="0"/>
              <a:ea typeface="Roboto"/>
              <a:cs typeface="Arial"/>
              <a:sym typeface="Raleway Italics"/>
            </a:endParaRP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xmlns="" id="{76D2C0DF-1068-837F-D56B-CCD9BFBEB37B}"/>
              </a:ext>
            </a:extLst>
          </p:cNvPr>
          <p:cNvSpPr txBox="1">
            <a:spLocks/>
          </p:cNvSpPr>
          <p:nvPr/>
        </p:nvSpPr>
        <p:spPr>
          <a:xfrm>
            <a:off x="4865133" y="1213226"/>
            <a:ext cx="6817350" cy="376678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ts val="2000"/>
              </a:lnSpc>
            </a:pPr>
            <a:endParaRPr lang="pt-BR" sz="1800" dirty="0">
              <a:solidFill>
                <a:schemeClr val="bg1"/>
              </a:solidFill>
              <a:latin typeface="Montserrat" panose="020B0604020202020204"/>
              <a:ea typeface="Roboto" pitchFamily="34" charset="-122"/>
              <a:cs typeface="Roboto" pitchFamily="34" charset="-120"/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No Brasil, a pandemia acelerou a transformação digital entre as pessoas </a:t>
            </a:r>
            <a:r>
              <a:rPr lang="pt-BR" sz="2200" dirty="0" smtClean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idosas.</a:t>
            </a:r>
            <a:endParaRPr lang="pt-BR" sz="2200" dirty="0">
              <a:solidFill>
                <a:schemeClr val="bg1"/>
              </a:solidFill>
              <a:latin typeface="Montserrat" panose="020B0604020202020204"/>
              <a:ea typeface="Roboto"/>
              <a:cs typeface="Roboto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Montserrat" panose="020B0604020202020204"/>
              <a:ea typeface="Roboto" pitchFamily="34" charset="-122"/>
              <a:cs typeface="Roboto" pitchFamily="34" charset="-120"/>
            </a:endParaRPr>
          </a:p>
          <a:p>
            <a:pPr algn="just"/>
            <a:r>
              <a:rPr lang="pt-BR" sz="2200" dirty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Entre os anos de 2020 e 2021, a taxa de digitalização subiu de 34% para 50%, de acordo com o TIC </a:t>
            </a:r>
            <a:r>
              <a:rPr lang="pt-BR" sz="2200" dirty="0" smtClean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Domicílios.</a:t>
            </a:r>
            <a:endParaRPr lang="pt-BR" sz="2200" dirty="0">
              <a:solidFill>
                <a:schemeClr val="bg1"/>
              </a:solidFill>
              <a:latin typeface="Montserrat" panose="020B0604020202020204"/>
              <a:ea typeface="Roboto"/>
              <a:cs typeface="Roboto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Montserrat" panose="020B0604020202020204"/>
              <a:ea typeface="Roboto" pitchFamily="34" charset="-122"/>
              <a:cs typeface="Roboto" pitchFamily="34" charset="-120"/>
            </a:endParaRPr>
          </a:p>
          <a:p>
            <a:pPr algn="just"/>
            <a:r>
              <a:rPr lang="pt-BR" sz="2200" dirty="0" smtClean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Utilização </a:t>
            </a:r>
            <a:r>
              <a:rPr lang="pt-BR" sz="2200" dirty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focada no uso social e informacional, navegação em redes sociais, vídeos e comunicação </a:t>
            </a:r>
            <a:r>
              <a:rPr lang="pt-BR" sz="2200" dirty="0" smtClean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remota.</a:t>
            </a:r>
            <a:endParaRPr lang="pt-BR" sz="2200" dirty="0">
              <a:solidFill>
                <a:schemeClr val="bg1"/>
              </a:solidFill>
              <a:latin typeface="Montserrat" panose="020B0604020202020204"/>
              <a:ea typeface="Roboto"/>
              <a:cs typeface="Roboto"/>
            </a:endParaRPr>
          </a:p>
          <a:p>
            <a:pPr algn="just"/>
            <a:endParaRPr lang="pt-BR" sz="2200" dirty="0">
              <a:solidFill>
                <a:schemeClr val="bg1"/>
              </a:solidFill>
              <a:latin typeface="Montserrat" panose="020B0604020202020204"/>
              <a:ea typeface="Roboto" pitchFamily="34" charset="-122"/>
              <a:cs typeface="Roboto" pitchFamily="34" charset="-120"/>
            </a:endParaRPr>
          </a:p>
          <a:p>
            <a:pPr algn="just"/>
            <a:r>
              <a:rPr lang="pt-BR" sz="2200" dirty="0" smtClean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Crescente </a:t>
            </a:r>
            <a:r>
              <a:rPr lang="pt-BR" sz="2200" dirty="0">
                <a:solidFill>
                  <a:schemeClr val="bg1"/>
                </a:solidFill>
                <a:latin typeface="Montserrat" panose="020B0604020202020204"/>
                <a:ea typeface="Roboto"/>
                <a:cs typeface="Roboto"/>
              </a:rPr>
              <a:t>adoção de aplicativos de saúde digital entre as pessoas idosas.</a:t>
            </a:r>
          </a:p>
          <a:p>
            <a:pPr algn="just"/>
            <a:endParaRPr lang="pt-BR" sz="1800" dirty="0">
              <a:solidFill>
                <a:schemeClr val="tx1"/>
              </a:solidFill>
              <a:latin typeface="Montserrat" panose="020B0604020202020204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26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29939" y="4572759"/>
            <a:ext cx="4255369" cy="424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https://brc-powerpoint.officeapps.live.com/pods/GetClipboardImage.ashx?Id=e5d63c96-2d62-4a64-8ba4-ea72bbc80761&amp;DC=PBR1&amp;pkey=1e4214d3-d553-401e-ae2e-7b035ded6c06&amp;wdwaccluster=PBR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https://brc-powerpoint.officeapps.live.com/pods/GetClipboardImage.ashx?Id=24d8e61d-174c-4fac-97b9-a5040b7250ee&amp;DC=PBR1&amp;pkey=f703aab5-33d5-4da3-9421-ed678b0d3368&amp;wdwaccluster=PBR1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https://brc-powerpoint.officeapps.live.com/pods/GetClipboardImage.ashx?Id=59651366-4a5e-4ff4-b64a-67ca413c3975&amp;DC=PBR1&amp;pkey=06ac3729-5d2f-4d01-8bf7-7ddc970bcdd1&amp;wdwaccluster=PBR1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xmlns="" id="{F9491330-2E52-E1AA-315D-0C30015E3CB7}"/>
              </a:ext>
            </a:extLst>
          </p:cNvPr>
          <p:cNvSpPr/>
          <p:nvPr/>
        </p:nvSpPr>
        <p:spPr>
          <a:xfrm>
            <a:off x="2145815" y="867607"/>
            <a:ext cx="9379390" cy="479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endParaRPr lang="en-US" sz="1600">
              <a:latin typeface="Montserrat" panose="00000500000000000000" pitchFamily="2" charset="0"/>
            </a:endParaRPr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xmlns="" id="{11F3285F-983E-878B-348F-AD370996E467}"/>
              </a:ext>
            </a:extLst>
          </p:cNvPr>
          <p:cNvSpPr txBox="1"/>
          <p:nvPr/>
        </p:nvSpPr>
        <p:spPr>
          <a:xfrm>
            <a:off x="-451213" y="503687"/>
            <a:ext cx="11137542" cy="1219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 EXTRABOLD"/>
              </a:rPr>
              <a:t>Barreiras para o uso das tecnologias digitais</a:t>
            </a:r>
          </a:p>
          <a:p>
            <a:pPr>
              <a:lnSpc>
                <a:spcPts val="4912"/>
              </a:lnSpc>
            </a:pPr>
            <a:endParaRPr lang="en-US" sz="25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Espaço Reservado para Texto 6">
            <a:extLst>
              <a:ext uri="{FF2B5EF4-FFF2-40B4-BE49-F238E27FC236}">
                <a16:creationId xmlns:a16="http://schemas.microsoft.com/office/drawing/2014/main" xmlns="" id="{A44384E0-0538-3959-A6D0-1425C5814A74}"/>
              </a:ext>
            </a:extLst>
          </p:cNvPr>
          <p:cNvSpPr txBox="1">
            <a:spLocks/>
          </p:cNvSpPr>
          <p:nvPr/>
        </p:nvSpPr>
        <p:spPr>
          <a:xfrm>
            <a:off x="219075" y="6431580"/>
            <a:ext cx="2832157" cy="26683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pt-BR" sz="1200">
                <a:solidFill>
                  <a:schemeClr val="bg1"/>
                </a:solidFill>
                <a:latin typeface="Montserrat" panose="00000500000000000000" pitchFamily="2" charset="0"/>
                <a:ea typeface="Roboto" pitchFamily="34" charset="-122"/>
                <a:cs typeface="Roboto" pitchFamily="34" charset="-120"/>
              </a:rPr>
              <a:t>Fonte: NIC, 2024, Neto et al, 2024  </a:t>
            </a:r>
          </a:p>
          <a:p>
            <a:endParaRPr lang="pt-BR" sz="10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pt-BR" sz="800">
              <a:solidFill>
                <a:srgbClr val="000000"/>
              </a:solidFill>
              <a:latin typeface="Roboto"/>
              <a:ea typeface="Roboto"/>
              <a:cs typeface="Arial"/>
            </a:endParaRPr>
          </a:p>
        </p:txBody>
      </p:sp>
      <p:sp>
        <p:nvSpPr>
          <p:cNvPr id="22" name="TextBox 71">
            <a:extLst>
              <a:ext uri="{FF2B5EF4-FFF2-40B4-BE49-F238E27FC236}">
                <a16:creationId xmlns:a16="http://schemas.microsoft.com/office/drawing/2014/main" xmlns="" id="{11F3285F-983E-878B-348F-AD370996E467}"/>
              </a:ext>
            </a:extLst>
          </p:cNvPr>
          <p:cNvSpPr txBox="1"/>
          <p:nvPr/>
        </p:nvSpPr>
        <p:spPr>
          <a:xfrm>
            <a:off x="293008" y="1239604"/>
            <a:ext cx="11466933" cy="91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sz="2000" b="1">
                <a:solidFill>
                  <a:schemeClr val="accent4"/>
                </a:solidFill>
                <a:latin typeface="Montserrat ExtraBold"/>
                <a:sym typeface="League Spartan"/>
              </a:rPr>
              <a:t>A Inserção da população idosa nesses processos ainda é desigual </a:t>
            </a:r>
          </a:p>
          <a:p>
            <a:pPr>
              <a:lnSpc>
                <a:spcPts val="4912"/>
              </a:lnSpc>
            </a:pPr>
            <a:endParaRPr lang="en-US" sz="25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xmlns="" id="{8D0B106F-B090-23E9-9405-D83A4F6E18DA}"/>
              </a:ext>
            </a:extLst>
          </p:cNvPr>
          <p:cNvGrpSpPr/>
          <p:nvPr/>
        </p:nvGrpSpPr>
        <p:grpSpPr>
          <a:xfrm>
            <a:off x="1201993" y="1916686"/>
            <a:ext cx="9961876" cy="747436"/>
            <a:chOff x="0" y="0"/>
            <a:chExt cx="10806430" cy="956945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5CACC559-9CC5-F4D5-9D2D-0621938BBCD1}"/>
                </a:ext>
              </a:extLst>
            </p:cNvPr>
            <p:cNvSpPr/>
            <p:nvPr/>
          </p:nvSpPr>
          <p:spPr>
            <a:xfrm>
              <a:off x="0" y="0"/>
              <a:ext cx="10806430" cy="956945"/>
            </a:xfrm>
            <a:custGeom>
              <a:avLst/>
              <a:gdLst/>
              <a:ahLst/>
              <a:cxnLst/>
              <a:rect l="l" t="t" r="r" b="b"/>
              <a:pathLst>
                <a:path w="10806430" h="956945">
                  <a:moveTo>
                    <a:pt x="0" y="478409"/>
                  </a:moveTo>
                  <a:cubicBezTo>
                    <a:pt x="0" y="214249"/>
                    <a:pt x="214249" y="0"/>
                    <a:pt x="478409" y="0"/>
                  </a:cubicBezTo>
                  <a:lnTo>
                    <a:pt x="10328021" y="0"/>
                  </a:lnTo>
                  <a:cubicBezTo>
                    <a:pt x="10592308" y="0"/>
                    <a:pt x="10806430" y="214249"/>
                    <a:pt x="10806430" y="478409"/>
                  </a:cubicBezTo>
                  <a:cubicBezTo>
                    <a:pt x="10806430" y="742569"/>
                    <a:pt x="10592181" y="956818"/>
                    <a:pt x="10328021" y="956818"/>
                  </a:cubicBezTo>
                  <a:lnTo>
                    <a:pt x="478409" y="956818"/>
                  </a:lnTo>
                  <a:cubicBezTo>
                    <a:pt x="214249" y="956945"/>
                    <a:pt x="0" y="742696"/>
                    <a:pt x="0" y="4784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Retângulo 29"/>
          <p:cNvSpPr/>
          <p:nvPr/>
        </p:nvSpPr>
        <p:spPr>
          <a:xfrm>
            <a:off x="1366622" y="1986291"/>
            <a:ext cx="9319707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Montserrat" panose="00000500000000000000"/>
              </a:rPr>
              <a:t>Barreiras </a:t>
            </a:r>
            <a:r>
              <a:rPr lang="pt-BR" sz="1800" dirty="0" smtClean="0">
                <a:solidFill>
                  <a:schemeClr val="tx1"/>
                </a:solidFill>
                <a:latin typeface="Montserrat" panose="00000500000000000000"/>
              </a:rPr>
              <a:t>estruturais e </a:t>
            </a:r>
            <a:r>
              <a:rPr lang="pt-BR" sz="1800" dirty="0">
                <a:solidFill>
                  <a:schemeClr val="tx1"/>
                </a:solidFill>
                <a:latin typeface="Montserrat" panose="00000500000000000000"/>
              </a:rPr>
              <a:t>socioculturais </a:t>
            </a:r>
            <a:r>
              <a:rPr lang="pt-BR" sz="1800" dirty="0" smtClean="0">
                <a:solidFill>
                  <a:schemeClr val="tx1"/>
                </a:solidFill>
                <a:latin typeface="Montserrat" panose="00000500000000000000"/>
              </a:rPr>
              <a:t>que </a:t>
            </a:r>
            <a:r>
              <a:rPr lang="pt-BR" sz="1800" dirty="0">
                <a:solidFill>
                  <a:schemeClr val="tx1"/>
                </a:solidFill>
                <a:latin typeface="Montserrat" panose="00000500000000000000"/>
              </a:rPr>
              <a:t>precisam ser enfrentadas para uma inclusão digital </a:t>
            </a:r>
            <a:r>
              <a:rPr lang="pt-BR" sz="1800" b="1" dirty="0">
                <a:solidFill>
                  <a:schemeClr val="tx1"/>
                </a:solidFill>
                <a:latin typeface="Montserrat" panose="00000500000000000000"/>
              </a:rPr>
              <a:t>PLENA, SEGURA E SIGNIFICATIVA</a:t>
            </a:r>
            <a:r>
              <a:rPr lang="pt-BR" sz="1800" dirty="0">
                <a:solidFill>
                  <a:schemeClr val="tx1"/>
                </a:solidFill>
                <a:latin typeface="Montserrat" panose="00000500000000000000"/>
              </a:rPr>
              <a:t> </a:t>
            </a:r>
          </a:p>
        </p:txBody>
      </p:sp>
      <p:sp>
        <p:nvSpPr>
          <p:cNvPr id="31" name="Google Shape;114;p15"/>
          <p:cNvSpPr/>
          <p:nvPr/>
        </p:nvSpPr>
        <p:spPr>
          <a:xfrm>
            <a:off x="991813" y="3532640"/>
            <a:ext cx="5566502" cy="2669867"/>
          </a:xfrm>
          <a:prstGeom prst="roundRect">
            <a:avLst>
              <a:gd name="adj" fmla="val 76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15;p15"/>
          <p:cNvSpPr/>
          <p:nvPr/>
        </p:nvSpPr>
        <p:spPr>
          <a:xfrm>
            <a:off x="1117379" y="3107743"/>
            <a:ext cx="2677753" cy="531759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</a:rPr>
              <a:t>Principais barreiras:</a:t>
            </a:r>
            <a:endParaRPr sz="2000" b="0" i="0" u="none" strike="noStrike" cap="none">
              <a:solidFill>
                <a:schemeClr val="lt1"/>
              </a:solidFill>
              <a:sym typeface="Arial"/>
            </a:endParaRPr>
          </a:p>
        </p:txBody>
      </p:sp>
      <p:sp>
        <p:nvSpPr>
          <p:cNvPr id="33" name="Google Shape;116;p15"/>
          <p:cNvSpPr/>
          <p:nvPr/>
        </p:nvSpPr>
        <p:spPr>
          <a:xfrm>
            <a:off x="6413157" y="1843008"/>
            <a:ext cx="4328984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endParaRPr sz="14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Espaço Reservado para Conteúdo 2">
            <a:extLst>
              <a:ext uri="{FF2B5EF4-FFF2-40B4-BE49-F238E27FC236}">
                <a16:creationId xmlns:a16="http://schemas.microsoft.com/office/drawing/2014/main" xmlns="" id="{76D2C0DF-1068-837F-D56B-CCD9BFBEB37B}"/>
              </a:ext>
            </a:extLst>
          </p:cNvPr>
          <p:cNvSpPr txBox="1">
            <a:spLocks/>
          </p:cNvSpPr>
          <p:nvPr/>
        </p:nvSpPr>
        <p:spPr>
          <a:xfrm>
            <a:off x="1366843" y="3536504"/>
            <a:ext cx="5230980" cy="2810930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ts val="2000"/>
              </a:lnSpc>
            </a:pPr>
            <a:endParaRPr lang="pt-BR" sz="1800" dirty="0">
              <a:solidFill>
                <a:schemeClr val="tx1"/>
              </a:solidFill>
              <a:latin typeface="Montserrat" panose="00000500000000000000" pitchFamily="2" charset="0"/>
              <a:ea typeface="Roboto" pitchFamily="34" charset="-122"/>
              <a:cs typeface="Roboto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Letramento digital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Acessibilidade tecnológica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Falta de familiaridade com interfaces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Desconfiança em relação ao ambiente digital </a:t>
            </a:r>
          </a:p>
          <a:p>
            <a:pPr algn="just">
              <a:lnSpc>
                <a:spcPct val="150000"/>
              </a:lnSpc>
            </a:pPr>
            <a:r>
              <a:rPr lang="pt-BR" sz="17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Insegurança acerca da privacidade de dados</a:t>
            </a:r>
          </a:p>
        </p:txBody>
      </p:sp>
      <p:sp>
        <p:nvSpPr>
          <p:cNvPr id="38" name="Triângulo isósceles 37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 flipH="1">
            <a:off x="1211571" y="3991549"/>
            <a:ext cx="170772" cy="1507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39" name="Triângulo isósceles 38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 flipH="1">
            <a:off x="1190693" y="4414289"/>
            <a:ext cx="170772" cy="1507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40" name="Triângulo isósceles 39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 flipH="1">
            <a:off x="1193639" y="4792185"/>
            <a:ext cx="170772" cy="1507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42" name="Triângulo isósceles 41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 flipH="1">
            <a:off x="1214515" y="5170080"/>
            <a:ext cx="170772" cy="1507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43" name="Triângulo isósceles 42">
            <a:extLst>
              <a:ext uri="{FF2B5EF4-FFF2-40B4-BE49-F238E27FC236}">
                <a16:creationId xmlns:a16="http://schemas.microsoft.com/office/drawing/2014/main" xmlns="" id="{297FE279-CD93-1498-6932-C528B367A939}"/>
              </a:ext>
            </a:extLst>
          </p:cNvPr>
          <p:cNvSpPr/>
          <p:nvPr/>
        </p:nvSpPr>
        <p:spPr>
          <a:xfrm rot="5400000" flipH="1">
            <a:off x="1194633" y="5548251"/>
            <a:ext cx="170772" cy="150779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>
              <a:latin typeface="Rawline" panose="00000500000000000000" pitchFamily="2" charset="0"/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324166" y="3635648"/>
            <a:ext cx="4201040" cy="20733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576117" y="3832665"/>
            <a:ext cx="3762431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O </a:t>
            </a:r>
            <a:r>
              <a:rPr lang="pt-BR" sz="1800" dirty="0" smtClean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uso da </a:t>
            </a:r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internet concentra-se quase totalmente no ambiente doméstico, refletindo a dependência de infraestrutura residencial e facilitadores como o Wi-Fi.</a:t>
            </a:r>
          </a:p>
        </p:txBody>
      </p:sp>
    </p:spTree>
    <p:extLst>
      <p:ext uri="{BB962C8B-B14F-4D97-AF65-F5344CB8AC3E}">
        <p14:creationId xmlns:p14="http://schemas.microsoft.com/office/powerpoint/2010/main" val="244453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14;p15"/>
          <p:cNvSpPr/>
          <p:nvPr/>
        </p:nvSpPr>
        <p:spPr>
          <a:xfrm>
            <a:off x="474132" y="919076"/>
            <a:ext cx="11260667" cy="5716823"/>
          </a:xfrm>
          <a:prstGeom prst="roundRect">
            <a:avLst>
              <a:gd name="adj" fmla="val 768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27204" y="0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76D2C0DF-1068-837F-D56B-CCD9BFBEB37B}"/>
              </a:ext>
            </a:extLst>
          </p:cNvPr>
          <p:cNvSpPr txBox="1">
            <a:spLocks/>
          </p:cNvSpPr>
          <p:nvPr/>
        </p:nvSpPr>
        <p:spPr>
          <a:xfrm>
            <a:off x="1001447" y="1432963"/>
            <a:ext cx="6027358" cy="4964341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O aplicativo </a:t>
            </a:r>
            <a:r>
              <a:rPr lang="pt-BR" sz="1800" b="1" dirty="0">
                <a:solidFill>
                  <a:srgbClr val="526FFF"/>
                </a:solidFill>
                <a:latin typeface="Montserrat"/>
                <a:ea typeface="Roboto"/>
                <a:cs typeface="Roboto"/>
              </a:rPr>
              <a:t>Meu SUS Digital </a:t>
            </a:r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lançado em 2024 ampliou o acesso a histórico de vacinas, exames, medicamentos e prontuário </a:t>
            </a:r>
            <a:r>
              <a:rPr lang="pt-BR" sz="1800" dirty="0" smtClean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eletrônico.</a:t>
            </a:r>
            <a:endParaRPr lang="pt-BR" sz="1800" dirty="0">
              <a:solidFill>
                <a:schemeClr val="tx1"/>
              </a:solidFill>
              <a:latin typeface="Montserrat"/>
              <a:ea typeface="Roboto"/>
              <a:cs typeface="Roboto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Montserrat" panose="00000500000000000000" pitchFamily="2" charset="0"/>
              <a:ea typeface="Roboto" pitchFamily="34" charset="-122"/>
              <a:cs typeface="Roboto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Outras ações e ferramentas: Plataforma Localiza SUS, o Plano de Dados Abertos, além do </a:t>
            </a:r>
            <a:r>
              <a:rPr lang="pt-BR" sz="1800" dirty="0" err="1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TabNetBD</a:t>
            </a:r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 3, ferramenta de tabulação do SUS.</a:t>
            </a: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Montserrat" panose="00000500000000000000" pitchFamily="2" charset="0"/>
              <a:ea typeface="Roboto" pitchFamily="34" charset="-122"/>
              <a:cs typeface="Roboto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Montserrat"/>
                <a:ea typeface="Roboto"/>
                <a:cs typeface="Roboto"/>
              </a:rPr>
              <a:t>A Lei 14.510/2022 regulamentou permanentemente a telemedicina, fortalecendo o Programa Telessaúde Brasil. </a:t>
            </a: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Montserrat" panose="00000500000000000000" pitchFamily="2" charset="0"/>
              <a:ea typeface="Roboto" pitchFamily="34" charset="-122"/>
              <a:cs typeface="Roboto" pitchFamily="34" charset="-120"/>
            </a:endParaRPr>
          </a:p>
        </p:txBody>
      </p:sp>
      <p:sp>
        <p:nvSpPr>
          <p:cNvPr id="12" name="Retângulo Arredondado 57">
            <a:extLst>
              <a:ext uri="{FF2B5EF4-FFF2-40B4-BE49-F238E27FC236}">
                <a16:creationId xmlns:a16="http://schemas.microsoft.com/office/drawing/2014/main" xmlns="" id="{9857C9F0-EDE6-41CA-177C-63C2AB6B00DB}"/>
              </a:ext>
            </a:extLst>
          </p:cNvPr>
          <p:cNvSpPr/>
          <p:nvPr/>
        </p:nvSpPr>
        <p:spPr>
          <a:xfrm>
            <a:off x="-939950" y="334391"/>
            <a:ext cx="10271805" cy="843443"/>
          </a:xfrm>
          <a:prstGeom prst="roundRect">
            <a:avLst>
              <a:gd name="adj" fmla="val 50000"/>
            </a:avLst>
          </a:prstGeom>
          <a:solidFill>
            <a:srgbClr val="174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20000"/>
              </a:lnSpc>
            </a:pPr>
            <a:r>
              <a:rPr lang="pt-BR" sz="2200" b="1" dirty="0">
                <a:solidFill>
                  <a:schemeClr val="bg1"/>
                </a:solidFill>
                <a:latin typeface="Montserrat EXTRABOLD"/>
              </a:rPr>
              <a:t>Tecnologias que podem auxiliar à saúde da pessoa idosa</a:t>
            </a:r>
            <a:endParaRPr lang="pt-BR" sz="2200" b="1" dirty="0">
              <a:solidFill>
                <a:schemeClr val="bg1"/>
              </a:solidFill>
              <a:latin typeface="Montserrat Bold" panose="00000800000000000000" pitchFamily="2" charset="0"/>
              <a:ea typeface="+mn-lt"/>
              <a:cs typeface="+mn-lt"/>
            </a:endParaRPr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xmlns="" id="{2345A13B-CC77-4CAE-1823-09D87B6AB1CC}"/>
              </a:ext>
            </a:extLst>
          </p:cNvPr>
          <p:cNvSpPr/>
          <p:nvPr/>
        </p:nvSpPr>
        <p:spPr>
          <a:xfrm>
            <a:off x="727675" y="3675714"/>
            <a:ext cx="93937" cy="203546"/>
          </a:xfrm>
          <a:custGeom>
            <a:avLst/>
            <a:gdLst/>
            <a:ahLst/>
            <a:cxnLst/>
            <a:rect l="l" t="t" r="r" b="b"/>
            <a:pathLst>
              <a:path w="505484" h="518515">
                <a:moveTo>
                  <a:pt x="0" y="0"/>
                </a:moveTo>
                <a:lnTo>
                  <a:pt x="505483" y="0"/>
                </a:lnTo>
                <a:lnTo>
                  <a:pt x="505483" y="518515"/>
                </a:lnTo>
                <a:lnTo>
                  <a:pt x="0" y="5185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00"/>
          </a:p>
        </p:txBody>
      </p:sp>
      <p:sp>
        <p:nvSpPr>
          <p:cNvPr id="15" name="Freeform 34">
            <a:extLst>
              <a:ext uri="{FF2B5EF4-FFF2-40B4-BE49-F238E27FC236}">
                <a16:creationId xmlns:a16="http://schemas.microsoft.com/office/drawing/2014/main" xmlns="" id="{1B08BC21-F2D0-C7ED-1E6A-D0FCA75A1511}"/>
              </a:ext>
            </a:extLst>
          </p:cNvPr>
          <p:cNvSpPr/>
          <p:nvPr/>
        </p:nvSpPr>
        <p:spPr>
          <a:xfrm>
            <a:off x="733535" y="2031502"/>
            <a:ext cx="93937" cy="203546"/>
          </a:xfrm>
          <a:custGeom>
            <a:avLst/>
            <a:gdLst/>
            <a:ahLst/>
            <a:cxnLst/>
            <a:rect l="l" t="t" r="r" b="b"/>
            <a:pathLst>
              <a:path w="505484" h="518515">
                <a:moveTo>
                  <a:pt x="0" y="0"/>
                </a:moveTo>
                <a:lnTo>
                  <a:pt x="505483" y="0"/>
                </a:lnTo>
                <a:lnTo>
                  <a:pt x="505483" y="518515"/>
                </a:lnTo>
                <a:lnTo>
                  <a:pt x="0" y="5185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00"/>
          </a:p>
        </p:txBody>
      </p:sp>
      <p:sp>
        <p:nvSpPr>
          <p:cNvPr id="16" name="Freeform 34">
            <a:extLst>
              <a:ext uri="{FF2B5EF4-FFF2-40B4-BE49-F238E27FC236}">
                <a16:creationId xmlns:a16="http://schemas.microsoft.com/office/drawing/2014/main" xmlns="" id="{08490DA4-D087-1BF7-5F60-A612C65E203A}"/>
              </a:ext>
            </a:extLst>
          </p:cNvPr>
          <p:cNvSpPr/>
          <p:nvPr/>
        </p:nvSpPr>
        <p:spPr>
          <a:xfrm>
            <a:off x="733535" y="5319926"/>
            <a:ext cx="93937" cy="203546"/>
          </a:xfrm>
          <a:custGeom>
            <a:avLst/>
            <a:gdLst/>
            <a:ahLst/>
            <a:cxnLst/>
            <a:rect l="l" t="t" r="r" b="b"/>
            <a:pathLst>
              <a:path w="505484" h="518515">
                <a:moveTo>
                  <a:pt x="0" y="0"/>
                </a:moveTo>
                <a:lnTo>
                  <a:pt x="505483" y="0"/>
                </a:lnTo>
                <a:lnTo>
                  <a:pt x="505483" y="518515"/>
                </a:lnTo>
                <a:lnTo>
                  <a:pt x="0" y="5185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600"/>
          </a:p>
        </p:txBody>
      </p:sp>
      <p:sp>
        <p:nvSpPr>
          <p:cNvPr id="18" name="Retângulo 17"/>
          <p:cNvSpPr/>
          <p:nvPr/>
        </p:nvSpPr>
        <p:spPr>
          <a:xfrm>
            <a:off x="8502803" y="6265790"/>
            <a:ext cx="402734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>
                <a:solidFill>
                  <a:schemeClr val="bg2"/>
                </a:solidFill>
                <a:latin typeface="Montserrat" panose="020B0604020202020204" charset="0"/>
              </a:rPr>
              <a:t>Fonte: Ministério da Saúde; </a:t>
            </a:r>
            <a:r>
              <a:rPr lang="pt-BR" sz="1050">
                <a:solidFill>
                  <a:schemeClr val="bg2"/>
                </a:solidFill>
                <a:latin typeface="Montserrat" panose="00000500000000000000" pitchFamily="2" charset="0"/>
                <a:ea typeface="Roboto" pitchFamily="34" charset="-122"/>
                <a:cs typeface="Roboto" pitchFamily="34" charset="-120"/>
              </a:rPr>
              <a:t>Neto et al, 2024 </a:t>
            </a:r>
            <a:endParaRPr lang="pt-BR" sz="1050">
              <a:solidFill>
                <a:schemeClr val="bg2"/>
              </a:solidFill>
              <a:latin typeface="Montserrat" panose="020B0604020202020204" charset="0"/>
            </a:endParaRPr>
          </a:p>
        </p:txBody>
      </p:sp>
      <p:pic>
        <p:nvPicPr>
          <p:cNvPr id="1026" name="Picture 2" descr="WEB Atendimento S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2235048"/>
            <a:ext cx="5341728" cy="27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-664262" y="324555"/>
            <a:ext cx="10603989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Montserrat ExtraBold" panose="020B0604020202020204" charset="0"/>
              </a:rPr>
              <a:t>Participação ativa de pessoas idosas na criação de tecnologias digitais </a:t>
            </a:r>
            <a:endParaRPr sz="2000" b="0" i="0" u="none" strike="noStrike" cap="none">
              <a:solidFill>
                <a:schemeClr val="lt1"/>
              </a:solidFill>
              <a:latin typeface="Montserrat ExtraBold" panose="020B0604020202020204" charset="0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 cap="flat" cmpd="sng">
            <a:solidFill>
              <a:srgbClr val="00FF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71">
            <a:extLst>
              <a:ext uri="{FF2B5EF4-FFF2-40B4-BE49-F238E27FC236}">
                <a16:creationId xmlns:a16="http://schemas.microsoft.com/office/drawing/2014/main" xmlns="" id="{11F3285F-983E-878B-348F-AD370996E467}"/>
              </a:ext>
            </a:extLst>
          </p:cNvPr>
          <p:cNvSpPr txBox="1"/>
          <p:nvPr/>
        </p:nvSpPr>
        <p:spPr>
          <a:xfrm>
            <a:off x="1134683" y="1570897"/>
            <a:ext cx="4410635" cy="3472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sz="1800" b="1" dirty="0">
                <a:solidFill>
                  <a:schemeClr val="accent4"/>
                </a:solidFill>
                <a:latin typeface="Montserrat ExtraBold"/>
                <a:sym typeface="League Spartan"/>
              </a:rPr>
              <a:t>A </a:t>
            </a:r>
            <a:r>
              <a:rPr lang="pt-BR" sz="1800" b="1" dirty="0" err="1">
                <a:solidFill>
                  <a:schemeClr val="accent4"/>
                </a:solidFill>
                <a:latin typeface="Montserrat ExtraBold"/>
                <a:sym typeface="League Spartan"/>
              </a:rPr>
              <a:t>co-criação</a:t>
            </a:r>
            <a:r>
              <a:rPr lang="pt-BR" sz="1800" b="1" dirty="0">
                <a:solidFill>
                  <a:schemeClr val="accent4"/>
                </a:solidFill>
                <a:latin typeface="Montserrat ExtraBold"/>
                <a:sym typeface="League Spartan"/>
              </a:rPr>
              <a:t> de tecnologias com a participação ativa de pessoas idosas tem se consolidado como uma abordagem promissora no desenvolvimento de soluções voltadas ao envelhecimento no domicílio. </a:t>
            </a:r>
          </a:p>
          <a:p>
            <a:pPr algn="ctr">
              <a:lnSpc>
                <a:spcPct val="120000"/>
              </a:lnSpc>
            </a:pPr>
            <a:endParaRPr lang="pt-BR" sz="2800" b="1" dirty="0">
              <a:solidFill>
                <a:schemeClr val="accent4"/>
              </a:solidFill>
              <a:latin typeface="Montserrat ExtraBold"/>
              <a:sym typeface="League Spartan"/>
            </a:endParaRPr>
          </a:p>
          <a:p>
            <a:pPr>
              <a:lnSpc>
                <a:spcPts val="4912"/>
              </a:lnSpc>
            </a:pPr>
            <a:endParaRPr lang="en-US" sz="25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xmlns="" id="{8D0B106F-B090-23E9-9405-D83A4F6E18DA}"/>
              </a:ext>
            </a:extLst>
          </p:cNvPr>
          <p:cNvGrpSpPr/>
          <p:nvPr/>
        </p:nvGrpSpPr>
        <p:grpSpPr>
          <a:xfrm>
            <a:off x="1269797" y="4463875"/>
            <a:ext cx="3966559" cy="1067350"/>
            <a:chOff x="0" y="0"/>
            <a:chExt cx="10806430" cy="956945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xmlns="" id="{5CACC559-9CC5-F4D5-9D2D-0621938BBCD1}"/>
                </a:ext>
              </a:extLst>
            </p:cNvPr>
            <p:cNvSpPr/>
            <p:nvPr/>
          </p:nvSpPr>
          <p:spPr>
            <a:xfrm>
              <a:off x="0" y="0"/>
              <a:ext cx="10806430" cy="956945"/>
            </a:xfrm>
            <a:custGeom>
              <a:avLst/>
              <a:gdLst/>
              <a:ahLst/>
              <a:cxnLst/>
              <a:rect l="l" t="t" r="r" b="b"/>
              <a:pathLst>
                <a:path w="10806430" h="956945">
                  <a:moveTo>
                    <a:pt x="0" y="478409"/>
                  </a:moveTo>
                  <a:cubicBezTo>
                    <a:pt x="0" y="214249"/>
                    <a:pt x="214249" y="0"/>
                    <a:pt x="478409" y="0"/>
                  </a:cubicBezTo>
                  <a:lnTo>
                    <a:pt x="10328021" y="0"/>
                  </a:lnTo>
                  <a:cubicBezTo>
                    <a:pt x="10592308" y="0"/>
                    <a:pt x="10806430" y="214249"/>
                    <a:pt x="10806430" y="478409"/>
                  </a:cubicBezTo>
                  <a:cubicBezTo>
                    <a:pt x="10806430" y="742569"/>
                    <a:pt x="10592181" y="956818"/>
                    <a:pt x="10328021" y="956818"/>
                  </a:cubicBezTo>
                  <a:lnTo>
                    <a:pt x="478409" y="956818"/>
                  </a:lnTo>
                  <a:cubicBezTo>
                    <a:pt x="214249" y="956945"/>
                    <a:pt x="0" y="742696"/>
                    <a:pt x="0" y="47840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" name="Retângulo 9"/>
          <p:cNvSpPr/>
          <p:nvPr/>
        </p:nvSpPr>
        <p:spPr>
          <a:xfrm>
            <a:off x="1327744" y="4632895"/>
            <a:ext cx="3908612" cy="82330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1943"/>
              </a:lnSpc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  <a:latin typeface="Montserrat" panose="020B0604020202020204"/>
                <a:ea typeface="Roboto Bold"/>
                <a:cs typeface="Roboto Bold"/>
                <a:sym typeface="Roboto Bold"/>
              </a:rPr>
              <a:t>OFICINAS DE CONSTRUÇÃO DA CADERNETA DIGITAL </a:t>
            </a:r>
            <a:endParaRPr lang="pt-BR" dirty="0">
              <a:solidFill>
                <a:schemeClr val="tx1"/>
              </a:solidFill>
            </a:endParaRPr>
          </a:p>
          <a:p>
            <a:pPr algn="ctr">
              <a:lnSpc>
                <a:spcPts val="1943"/>
              </a:lnSpc>
              <a:spcBef>
                <a:spcPct val="0"/>
              </a:spcBef>
            </a:pPr>
            <a:r>
              <a:rPr lang="en-US" sz="1800" b="1" dirty="0">
                <a:solidFill>
                  <a:schemeClr val="tx1"/>
                </a:solidFill>
                <a:latin typeface="Montserrat" panose="020B0604020202020204"/>
                <a:ea typeface="Roboto Bold"/>
                <a:cs typeface="Roboto Bold"/>
                <a:sym typeface="Roboto Bold"/>
              </a:rPr>
              <a:t>DA PESSOA IDOSA - 2025</a:t>
            </a:r>
            <a:endParaRPr lang="en-US" sz="1800" b="1" dirty="0">
              <a:solidFill>
                <a:schemeClr val="tx1"/>
              </a:solidFill>
              <a:latin typeface="Montserrat" panose="020B0604020202020204"/>
              <a:ea typeface="Roboto Bold"/>
              <a:cs typeface="Roboto Bold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49781" y="6385627"/>
            <a:ext cx="3337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>
                <a:solidFill>
                  <a:schemeClr val="bg1"/>
                </a:solidFill>
                <a:latin typeface="Montserrat" panose="020B0604020202020204" charset="0"/>
              </a:rPr>
              <a:t>Fonte: Ministério da Saúde; SUMNER, J. et al., 2021</a:t>
            </a:r>
          </a:p>
        </p:txBody>
      </p:sp>
      <p:pic>
        <p:nvPicPr>
          <p:cNvPr id="1026" name="Picture 2" descr="Idoso celular Imagens – Download Grátis no Freepi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5" y="3931395"/>
            <a:ext cx="3866559" cy="2581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12884" r="4889" b="13783"/>
          <a:stretch/>
        </p:blipFill>
        <p:spPr>
          <a:xfrm rot="16200000">
            <a:off x="8486169" y="758330"/>
            <a:ext cx="2808961" cy="403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48">
            <a:extLst>
              <a:ext uri="{FF2B5EF4-FFF2-40B4-BE49-F238E27FC236}">
                <a16:creationId xmlns:a16="http://schemas.microsoft.com/office/drawing/2014/main" xmlns="" id="{BAE14343-A6F3-5D38-DB08-01A887E3B326}"/>
              </a:ext>
            </a:extLst>
          </p:cNvPr>
          <p:cNvSpPr txBox="1"/>
          <p:nvPr/>
        </p:nvSpPr>
        <p:spPr>
          <a:xfrm>
            <a:off x="5898195" y="6575573"/>
            <a:ext cx="2598697" cy="329565"/>
          </a:xfrm>
          <a:prstGeom prst="rect">
            <a:avLst/>
          </a:prstGeom>
        </p:spPr>
        <p:txBody>
          <a:bodyPr lIns="0" tIns="0" rIns="0" bIns="0" rtlCol="0" anchor="t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en-US" sz="800" dirty="0">
                <a:solidFill>
                  <a:schemeClr val="bg1"/>
                </a:solidFill>
                <a:latin typeface="Montserrat" panose="020B0604020202020204" charset="0"/>
                <a:ea typeface="Roboto"/>
                <a:cs typeface="Arial"/>
                <a:sym typeface="Raleway Italics"/>
              </a:rPr>
              <a:t>Fonte: </a:t>
            </a:r>
            <a:r>
              <a:rPr lang="en-US" sz="800" dirty="0" err="1">
                <a:solidFill>
                  <a:schemeClr val="bg1"/>
                </a:solidFill>
                <a:latin typeface="Montserrat" panose="020B0604020202020204" charset="0"/>
                <a:ea typeface="Roboto"/>
                <a:cs typeface="Arial"/>
                <a:sym typeface="Raleway Italics"/>
              </a:rPr>
              <a:t>Freepik</a:t>
            </a:r>
            <a:endParaRPr lang="en-US" sz="800" dirty="0">
              <a:solidFill>
                <a:schemeClr val="bg1"/>
              </a:solidFill>
              <a:latin typeface="Montserrat" panose="020B0604020202020204" charset="0"/>
              <a:ea typeface="Roboto"/>
              <a:cs typeface="Arial"/>
              <a:sym typeface="Raleway Italics"/>
            </a:endParaRPr>
          </a:p>
        </p:txBody>
      </p:sp>
    </p:spTree>
    <p:extLst>
      <p:ext uri="{BB962C8B-B14F-4D97-AF65-F5344CB8AC3E}">
        <p14:creationId xmlns:p14="http://schemas.microsoft.com/office/powerpoint/2010/main" val="195668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893" y="1243060"/>
            <a:ext cx="2674967" cy="5463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9727" y="133415"/>
            <a:ext cx="2233611" cy="10444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>
            <a:off x="-1108849" y="324555"/>
            <a:ext cx="8713298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Montserrat ExtraBold" panose="020B0604020202020204" charset="0"/>
                <a:sym typeface="Arial"/>
              </a:rPr>
              <a:t>Prontuário Eletrônico PEC </a:t>
            </a:r>
            <a:r>
              <a:rPr lang="pt-BR" sz="2800" b="0" i="0" u="none" strike="noStrike" cap="none" err="1">
                <a:solidFill>
                  <a:schemeClr val="lt1"/>
                </a:solidFill>
                <a:latin typeface="Montserrat ExtraBold" panose="020B0604020202020204" charset="0"/>
                <a:sym typeface="Arial"/>
              </a:rPr>
              <a:t>eSUS</a:t>
            </a:r>
            <a:r>
              <a:rPr lang="pt-BR" sz="2800" b="0" i="0" u="none" strike="noStrike" cap="none">
                <a:solidFill>
                  <a:schemeClr val="lt1"/>
                </a:solidFill>
                <a:latin typeface="Montserrat ExtraBold" panose="020B0604020202020204" charset="0"/>
                <a:sym typeface="Arial"/>
              </a:rPr>
              <a:t> - APS</a:t>
            </a:r>
            <a:endParaRPr sz="2800" b="0" i="0" u="none" strike="noStrike" cap="none">
              <a:solidFill>
                <a:schemeClr val="lt1"/>
              </a:solidFill>
              <a:latin typeface="Montserrat ExtraBold" panose="020B0604020202020204" charset="0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 cap="flat" cmpd="sng">
            <a:solidFill>
              <a:srgbClr val="00FF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420293" y="1283200"/>
            <a:ext cx="220860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1600">
                <a:solidFill>
                  <a:schemeClr val="tx1"/>
                </a:solidFill>
              </a:rPr>
              <a:t>Registro do </a:t>
            </a:r>
            <a:r>
              <a:rPr lang="pt-BR" sz="1600" b="1">
                <a:solidFill>
                  <a:schemeClr val="tx1"/>
                </a:solidFill>
              </a:rPr>
              <a:t>IVCF-20</a:t>
            </a:r>
            <a:r>
              <a:rPr lang="pt-BR" sz="1600">
                <a:solidFill>
                  <a:schemeClr val="tx1"/>
                </a:solidFill>
              </a:rPr>
              <a:t> ocorre no campo </a:t>
            </a:r>
            <a:r>
              <a:rPr lang="pt-BR" sz="1600" b="1">
                <a:solidFill>
                  <a:schemeClr val="tx1"/>
                </a:solidFill>
              </a:rPr>
              <a:t>Objetivo</a:t>
            </a:r>
            <a:r>
              <a:rPr lang="pt-BR" sz="1600">
                <a:solidFill>
                  <a:schemeClr val="tx1"/>
                </a:solidFill>
              </a:rPr>
              <a:t>, ao clicar no ícone </a:t>
            </a:r>
            <a:r>
              <a:rPr lang="pt-BR" sz="1600" b="1">
                <a:solidFill>
                  <a:schemeClr val="tx1"/>
                </a:solidFill>
              </a:rPr>
              <a:t>60+ IVCF</a:t>
            </a:r>
            <a:r>
              <a:rPr lang="pt-BR" sz="16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Imagem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xmlns="" id="{0497EB4F-38BD-661A-3482-2476A426B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109" y="1390191"/>
            <a:ext cx="8708347" cy="515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Google Shape;124;p16"/>
          <p:cNvSpPr txBox="1"/>
          <p:nvPr/>
        </p:nvSpPr>
        <p:spPr>
          <a:xfrm>
            <a:off x="300853" y="3018003"/>
            <a:ext cx="2447486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pt-BR" sz="1600">
                <a:solidFill>
                  <a:schemeClr val="tx1"/>
                </a:solidFill>
              </a:rPr>
              <a:t>Após a finalização do preenchimento do questionário, o PEC apresenta </a:t>
            </a:r>
            <a:r>
              <a:rPr lang="pt-BR" sz="1600" b="1" u="sng">
                <a:solidFill>
                  <a:schemeClr val="tx1"/>
                </a:solidFill>
              </a:rPr>
              <a:t>o resultado do índice calculado automaticamente </a:t>
            </a:r>
            <a:r>
              <a:rPr lang="pt-BR" sz="1600">
                <a:solidFill>
                  <a:schemeClr val="tx1"/>
                </a:solidFill>
              </a:rPr>
              <a:t>e o detalhamento das dimensões alteradas no campo acompanhamento.</a:t>
            </a:r>
            <a:endParaRPr lang="pt-BR"/>
          </a:p>
          <a:p>
            <a:pPr lvl="0" algn="ctr">
              <a:lnSpc>
                <a:spcPct val="150000"/>
              </a:lnSpc>
            </a:pPr>
            <a:endParaRPr lang="pt-BR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5a8ba-eaee-45db-af71-70dea13fd0fb" xsi:nil="true"/>
    <lcf76f155ced4ddcb4097134ff3c332f xmlns="5f991f8a-b62f-4216-abd0-f0a0373440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0D829A6C0D94F99FBE1CA863BF942" ma:contentTypeVersion="15" ma:contentTypeDescription="Create a new document." ma:contentTypeScope="" ma:versionID="1f040b7a4c19ddf48e41aea80667d20c">
  <xsd:schema xmlns:xsd="http://www.w3.org/2001/XMLSchema" xmlns:xs="http://www.w3.org/2001/XMLSchema" xmlns:p="http://schemas.microsoft.com/office/2006/metadata/properties" xmlns:ns2="5f991f8a-b62f-4216-abd0-f0a0373440f1" xmlns:ns3="2e25a8ba-eaee-45db-af71-70dea13fd0fb" targetNamespace="http://schemas.microsoft.com/office/2006/metadata/properties" ma:root="true" ma:fieldsID="eb7500fa7679a797aef751f773e0bca6" ns2:_="" ns3:_="">
    <xsd:import namespace="5f991f8a-b62f-4216-abd0-f0a0373440f1"/>
    <xsd:import namespace="2e25a8ba-eaee-45db-af71-70dea13fd0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91f8a-b62f-4216-abd0-f0a037344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5a8ba-eaee-45db-af71-70dea13fd0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7e48049-1067-44a5-afe9-0e5adecff756}" ma:internalName="TaxCatchAll" ma:showField="CatchAllData" ma:web="2e25a8ba-eaee-45db-af71-70dea13fd0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40CB50-DCE4-4777-8270-5C3C45337D96}">
  <ds:schemaRefs>
    <ds:schemaRef ds:uri="http://www.w3.org/XML/1998/namespace"/>
    <ds:schemaRef ds:uri="http://purl.org/dc/terms/"/>
    <ds:schemaRef ds:uri="5f991f8a-b62f-4216-abd0-f0a0373440f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e25a8ba-eaee-45db-af71-70dea13fd0f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C29B45-A10F-46C5-A164-C526628EF0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1B118-EE7C-4652-8C9B-401F749D9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991f8a-b62f-4216-abd0-f0a0373440f1"/>
    <ds:schemaRef ds:uri="2e25a8ba-eaee-45db-af71-70dea13fd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877</Words>
  <Application>Microsoft Office PowerPoint</Application>
  <PresentationFormat>Widescreen</PresentationFormat>
  <Paragraphs>95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33" baseType="lpstr">
      <vt:lpstr>Montserrat ExtraBold</vt:lpstr>
      <vt:lpstr>Aptos</vt:lpstr>
      <vt:lpstr>Roboto Bold</vt:lpstr>
      <vt:lpstr>Gill Sans</vt:lpstr>
      <vt:lpstr>Arial</vt:lpstr>
      <vt:lpstr>Raleway</vt:lpstr>
      <vt:lpstr>Montserrat</vt:lpstr>
      <vt:lpstr>Rawline</vt:lpstr>
      <vt:lpstr>Times New Roman</vt:lpstr>
      <vt:lpstr>Wingdings</vt:lpstr>
      <vt:lpstr>Montserrat Bold</vt:lpstr>
      <vt:lpstr>Helvetica</vt:lpstr>
      <vt:lpstr>ＭＳ Ｐゴシック</vt:lpstr>
      <vt:lpstr>League Spartan</vt:lpstr>
      <vt:lpstr>Montserrat ExtraBold</vt:lpstr>
      <vt:lpstr>Raleway Italics</vt:lpstr>
      <vt:lpstr>Roboto</vt:lpstr>
      <vt:lpstr>Calibri</vt:lpstr>
      <vt:lpstr>Raleway Bold</vt:lpstr>
      <vt:lpstr>Tema do Office</vt:lpstr>
      <vt:lpstr>Tecnologia e Inovação no Envelhecimento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 e Inovação no Envelhecimento</dc:title>
  <dc:creator>Adalia Raissa Alves da Costa</dc:creator>
  <cp:lastModifiedBy>Jose Bemfica de Deus</cp:lastModifiedBy>
  <cp:revision>40</cp:revision>
  <dcterms:modified xsi:type="dcterms:W3CDTF">2025-10-08T15:41:30Z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0x0101004150D829A6C0D94F99FBE1CA863BF942</vt:lpwstr>
  </property>
  <property fmtid="{D5CDD505-2E9C-101B-9397-08002B2CF9AE}" pid="3" name="MediaServiceImageTags">
    <vt:lpwstr/>
  </property>
</Properties>
</file>