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7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6417D51-17B2-6907-15E2-57D9A03AB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BA37EA7A-2DAF-A455-3514-C02DC8A0CA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BF30C90-97BC-DEA4-9BE7-8BACA2539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407AE-767B-4A67-AE61-744455EEBCF4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57693CA-EC76-7A50-BFFB-7E12E7DFC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AAE7C30-DF96-377C-23C0-99C78AA32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C4E3-C3E9-427D-9532-5D85BBA0B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270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B31A55D-B940-1B7F-4E2F-1E947644B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E8719A0-C6BA-11DD-909A-DBDAE9D89C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94F3454-D0EF-21D9-C624-D5EA8A447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407AE-767B-4A67-AE61-744455EEBCF4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5B47683-AD01-7A6A-CA08-7C004CD36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E48109D-1816-6E9F-9CE5-41A199C59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C4E3-C3E9-427D-9532-5D85BBA0B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9050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F53540ED-ACAC-F652-8DC0-6B92DA4C1C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8C518AD0-E355-4110-C50F-1CF4B65991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02C1B67-5F5C-ECC5-BC5A-7A4D6FBD0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407AE-767B-4A67-AE61-744455EEBCF4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76D4A1E-937F-EECD-8772-CBA505BB1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EFDD5F1-1F86-7977-FA3C-34421E25F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C4E3-C3E9-427D-9532-5D85BBA0B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0785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2818D6B-A8E8-D25A-30A4-C0F61AE70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86850568-BC0D-33F7-BCDC-4B0C7F28B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1979490-E256-E51D-66A3-92607F0E2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407AE-767B-4A67-AE61-744455EEBCF4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276CCF7-381C-D5DA-D91A-DA3C8EACF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B6A0A18-712A-FDC8-593E-AACACE8D0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C4E3-C3E9-427D-9532-5D85BBA0B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672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9D066B7-173B-0F4D-7464-BDE126830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5DC877E-8B24-E300-4E83-EA111A5B3D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0C48B07-6093-5B9D-8779-5E57F88AB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407AE-767B-4A67-AE61-744455EEBCF4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E172FC3-CACE-7BF8-289B-9A6340CA8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EEA9ECE-B55F-2BB3-EEF6-557A2C28F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C4E3-C3E9-427D-9532-5D85BBA0B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5013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B86CD4D-7562-7CAA-4C88-3A2715DE1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52ABB03-04BE-10CA-2C63-66D64B87D3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75913552-5360-D8E3-8911-61CAA435BF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F9BAC669-70F0-01CC-56CE-A3E3324AC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407AE-767B-4A67-AE61-744455EEBCF4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DAE2CEAB-828B-7871-401F-ACEC449D7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EC8C5342-C89B-FF11-7A2B-2BB40D5E5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C4E3-C3E9-427D-9532-5D85BBA0B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8002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F09163-DDDD-2974-474B-8DD6E69B3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77454856-7769-E419-6433-72C93BF6B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9206EAF0-8440-E178-AA06-2E0702A893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957F8480-F572-B71E-26F4-B2DFC8B764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9DFA7F96-4971-0EB3-17F5-F59EDFA9A8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4CBBDAA9-0AF9-4C4D-2D43-D3F01D0C2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407AE-767B-4A67-AE61-744455EEBCF4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2621264A-FBBA-0B64-6485-D1278A0DC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EF9BF19F-C82F-E1CD-CF75-597A46FD5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C4E3-C3E9-427D-9532-5D85BBA0B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637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ED637DF-8926-C93D-2180-6B27290D8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4E22E32E-E038-C824-9299-F8F6E61EA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407AE-767B-4A67-AE61-744455EEBCF4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0977F567-A6A0-F313-2372-85555F007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03C3591E-4E2A-109E-8EDF-889A59221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C4E3-C3E9-427D-9532-5D85BBA0B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9484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6AE16254-EDD0-5D14-3842-1F40E02A0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407AE-767B-4A67-AE61-744455EEBCF4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32CAE419-FD92-0D02-2618-BACAC6E71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B437F844-DCB2-4CA2-D16E-D96FA35D8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C4E3-C3E9-427D-9532-5D85BBA0B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154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C1034CB-833B-FFAF-41BC-C4094E276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9376CC7-9E83-EFFC-448E-7F4CDC97F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00E1CC5C-1D73-D8D7-B4CF-241E642F6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70FFA130-B43F-EEEF-4C71-43F3794CC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407AE-767B-4A67-AE61-744455EEBCF4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E6E60624-03CA-3689-737F-135F42896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F8D8E820-62A9-68A1-A85C-ABDD4A7C6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C4E3-C3E9-427D-9532-5D85BBA0B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421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07A7C9D-1747-F1FD-9E9E-2CAC563F3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389FEF91-8FEF-C078-4CC6-A76DEFDF75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9B4D518D-C87D-DED0-9D97-7594BBFB74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049511AD-4A31-B4CA-1293-8C245EE09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407AE-767B-4A67-AE61-744455EEBCF4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6E35CAAF-34D5-F5D0-64E1-90D870A3D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CFE49462-032D-F43C-B972-ADA332CE2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C4E3-C3E9-427D-9532-5D85BBA0B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804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CB4EE729-C326-068C-DE84-D751FFF8A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558CE73-E2E6-0EBD-4298-7D254E0FB0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C87FF3F-FD68-70FC-F9C9-A7E6B2BC80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5407AE-767B-4A67-AE61-744455EEBCF4}" type="datetimeFigureOut">
              <a:rPr lang="pt-BR" smtClean="0"/>
              <a:t>06/08/2025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1EA02DA-9A9F-9F79-7073-773279A32F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EDC4EBA-975F-97CB-C887-20C60AE1F1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FCC4E3-C3E9-427D-9532-5D85BBA0B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7222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>
            <a:extLst>
              <a:ext uri="{FF2B5EF4-FFF2-40B4-BE49-F238E27FC236}">
                <a16:creationId xmlns:a16="http://schemas.microsoft.com/office/drawing/2014/main" xmlns="" id="{1262FD2E-3030-86CC-CA1A-887067A4C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4812" y="0"/>
            <a:ext cx="9358265" cy="4171207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FC000"/>
                </a:solidFill>
              </a:rPr>
              <a:t>	</a:t>
            </a:r>
            <a:br>
              <a:rPr lang="pt-BR" dirty="0">
                <a:solidFill>
                  <a:srgbClr val="FFC000"/>
                </a:solidFill>
              </a:rPr>
            </a:br>
            <a:r>
              <a:rPr lang="pt-BR" dirty="0">
                <a:solidFill>
                  <a:srgbClr val="FFC000"/>
                </a:solidFill>
              </a:rPr>
              <a:t/>
            </a:r>
            <a:br>
              <a:rPr lang="pt-BR" dirty="0">
                <a:solidFill>
                  <a:srgbClr val="FFC000"/>
                </a:solidFill>
              </a:rPr>
            </a:br>
            <a:r>
              <a:rPr lang="pt-BR" dirty="0">
                <a:solidFill>
                  <a:srgbClr val="FFC000"/>
                </a:solidFill>
              </a:rPr>
              <a:t/>
            </a:r>
            <a:br>
              <a:rPr lang="pt-BR" dirty="0">
                <a:solidFill>
                  <a:srgbClr val="FFC000"/>
                </a:solidFill>
              </a:rPr>
            </a:br>
            <a:r>
              <a:rPr lang="pt-BR" dirty="0">
                <a:solidFill>
                  <a:srgbClr val="FFC000"/>
                </a:solidFill>
              </a:rPr>
              <a:t/>
            </a:r>
            <a:br>
              <a:rPr lang="pt-BR" dirty="0">
                <a:solidFill>
                  <a:srgbClr val="FFC000"/>
                </a:solidFill>
              </a:rPr>
            </a:br>
            <a:r>
              <a:rPr lang="pt-BR" dirty="0">
                <a:solidFill>
                  <a:srgbClr val="FFC000"/>
                </a:solidFill>
              </a:rPr>
              <a:t/>
            </a:r>
            <a:br>
              <a:rPr lang="pt-BR" dirty="0">
                <a:solidFill>
                  <a:srgbClr val="FFC000"/>
                </a:solidFill>
              </a:rPr>
            </a:br>
            <a:r>
              <a:rPr lang="pt-BR" sz="7300" b="1" dirty="0">
                <a:solidFill>
                  <a:srgbClr val="FFC000"/>
                </a:solidFill>
                <a:latin typeface="Abadi" panose="020F0502020204030204" pitchFamily="34" charset="0"/>
              </a:rPr>
              <a:t>FLÁVIA MELO</a:t>
            </a:r>
            <a:r>
              <a:rPr lang="pt-BR" dirty="0">
                <a:solidFill>
                  <a:srgbClr val="FFC000"/>
                </a:solidFill>
              </a:rPr>
              <a:t/>
            </a:r>
            <a:br>
              <a:rPr lang="pt-BR" dirty="0">
                <a:solidFill>
                  <a:srgbClr val="FFC000"/>
                </a:solidFill>
              </a:rPr>
            </a:br>
            <a:r>
              <a:rPr lang="pt-BR" sz="4400" dirty="0">
                <a:solidFill>
                  <a:srgbClr val="FFC000"/>
                </a:solidFill>
              </a:rPr>
              <a:t>Pregoeira – DER-DF</a:t>
            </a:r>
            <a:br>
              <a:rPr lang="pt-BR" sz="4400" dirty="0">
                <a:solidFill>
                  <a:srgbClr val="FFC000"/>
                </a:solidFill>
              </a:rPr>
            </a:br>
            <a:r>
              <a:rPr lang="pt-BR" sz="4400" dirty="0" err="1">
                <a:solidFill>
                  <a:srgbClr val="FFC000"/>
                </a:solidFill>
              </a:rPr>
              <a:t>Coorderadora</a:t>
            </a:r>
            <a:r>
              <a:rPr lang="pt-BR" sz="4400" dirty="0">
                <a:solidFill>
                  <a:srgbClr val="FFC000"/>
                </a:solidFill>
              </a:rPr>
              <a:t> do GT – ponto focal (autismo) </a:t>
            </a:r>
            <a:br>
              <a:rPr lang="pt-BR" sz="4400" dirty="0">
                <a:solidFill>
                  <a:srgbClr val="FFC000"/>
                </a:solidFill>
              </a:rPr>
            </a:br>
            <a:endParaRPr lang="pt-BR" sz="4400" dirty="0">
              <a:solidFill>
                <a:srgbClr val="FFC000"/>
              </a:solidFill>
            </a:endParaRPr>
          </a:p>
        </p:txBody>
      </p:sp>
      <p:sp>
        <p:nvSpPr>
          <p:cNvPr id="12" name="Subtítulo 11">
            <a:extLst>
              <a:ext uri="{FF2B5EF4-FFF2-40B4-BE49-F238E27FC236}">
                <a16:creationId xmlns:a16="http://schemas.microsoft.com/office/drawing/2014/main" xmlns="" id="{DC657FAC-991B-3FF3-3AF9-5415AAB1FE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6828" y="3639493"/>
            <a:ext cx="9940703" cy="3218507"/>
          </a:xfrm>
        </p:spPr>
        <p:txBody>
          <a:bodyPr>
            <a:normAutofit/>
          </a:bodyPr>
          <a:lstStyle/>
          <a:p>
            <a:r>
              <a:rPr lang="pt-BR" sz="4800" dirty="0"/>
              <a:t>Mãe do Arthur</a:t>
            </a:r>
          </a:p>
          <a:p>
            <a:r>
              <a:rPr lang="pt-BR" sz="4800" dirty="0"/>
              <a:t>Autista </a:t>
            </a:r>
          </a:p>
          <a:p>
            <a:r>
              <a:rPr lang="pt-BR" sz="4800" dirty="0"/>
              <a:t>8 anos</a:t>
            </a:r>
          </a:p>
        </p:txBody>
      </p:sp>
      <p:pic>
        <p:nvPicPr>
          <p:cNvPr id="8" name="Espaço Reservado para Conteúdo 7" descr="Logotipo&#10;&#10;O conteúdo gerado por IA pode estar incorreto.">
            <a:extLst>
              <a:ext uri="{FF2B5EF4-FFF2-40B4-BE49-F238E27FC236}">
                <a16:creationId xmlns:a16="http://schemas.microsoft.com/office/drawing/2014/main" xmlns="" id="{418EF2E1-3EE6-D4E6-E68C-E7FA892BDD1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57400" cy="1547283"/>
          </a:xfrm>
        </p:spPr>
      </p:pic>
    </p:spTree>
    <p:extLst>
      <p:ext uri="{BB962C8B-B14F-4D97-AF65-F5344CB8AC3E}">
        <p14:creationId xmlns:p14="http://schemas.microsoft.com/office/powerpoint/2010/main" val="2565538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5E047D7-ECA3-5BC5-6C00-29E60C7A0C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7900" y="773641"/>
            <a:ext cx="9144000" cy="1068387"/>
          </a:xfrm>
        </p:spPr>
        <p:txBody>
          <a:bodyPr/>
          <a:lstStyle/>
          <a:p>
            <a:r>
              <a:rPr lang="pt-BR" dirty="0">
                <a:solidFill>
                  <a:srgbClr val="FFC000"/>
                </a:solidFill>
              </a:rPr>
              <a:t>AUTISMO E PESSOA IDOSA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7242309B-9B8E-686D-7B58-B361BB710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7485" y="1913947"/>
            <a:ext cx="9551405" cy="4532120"/>
          </a:xfrm>
        </p:spPr>
        <p:txBody>
          <a:bodyPr>
            <a:noAutofit/>
          </a:bodyPr>
          <a:lstStyle/>
          <a:p>
            <a:r>
              <a:rPr lang="pt-BR" sz="2800" dirty="0"/>
              <a:t>“COMPREENDER PARA INCLUIR”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800" dirty="0"/>
              <a:t>Autismo (TEA): condição do neurodesenvolvimento, com desafios de comunicação, socialização e comportamento.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800" dirty="0"/>
              <a:t>Idosos: grupo em crescente vulnerabilidade no trânsito e no acesso a serviços públicos.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t-BR" sz="2800" dirty="0"/>
              <a:t>Ambos demandam: abordagem sensível, acesso facilitado e respeito às limitações.</a:t>
            </a:r>
          </a:p>
        </p:txBody>
      </p:sp>
      <p:pic>
        <p:nvPicPr>
          <p:cNvPr id="4" name="Espaço Reservado para Conteúdo 7" descr="Logotipo&#10;&#10;O conteúdo gerado por IA pode estar incorreto.">
            <a:extLst>
              <a:ext uri="{FF2B5EF4-FFF2-40B4-BE49-F238E27FC236}">
                <a16:creationId xmlns:a16="http://schemas.microsoft.com/office/drawing/2014/main" xmlns="" id="{046BB699-E810-D220-155B-174DE3AE8E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57400" cy="154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901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2248730-5821-09D6-4F95-88118B006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		</a:t>
            </a:r>
            <a:r>
              <a:rPr lang="pt-BR" dirty="0">
                <a:solidFill>
                  <a:srgbClr val="FFC000"/>
                </a:solidFill>
              </a:rPr>
              <a:t>LEIS  E  BENEFÍCIOS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0B622B6-4EA7-D567-67CF-97E21B528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pt-BR" dirty="0"/>
              <a:t>“GARANTIA DE DIREITOS COMO DEVER SOCIAL”</a:t>
            </a:r>
          </a:p>
          <a:p>
            <a:pPr marL="0" indent="0" algn="ctr">
              <a:buNone/>
            </a:pPr>
            <a:endParaRPr lang="pt-BR" dirty="0"/>
          </a:p>
          <a:p>
            <a:r>
              <a:rPr lang="pt-BR" dirty="0"/>
              <a:t>Lei 12.764/2012 – Política Nacional de Proteção dos Direitos da Pessoa com TEA</a:t>
            </a:r>
          </a:p>
          <a:p>
            <a:endParaRPr lang="pt-BR" dirty="0"/>
          </a:p>
          <a:p>
            <a:r>
              <a:rPr lang="pt-BR" dirty="0"/>
              <a:t>Estatuto da Pessoa Idosa (Lei 10.741/2003)</a:t>
            </a:r>
          </a:p>
          <a:p>
            <a:endParaRPr lang="pt-BR" dirty="0"/>
          </a:p>
          <a:p>
            <a:r>
              <a:rPr lang="pt-BR" dirty="0"/>
              <a:t>Lei 13.977/2020 – Lei Romeo Mion: carteira de identificação para autistas</a:t>
            </a:r>
          </a:p>
          <a:p>
            <a:endParaRPr lang="pt-BR" dirty="0"/>
          </a:p>
          <a:p>
            <a:pPr algn="ctr">
              <a:buFont typeface="Wingdings" panose="05000000000000000000" pitchFamily="2" charset="2"/>
              <a:buChar char="q"/>
            </a:pPr>
            <a:r>
              <a:rPr lang="pt-BR" dirty="0"/>
              <a:t>Prioridade em serviços públicos, saúde, transporte e abordagem humanizada</a:t>
            </a:r>
          </a:p>
        </p:txBody>
      </p:sp>
      <p:pic>
        <p:nvPicPr>
          <p:cNvPr id="4" name="Espaço Reservado para Conteúdo 7" descr="Logotipo&#10;&#10;O conteúdo gerado por IA pode estar incorreto.">
            <a:extLst>
              <a:ext uri="{FF2B5EF4-FFF2-40B4-BE49-F238E27FC236}">
                <a16:creationId xmlns:a16="http://schemas.microsoft.com/office/drawing/2014/main" xmlns="" id="{69F30AAF-A92D-385A-9770-ED7FBC51B9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57400" cy="154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244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98BB784-0017-EBFE-30C0-F19F1914D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312" y="365125"/>
            <a:ext cx="9099487" cy="1325563"/>
          </a:xfrm>
        </p:spPr>
        <p:txBody>
          <a:bodyPr/>
          <a:lstStyle/>
          <a:p>
            <a:pPr algn="ctr"/>
            <a:r>
              <a:rPr lang="pt-BR" dirty="0">
                <a:solidFill>
                  <a:srgbClr val="FFC000"/>
                </a:solidFill>
              </a:rPr>
              <a:t>PROJETO PRF AMIGA DOS AUTISTAS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E3AC1B5-2C05-5B6A-AC8F-92784545D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9457"/>
            <a:ext cx="10515600" cy="4067506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“UMA INICIATIVA DE EMPATIA E TRANSFORMAÇÃO”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Criado em 2023 </a:t>
            </a:r>
          </a:p>
          <a:p>
            <a:r>
              <a:rPr lang="pt-BR" dirty="0"/>
              <a:t>Objetivo: capacitar policiais para atendimento humanizado a pessoas com TEA e suas famílias</a:t>
            </a:r>
          </a:p>
          <a:p>
            <a:r>
              <a:rPr lang="pt-BR" dirty="0"/>
              <a:t>Realiza ações educativas, blitz inclusivas, produção de materiais </a:t>
            </a:r>
          </a:p>
        </p:txBody>
      </p:sp>
      <p:pic>
        <p:nvPicPr>
          <p:cNvPr id="4" name="Espaço Reservado para Conteúdo 7" descr="Logotipo&#10;&#10;O conteúdo gerado por IA pode estar incorreto.">
            <a:extLst>
              <a:ext uri="{FF2B5EF4-FFF2-40B4-BE49-F238E27FC236}">
                <a16:creationId xmlns:a16="http://schemas.microsoft.com/office/drawing/2014/main" xmlns="" id="{E23DB7F7-FBDC-7E13-D398-D369B4DDB9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57400" cy="154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492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64FCDA7-9544-FFD0-A0DF-2C0B018EB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1274" y="365125"/>
            <a:ext cx="8772525" cy="1325563"/>
          </a:xfrm>
        </p:spPr>
        <p:txBody>
          <a:bodyPr/>
          <a:lstStyle/>
          <a:p>
            <a:pPr algn="ctr"/>
            <a:r>
              <a:rPr lang="pt-BR" dirty="0">
                <a:solidFill>
                  <a:srgbClr val="FFC000"/>
                </a:solidFill>
              </a:rPr>
              <a:t>AÇÕES  DESENVOLVIDAS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EF9C9CE-74BD-DDC7-09CC-AFF23E885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“BLITZ EDUCATICATIVAS EM RODOVIAS”</a:t>
            </a:r>
          </a:p>
          <a:p>
            <a:pPr marL="0" indent="0">
              <a:buNone/>
            </a:pPr>
            <a:r>
              <a:rPr lang="pt-BR" dirty="0"/>
              <a:t>“TRANSITOLÂNDIA”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Treinamento dos agentes de trânsito para abordagem respeitosa</a:t>
            </a:r>
          </a:p>
          <a:p>
            <a:r>
              <a:rPr lang="pt-BR" dirty="0"/>
              <a:t>Conscientização dos direitos dos autistas </a:t>
            </a:r>
          </a:p>
          <a:p>
            <a:r>
              <a:rPr lang="pt-BR" dirty="0"/>
              <a:t>Palestras internas (atendimento ao público e empatia com o próximo)</a:t>
            </a:r>
          </a:p>
          <a:p>
            <a:r>
              <a:rPr lang="pt-BR" dirty="0"/>
              <a:t>Parcerias com escolas</a:t>
            </a:r>
          </a:p>
          <a:p>
            <a:endParaRPr lang="pt-BR" dirty="0"/>
          </a:p>
        </p:txBody>
      </p:sp>
      <p:pic>
        <p:nvPicPr>
          <p:cNvPr id="4" name="Espaço Reservado para Conteúdo 7" descr="Logotipo&#10;&#10;O conteúdo gerado por IA pode estar incorreto.">
            <a:extLst>
              <a:ext uri="{FF2B5EF4-FFF2-40B4-BE49-F238E27FC236}">
                <a16:creationId xmlns:a16="http://schemas.microsoft.com/office/drawing/2014/main" xmlns="" id="{5D7B3E04-63D7-7BC1-C9FD-E107C1C9626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57400" cy="1547283"/>
          </a:xfrm>
        </p:spPr>
      </p:pic>
    </p:spTree>
    <p:extLst>
      <p:ext uri="{BB962C8B-B14F-4D97-AF65-F5344CB8AC3E}">
        <p14:creationId xmlns:p14="http://schemas.microsoft.com/office/powerpoint/2010/main" val="37504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9255EA8-E2AC-60B4-8025-F87623868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8875" y="365125"/>
            <a:ext cx="8924925" cy="1325563"/>
          </a:xfrm>
        </p:spPr>
        <p:txBody>
          <a:bodyPr/>
          <a:lstStyle/>
          <a:p>
            <a:r>
              <a:rPr lang="pt-BR" dirty="0">
                <a:solidFill>
                  <a:srgbClr val="FFC000"/>
                </a:solidFill>
              </a:rPr>
              <a:t>COMO O DER-DF PODE CONTRIBUIR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5F9D171-5A62-84F1-532B-9EC99FEC6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/>
              <a:t>“ O PAPEL ESTRATÉGICO DO DER-DF”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Participar de blitz educativas</a:t>
            </a:r>
          </a:p>
          <a:p>
            <a:r>
              <a:rPr lang="pt-BR" dirty="0"/>
              <a:t>Instalar sinalização adaptada em postos e estradas</a:t>
            </a:r>
          </a:p>
          <a:p>
            <a:r>
              <a:rPr lang="pt-BR" dirty="0"/>
              <a:t>Capacitar servidores para atendimento inclusivo</a:t>
            </a:r>
          </a:p>
          <a:p>
            <a:r>
              <a:rPr lang="pt-BR" dirty="0"/>
              <a:t>Integrar protocolos de atendimento com PRF e outros órgãos</a:t>
            </a:r>
          </a:p>
          <a:p>
            <a:r>
              <a:rPr lang="pt-BR" dirty="0"/>
              <a:t>Maior acessibilidade na </a:t>
            </a:r>
            <a:r>
              <a:rPr lang="pt-BR" dirty="0" err="1"/>
              <a:t>transitolândia</a:t>
            </a:r>
            <a:r>
              <a:rPr lang="pt-BR" dirty="0"/>
              <a:t> – criação de uma sala multissensorial</a:t>
            </a:r>
          </a:p>
          <a:p>
            <a:r>
              <a:rPr lang="pt-BR" dirty="0"/>
              <a:t>Apoio em datas – forma de conscientização (Dia do Autismo)</a:t>
            </a:r>
          </a:p>
        </p:txBody>
      </p:sp>
      <p:pic>
        <p:nvPicPr>
          <p:cNvPr id="4" name="Espaço Reservado para Conteúdo 7" descr="Logotipo&#10;&#10;O conteúdo gerado por IA pode estar incorreto.">
            <a:extLst>
              <a:ext uri="{FF2B5EF4-FFF2-40B4-BE49-F238E27FC236}">
                <a16:creationId xmlns:a16="http://schemas.microsoft.com/office/drawing/2014/main" xmlns="" id="{81E7F53B-E297-4142-0345-28F2928C227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57400" cy="154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329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1362234-B2FF-9F83-EC94-4C45E4521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9350" y="365125"/>
            <a:ext cx="8934450" cy="1325563"/>
          </a:xfrm>
        </p:spPr>
        <p:txBody>
          <a:bodyPr/>
          <a:lstStyle/>
          <a:p>
            <a:pPr algn="ctr"/>
            <a:r>
              <a:rPr lang="pt-BR" dirty="0">
                <a:solidFill>
                  <a:srgbClr val="FFC000"/>
                </a:solidFill>
              </a:rPr>
              <a:t>RESULTADOS ESPERADOS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1B6A7B9-F2A1-5C2F-B00B-84C9F6EB1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Maior segurança para pessoas com TEA e idosos nas rodovias</a:t>
            </a:r>
          </a:p>
          <a:p>
            <a:r>
              <a:rPr lang="pt-BR" dirty="0"/>
              <a:t>Atendimento mais empático e respeitoso</a:t>
            </a:r>
          </a:p>
          <a:p>
            <a:r>
              <a:rPr lang="pt-BR" dirty="0"/>
              <a:t>Inclusão</a:t>
            </a:r>
          </a:p>
          <a:p>
            <a:r>
              <a:rPr lang="pt-BR" dirty="0"/>
              <a:t>Ampliação da consciência , entre crianças e adultos, sobre o respeito às necessidades das pessoas autistas e idosos no trânsito</a:t>
            </a:r>
          </a:p>
          <a:p>
            <a:r>
              <a:rPr lang="pt-BR" dirty="0"/>
              <a:t>Redução de riscos e acidentes viários</a:t>
            </a:r>
          </a:p>
          <a:p>
            <a:r>
              <a:rPr lang="pt-BR" dirty="0"/>
              <a:t>Combater o preconceito e a desinformação</a:t>
            </a:r>
          </a:p>
          <a:p>
            <a:endParaRPr lang="pt-BR" dirty="0"/>
          </a:p>
        </p:txBody>
      </p:sp>
      <p:pic>
        <p:nvPicPr>
          <p:cNvPr id="4" name="Espaço Reservado para Conteúdo 7" descr="Logotipo&#10;&#10;O conteúdo gerado por IA pode estar incorreto.">
            <a:extLst>
              <a:ext uri="{FF2B5EF4-FFF2-40B4-BE49-F238E27FC236}">
                <a16:creationId xmlns:a16="http://schemas.microsoft.com/office/drawing/2014/main" xmlns="" id="{3126CA01-A506-5546-3E35-95BC447204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57400" cy="154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633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8E51883A-8A46-0B38-1C4D-FF8194C0898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93410" y="1825625"/>
            <a:ext cx="950639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4000" dirty="0">
                <a:solidFill>
                  <a:srgbClr val="FFC000"/>
                </a:solidFill>
              </a:rPr>
              <a:t>“VAMOS JUNTOS TRANSFORMAR A REALIDADE”</a:t>
            </a:r>
          </a:p>
          <a:p>
            <a:pPr marL="0" indent="0">
              <a:buNone/>
            </a:pPr>
            <a:endParaRPr lang="pt-BR" sz="4000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pt-BR" dirty="0"/>
              <a:t>	A sociedade só evolui quando cuida de todos, especialmente dos </a:t>
            </a:r>
            <a:r>
              <a:rPr lang="pt-BR" b="1" dirty="0"/>
              <a:t>mais vulneráveis</a:t>
            </a:r>
            <a:r>
              <a:rPr lang="pt-BR" dirty="0"/>
              <a:t>.</a:t>
            </a:r>
          </a:p>
        </p:txBody>
      </p:sp>
      <p:pic>
        <p:nvPicPr>
          <p:cNvPr id="4" name="Espaço Reservado para Conteúdo 7" descr="Logotipo&#10;&#10;O conteúdo gerado por IA pode estar incorreto.">
            <a:extLst>
              <a:ext uri="{FF2B5EF4-FFF2-40B4-BE49-F238E27FC236}">
                <a16:creationId xmlns:a16="http://schemas.microsoft.com/office/drawing/2014/main" xmlns="" id="{DBB44E6C-CF87-ED39-5021-C4F1236237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57400" cy="154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1181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308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Abadi</vt:lpstr>
      <vt:lpstr>Aptos</vt:lpstr>
      <vt:lpstr>Aptos Display</vt:lpstr>
      <vt:lpstr>Arial</vt:lpstr>
      <vt:lpstr>Wingdings</vt:lpstr>
      <vt:lpstr>Tema do Office</vt:lpstr>
      <vt:lpstr>      FLÁVIA MELO Pregoeira – DER-DF Coorderadora do GT – ponto focal (autismo)  </vt:lpstr>
      <vt:lpstr>AUTISMO E PESSOA IDOSA</vt:lpstr>
      <vt:lpstr>  LEIS  E  BENEFÍCIOS</vt:lpstr>
      <vt:lpstr>PROJETO PRF AMIGA DOS AUTISTAS</vt:lpstr>
      <vt:lpstr>AÇÕES  DESENVOLVIDAS</vt:lpstr>
      <vt:lpstr>COMO O DER-DF PODE CONTRIBUIR</vt:lpstr>
      <vt:lpstr>RESULTADOS ESPERADOS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FLÁVIA MELO Pregoeira – DER-DF Coorderadora do GT – ponto focal (autismo)  </dc:title>
  <dc:creator>Flávia Machado</dc:creator>
  <cp:lastModifiedBy>Jose Bemfica de Deus</cp:lastModifiedBy>
  <cp:revision>5</cp:revision>
  <dcterms:created xsi:type="dcterms:W3CDTF">2025-08-06T16:20:50Z</dcterms:created>
  <dcterms:modified xsi:type="dcterms:W3CDTF">2025-08-06T17:42:50Z</dcterms:modified>
</cp:coreProperties>
</file>