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652" r:id="rId3"/>
    <p:sldId id="702" r:id="rId4"/>
    <p:sldId id="701" r:id="rId5"/>
    <p:sldId id="668" r:id="rId6"/>
    <p:sldId id="363" r:id="rId7"/>
    <p:sldId id="672" r:id="rId8"/>
    <p:sldId id="667" r:id="rId9"/>
    <p:sldId id="674" r:id="rId10"/>
    <p:sldId id="682" r:id="rId11"/>
    <p:sldId id="703" r:id="rId12"/>
    <p:sldId id="704" r:id="rId13"/>
    <p:sldId id="264" r:id="rId14"/>
    <p:sldId id="706" r:id="rId15"/>
    <p:sldId id="707" r:id="rId16"/>
    <p:sldId id="290" r:id="rId17"/>
    <p:sldId id="265" r:id="rId18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ropbox\Banco%20Mundial\FIOTEC%202021\censos\evolucao_2016_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Planilha2!$B$66</c:f>
              <c:strCache>
                <c:ptCount val="1"/>
                <c:pt idx="0">
                  <c:v>número de vagas ofertadas em ILPI credenciadas ao SUAS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Planilha2!$C$65:$G$65</c:f>
              <c:numCache>
                <c:formatCode>#,##0</c:formatCode>
                <c:ptCount val="5"/>
                <c:pt idx="0" formatCode="General">
                  <c:v>2016</c:v>
                </c:pt>
                <c:pt idx="1">
                  <c:v>2021</c:v>
                </c:pt>
                <c:pt idx="2" formatCode="General">
                  <c:v>2026</c:v>
                </c:pt>
                <c:pt idx="3">
                  <c:v>2031</c:v>
                </c:pt>
                <c:pt idx="4" formatCode="General">
                  <c:v>2036</c:v>
                </c:pt>
              </c:numCache>
            </c:numRef>
          </c:cat>
          <c:val>
            <c:numRef>
              <c:f>Planilha2!$C$66:$G$66</c:f>
              <c:numCache>
                <c:formatCode>0</c:formatCode>
                <c:ptCount val="5"/>
                <c:pt idx="0" formatCode="General">
                  <c:v>63798</c:v>
                </c:pt>
                <c:pt idx="1">
                  <c:v>79400.92383408043</c:v>
                </c:pt>
                <c:pt idx="2">
                  <c:v>98474.783964509508</c:v>
                </c:pt>
                <c:pt idx="3">
                  <c:v>126884.96242495185</c:v>
                </c:pt>
                <c:pt idx="4">
                  <c:v>163014.05765468901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9D-4471-A7CF-3BA16B10A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661720"/>
        <c:axId val="202665640"/>
      </c:barChart>
      <c:lineChart>
        <c:grouping val="standard"/>
        <c:varyColors val="0"/>
        <c:ser>
          <c:idx val="1"/>
          <c:order val="1"/>
          <c:tx>
            <c:strRef>
              <c:f>Planilha2!$B$67</c:f>
              <c:strCache>
                <c:ptCount val="1"/>
                <c:pt idx="0">
                  <c:v>Nº ILPI Censo SUAS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Planilha2!$C$65:$G$65</c:f>
              <c:numCache>
                <c:formatCode>#,##0</c:formatCode>
                <c:ptCount val="5"/>
                <c:pt idx="0" formatCode="General">
                  <c:v>2016</c:v>
                </c:pt>
                <c:pt idx="1">
                  <c:v>2021</c:v>
                </c:pt>
                <c:pt idx="2" formatCode="General">
                  <c:v>2026</c:v>
                </c:pt>
                <c:pt idx="3">
                  <c:v>2031</c:v>
                </c:pt>
                <c:pt idx="4" formatCode="General">
                  <c:v>2036</c:v>
                </c:pt>
              </c:numCache>
            </c:numRef>
          </c:cat>
          <c:val>
            <c:numRef>
              <c:f>Planilha2!$C$67:$G$67</c:f>
              <c:numCache>
                <c:formatCode>#,##0</c:formatCode>
                <c:ptCount val="5"/>
                <c:pt idx="0" formatCode="General">
                  <c:v>1667</c:v>
                </c:pt>
                <c:pt idx="1">
                  <c:v>1784</c:v>
                </c:pt>
                <c:pt idx="2" formatCode="0">
                  <c:v>2220.3086008965752</c:v>
                </c:pt>
                <c:pt idx="3" formatCode="0">
                  <c:v>2753.6758925465556</c:v>
                </c:pt>
                <c:pt idx="4" formatCode="0">
                  <c:v>3548.1170721043636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99D-4471-A7CF-3BA16B10A9AE}"/>
            </c:ext>
          </c:extLst>
        </c:ser>
        <c:ser>
          <c:idx val="2"/>
          <c:order val="2"/>
          <c:tx>
            <c:strRef>
              <c:f>Planilha2!$B$68</c:f>
              <c:strCache>
                <c:ptCount val="1"/>
                <c:pt idx="0">
                  <c:v>Nº ILPI Privadas Censo FN-ILPI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Planilha2!$C$65:$G$65</c:f>
              <c:numCache>
                <c:formatCode>#,##0</c:formatCode>
                <c:ptCount val="5"/>
                <c:pt idx="0" formatCode="General">
                  <c:v>2016</c:v>
                </c:pt>
                <c:pt idx="1">
                  <c:v>2021</c:v>
                </c:pt>
                <c:pt idx="2" formatCode="General">
                  <c:v>2026</c:v>
                </c:pt>
                <c:pt idx="3">
                  <c:v>2031</c:v>
                </c:pt>
                <c:pt idx="4" formatCode="General">
                  <c:v>2036</c:v>
                </c:pt>
              </c:numCache>
            </c:numRef>
          </c:cat>
          <c:val>
            <c:numRef>
              <c:f>Planilha2!$C$68:$G$68</c:f>
              <c:numCache>
                <c:formatCode>#,##0</c:formatCode>
                <c:ptCount val="5"/>
                <c:pt idx="1">
                  <c:v>5245</c:v>
                </c:pt>
                <c:pt idx="2" formatCode="0">
                  <c:v>8095.8688656988052</c:v>
                </c:pt>
                <c:pt idx="3" formatCode="0">
                  <c:v>10075.856095427023</c:v>
                </c:pt>
                <c:pt idx="4" formatCode="0">
                  <c:v>12540.084052731414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99D-4471-A7CF-3BA16B10A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662896"/>
        <c:axId val="202662504"/>
      </c:lineChart>
      <c:catAx>
        <c:axId val="20266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665640"/>
        <c:crosses val="autoZero"/>
        <c:auto val="1"/>
        <c:lblAlgn val="ctr"/>
        <c:lblOffset val="100"/>
        <c:noMultiLvlLbl val="0"/>
      </c:catAx>
      <c:valAx>
        <c:axId val="20266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661720"/>
        <c:crosses val="autoZero"/>
        <c:crossBetween val="between"/>
      </c:valAx>
      <c:valAx>
        <c:axId val="2026625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662896"/>
        <c:crosses val="max"/>
        <c:crossBetween val="between"/>
      </c:valAx>
      <c:catAx>
        <c:axId val="20266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662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94799006733472"/>
          <c:y val="0.86638364078870622"/>
          <c:w val="0.81019153125156262"/>
          <c:h val="0.11907317549843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24E06-94F7-4B13-8581-D76EB53D1F4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A083030-3189-41AA-853F-E1D24ED69554}">
      <dgm:prSet phldrT="[Texto]"/>
      <dgm:spPr/>
      <dgm:t>
        <a:bodyPr/>
        <a:lstStyle/>
        <a:p>
          <a:r>
            <a:rPr lang="pt-BR" dirty="0"/>
            <a:t>Enfrentar o </a:t>
          </a:r>
          <a:r>
            <a:rPr lang="pt-BR" dirty="0" err="1"/>
            <a:t>Idadismo</a:t>
          </a:r>
          <a:endParaRPr lang="pt-BR" dirty="0"/>
        </a:p>
      </dgm:t>
    </dgm:pt>
    <dgm:pt modelId="{393C6849-2214-4417-9D4C-586124E8254B}" type="parTrans" cxnId="{8A89C6AC-97D8-4D6F-81B7-C0604E34668C}">
      <dgm:prSet/>
      <dgm:spPr/>
      <dgm:t>
        <a:bodyPr/>
        <a:lstStyle/>
        <a:p>
          <a:endParaRPr lang="pt-BR"/>
        </a:p>
      </dgm:t>
    </dgm:pt>
    <dgm:pt modelId="{C78291E6-B2EB-486C-A16E-25912CBCBB34}" type="sibTrans" cxnId="{8A89C6AC-97D8-4D6F-81B7-C0604E34668C}">
      <dgm:prSet/>
      <dgm:spPr/>
      <dgm:t>
        <a:bodyPr/>
        <a:lstStyle/>
        <a:p>
          <a:endParaRPr lang="pt-BR"/>
        </a:p>
      </dgm:t>
    </dgm:pt>
    <dgm:pt modelId="{A65F58DE-29ED-49AB-AF4E-9438FD1F9DF5}">
      <dgm:prSet phldrT="[Texto]"/>
      <dgm:spPr/>
      <dgm:t>
        <a:bodyPr/>
        <a:lstStyle/>
        <a:p>
          <a:r>
            <a:rPr lang="pt-BR" dirty="0"/>
            <a:t>Construir cidades amigáveis</a:t>
          </a:r>
        </a:p>
      </dgm:t>
    </dgm:pt>
    <dgm:pt modelId="{BC9506A6-4EE0-4463-B34D-96768832B5B5}" type="parTrans" cxnId="{D3D44B79-49CB-414E-9EEC-FE2C9402E305}">
      <dgm:prSet/>
      <dgm:spPr/>
      <dgm:t>
        <a:bodyPr/>
        <a:lstStyle/>
        <a:p>
          <a:endParaRPr lang="pt-BR"/>
        </a:p>
      </dgm:t>
    </dgm:pt>
    <dgm:pt modelId="{F7BF7093-3F69-4AE8-98A9-0FE8F2E32059}" type="sibTrans" cxnId="{D3D44B79-49CB-414E-9EEC-FE2C9402E305}">
      <dgm:prSet/>
      <dgm:spPr/>
      <dgm:t>
        <a:bodyPr/>
        <a:lstStyle/>
        <a:p>
          <a:endParaRPr lang="pt-BR"/>
        </a:p>
      </dgm:t>
    </dgm:pt>
    <dgm:pt modelId="{3EC636FB-29D3-44B7-807B-340C659DF1BF}">
      <dgm:prSet phldrT="[Texto]"/>
      <dgm:spPr/>
      <dgm:t>
        <a:bodyPr/>
        <a:lstStyle/>
        <a:p>
          <a:r>
            <a:rPr lang="pt-BR" dirty="0"/>
            <a:t>Promover cuidados integrados saúde e assistência social</a:t>
          </a:r>
        </a:p>
      </dgm:t>
    </dgm:pt>
    <dgm:pt modelId="{FAAC09EB-CC53-4EA1-92D7-9CAE5D989270}" type="parTrans" cxnId="{DBD77A87-AD7F-48F3-9EDD-D6998BBF80AB}">
      <dgm:prSet/>
      <dgm:spPr/>
      <dgm:t>
        <a:bodyPr/>
        <a:lstStyle/>
        <a:p>
          <a:endParaRPr lang="pt-BR"/>
        </a:p>
      </dgm:t>
    </dgm:pt>
    <dgm:pt modelId="{38605FC3-D207-4EA6-9423-F4901811AC49}" type="sibTrans" cxnId="{DBD77A87-AD7F-48F3-9EDD-D6998BBF80AB}">
      <dgm:prSet/>
      <dgm:spPr/>
      <dgm:t>
        <a:bodyPr/>
        <a:lstStyle/>
        <a:p>
          <a:endParaRPr lang="pt-BR"/>
        </a:p>
      </dgm:t>
    </dgm:pt>
    <dgm:pt modelId="{E2479980-32DD-42B6-98F2-23C509E0270A}">
      <dgm:prSet phldrT="[Texto]"/>
      <dgm:spPr/>
      <dgm:t>
        <a:bodyPr/>
        <a:lstStyle/>
        <a:p>
          <a:r>
            <a:rPr lang="pt-BR" dirty="0"/>
            <a:t>Garantir Cuidados de Longa Duração</a:t>
          </a:r>
        </a:p>
      </dgm:t>
    </dgm:pt>
    <dgm:pt modelId="{F0A9CB68-7BF8-4AF8-B856-9F669F658A1C}" type="parTrans" cxnId="{E8470017-0A8D-4C65-8F98-2C43FDAC3C13}">
      <dgm:prSet/>
      <dgm:spPr/>
      <dgm:t>
        <a:bodyPr/>
        <a:lstStyle/>
        <a:p>
          <a:endParaRPr lang="pt-BR"/>
        </a:p>
      </dgm:t>
    </dgm:pt>
    <dgm:pt modelId="{E004EA3F-D57D-4685-9756-DC1319671501}" type="sibTrans" cxnId="{E8470017-0A8D-4C65-8F98-2C43FDAC3C13}">
      <dgm:prSet/>
      <dgm:spPr/>
      <dgm:t>
        <a:bodyPr/>
        <a:lstStyle/>
        <a:p>
          <a:endParaRPr lang="pt-BR"/>
        </a:p>
      </dgm:t>
    </dgm:pt>
    <dgm:pt modelId="{BE3B3E22-EBAB-4D56-9498-BBBD9883BAD5}" type="pres">
      <dgm:prSet presAssocID="{EF924E06-94F7-4B13-8581-D76EB53D1F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DB270B-7E4D-4E06-AE65-CF4E9836D0D2}" type="pres">
      <dgm:prSet presAssocID="{AA083030-3189-41AA-853F-E1D24ED69554}" presName="linNode" presStyleCnt="0"/>
      <dgm:spPr/>
    </dgm:pt>
    <dgm:pt modelId="{12B8C19E-915A-468E-80DE-E2FD17D4E50F}" type="pres">
      <dgm:prSet presAssocID="{AA083030-3189-41AA-853F-E1D24ED6955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02CDA-3660-4048-926D-6D53B1073AB3}" type="pres">
      <dgm:prSet presAssocID="{C78291E6-B2EB-486C-A16E-25912CBCBB34}" presName="sp" presStyleCnt="0"/>
      <dgm:spPr/>
    </dgm:pt>
    <dgm:pt modelId="{DD9C6536-84A3-49D5-A3C8-C72FC96434FE}" type="pres">
      <dgm:prSet presAssocID="{A65F58DE-29ED-49AB-AF4E-9438FD1F9DF5}" presName="linNode" presStyleCnt="0"/>
      <dgm:spPr/>
    </dgm:pt>
    <dgm:pt modelId="{FD08FCF6-A8E3-452C-BD49-F4FC3A6A26F0}" type="pres">
      <dgm:prSet presAssocID="{A65F58DE-29ED-49AB-AF4E-9438FD1F9DF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9422FE-ECB1-4C1D-B357-5D7C71D9F6FA}" type="pres">
      <dgm:prSet presAssocID="{F7BF7093-3F69-4AE8-98A9-0FE8F2E32059}" presName="sp" presStyleCnt="0"/>
      <dgm:spPr/>
    </dgm:pt>
    <dgm:pt modelId="{7550B9A9-F056-4EF4-AC24-99ABD92CB5AD}" type="pres">
      <dgm:prSet presAssocID="{3EC636FB-29D3-44B7-807B-340C659DF1BF}" presName="linNode" presStyleCnt="0"/>
      <dgm:spPr/>
    </dgm:pt>
    <dgm:pt modelId="{75339054-1B7E-4116-B67C-3A264A3FB8DE}" type="pres">
      <dgm:prSet presAssocID="{3EC636FB-29D3-44B7-807B-340C659DF1B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054FFE-349A-4BD2-994D-E2006E4C0D57}" type="pres">
      <dgm:prSet presAssocID="{38605FC3-D207-4EA6-9423-F4901811AC49}" presName="sp" presStyleCnt="0"/>
      <dgm:spPr/>
    </dgm:pt>
    <dgm:pt modelId="{4B1AF2D4-32BC-457A-A56C-A0AA8AFF3605}" type="pres">
      <dgm:prSet presAssocID="{E2479980-32DD-42B6-98F2-23C509E0270A}" presName="linNode" presStyleCnt="0"/>
      <dgm:spPr/>
    </dgm:pt>
    <dgm:pt modelId="{86D4C80B-B6F2-402C-A644-86588BAD3A28}" type="pres">
      <dgm:prSet presAssocID="{E2479980-32DD-42B6-98F2-23C509E0270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3B2273-92FB-4155-85B4-339AB4AD8829}" type="presOf" srcId="{AA083030-3189-41AA-853F-E1D24ED69554}" destId="{12B8C19E-915A-468E-80DE-E2FD17D4E50F}" srcOrd="0" destOrd="0" presId="urn:microsoft.com/office/officeart/2005/8/layout/vList5"/>
    <dgm:cxn modelId="{DBD77A87-AD7F-48F3-9EDD-D6998BBF80AB}" srcId="{EF924E06-94F7-4B13-8581-D76EB53D1F44}" destId="{3EC636FB-29D3-44B7-807B-340C659DF1BF}" srcOrd="2" destOrd="0" parTransId="{FAAC09EB-CC53-4EA1-92D7-9CAE5D989270}" sibTransId="{38605FC3-D207-4EA6-9423-F4901811AC49}"/>
    <dgm:cxn modelId="{C4D63199-6AD6-4527-B3AB-C66AE0532C25}" type="presOf" srcId="{3EC636FB-29D3-44B7-807B-340C659DF1BF}" destId="{75339054-1B7E-4116-B67C-3A264A3FB8DE}" srcOrd="0" destOrd="0" presId="urn:microsoft.com/office/officeart/2005/8/layout/vList5"/>
    <dgm:cxn modelId="{FCEA9273-0763-428C-A347-9C87F10CDF81}" type="presOf" srcId="{EF924E06-94F7-4B13-8581-D76EB53D1F44}" destId="{BE3B3E22-EBAB-4D56-9498-BBBD9883BAD5}" srcOrd="0" destOrd="0" presId="urn:microsoft.com/office/officeart/2005/8/layout/vList5"/>
    <dgm:cxn modelId="{D3D44B79-49CB-414E-9EEC-FE2C9402E305}" srcId="{EF924E06-94F7-4B13-8581-D76EB53D1F44}" destId="{A65F58DE-29ED-49AB-AF4E-9438FD1F9DF5}" srcOrd="1" destOrd="0" parTransId="{BC9506A6-4EE0-4463-B34D-96768832B5B5}" sibTransId="{F7BF7093-3F69-4AE8-98A9-0FE8F2E32059}"/>
    <dgm:cxn modelId="{9DE0E44D-4522-46E4-AF92-D203D9D2D9EA}" type="presOf" srcId="{E2479980-32DD-42B6-98F2-23C509E0270A}" destId="{86D4C80B-B6F2-402C-A644-86588BAD3A28}" srcOrd="0" destOrd="0" presId="urn:microsoft.com/office/officeart/2005/8/layout/vList5"/>
    <dgm:cxn modelId="{5166CAA4-BD94-42FB-B7B7-9DD65500D58B}" type="presOf" srcId="{A65F58DE-29ED-49AB-AF4E-9438FD1F9DF5}" destId="{FD08FCF6-A8E3-452C-BD49-F4FC3A6A26F0}" srcOrd="0" destOrd="0" presId="urn:microsoft.com/office/officeart/2005/8/layout/vList5"/>
    <dgm:cxn modelId="{8A89C6AC-97D8-4D6F-81B7-C0604E34668C}" srcId="{EF924E06-94F7-4B13-8581-D76EB53D1F44}" destId="{AA083030-3189-41AA-853F-E1D24ED69554}" srcOrd="0" destOrd="0" parTransId="{393C6849-2214-4417-9D4C-586124E8254B}" sibTransId="{C78291E6-B2EB-486C-A16E-25912CBCBB34}"/>
    <dgm:cxn modelId="{E8470017-0A8D-4C65-8F98-2C43FDAC3C13}" srcId="{EF924E06-94F7-4B13-8581-D76EB53D1F44}" destId="{E2479980-32DD-42B6-98F2-23C509E0270A}" srcOrd="3" destOrd="0" parTransId="{F0A9CB68-7BF8-4AF8-B856-9F669F658A1C}" sibTransId="{E004EA3F-D57D-4685-9756-DC1319671501}"/>
    <dgm:cxn modelId="{B09EFC54-DD2C-49E2-BFE8-F7BF05741DCC}" type="presParOf" srcId="{BE3B3E22-EBAB-4D56-9498-BBBD9883BAD5}" destId="{BEDB270B-7E4D-4E06-AE65-CF4E9836D0D2}" srcOrd="0" destOrd="0" presId="urn:microsoft.com/office/officeart/2005/8/layout/vList5"/>
    <dgm:cxn modelId="{CA439F71-9543-4831-A8EA-F0CB1C8B5B18}" type="presParOf" srcId="{BEDB270B-7E4D-4E06-AE65-CF4E9836D0D2}" destId="{12B8C19E-915A-468E-80DE-E2FD17D4E50F}" srcOrd="0" destOrd="0" presId="urn:microsoft.com/office/officeart/2005/8/layout/vList5"/>
    <dgm:cxn modelId="{904F0869-30EC-440B-B6F3-A664259C7859}" type="presParOf" srcId="{BE3B3E22-EBAB-4D56-9498-BBBD9883BAD5}" destId="{1AC02CDA-3660-4048-926D-6D53B1073AB3}" srcOrd="1" destOrd="0" presId="urn:microsoft.com/office/officeart/2005/8/layout/vList5"/>
    <dgm:cxn modelId="{B067D391-5F4E-4E10-818C-FBD42F4DD54E}" type="presParOf" srcId="{BE3B3E22-EBAB-4D56-9498-BBBD9883BAD5}" destId="{DD9C6536-84A3-49D5-A3C8-C72FC96434FE}" srcOrd="2" destOrd="0" presId="urn:microsoft.com/office/officeart/2005/8/layout/vList5"/>
    <dgm:cxn modelId="{E6562C21-7425-418E-B350-3B2617F0A706}" type="presParOf" srcId="{DD9C6536-84A3-49D5-A3C8-C72FC96434FE}" destId="{FD08FCF6-A8E3-452C-BD49-F4FC3A6A26F0}" srcOrd="0" destOrd="0" presId="urn:microsoft.com/office/officeart/2005/8/layout/vList5"/>
    <dgm:cxn modelId="{0A00D936-230E-4EC1-BAC3-46011D912397}" type="presParOf" srcId="{BE3B3E22-EBAB-4D56-9498-BBBD9883BAD5}" destId="{669422FE-ECB1-4C1D-B357-5D7C71D9F6FA}" srcOrd="3" destOrd="0" presId="urn:microsoft.com/office/officeart/2005/8/layout/vList5"/>
    <dgm:cxn modelId="{EAE375EF-C496-4426-8B01-807C2484E15F}" type="presParOf" srcId="{BE3B3E22-EBAB-4D56-9498-BBBD9883BAD5}" destId="{7550B9A9-F056-4EF4-AC24-99ABD92CB5AD}" srcOrd="4" destOrd="0" presId="urn:microsoft.com/office/officeart/2005/8/layout/vList5"/>
    <dgm:cxn modelId="{A60F832C-3A5C-489B-AF37-09D9F71E056E}" type="presParOf" srcId="{7550B9A9-F056-4EF4-AC24-99ABD92CB5AD}" destId="{75339054-1B7E-4116-B67C-3A264A3FB8DE}" srcOrd="0" destOrd="0" presId="urn:microsoft.com/office/officeart/2005/8/layout/vList5"/>
    <dgm:cxn modelId="{8DF798B9-289B-4823-B0EF-BA0EC79234D0}" type="presParOf" srcId="{BE3B3E22-EBAB-4D56-9498-BBBD9883BAD5}" destId="{74054FFE-349A-4BD2-994D-E2006E4C0D57}" srcOrd="5" destOrd="0" presId="urn:microsoft.com/office/officeart/2005/8/layout/vList5"/>
    <dgm:cxn modelId="{3DCFF2F5-661E-4916-BDC0-E562DB57032B}" type="presParOf" srcId="{BE3B3E22-EBAB-4D56-9498-BBBD9883BAD5}" destId="{4B1AF2D4-32BC-457A-A56C-A0AA8AFF3605}" srcOrd="6" destOrd="0" presId="urn:microsoft.com/office/officeart/2005/8/layout/vList5"/>
    <dgm:cxn modelId="{B68AE60C-07FC-45BB-81E9-0662C9EB0909}" type="presParOf" srcId="{4B1AF2D4-32BC-457A-A56C-A0AA8AFF3605}" destId="{86D4C80B-B6F2-402C-A644-86588BAD3A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AB929-46C9-4D88-BB82-5367E56ED24E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9288AC4-B246-4161-878B-058426A3924F}">
      <dgm:prSet phldrT="[Texto]" custT="1"/>
      <dgm:spPr/>
      <dgm:t>
        <a:bodyPr/>
        <a:lstStyle/>
        <a:p>
          <a:r>
            <a:rPr lang="pt-BR" sz="2400" dirty="0"/>
            <a:t>Muito desconhecimento e preconceito acerca das ILPI</a:t>
          </a:r>
        </a:p>
      </dgm:t>
    </dgm:pt>
    <dgm:pt modelId="{E00EF72E-57EB-41CA-9F06-D2551BD99002}" type="parTrans" cxnId="{62714E43-2EB2-4F96-A215-E4D4795F00C0}">
      <dgm:prSet/>
      <dgm:spPr/>
      <dgm:t>
        <a:bodyPr/>
        <a:lstStyle/>
        <a:p>
          <a:endParaRPr lang="pt-BR"/>
        </a:p>
      </dgm:t>
    </dgm:pt>
    <dgm:pt modelId="{D113F6A4-1143-4087-AD67-D5FFEC1150AE}" type="sibTrans" cxnId="{62714E43-2EB2-4F96-A215-E4D4795F00C0}">
      <dgm:prSet/>
      <dgm:spPr/>
      <dgm:t>
        <a:bodyPr/>
        <a:lstStyle/>
        <a:p>
          <a:endParaRPr lang="pt-BR"/>
        </a:p>
      </dgm:t>
    </dgm:pt>
    <dgm:pt modelId="{FBEF5761-78DE-41E8-BD49-40975A4D77D2}">
      <dgm:prSet phldrT="[Texto]" custT="1"/>
      <dgm:spPr/>
      <dgm:t>
        <a:bodyPr/>
        <a:lstStyle/>
        <a:p>
          <a:r>
            <a:rPr lang="pt-BR" sz="2400" dirty="0"/>
            <a:t>Ausência do Estado como regulador e impulsionador da qualidade de CLD</a:t>
          </a:r>
        </a:p>
      </dgm:t>
    </dgm:pt>
    <dgm:pt modelId="{B1F2866C-2DBA-4483-9788-6090169F2725}" type="parTrans" cxnId="{EC4A8253-3A11-43F9-90C1-6AAC3ECAFC44}">
      <dgm:prSet/>
      <dgm:spPr/>
      <dgm:t>
        <a:bodyPr/>
        <a:lstStyle/>
        <a:p>
          <a:endParaRPr lang="pt-BR"/>
        </a:p>
      </dgm:t>
    </dgm:pt>
    <dgm:pt modelId="{2ECB376A-F6AE-43C7-8E72-7584BC4048F2}" type="sibTrans" cxnId="{EC4A8253-3A11-43F9-90C1-6AAC3ECAFC44}">
      <dgm:prSet/>
      <dgm:spPr/>
      <dgm:t>
        <a:bodyPr/>
        <a:lstStyle/>
        <a:p>
          <a:endParaRPr lang="pt-BR"/>
        </a:p>
      </dgm:t>
    </dgm:pt>
    <dgm:pt modelId="{25B1562F-B7CB-4C93-938C-643C0FFDFB88}" type="pres">
      <dgm:prSet presAssocID="{48CAB929-46C9-4D88-BB82-5367E56ED2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A7C10D-92F0-42CD-A4BF-957FF98E6A4C}" type="pres">
      <dgm:prSet presAssocID="{48CAB929-46C9-4D88-BB82-5367E56ED24E}" presName="divider" presStyleLbl="fgShp" presStyleIdx="0" presStyleCnt="1"/>
      <dgm:spPr/>
    </dgm:pt>
    <dgm:pt modelId="{3EF84543-9491-4521-8F28-16724EFE9279}" type="pres">
      <dgm:prSet presAssocID="{29288AC4-B246-4161-878B-058426A3924F}" presName="downArrow" presStyleLbl="node1" presStyleIdx="0" presStyleCnt="2"/>
      <dgm:spPr/>
    </dgm:pt>
    <dgm:pt modelId="{FC0A6196-EEAF-44BE-8094-21C35AC35BC9}" type="pres">
      <dgm:prSet presAssocID="{29288AC4-B246-4161-878B-058426A3924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A5A8F7-73C1-4216-870D-74A43DF1A2E0}" type="pres">
      <dgm:prSet presAssocID="{FBEF5761-78DE-41E8-BD49-40975A4D77D2}" presName="upArrow" presStyleLbl="node1" presStyleIdx="1" presStyleCnt="2"/>
      <dgm:spPr/>
    </dgm:pt>
    <dgm:pt modelId="{863DE53B-508A-4787-A6EE-CBED912A1E69}" type="pres">
      <dgm:prSet presAssocID="{FBEF5761-78DE-41E8-BD49-40975A4D77D2}" presName="upArrowText" presStyleLbl="revTx" presStyleIdx="1" presStyleCnt="2" custScaleX="1227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4A8253-3A11-43F9-90C1-6AAC3ECAFC44}" srcId="{48CAB929-46C9-4D88-BB82-5367E56ED24E}" destId="{FBEF5761-78DE-41E8-BD49-40975A4D77D2}" srcOrd="1" destOrd="0" parTransId="{B1F2866C-2DBA-4483-9788-6090169F2725}" sibTransId="{2ECB376A-F6AE-43C7-8E72-7584BC4048F2}"/>
    <dgm:cxn modelId="{D89EF046-B5BC-4A58-A362-0FABF1938BBE}" type="presOf" srcId="{29288AC4-B246-4161-878B-058426A3924F}" destId="{FC0A6196-EEAF-44BE-8094-21C35AC35BC9}" srcOrd="0" destOrd="0" presId="urn:microsoft.com/office/officeart/2005/8/layout/arrow3"/>
    <dgm:cxn modelId="{E969E652-2CE3-4708-968F-F4D62D20412E}" type="presOf" srcId="{FBEF5761-78DE-41E8-BD49-40975A4D77D2}" destId="{863DE53B-508A-4787-A6EE-CBED912A1E69}" srcOrd="0" destOrd="0" presId="urn:microsoft.com/office/officeart/2005/8/layout/arrow3"/>
    <dgm:cxn modelId="{FE59FADE-62C8-4A5A-9FAA-37BE4D6A6928}" type="presOf" srcId="{48CAB929-46C9-4D88-BB82-5367E56ED24E}" destId="{25B1562F-B7CB-4C93-938C-643C0FFDFB88}" srcOrd="0" destOrd="0" presId="urn:microsoft.com/office/officeart/2005/8/layout/arrow3"/>
    <dgm:cxn modelId="{62714E43-2EB2-4F96-A215-E4D4795F00C0}" srcId="{48CAB929-46C9-4D88-BB82-5367E56ED24E}" destId="{29288AC4-B246-4161-878B-058426A3924F}" srcOrd="0" destOrd="0" parTransId="{E00EF72E-57EB-41CA-9F06-D2551BD99002}" sibTransId="{D113F6A4-1143-4087-AD67-D5FFEC1150AE}"/>
    <dgm:cxn modelId="{31BA85F6-F6C2-43C8-917B-9529D71C6BD7}" type="presParOf" srcId="{25B1562F-B7CB-4C93-938C-643C0FFDFB88}" destId="{52A7C10D-92F0-42CD-A4BF-957FF98E6A4C}" srcOrd="0" destOrd="0" presId="urn:microsoft.com/office/officeart/2005/8/layout/arrow3"/>
    <dgm:cxn modelId="{44FDE1D1-A31D-4BCE-B8E5-0546E8827ADD}" type="presParOf" srcId="{25B1562F-B7CB-4C93-938C-643C0FFDFB88}" destId="{3EF84543-9491-4521-8F28-16724EFE9279}" srcOrd="1" destOrd="0" presId="urn:microsoft.com/office/officeart/2005/8/layout/arrow3"/>
    <dgm:cxn modelId="{04EDD454-1A3D-4942-9C2E-AE29F2A161A3}" type="presParOf" srcId="{25B1562F-B7CB-4C93-938C-643C0FFDFB88}" destId="{FC0A6196-EEAF-44BE-8094-21C35AC35BC9}" srcOrd="2" destOrd="0" presId="urn:microsoft.com/office/officeart/2005/8/layout/arrow3"/>
    <dgm:cxn modelId="{BED94F4D-E3D1-4731-92F5-FFC88E3A2F17}" type="presParOf" srcId="{25B1562F-B7CB-4C93-938C-643C0FFDFB88}" destId="{D9A5A8F7-73C1-4216-870D-74A43DF1A2E0}" srcOrd="3" destOrd="0" presId="urn:microsoft.com/office/officeart/2005/8/layout/arrow3"/>
    <dgm:cxn modelId="{D1E5FA78-76AB-4010-B55E-6E052B87B9A5}" type="presParOf" srcId="{25B1562F-B7CB-4C93-938C-643C0FFDFB88}" destId="{863DE53B-508A-4787-A6EE-CBED912A1E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201D4B-7B12-4592-812E-105797F5E050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BC22390-11CE-4A87-ACFB-814352441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3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bc83ae4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bc83ae42b_0_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74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C6CBA9-9E45-42A7-920F-5A72520A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591867F-5522-43C8-9C85-5F80F9A13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6BD3D23-5E56-4C46-9246-2633E2A4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D7C6E11-95C0-466F-8812-E0B908A2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8407F0B-9FA3-4E1B-AF90-6B1E8AB4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77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E9EB52-B251-4227-9F7C-26E56C14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2D8D560-5DC7-4438-A0A3-3E1E5BAB3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09796B0-D36D-4911-AEDD-5C3A522C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826DCAD-9379-4DAE-81C1-346F816C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01AAEA0-0642-4921-AEB4-54112F76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03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D7484DA-D9F7-4EA5-91B4-F45CA7DD2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558429A-614C-42B1-A446-66449D97C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6A35FF0-E936-47E5-8C6D-BCB623FC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815177E-8400-4F7D-A8A7-9FA6096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9B39240-843F-4032-AB24-64FB78CC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7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65C263-202D-481C-9B5F-C9EE6914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42A95A-3B46-4394-9C48-3F90D4A9A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920287B-287B-4999-BE8C-4E0E01C9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A20EF2A-9B3F-4DCA-9FD8-692BF09C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DF7A09D-37CF-4648-871F-0119A1C6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43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BDA3CA-F97A-4745-9822-28DFBFDE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5998485-3BF4-4AC6-BA65-229F41C31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1D8577A-905B-45DE-9A7F-1B85D71B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9C992B-0D57-4A63-9927-51A78D33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25E3070-F263-4ADF-B88D-DE54E2A7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19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35A0F-7700-4A1C-915A-7AF6C8FE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CE1CAE3-0C27-4777-8A47-F23DECC07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93D3EB1-EE5F-4658-92B8-2E08382E9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34A0EDA-CFD5-42F5-BC1B-9578F83C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57354B0-2629-45DC-9065-64E4DB19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B63AB4-4DF8-4866-AE31-29C6CAEA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59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E5762-5EAA-4D34-A35A-644828D1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A4145BA-D0BB-40C6-9A22-96E718C10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A754E85-5834-4791-8DBF-71DA7F2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E19F9EC-CDA0-4564-BB79-1BD6964CD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F079589-6528-42C4-8782-229D4EF6C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B04036D-F25E-44C2-99CF-E9CF5776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AF0CABC-7CF1-49AA-811A-527ABC7F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7F2988E-0511-4EF8-B496-6AE82AD3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51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7FC446-FB50-438C-8527-20056603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28DCF85-5BC5-4A63-BBBD-BA7BC67D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663969D-B13F-4186-947C-4251FE43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EDFBC69-879E-4BC2-8CBB-B7D5FF6D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89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C034DB1-B35F-4184-A581-8B49DB5E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0063737-DFF0-44B5-A09C-1BF2B749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315EBAA-6A17-492B-8F56-77C8F357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7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48BDE1-8F88-42C6-9FF1-BD3C1AB0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66A4386-5DEC-4E02-8DE2-334E66973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686A5FC-4008-40A9-8FFD-7E9C29170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A967270-3D46-4796-A3AF-6E7D01B7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DE604DD-82D9-4BF3-B1B5-192FF9C3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7C07A08-4121-49B0-B8F5-8B50F80D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3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6841F7-1724-4A2A-AC97-95230EF4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3CDFCA4-AD7A-4AA9-8607-C6C807642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04EE0A3-C344-4A7E-B7E6-C26117EDF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2CF7FE0-6629-4618-AD47-79FAC715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A428C70-EA5E-47D7-9157-175A0BAA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7E9D88B-B37C-4F20-A7DE-9C7D183B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8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03EE579-9F51-4EE4-B414-BB351B6A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09" y="365125"/>
            <a:ext cx="8548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D50E0D-1007-49D6-83AB-45AF8766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45D518C-D22B-4BB3-95CE-C0AF27B5E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2E7CF-01A1-4B6B-B31B-045CA4587507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E177F64-A650-4653-A079-368BE1359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5B90F9C-303A-4D81-A4F6-B1FF9E20D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698B-2C45-4779-9E4C-5CB3E0C7EA09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373718B-D10A-9031-C0F5-ACCE57A1D7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r="17830"/>
          <a:stretch/>
        </p:blipFill>
        <p:spPr bwMode="auto">
          <a:xfrm>
            <a:off x="251520" y="160336"/>
            <a:ext cx="128763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6F8C3C5-BAE8-4D85-703D-EA795A5A13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53742" y="304019"/>
            <a:ext cx="132350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0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frente-ilpi.com.br/" TargetMode="External"/><Relationship Id="rId7" Type="http://schemas.openxmlformats.org/officeDocument/2006/relationships/hyperlink" Target="https://www.youtube.com/frentenacionalilp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instagram.com/frentenacional.ilpi/" TargetMode="External"/><Relationship Id="rId4" Type="http://schemas.openxmlformats.org/officeDocument/2006/relationships/hyperlink" Target="mailto:contato@frente-ilpi.com.br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9BE65B-5695-4AE8-B8F6-8D0D2338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pt-BR" sz="3400" b="0" i="0">
                <a:effectLst/>
                <a:latin typeface="Segoe UI" panose="020B0502040204020203" pitchFamily="34" charset="0"/>
              </a:rPr>
              <a:t>Necessidade de Fortalecimento das </a:t>
            </a:r>
            <a:r>
              <a:rPr lang="pt-BR" sz="3400">
                <a:latin typeface="Segoe UI" panose="020B0502040204020203" pitchFamily="34" charset="0"/>
              </a:rPr>
              <a:t>I</a:t>
            </a:r>
            <a:r>
              <a:rPr lang="pt-BR" sz="3400" b="0" i="0">
                <a:effectLst/>
                <a:latin typeface="Segoe UI" panose="020B0502040204020203" pitchFamily="34" charset="0"/>
              </a:rPr>
              <a:t>nstituições de Longa </a:t>
            </a:r>
            <a:r>
              <a:rPr lang="pt-BR" sz="3400">
                <a:latin typeface="Segoe UI" panose="020B0502040204020203" pitchFamily="34" charset="0"/>
              </a:rPr>
              <a:t>P</a:t>
            </a:r>
            <a:r>
              <a:rPr lang="pt-BR" sz="3400" b="0" i="0">
                <a:effectLst/>
                <a:latin typeface="Segoe UI" panose="020B0502040204020203" pitchFamily="34" charset="0"/>
              </a:rPr>
              <a:t>ermanência para Idosos</a:t>
            </a:r>
            <a:endParaRPr lang="pt-BR" sz="3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1E0B2A-A7C2-4C0A-AFA1-8AC8EF08C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pt-BR" sz="1800" dirty="0"/>
          </a:p>
          <a:p>
            <a:pPr algn="l"/>
            <a:r>
              <a:rPr lang="pt-BR" sz="1800" dirty="0"/>
              <a:t>Karla Giacomin, PhD</a:t>
            </a:r>
          </a:p>
          <a:p>
            <a:pPr algn="l"/>
            <a:r>
              <a:rPr lang="pt-BR" sz="1800" dirty="0"/>
              <a:t>CIDOSO, 16 de novembro de 2022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uas pessoas de mãos dadas">
            <a:extLst>
              <a:ext uri="{FF2B5EF4-FFF2-40B4-BE49-F238E27FC236}">
                <a16:creationId xmlns:a16="http://schemas.microsoft.com/office/drawing/2014/main" xmlns="" id="{643344B9-5EC7-BAAA-EFB6-DA9F25B8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0" r="1755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2859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xmlns="" id="{58D41D7E-0DEC-7BB2-822A-DDE6098C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Cenário atual</a:t>
            </a:r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xmlns="" id="{D785BE95-5EC1-4DE7-810A-143EE9802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933255"/>
              </p:ext>
            </p:extLst>
          </p:nvPr>
        </p:nvGraphicFramePr>
        <p:xfrm>
          <a:off x="798600" y="1588802"/>
          <a:ext cx="10515598" cy="35409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11516">
                  <a:extLst>
                    <a:ext uri="{9D8B030D-6E8A-4147-A177-3AD203B41FA5}">
                      <a16:colId xmlns:a16="http://schemas.microsoft.com/office/drawing/2014/main" xmlns="" val="3015995252"/>
                    </a:ext>
                  </a:extLst>
                </a:gridCol>
                <a:gridCol w="2534694">
                  <a:extLst>
                    <a:ext uri="{9D8B030D-6E8A-4147-A177-3AD203B41FA5}">
                      <a16:colId xmlns:a16="http://schemas.microsoft.com/office/drawing/2014/main" xmlns="" val="2025797347"/>
                    </a:ext>
                  </a:extLst>
                </a:gridCol>
                <a:gridCol w="2534694">
                  <a:extLst>
                    <a:ext uri="{9D8B030D-6E8A-4147-A177-3AD203B41FA5}">
                      <a16:colId xmlns:a16="http://schemas.microsoft.com/office/drawing/2014/main" xmlns="" val="2238510008"/>
                    </a:ext>
                  </a:extLst>
                </a:gridCol>
                <a:gridCol w="2534694">
                  <a:extLst>
                    <a:ext uri="{9D8B030D-6E8A-4147-A177-3AD203B41FA5}">
                      <a16:colId xmlns:a16="http://schemas.microsoft.com/office/drawing/2014/main" xmlns="" val="2774383229"/>
                    </a:ext>
                  </a:extLst>
                </a:gridCol>
              </a:tblGrid>
              <a:tr h="7338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</a:rPr>
                        <a:t>Brasil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Instituições de Longa Permanência para Idosos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1267417"/>
                  </a:ext>
                </a:extLst>
              </a:tr>
              <a:tr h="10618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Censo IPEA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2008-2010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Censo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SUAS 2019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Censo FN-ILPI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2021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75737657"/>
                  </a:ext>
                </a:extLst>
              </a:tr>
              <a:tr h="43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Filantrópicas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987506"/>
                  </a:ext>
                </a:extLst>
              </a:tr>
              <a:tr h="43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Privadas 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72306806"/>
                  </a:ext>
                </a:extLst>
              </a:tr>
              <a:tr h="43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91822127"/>
                  </a:ext>
                </a:extLst>
              </a:tr>
              <a:tr h="43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</a:rPr>
                        <a:t>Total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</a:rPr>
                        <a:t>3.548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</a:rPr>
                        <a:t>1.784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</a:rPr>
                        <a:t>7.029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7243818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B3CBE4D-558E-4548-B6AC-486EB819C09C}"/>
              </a:ext>
            </a:extLst>
          </p:cNvPr>
          <p:cNvSpPr txBox="1"/>
          <p:nvPr/>
        </p:nvSpPr>
        <p:spPr>
          <a:xfrm>
            <a:off x="9538263" y="6400634"/>
            <a:ext cx="177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GIACOMIN, 2022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838E09D-BD99-5AA0-AB2C-A2BF4E30DD65}"/>
              </a:ext>
            </a:extLst>
          </p:cNvPr>
          <p:cNvSpPr txBox="1"/>
          <p:nvPr/>
        </p:nvSpPr>
        <p:spPr>
          <a:xfrm>
            <a:off x="5978236" y="5129704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-23 %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61E7D14-EF33-AF0D-87B2-964E20DEC561}"/>
              </a:ext>
            </a:extLst>
          </p:cNvPr>
          <p:cNvSpPr txBox="1"/>
          <p:nvPr/>
        </p:nvSpPr>
        <p:spPr>
          <a:xfrm>
            <a:off x="6397582" y="5958969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+146%</a:t>
            </a:r>
          </a:p>
        </p:txBody>
      </p:sp>
      <p:sp>
        <p:nvSpPr>
          <p:cNvPr id="13" name="Seta: Curva para Cima 12">
            <a:extLst>
              <a:ext uri="{FF2B5EF4-FFF2-40B4-BE49-F238E27FC236}">
                <a16:creationId xmlns:a16="http://schemas.microsoft.com/office/drawing/2014/main" xmlns="" id="{DF09D350-9FB8-8688-FBC5-9AF581E38DA9}"/>
              </a:ext>
            </a:extLst>
          </p:cNvPr>
          <p:cNvSpPr/>
          <p:nvPr/>
        </p:nvSpPr>
        <p:spPr>
          <a:xfrm>
            <a:off x="5341768" y="5156626"/>
            <a:ext cx="2363191" cy="694621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: Curva para Cima 13">
            <a:extLst>
              <a:ext uri="{FF2B5EF4-FFF2-40B4-BE49-F238E27FC236}">
                <a16:creationId xmlns:a16="http://schemas.microsoft.com/office/drawing/2014/main" xmlns="" id="{624E9917-2DAD-39FC-D8C4-1FD873C26B48}"/>
              </a:ext>
            </a:extLst>
          </p:cNvPr>
          <p:cNvSpPr/>
          <p:nvPr/>
        </p:nvSpPr>
        <p:spPr>
          <a:xfrm>
            <a:off x="4572001" y="5156626"/>
            <a:ext cx="5367646" cy="1325563"/>
          </a:xfrm>
          <a:prstGeom prst="curved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4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9" name="Rectangle 104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9E095C-037D-BB4F-48E4-12452D9E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803113" cy="3979585"/>
          </a:xfrm>
        </p:spPr>
        <p:txBody>
          <a:bodyPr anchor="ctr">
            <a:normAutofit fontScale="92500"/>
          </a:bodyPr>
          <a:lstStyle/>
          <a:p>
            <a:r>
              <a:rPr lang="pt-BR" sz="2400" dirty="0"/>
              <a:t>Não participa do cuidado da população idosa e descumpre seu dever constitucional</a:t>
            </a:r>
          </a:p>
          <a:p>
            <a:r>
              <a:rPr lang="pt-BR" sz="2400" dirty="0"/>
              <a:t>Restringe-se ao abrigamento de poucas pessoas idosas pobres, mas usa de suas aposentadorias e pensões </a:t>
            </a:r>
          </a:p>
          <a:p>
            <a:r>
              <a:rPr lang="pt-BR" sz="2400" dirty="0"/>
              <a:t>Fiscaliza com caráter punitivo, ao invés de ser educativo</a:t>
            </a:r>
          </a:p>
          <a:p>
            <a:r>
              <a:rPr lang="pt-BR" sz="2400" dirty="0"/>
              <a:t>Ministério Público atua ainda de modo  incipiente na cobrança de participação do ente público junto à ILPI</a:t>
            </a: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gentes públicos devem notificar maus-tratos aos idosos no DF">
            <a:extLst>
              <a:ext uri="{FF2B5EF4-FFF2-40B4-BE49-F238E27FC236}">
                <a16:creationId xmlns:a16="http://schemas.microsoft.com/office/drawing/2014/main" xmlns="" id="{E1AEB814-305A-EEAF-8985-9C74CC391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14317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B66B5DE4-3A91-0E71-ED53-02E3F152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8" y="798717"/>
            <a:ext cx="6523759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/>
              <a:t>Até agora, o Estado brasileiro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85843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C4D240-5B34-FE74-6263-267B1584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8" y="798717"/>
            <a:ext cx="6523759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/>
              <a:t>Até agora, o Estado brasileiro</a:t>
            </a:r>
            <a:endParaRPr lang="en-US" sz="3700" dirty="0"/>
          </a:p>
        </p:txBody>
      </p:sp>
      <p:grpSp>
        <p:nvGrpSpPr>
          <p:cNvPr id="2062" name="Group 206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6" name="Rectangle 206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835F323-5518-B9AB-9C50-6E6BCEA25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pt-BR" sz="2400" dirty="0"/>
              <a:t>Oferece muito menos vagas que o necessário, o que gera internações sociais e mortes de pessoas idosas aguardando vagas</a:t>
            </a:r>
          </a:p>
          <a:p>
            <a:r>
              <a:rPr lang="pt-BR" sz="2400" dirty="0"/>
              <a:t>Não estabelece nenhum tipo de financiamento </a:t>
            </a:r>
            <a:r>
              <a:rPr lang="pt-BR" sz="2400" dirty="0" err="1"/>
              <a:t>tri-partite</a:t>
            </a:r>
            <a:r>
              <a:rPr lang="pt-BR" sz="2400" dirty="0"/>
              <a:t> para uma política que é de interesse de todos os entes federados</a:t>
            </a:r>
          </a:p>
          <a:p>
            <a:r>
              <a:rPr lang="pt-BR" sz="2400" dirty="0"/>
              <a:t>Não apoia ILPI privadas com e sem fins econômicos </a:t>
            </a:r>
          </a:p>
          <a:p>
            <a:r>
              <a:rPr lang="pt-BR" sz="2400" dirty="0"/>
              <a:t>Não apoia a família cuidadora</a:t>
            </a: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gentes públicos devem notificar maus-tratos aos idosos no DF">
            <a:extLst>
              <a:ext uri="{FF2B5EF4-FFF2-40B4-BE49-F238E27FC236}">
                <a16:creationId xmlns:a16="http://schemas.microsoft.com/office/drawing/2014/main" xmlns="" id="{CCDA2BE6-469B-D8F8-6077-9D7815D1E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14317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2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A4127C-691B-47A2-AABD-6598B564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243754"/>
            <a:ext cx="3804317" cy="16223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Evolução da oferta de ILPI do SUAS </a:t>
            </a:r>
            <a:br>
              <a:rPr 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 </a:t>
            </a:r>
            <a:br>
              <a:rPr 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ILPI privada nos próximos 30 anos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DBB1302-80A9-422D-A180-E2F0BFC12179}"/>
              </a:ext>
            </a:extLst>
          </p:cNvPr>
          <p:cNvSpPr txBox="1"/>
          <p:nvPr/>
        </p:nvSpPr>
        <p:spPr>
          <a:xfrm>
            <a:off x="648931" y="5600700"/>
            <a:ext cx="3505494" cy="62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Fonte: </a:t>
            </a:r>
            <a:r>
              <a:rPr lang="en-US" sz="2000" dirty="0">
                <a:effectLst/>
              </a:rPr>
              <a:t>GIACOMIN, 2022.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BBC85081-2D56-4DF0-981C-AA6CD273D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44238"/>
              </p:ext>
            </p:extLst>
          </p:nvPr>
        </p:nvGraphicFramePr>
        <p:xfrm>
          <a:off x="5405862" y="807593"/>
          <a:ext cx="6019331" cy="541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79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9A29F7-4977-EF8B-9B34-84C1C409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08" y="195757"/>
            <a:ext cx="6422849" cy="16766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700" dirty="0"/>
              <a:t>Para o Estado cumprir com sua parte no dever constitucional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E20FA99-AAAC-4AF3-9FAE-70742032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xmlns="" id="{9573BE85-6043-4C3A-A7DD-483A0A5F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áfico 4" descr="Vizinhança com preenchimento sólido">
            <a:extLst>
              <a:ext uri="{FF2B5EF4-FFF2-40B4-BE49-F238E27FC236}">
                <a16:creationId xmlns:a16="http://schemas.microsoft.com/office/drawing/2014/main" xmlns="" id="{0220CA36-69F3-3B95-A643-DCAE488B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C43F4DE-C5BA-F3AD-0488-CACDA7A6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1872360"/>
            <a:ext cx="6422848" cy="4426234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Não basta ampliar a oferta de vagas em ILPI filantrópicas, é preciso apoiar quem faz - as ILPI privadas com e sem fins econômicos por meio do(a):</a:t>
            </a:r>
          </a:p>
          <a:p>
            <a:r>
              <a:rPr lang="pt-BR" sz="2400" dirty="0"/>
              <a:t>SUS, que deve cuidar da saúde das pessoas idosas institucionalizadas.</a:t>
            </a:r>
          </a:p>
          <a:p>
            <a:r>
              <a:rPr lang="pt-BR" sz="2400" dirty="0"/>
              <a:t>SUAS que, à semelhança do SUS via ANS, deve regular este sistema privado de oferta de vagas institucionais para zelar pela qualidade do cuidado ofertado.</a:t>
            </a:r>
          </a:p>
          <a:p>
            <a:r>
              <a:rPr lang="pt-BR" sz="2400" dirty="0"/>
              <a:t>Oferta de equipamentos </a:t>
            </a:r>
            <a:r>
              <a:rPr lang="pt-BR" sz="2400" dirty="0" err="1"/>
              <a:t>sociossanitários</a:t>
            </a:r>
            <a:r>
              <a:rPr lang="pt-BR" sz="2400" dirty="0"/>
              <a:t> previstos nas políticas de saúde e de assistência social, de modo que a ILPI possa dialogar com essas modalidades e os potenciais residentes transitar entre esses espaços.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524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9A29F7-4977-EF8B-9B34-84C1C409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08" y="195757"/>
            <a:ext cx="6422849" cy="1676603"/>
          </a:xfrm>
        </p:spPr>
        <p:txBody>
          <a:bodyPr>
            <a:normAutofit/>
          </a:bodyPr>
          <a:lstStyle/>
          <a:p>
            <a:r>
              <a:rPr lang="pt-BR" sz="3700" dirty="0"/>
              <a:t>É urgente!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20FA99-AAAC-4AF3-9FAE-70742032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9573BE85-6043-4C3A-A7DD-483A0A5F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áfico 4" descr="Vizinhança com preenchimento sólido">
            <a:extLst>
              <a:ext uri="{FF2B5EF4-FFF2-40B4-BE49-F238E27FC236}">
                <a16:creationId xmlns:a16="http://schemas.microsoft.com/office/drawing/2014/main" xmlns="" id="{0220CA36-69F3-3B95-A643-DCAE488B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C43F4DE-C5BA-F3AD-0488-CACDA7A6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1685926"/>
            <a:ext cx="6422848" cy="4612668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Criar um cadastro nacional com dados oficiais, municipais, regionais e nacionais sobre ILPI, a população assistida e os recursos disponíveis.</a:t>
            </a:r>
          </a:p>
          <a:p>
            <a:r>
              <a:rPr lang="pt-BR" sz="2400" dirty="0"/>
              <a:t>Incluir a Política Nacional de Cuidados no plano do próximo governo </a:t>
            </a:r>
          </a:p>
          <a:p>
            <a:r>
              <a:rPr lang="pt-BR" sz="2400" dirty="0"/>
              <a:t>Retomar o GT desta política na próxima CIDOSO.</a:t>
            </a:r>
          </a:p>
          <a:p>
            <a:r>
              <a:rPr lang="pt-BR" sz="2400" dirty="0"/>
              <a:t>Implementar uma política intersetorial de cuidados continuados universal, eficiente, proativa e que conte com o efetivo investimento do Estado brasileiro, nos três níveis de governo, garantirá o incentivo, a implementação e o custeio de cuidados domiciliares, comunitários e institucionais para todos os cidadãos. </a:t>
            </a:r>
          </a:p>
        </p:txBody>
      </p:sp>
    </p:spTree>
    <p:extLst>
      <p:ext uri="{BB962C8B-B14F-4D97-AF65-F5344CB8AC3E}">
        <p14:creationId xmlns:p14="http://schemas.microsoft.com/office/powerpoint/2010/main" val="282631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pt-BR" altLang="pt-BR" sz="4000" b="1"/>
              <a:t>Compreensão</a:t>
            </a:r>
          </a:p>
        </p:txBody>
      </p:sp>
      <p:sp>
        <p:nvSpPr>
          <p:cNvPr id="151560" name="Rectangle 151559">
            <a:extLst>
              <a:ext uri="{FF2B5EF4-FFF2-40B4-BE49-F238E27FC236}">
                <a16:creationId xmlns:a16="http://schemas.microsoft.com/office/drawing/2014/main" xmlns="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2" name="Rounded Rectangle 20">
            <a:extLst>
              <a:ext uri="{FF2B5EF4-FFF2-40B4-BE49-F238E27FC236}">
                <a16:creationId xmlns:a16="http://schemas.microsoft.com/office/drawing/2014/main" xmlns="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áfico 2" descr="Vizinhança com preenchimento sólido">
            <a:extLst>
              <a:ext uri="{FF2B5EF4-FFF2-40B4-BE49-F238E27FC236}">
                <a16:creationId xmlns:a16="http://schemas.microsoft.com/office/drawing/2014/main" xmlns="" id="{2555A0FB-A6F9-5DFB-B174-5C353CB4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5802" y="1146801"/>
            <a:ext cx="4564396" cy="4564396"/>
          </a:xfrm>
          <a:prstGeom prst="rect">
            <a:avLst/>
          </a:prstGeom>
          <a:effectLst/>
        </p:spPr>
      </p:pic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622295" y="2438401"/>
            <a:ext cx="4953932" cy="3779520"/>
          </a:xfrm>
        </p:spPr>
        <p:txBody>
          <a:bodyPr>
            <a:normAutofit lnSpcReduction="10000"/>
          </a:bodyPr>
          <a:lstStyle/>
          <a:p>
            <a:r>
              <a:rPr lang="pt-BR" altLang="pt-BR" dirty="0"/>
              <a:t>A questão dos cuidados de longa duração ultrapassa os limites de uma política, seja da saúde ou da assistência social. </a:t>
            </a:r>
          </a:p>
          <a:p>
            <a:r>
              <a:rPr lang="pt-BR" altLang="pt-BR" dirty="0"/>
              <a:t>Essa questão é de todos nós e de como devem ser tratadas as pessoas que precisam de cuidados, que a família não pode ou não consegue oferecer.</a:t>
            </a:r>
          </a:p>
        </p:txBody>
      </p:sp>
    </p:spTree>
    <p:extLst>
      <p:ext uri="{BB962C8B-B14F-4D97-AF65-F5344CB8AC3E}">
        <p14:creationId xmlns:p14="http://schemas.microsoft.com/office/powerpoint/2010/main" val="1786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0AB498AA-AE97-35C6-206C-49D1A928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Obrigada!</a:t>
            </a:r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xmlns="" id="{614596E6-32D4-4C16-8F67-CF0FC1254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7" y="1848080"/>
            <a:ext cx="4640325" cy="4351338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EF22346-6039-48EC-9D4C-F1631A8D1145}"/>
              </a:ext>
            </a:extLst>
          </p:cNvPr>
          <p:cNvSpPr txBox="1"/>
          <p:nvPr/>
        </p:nvSpPr>
        <p:spPr>
          <a:xfrm>
            <a:off x="4070627" y="2561951"/>
            <a:ext cx="7485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2"/>
                </a:solidFill>
              </a:rPr>
              <a:t>Site: </a:t>
            </a:r>
            <a:r>
              <a:rPr lang="it-IT" sz="3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www.frente-ilpi.com.br</a:t>
            </a:r>
            <a:endParaRPr lang="it-IT" sz="3600" dirty="0">
              <a:solidFill>
                <a:schemeClr val="tx2"/>
              </a:solidFill>
            </a:endParaRPr>
          </a:p>
          <a:p>
            <a:pPr algn="ctr"/>
            <a:r>
              <a:rPr lang="it-IT" sz="12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it-IT" sz="3600" dirty="0">
                <a:solidFill>
                  <a:schemeClr val="tx2"/>
                </a:solidFill>
              </a:rPr>
              <a:t>E-mail: </a:t>
            </a:r>
            <a:r>
              <a:rPr lang="it-IT" sz="36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contato@frente-ilpi.com.br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6" name="Picture 2">
            <a:hlinkClick r:id="rId5"/>
            <a:extLst>
              <a:ext uri="{FF2B5EF4-FFF2-40B4-BE49-F238E27FC236}">
                <a16:creationId xmlns:a16="http://schemas.microsoft.com/office/drawing/2014/main" xmlns="" id="{3BF81707-1F98-4C34-BCE6-CBD008FD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93228" y="5112831"/>
            <a:ext cx="526819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B8348ED-3160-472A-9C8B-B85CAC524434}"/>
              </a:ext>
            </a:extLst>
          </p:cNvPr>
          <p:cNvSpPr txBox="1"/>
          <p:nvPr/>
        </p:nvSpPr>
        <p:spPr>
          <a:xfrm>
            <a:off x="6220047" y="4875979"/>
            <a:ext cx="3543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dirty="0"/>
          </a:p>
          <a:p>
            <a:r>
              <a:rPr lang="it-IT" sz="2000" dirty="0"/>
              <a:t>@frentenacional.ilpi </a:t>
            </a:r>
          </a:p>
          <a:p>
            <a:endParaRPr lang="it-IT" sz="2000" dirty="0"/>
          </a:p>
          <a:p>
            <a:r>
              <a:rPr lang="it-IT" sz="2000" dirty="0"/>
              <a:t>@frentenacional.ilpi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31A6B9E4-C5A8-40C6-9A1E-5868184F3BD0}"/>
              </a:ext>
            </a:extLst>
          </p:cNvPr>
          <p:cNvSpPr txBox="1"/>
          <p:nvPr/>
        </p:nvSpPr>
        <p:spPr>
          <a:xfrm>
            <a:off x="5738283" y="4327318"/>
            <a:ext cx="5138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/>
              <a:t>Redes</a:t>
            </a:r>
            <a:r>
              <a:rPr lang="it-IT" sz="2800" dirty="0"/>
              <a:t> </a:t>
            </a:r>
            <a:r>
              <a:rPr lang="it-IT" sz="2800" dirty="0" err="1"/>
              <a:t>Sociais</a:t>
            </a:r>
            <a:r>
              <a:rPr lang="it-IT" sz="2800" dirty="0"/>
              <a:t> / </a:t>
            </a:r>
            <a:r>
              <a:rPr lang="it-IT" sz="2800" dirty="0" err="1"/>
              <a:t>Canais</a:t>
            </a:r>
            <a:r>
              <a:rPr lang="it-IT" sz="2800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433920F-0ECA-457B-AA9D-F04951C56E7B}"/>
              </a:ext>
            </a:extLst>
          </p:cNvPr>
          <p:cNvSpPr txBox="1"/>
          <p:nvPr/>
        </p:nvSpPr>
        <p:spPr>
          <a:xfrm>
            <a:off x="8849075" y="5251610"/>
            <a:ext cx="2289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2000" dirty="0"/>
          </a:p>
          <a:p>
            <a:pPr algn="ctr"/>
            <a:r>
              <a:rPr lang="it-IT" sz="2000" dirty="0"/>
              <a:t>www.youtube.com/frentenacionalilpi </a:t>
            </a:r>
          </a:p>
        </p:txBody>
      </p:sp>
      <p:pic>
        <p:nvPicPr>
          <p:cNvPr id="11" name="Picture 12" descr="youtube-play-button-transparent-png-15 - StudioBoost">
            <a:hlinkClick r:id="rId7"/>
            <a:extLst>
              <a:ext uri="{FF2B5EF4-FFF2-40B4-BE49-F238E27FC236}">
                <a16:creationId xmlns:a16="http://schemas.microsoft.com/office/drawing/2014/main" xmlns="" id="{858C6512-41B4-48A7-A1A4-33261CBE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12" y="5013731"/>
            <a:ext cx="734629" cy="5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go-facebook - 04 cadwork Semsales">
            <a:extLst>
              <a:ext uri="{FF2B5EF4-FFF2-40B4-BE49-F238E27FC236}">
                <a16:creationId xmlns:a16="http://schemas.microsoft.com/office/drawing/2014/main" xmlns="" id="{44E4BEA9-6987-426B-9A1E-0383D31E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90" y="5636723"/>
            <a:ext cx="652095" cy="6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2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528DA5E-C106-49D1-B9DA-1CBBF40A5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43" t="19888" r="26087" b="10512"/>
          <a:stretch/>
        </p:blipFill>
        <p:spPr>
          <a:xfrm>
            <a:off x="2243283" y="1343750"/>
            <a:ext cx="5942156" cy="5069137"/>
          </a:xfrm>
          <a:prstGeom prst="rect">
            <a:avLst/>
          </a:prstGeom>
        </p:spPr>
      </p:pic>
      <p:grpSp>
        <p:nvGrpSpPr>
          <p:cNvPr id="2" name="Agrupar 10">
            <a:extLst>
              <a:ext uri="{FF2B5EF4-FFF2-40B4-BE49-F238E27FC236}">
                <a16:creationId xmlns:a16="http://schemas.microsoft.com/office/drawing/2014/main" xmlns="" id="{D7571D68-FA53-4A66-B720-D7F20B88D6B2}"/>
              </a:ext>
            </a:extLst>
          </p:cNvPr>
          <p:cNvGrpSpPr/>
          <p:nvPr/>
        </p:nvGrpSpPr>
        <p:grpSpPr>
          <a:xfrm>
            <a:off x="6960273" y="298801"/>
            <a:ext cx="3865418" cy="3848238"/>
            <a:chOff x="5879616" y="645175"/>
            <a:chExt cx="3865418" cy="3848238"/>
          </a:xfrm>
        </p:grpSpPr>
        <p:pic>
          <p:nvPicPr>
            <p:cNvPr id="12" name="Picture 2" descr="É uma tristeza muito grande. Mais uma... - Edmilson Rodrigues ...">
              <a:extLst>
                <a:ext uri="{FF2B5EF4-FFF2-40B4-BE49-F238E27FC236}">
                  <a16:creationId xmlns:a16="http://schemas.microsoft.com/office/drawing/2014/main" xmlns="" id="{04D3C6B4-6256-4E5B-83A9-B16D07573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616" y="645175"/>
              <a:ext cx="3865418" cy="3848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005C2668-C682-4EEA-A13B-865CF83E7802}"/>
                </a:ext>
              </a:extLst>
            </p:cNvPr>
            <p:cNvSpPr/>
            <p:nvPr/>
          </p:nvSpPr>
          <p:spPr>
            <a:xfrm>
              <a:off x="7359248" y="1335024"/>
              <a:ext cx="2162645" cy="2302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dirty="0">
                  <a:solidFill>
                    <a:schemeClr val="tx1"/>
                  </a:solidFill>
                  <a:latin typeface="Impact" panose="020B0806030902050204" pitchFamily="34" charset="0"/>
                </a:rPr>
                <a:t>689.000 vidas perdidas</a:t>
              </a:r>
            </a:p>
          </p:txBody>
        </p:sp>
      </p:grp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E04A3CC1-A7F3-4ABF-876A-B68A231C5C74}"/>
              </a:ext>
            </a:extLst>
          </p:cNvPr>
          <p:cNvCxnSpPr>
            <a:cxnSpLocks/>
          </p:cNvCxnSpPr>
          <p:nvPr/>
        </p:nvCxnSpPr>
        <p:spPr>
          <a:xfrm>
            <a:off x="3055232" y="3657600"/>
            <a:ext cx="907168" cy="1745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5B44DB5-A7AD-463B-A213-F0CD26B76551}"/>
              </a:ext>
            </a:extLst>
          </p:cNvPr>
          <p:cNvSpPr txBox="1"/>
          <p:nvPr/>
        </p:nvSpPr>
        <p:spPr>
          <a:xfrm>
            <a:off x="1515003" y="3011269"/>
            <a:ext cx="3080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Criação da Frente Nacional de 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Fortalecimento à ILPI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61F1145-E9C0-4F5F-AD0F-7F3D56F7EC62}"/>
              </a:ext>
            </a:extLst>
          </p:cNvPr>
          <p:cNvSpPr txBox="1"/>
          <p:nvPr/>
        </p:nvSpPr>
        <p:spPr>
          <a:xfrm>
            <a:off x="3694538" y="466591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122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195411" y="1118155"/>
            <a:ext cx="5510396" cy="88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104B6F"/>
                </a:solidFill>
              </a:rPr>
              <a:t>Mortes por Covid-19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38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93A0D7-A1C2-38A3-1404-E9DCB157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Até quando as ILPI permanecerão invisíveis para o poder público?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brir portas | Mensagens Para Compartilhar">
            <a:extLst>
              <a:ext uri="{FF2B5EF4-FFF2-40B4-BE49-F238E27FC236}">
                <a16:creationId xmlns:a16="http://schemas.microsoft.com/office/drawing/2014/main" xmlns="" id="{CBBD5D4E-78D5-3853-F3EB-2001DAD2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245" r="2914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487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90961B-858F-3B72-9578-0E60F6B6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Década do Envelhecimento Saudável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1EC57C8-8917-3698-5659-80C4C89FB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0" t="15145" r="22935" b="6010"/>
          <a:stretch/>
        </p:blipFill>
        <p:spPr>
          <a:xfrm>
            <a:off x="6912061" y="1754690"/>
            <a:ext cx="4906324" cy="403592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151BAEE-4863-CA5F-D8E5-CBFDE86A08E7}"/>
              </a:ext>
            </a:extLst>
          </p:cNvPr>
          <p:cNvSpPr txBox="1">
            <a:spLocks/>
          </p:cNvSpPr>
          <p:nvPr/>
        </p:nvSpPr>
        <p:spPr>
          <a:xfrm>
            <a:off x="6684264" y="2898648"/>
            <a:ext cx="4892040" cy="3209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Espaço Reservado para Conteúdo 6">
            <a:extLst>
              <a:ext uri="{FF2B5EF4-FFF2-40B4-BE49-F238E27FC236}">
                <a16:creationId xmlns:a16="http://schemas.microsoft.com/office/drawing/2014/main" xmlns="" id="{8F616F09-08B7-2EED-1E24-ADA9D76FB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571742"/>
              </p:ext>
            </p:extLst>
          </p:nvPr>
        </p:nvGraphicFramePr>
        <p:xfrm>
          <a:off x="-916913" y="1664986"/>
          <a:ext cx="1060717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F5508BE1-01DE-1DD6-26D3-9943DE15BA5E}"/>
              </a:ext>
            </a:extLst>
          </p:cNvPr>
          <p:cNvSpPr/>
          <p:nvPr/>
        </p:nvSpPr>
        <p:spPr>
          <a:xfrm>
            <a:off x="914400" y="5135384"/>
            <a:ext cx="1341912" cy="8659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47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D5FB80-CDBA-4E4F-A8A7-32B2A5EC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92" y="580446"/>
            <a:ext cx="4399106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Cuidados de longa duração - Definição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2EEE8F11-3582-44B7-9869-F2D26D7DD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141F1CC-6A53-4BCF-9127-AABB52E24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C20C2C41-D9A8-45BE-9E21-91268EC18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61B2B49-7142-4CA8-A929-4671548E6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38B1FC8-38BF-4066-8F4A-12EEC1C1A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178B4B56-5CC4-4608-A9A9-996108D35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áfico 6" descr="Início com preenchimento sólido">
            <a:extLst>
              <a:ext uri="{FF2B5EF4-FFF2-40B4-BE49-F238E27FC236}">
                <a16:creationId xmlns:a16="http://schemas.microsoft.com/office/drawing/2014/main" xmlns="" id="{B49AE55F-C216-500E-FF80-5910281B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4057" y="276649"/>
            <a:ext cx="2239280" cy="2239280"/>
          </a:xfrm>
          <a:prstGeom prst="rect">
            <a:avLst/>
          </a:prstGeom>
        </p:spPr>
      </p:pic>
      <p:pic>
        <p:nvPicPr>
          <p:cNvPr id="9" name="Gráfico 8" descr="Vizinhança estrutura de tópicos">
            <a:extLst>
              <a:ext uri="{FF2B5EF4-FFF2-40B4-BE49-F238E27FC236}">
                <a16:creationId xmlns:a16="http://schemas.microsoft.com/office/drawing/2014/main" xmlns="" id="{147708A4-6054-21DC-4DC1-49321B0A2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9913" y="4658549"/>
            <a:ext cx="1921933" cy="1921933"/>
          </a:xfrm>
          <a:prstGeom prst="rect">
            <a:avLst/>
          </a:prstGeom>
        </p:spPr>
      </p:pic>
      <p:pic>
        <p:nvPicPr>
          <p:cNvPr id="11" name="Gráfico 10" descr="Escola estrutura de tópicos">
            <a:extLst>
              <a:ext uri="{FF2B5EF4-FFF2-40B4-BE49-F238E27FC236}">
                <a16:creationId xmlns:a16="http://schemas.microsoft.com/office/drawing/2014/main" xmlns="" id="{EEE42828-4C95-4DFF-0B0D-235292DBC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60390" y="3133476"/>
            <a:ext cx="1858273" cy="185827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A98C47D-7A06-448C-9267-995A8B9D7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446" y="2829119"/>
            <a:ext cx="4238563" cy="3181684"/>
          </a:xfrm>
        </p:spPr>
        <p:txBody>
          <a:bodyPr anchor="t">
            <a:normAutofit/>
          </a:bodyPr>
          <a:lstStyle/>
          <a:p>
            <a:r>
              <a:rPr lang="pt-BR" dirty="0"/>
              <a:t>Cuidados continuados ou serviços que as pessoas mais velhas precisam para ajudá-las a realizar cuidados pessoais e tarefas domésticas, bem como para manter relações sociais.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359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3156CC-151B-96BE-4CF1-E665106D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2533057"/>
            <a:ext cx="3091607" cy="16554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sz="3600" dirty="0"/>
              <a:t>Qual é o </a:t>
            </a:r>
            <a:r>
              <a:rPr lang="pt-BR" sz="3600" b="1" dirty="0"/>
              <a:t>sistema de cuidados</a:t>
            </a:r>
            <a:r>
              <a:rPr lang="pt-BR" sz="3600" dirty="0"/>
              <a:t> </a:t>
            </a:r>
            <a:r>
              <a:rPr lang="pt-BR" sz="3600" b="1" dirty="0"/>
              <a:t>vigente</a:t>
            </a:r>
            <a:r>
              <a:rPr lang="pt-BR" sz="3600" dirty="0"/>
              <a:t> no Brasil?</a:t>
            </a:r>
            <a:endParaRPr lang="en-US" sz="3600" kern="1200" dirty="0"/>
          </a:p>
        </p:txBody>
      </p:sp>
      <p:pic>
        <p:nvPicPr>
          <p:cNvPr id="18436" name="Picture 3" descr="Edifício de tijolos&#10;&#10;Descrição gerada automaticamente com confiança baix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r="4900" b="-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pt-BR" altLang="en-US" sz="2000"/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en-US" sz="2000"/>
              <a:t>	</a:t>
            </a: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123437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04186FE-98F6-4A96-ACBB-2B2AAD79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Cenário atual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9640E9-75A6-452D-87A6-A96A18610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Brasil, inexiste uma política nacional de CLD e a expressão prática mais clara desta lacuna é a oferta reduzida e heterogênea de ILPI.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Espaço Reservado para Conteúdo 1">
            <a:extLst>
              <a:ext uri="{FF2B5EF4-FFF2-40B4-BE49-F238E27FC236}">
                <a16:creationId xmlns:a16="http://schemas.microsoft.com/office/drawing/2014/main" xmlns="" id="{A48E78A8-B616-48E2-9832-85F8EBE5A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027224"/>
              </p:ext>
            </p:extLst>
          </p:nvPr>
        </p:nvGraphicFramePr>
        <p:xfrm>
          <a:off x="1485900" y="3255818"/>
          <a:ext cx="8392391" cy="305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8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38EA9F-413E-4D84-807B-7693646D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593BC83-6879-4C9B-8998-21C54AC4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C4B63E6-598A-49E1-8AA8-130F532692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09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57DD0D3-F869-46D0-944C-6EC60E19E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3727395-42FC-A3EB-EF2C-2004EE8E0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2" r="20055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C41AE02-29A9-475C-99C0-42B7C0D7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722" y="1603079"/>
            <a:ext cx="5685150" cy="459046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pt-BR" sz="2200" dirty="0"/>
              <a:t>    47,6% dos adultos e idosos brasileiros  com 1 ou + DCNT</a:t>
            </a:r>
          </a:p>
          <a:p>
            <a:pPr marL="0" lvl="0" indent="0">
              <a:buNone/>
            </a:pPr>
            <a:r>
              <a:rPr lang="pt-BR" sz="2200" dirty="0"/>
              <a:t>    14% dos idosos com alguma incapacidade </a:t>
            </a:r>
          </a:p>
          <a:p>
            <a:pPr lvl="0"/>
            <a:r>
              <a:rPr lang="pt-BR" sz="2200" dirty="0"/>
              <a:t>= </a:t>
            </a:r>
            <a:r>
              <a:rPr lang="pt-BR" sz="2400" dirty="0"/>
              <a:t>5 milhões de idosos</a:t>
            </a:r>
          </a:p>
          <a:p>
            <a:pPr marL="0" indent="0" algn="r">
              <a:buNone/>
            </a:pPr>
            <a:r>
              <a:rPr lang="pt-BR" sz="2400" dirty="0"/>
              <a:t>PNS, 2019</a:t>
            </a:r>
          </a:p>
          <a:p>
            <a:pPr marL="0" indent="0" algn="ctr">
              <a:buNone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Oferta: </a:t>
            </a:r>
          </a:p>
          <a:p>
            <a:r>
              <a:rPr lang="pt-BR" sz="2400" dirty="0"/>
              <a:t>O país desconhece: quantas são, onde estão, qual a natureza jurídica, os serviços e atividades ofertados e quanto custa este cuidado em ILPI. </a:t>
            </a:r>
          </a:p>
          <a:p>
            <a:endParaRPr lang="pt-BR" sz="2400" dirty="0"/>
          </a:p>
        </p:txBody>
      </p:sp>
      <p:sp>
        <p:nvSpPr>
          <p:cNvPr id="7" name="Seta: Curva para a Direita 6">
            <a:extLst>
              <a:ext uri="{FF2B5EF4-FFF2-40B4-BE49-F238E27FC236}">
                <a16:creationId xmlns:a16="http://schemas.microsoft.com/office/drawing/2014/main" xmlns="" id="{3FB5283A-5FE4-F5EC-EEBB-6CC3674DAA7B}"/>
              </a:ext>
            </a:extLst>
          </p:cNvPr>
          <p:cNvSpPr/>
          <p:nvPr/>
        </p:nvSpPr>
        <p:spPr>
          <a:xfrm>
            <a:off x="5303042" y="1686296"/>
            <a:ext cx="792958" cy="1496291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6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680</Words>
  <Application>Microsoft Office PowerPoint</Application>
  <PresentationFormat>Widescreen</PresentationFormat>
  <Paragraphs>95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Segoe UI</vt:lpstr>
      <vt:lpstr>Times New Roman</vt:lpstr>
      <vt:lpstr>Tema do Office</vt:lpstr>
      <vt:lpstr>Necessidade de Fortalecimento das Instituições de Longa Permanência para Idosos</vt:lpstr>
      <vt:lpstr>Mortes por Covid-19</vt:lpstr>
      <vt:lpstr>Até quando as ILPI permanecerão invisíveis para o poder público?</vt:lpstr>
      <vt:lpstr>Década do Envelhecimento Saudável</vt:lpstr>
      <vt:lpstr>Cuidados de longa duração - Definição</vt:lpstr>
      <vt:lpstr>Qual é o sistema de cuidados vigente no Brasil?</vt:lpstr>
      <vt:lpstr>Cenário atual</vt:lpstr>
      <vt:lpstr>Apresentação do PowerPoint</vt:lpstr>
      <vt:lpstr>Apresentação do PowerPoint</vt:lpstr>
      <vt:lpstr>Cenário atual</vt:lpstr>
      <vt:lpstr>Até agora, o Estado brasileiro</vt:lpstr>
      <vt:lpstr>Até agora, o Estado brasileiro</vt:lpstr>
      <vt:lpstr>Evolução da oferta de ILPI do SUAS  X  ILPI privada nos próximos 30 anos</vt:lpstr>
      <vt:lpstr>Para o Estado cumprir com sua parte no dever constitucional</vt:lpstr>
      <vt:lpstr>É urgente!</vt:lpstr>
      <vt:lpstr>Compreensão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Envelhecimento da população brasileira: projeções da demanda e dos custos de instituições de longa permanência para idosos</dc:title>
  <dc:creator>KARLA CRISTINA GIACOMIN</dc:creator>
  <cp:lastModifiedBy>Stella Ribeiro de Castro</cp:lastModifiedBy>
  <cp:revision>23</cp:revision>
  <cp:lastPrinted>2022-11-16T11:15:55Z</cp:lastPrinted>
  <dcterms:created xsi:type="dcterms:W3CDTF">2022-04-24T23:26:19Z</dcterms:created>
  <dcterms:modified xsi:type="dcterms:W3CDTF">2022-11-16T11:17:20Z</dcterms:modified>
</cp:coreProperties>
</file>