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71" r:id="rId3"/>
    <p:sldId id="277" r:id="rId4"/>
    <p:sldId id="276" r:id="rId5"/>
    <p:sldId id="278" r:id="rId6"/>
    <p:sldId id="279" r:id="rId7"/>
    <p:sldId id="280" r:id="rId8"/>
    <p:sldId id="281" r:id="rId9"/>
    <p:sldId id="282" r:id="rId10"/>
    <p:sldId id="269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1230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59605-4EFF-42A7-AAEB-3880FB340AB0}" type="datetimeFigureOut">
              <a:rPr lang="pt-BR" smtClean="0"/>
              <a:t>12/06/2017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256F8-8493-47F3-968F-593C88714D84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4230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6/12/2017</a:t>
            </a:fld>
            <a:endParaRPr lang="en-US" dirty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6/12/2017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6/12/2017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6/12/2017</a:t>
            </a:fld>
            <a:endParaRPr lang="en-US" dirty="0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6/12/2017</a:t>
            </a:fld>
            <a:endParaRPr lang="en-US" dirty="0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6/12/2017</a:t>
            </a:fld>
            <a:endParaRPr lang="en-US" dirty="0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6/12/2017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6/12/2017</a:t>
            </a:fld>
            <a:endParaRPr lang="en-US" dirty="0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6/12/2017</a:t>
            </a:fld>
            <a:endParaRPr lang="en-US" dirty="0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6/12/2017</a:t>
            </a:fld>
            <a:endParaRPr lang="en-US" dirty="0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6/12/2017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‹nº›</a:t>
            </a:fld>
            <a:endParaRPr kumimoji="0" lang="en-US" dirty="0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6/12/2017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eaLnBrk="1" latinLnBrk="0" hangingPunct="1"/>
            <a:fld id="{CA15C064-DD44-4CAC-873E-2D1F54821676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Campanha </a:t>
            </a:r>
            <a:r>
              <a:rPr lang="pt-BR" dirty="0" err="1" smtClean="0"/>
              <a:t>mercosul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12/</a:t>
            </a:r>
            <a:r>
              <a:rPr lang="pt-BR" dirty="0" err="1" smtClean="0"/>
              <a:t>jun</a:t>
            </a:r>
            <a:r>
              <a:rPr lang="pt-BR" dirty="0" smtClean="0"/>
              <a:t>/2017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Direitos da Pessoa Idosa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326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COORDENAÇÃO-GERAL DOS DIREITOS DA PESSOA IDOSA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Sérgio Paulo Nascimento – </a:t>
            </a:r>
            <a:r>
              <a:rPr lang="pt-BR" u="sng" dirty="0" smtClean="0"/>
              <a:t>sergio.nascimento@sdh.gov.br</a:t>
            </a:r>
            <a:endParaRPr lang="pt-BR" u="sng" dirty="0"/>
          </a:p>
        </p:txBody>
      </p:sp>
    </p:spTree>
    <p:extLst>
      <p:ext uri="{BB962C8B-B14F-4D97-AF65-F5344CB8AC3E}">
        <p14:creationId xmlns:p14="http://schemas.microsoft.com/office/powerpoint/2010/main" val="1459775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pt-BR" sz="2400" dirty="0" smtClean="0"/>
              <a:t>O Mercosul possui uma institucionalidade para tratar da convergência estrutural e de temas comuns em Direitos Humanos, que incluem direitos da pessoa idosa:</a:t>
            </a:r>
          </a:p>
          <a:p>
            <a:pPr lvl="2"/>
            <a:r>
              <a:rPr lang="pt-BR" sz="2000" dirty="0" err="1" smtClean="0"/>
              <a:t>Raadh</a:t>
            </a:r>
            <a:r>
              <a:rPr lang="pt-BR" sz="2000" dirty="0" smtClean="0"/>
              <a:t> - Reunião de Altas Autoridades em Direitos Humanos</a:t>
            </a:r>
          </a:p>
          <a:p>
            <a:pPr lvl="3"/>
            <a:r>
              <a:rPr lang="pt-BR" sz="1600" dirty="0" smtClean="0"/>
              <a:t>Comissão Permanente sobre Pessoas Idosas</a:t>
            </a:r>
          </a:p>
          <a:p>
            <a:pPr lvl="2"/>
            <a:r>
              <a:rPr lang="pt-BR" sz="2000" dirty="0"/>
              <a:t>IPPDH - Instituto de Políticas Públicas em Direitos </a:t>
            </a:r>
            <a:r>
              <a:rPr lang="pt-BR" sz="2000" dirty="0" smtClean="0"/>
              <a:t>Humanos</a:t>
            </a:r>
          </a:p>
          <a:p>
            <a:pPr lvl="1"/>
            <a:r>
              <a:rPr lang="pt-BR" sz="2400" dirty="0" smtClean="0"/>
              <a:t>Nas duas últimas </a:t>
            </a:r>
            <a:r>
              <a:rPr lang="pt-BR" sz="2400" dirty="0" err="1" smtClean="0"/>
              <a:t>Raadh</a:t>
            </a:r>
            <a:r>
              <a:rPr lang="pt-BR" sz="2400" dirty="0" smtClean="0"/>
              <a:t> (28</a:t>
            </a:r>
            <a:r>
              <a:rPr lang="pt-BR" sz="2400" strike="sngStrike" dirty="0" smtClean="0"/>
              <a:t>ª</a:t>
            </a:r>
            <a:r>
              <a:rPr lang="pt-BR" sz="2400" dirty="0" smtClean="0"/>
              <a:t>, no Uruguai, e 29</a:t>
            </a:r>
            <a:r>
              <a:rPr lang="pt-BR" sz="2400" strike="sngStrike" dirty="0" smtClean="0"/>
              <a:t>ª</a:t>
            </a:r>
            <a:r>
              <a:rPr lang="pt-BR" sz="2400" dirty="0" smtClean="0"/>
              <a:t>, na Argentina), foi demandada e aprovada a </a:t>
            </a:r>
            <a:r>
              <a:rPr lang="pt-BR" sz="2400" dirty="0"/>
              <a:t>instituição de uma </a:t>
            </a:r>
            <a:r>
              <a:rPr lang="pt-BR" sz="2400" dirty="0" smtClean="0"/>
              <a:t>campanha sobre os direitos da pessoa idosa no Mercosul</a:t>
            </a:r>
          </a:p>
          <a:p>
            <a:pPr lvl="1"/>
            <a:r>
              <a:rPr lang="pt-BR" sz="2400" dirty="0" smtClean="0"/>
              <a:t>A proposta de campanha aprovada foi desenvolvida pelo IPPDH (em espanhol) e será esboçada a seguir</a:t>
            </a:r>
            <a:endParaRPr lang="pt-BR" sz="2400" dirty="0"/>
          </a:p>
          <a:p>
            <a:pPr lvl="2"/>
            <a:endParaRPr lang="pt-BR" dirty="0" smtClean="0"/>
          </a:p>
          <a:p>
            <a:pPr lvl="1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279563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Premissas da campanha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pt-BR" dirty="0" smtClean="0"/>
              <a:t>Dar </a:t>
            </a:r>
            <a:r>
              <a:rPr lang="pt-BR" dirty="0"/>
              <a:t>visibilidade </a:t>
            </a:r>
            <a:r>
              <a:rPr lang="pt-BR" dirty="0" smtClean="0"/>
              <a:t>às </a:t>
            </a:r>
            <a:r>
              <a:rPr lang="pt-BR" b="1" u="sng" dirty="0"/>
              <a:t>pessoas idosas como possuidoras e protagonistas de direitos</a:t>
            </a:r>
            <a:r>
              <a:rPr lang="pt-BR" dirty="0"/>
              <a:t>, rompendo </a:t>
            </a:r>
            <a:r>
              <a:rPr lang="pt-BR" dirty="0" smtClean="0"/>
              <a:t>estereótipos;</a:t>
            </a:r>
          </a:p>
          <a:p>
            <a:pPr lvl="1"/>
            <a:r>
              <a:rPr lang="pt-BR" dirty="0" smtClean="0"/>
              <a:t>Será </a:t>
            </a:r>
            <a:r>
              <a:rPr lang="pt-BR" dirty="0"/>
              <a:t>dirigida principalmente </a:t>
            </a:r>
            <a:r>
              <a:rPr lang="pt-BR" dirty="0" smtClean="0"/>
              <a:t>a:</a:t>
            </a:r>
          </a:p>
          <a:p>
            <a:pPr lvl="2"/>
            <a:r>
              <a:rPr lang="pt-BR" dirty="0" smtClean="0"/>
              <a:t>servidores </a:t>
            </a:r>
            <a:r>
              <a:rPr lang="pt-BR" dirty="0"/>
              <a:t>públicos </a:t>
            </a:r>
            <a:r>
              <a:rPr lang="pt-BR" dirty="0" smtClean="0"/>
              <a:t>- conscientizando </a:t>
            </a:r>
            <a:r>
              <a:rPr lang="pt-BR" dirty="0"/>
              <a:t>sobre a necessidade do bom trato e informando sobre como fazê-lo garantindo </a:t>
            </a:r>
            <a:r>
              <a:rPr lang="pt-BR" dirty="0" smtClean="0"/>
              <a:t>dignidade;</a:t>
            </a:r>
          </a:p>
          <a:p>
            <a:pPr lvl="2"/>
            <a:r>
              <a:rPr lang="pt-BR" dirty="0" smtClean="0"/>
              <a:t>pessoas </a:t>
            </a:r>
            <a:r>
              <a:rPr lang="pt-BR" dirty="0"/>
              <a:t>idosas </a:t>
            </a:r>
            <a:r>
              <a:rPr lang="pt-BR" dirty="0" smtClean="0"/>
              <a:t>- para </a:t>
            </a:r>
            <a:r>
              <a:rPr lang="pt-BR" dirty="0"/>
              <a:t>que se identifiquem como pessoas com </a:t>
            </a:r>
            <a:r>
              <a:rPr lang="pt-BR" dirty="0" smtClean="0"/>
              <a:t>direitos;</a:t>
            </a:r>
          </a:p>
          <a:p>
            <a:pPr lvl="2"/>
            <a:r>
              <a:rPr lang="pt-BR" dirty="0" smtClean="0"/>
              <a:t>sociedade </a:t>
            </a:r>
            <a:r>
              <a:rPr lang="pt-BR" dirty="0"/>
              <a:t>em geral </a:t>
            </a:r>
            <a:r>
              <a:rPr lang="pt-BR" dirty="0" smtClean="0"/>
              <a:t>- conscientizando </a:t>
            </a:r>
            <a:r>
              <a:rPr lang="pt-BR" dirty="0"/>
              <a:t>que pessoas idosas têm direitos que todas as demais devem </a:t>
            </a:r>
            <a:r>
              <a:rPr lang="pt-BR" dirty="0" smtClean="0"/>
              <a:t>conhecer.</a:t>
            </a:r>
            <a:endParaRPr lang="pt-BR" dirty="0" smtClean="0"/>
          </a:p>
          <a:p>
            <a:pPr lvl="1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000576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Formatos da campanha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pt-BR" dirty="0"/>
              <a:t>C</a:t>
            </a:r>
            <a:r>
              <a:rPr lang="pt-BR" dirty="0" smtClean="0"/>
              <a:t>onjunto </a:t>
            </a:r>
            <a:r>
              <a:rPr lang="pt-BR" dirty="0"/>
              <a:t>de cartazes </a:t>
            </a:r>
            <a:r>
              <a:rPr lang="pt-BR" dirty="0" smtClean="0"/>
              <a:t>sobre o cotidiano de pessoas idosas, </a:t>
            </a:r>
            <a:r>
              <a:rPr lang="pt-BR" dirty="0"/>
              <a:t>incluindo textos da </a:t>
            </a:r>
            <a:r>
              <a:rPr lang="pt-BR" dirty="0" smtClean="0"/>
              <a:t>Convenção;</a:t>
            </a:r>
          </a:p>
          <a:p>
            <a:pPr lvl="2"/>
            <a:r>
              <a:rPr lang="pt-BR" dirty="0" smtClean="0"/>
              <a:t>materiais com </a:t>
            </a:r>
            <a:r>
              <a:rPr lang="pt-BR" dirty="0"/>
              <a:t>a possibilidade de impressão, mas </a:t>
            </a:r>
            <a:r>
              <a:rPr lang="pt-BR" i="1" dirty="0"/>
              <a:t>a priori</a:t>
            </a:r>
            <a:r>
              <a:rPr lang="pt-BR" dirty="0"/>
              <a:t> </a:t>
            </a:r>
            <a:r>
              <a:rPr lang="pt-BR" dirty="0" smtClean="0"/>
              <a:t>para sítios digitais de </a:t>
            </a:r>
            <a:r>
              <a:rPr lang="pt-BR" dirty="0"/>
              <a:t>instituições </a:t>
            </a:r>
            <a:r>
              <a:rPr lang="pt-BR" dirty="0" smtClean="0"/>
              <a:t>públicas;</a:t>
            </a:r>
            <a:endParaRPr lang="pt-BR" dirty="0"/>
          </a:p>
          <a:p>
            <a:pPr lvl="1"/>
            <a:r>
              <a:rPr lang="pt-BR" dirty="0" smtClean="0"/>
              <a:t>Divulgação </a:t>
            </a:r>
            <a:r>
              <a:rPr lang="pt-BR" dirty="0"/>
              <a:t>de </a:t>
            </a:r>
            <a:r>
              <a:rPr lang="pt-BR" i="1" dirty="0" err="1" smtClean="0"/>
              <a:t>flyers</a:t>
            </a:r>
            <a:r>
              <a:rPr lang="pt-BR" dirty="0" smtClean="0"/>
              <a:t> </a:t>
            </a:r>
            <a:r>
              <a:rPr lang="pt-BR" dirty="0"/>
              <a:t>em redes sociais em </a:t>
            </a:r>
            <a:r>
              <a:rPr lang="pt-BR" dirty="0" smtClean="0"/>
              <a:t>alusão às datas comemorativas - </a:t>
            </a:r>
            <a:r>
              <a:rPr lang="pt-BR" dirty="0"/>
              <a:t>Dia Internacional </a:t>
            </a:r>
            <a:r>
              <a:rPr lang="pt-BR" dirty="0" smtClean="0"/>
              <a:t>da Pessoa Idosa (1</a:t>
            </a:r>
            <a:r>
              <a:rPr lang="pt-BR" strike="sngStrike" dirty="0" smtClean="0"/>
              <a:t>º</a:t>
            </a:r>
            <a:r>
              <a:rPr lang="pt-BR" dirty="0" smtClean="0"/>
              <a:t> de outubro) e dias nacionais </a:t>
            </a:r>
            <a:r>
              <a:rPr lang="pt-BR" dirty="0"/>
              <a:t>de cada </a:t>
            </a:r>
            <a:r>
              <a:rPr lang="pt-BR" dirty="0" smtClean="0"/>
              <a:t>país, buscando também indução das demais esferas federativas</a:t>
            </a:r>
            <a:endParaRPr lang="pt-BR" dirty="0" smtClean="0"/>
          </a:p>
          <a:p>
            <a:pPr lvl="1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694484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MATERIAIS da campanha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268760"/>
            <a:ext cx="8255000" cy="546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861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MATERIAIS da campanha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268760"/>
            <a:ext cx="8255000" cy="546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397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MATERIAIS da campanha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268760"/>
            <a:ext cx="8255000" cy="546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476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MATERIAIS da campanha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268760"/>
            <a:ext cx="8255000" cy="546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401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MATERIAIS da campanha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268760"/>
            <a:ext cx="8255000" cy="546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4816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231</TotalTime>
  <Words>273</Words>
  <Application>Microsoft Office PowerPoint</Application>
  <PresentationFormat>Apresentação na tela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Viagem</vt:lpstr>
      <vt:lpstr>Campanha mercosul 12/jun/2017</vt:lpstr>
      <vt:lpstr>CONTEXTO</vt:lpstr>
      <vt:lpstr>Premissas da campanha</vt:lpstr>
      <vt:lpstr>Formatos da campanha</vt:lpstr>
      <vt:lpstr>MATERIAIS da campanha</vt:lpstr>
      <vt:lpstr>MATERIAIS da campanha</vt:lpstr>
      <vt:lpstr>MATERIAIS da campanha</vt:lpstr>
      <vt:lpstr>MATERIAIS da campanha</vt:lpstr>
      <vt:lpstr>MATERIAIS da campanha</vt:lpstr>
      <vt:lpstr>COORDENAÇÃO-GERAL DOS DIREITOS DA PESSOA IDOSA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MATRIZ INTERSETORIAL DE INDICADORES SOBRE A PESSOA IDOSA</dc:title>
  <dc:creator>Sergio Paulo da Silveira Nascimento</dc:creator>
  <cp:lastModifiedBy>Sergio Paulo da Silveira Nascimento</cp:lastModifiedBy>
  <cp:revision>27</cp:revision>
  <cp:lastPrinted>2016-10-18T12:00:02Z</cp:lastPrinted>
  <dcterms:created xsi:type="dcterms:W3CDTF">2016-10-18T11:22:42Z</dcterms:created>
  <dcterms:modified xsi:type="dcterms:W3CDTF">2017-06-12T13:51:09Z</dcterms:modified>
</cp:coreProperties>
</file>