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20"/>
  </p:handoutMasterIdLst>
  <p:sldIdLst>
    <p:sldId id="256" r:id="rId4"/>
    <p:sldId id="257" r:id="rId5"/>
    <p:sldId id="261" r:id="rId6"/>
    <p:sldId id="262" r:id="rId7"/>
    <p:sldId id="259" r:id="rId8"/>
    <p:sldId id="289" r:id="rId9"/>
    <p:sldId id="260" r:id="rId10"/>
    <p:sldId id="390" r:id="rId11"/>
    <p:sldId id="385" r:id="rId12"/>
    <p:sldId id="392" r:id="rId13"/>
    <p:sldId id="265" r:id="rId14"/>
    <p:sldId id="264" r:id="rId15"/>
    <p:sldId id="299" r:id="rId16"/>
    <p:sldId id="300" r:id="rId17"/>
    <p:sldId id="263" r:id="rId18"/>
    <p:sldId id="270" r:id="rId1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Plan3!$C$2</c:f>
              <c:strCache>
                <c:ptCount val="1"/>
                <c:pt idx="0">
                  <c:v>Média denúncias/ano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Plan3!$B$3:$B$8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Plan3!$C$3:$C$8</c:f>
              <c:numCache>
                <c:formatCode>General</c:formatCode>
                <c:ptCount val="6"/>
                <c:pt idx="0">
                  <c:v>16079</c:v>
                </c:pt>
                <c:pt idx="1">
                  <c:v>28114</c:v>
                </c:pt>
                <c:pt idx="2">
                  <c:v>26125</c:v>
                </c:pt>
                <c:pt idx="3">
                  <c:v>19213</c:v>
                </c:pt>
                <c:pt idx="4">
                  <c:v>16998</c:v>
                </c:pt>
                <c:pt idx="5">
                  <c:v>14605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D4-4F38-809C-3E3FD5F893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1510272"/>
        <c:axId val="51520256"/>
      </c:barChart>
      <c:lineChart>
        <c:grouping val="standard"/>
        <c:varyColors val="0"/>
        <c:ser>
          <c:idx val="1"/>
          <c:order val="1"/>
          <c:tx>
            <c:strRef>
              <c:f>Plan3!$D$2</c:f>
              <c:strCache>
                <c:ptCount val="1"/>
                <c:pt idx="0">
                  <c:v>Total de Módulos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Plan3!$B$3:$B$8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Plan3!$D$3:$D$8</c:f>
              <c:numCache>
                <c:formatCode>General</c:formatCode>
                <c:ptCount val="6"/>
                <c:pt idx="0">
                  <c:v>6</c:v>
                </c:pt>
                <c:pt idx="1">
                  <c:v>6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2D4-4F38-809C-3E3FD5F893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527680"/>
        <c:axId val="51521792"/>
      </c:lineChart>
      <c:catAx>
        <c:axId val="5151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51520256"/>
        <c:crosses val="autoZero"/>
        <c:auto val="1"/>
        <c:lblAlgn val="ctr"/>
        <c:lblOffset val="100"/>
        <c:noMultiLvlLbl val="0"/>
      </c:catAx>
      <c:valAx>
        <c:axId val="5152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51510272"/>
        <c:crosses val="autoZero"/>
        <c:crossBetween val="between"/>
      </c:valAx>
      <c:valAx>
        <c:axId val="515217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51527680"/>
        <c:crosses val="max"/>
        <c:crossBetween val="between"/>
      </c:valAx>
      <c:catAx>
        <c:axId val="51527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521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2.019889219143302E-3"/>
                  <c:y val="-0.11078889605859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014439285247587E-3"/>
                  <c:y val="-1.5160919194206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641467195570221E-3"/>
                  <c:y val="-0.12169938627020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174431138144575E-3"/>
                  <c:y val="-1.44219304020722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2.0123812064830781E-2"/>
                  <c:y val="-1.0316786144810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1986646129177827E-2"/>
                  <c:y val="3.97085405167686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C0B-4EC2-A3E0-8DDB99EBCA0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'Relação suspeito x vitima'!$B$66:$B$75</c:f>
              <c:strCache>
                <c:ptCount val="10"/>
                <c:pt idx="0">
                  <c:v>Filho (a)</c:v>
                </c:pt>
                <c:pt idx="1">
                  <c:v>Não informado</c:v>
                </c:pt>
                <c:pt idx="2">
                  <c:v>Neto(a)</c:v>
                </c:pt>
                <c:pt idx="3">
                  <c:v>Genro/Nora</c:v>
                </c:pt>
                <c:pt idx="4">
                  <c:v>Vizinho (a)</c:v>
                </c:pt>
                <c:pt idx="5">
                  <c:v>Sobrinho(a)</c:v>
                </c:pt>
                <c:pt idx="6">
                  <c:v>Irmão (ã)</c:v>
                </c:pt>
                <c:pt idx="7">
                  <c:v>Esposa</c:v>
                </c:pt>
                <c:pt idx="8">
                  <c:v>Familiares 2º grau</c:v>
                </c:pt>
                <c:pt idx="9">
                  <c:v>Outras relações com vínculo de convivência comunitária</c:v>
                </c:pt>
              </c:strCache>
            </c:strRef>
          </c:cat>
          <c:val>
            <c:numRef>
              <c:f>'Relação suspeito x vitima'!$P$66:$P$75</c:f>
              <c:numCache>
                <c:formatCode>0.00%</c:formatCode>
                <c:ptCount val="10"/>
                <c:pt idx="0">
                  <c:v>0.54365406033606123</c:v>
                </c:pt>
                <c:pt idx="1">
                  <c:v>0.12749987894048714</c:v>
                </c:pt>
                <c:pt idx="2">
                  <c:v>8.4338127290042447E-2</c:v>
                </c:pt>
                <c:pt idx="3">
                  <c:v>4.8456087679369847E-2</c:v>
                </c:pt>
                <c:pt idx="4">
                  <c:v>3.4058076283634366E-2</c:v>
                </c:pt>
                <c:pt idx="5">
                  <c:v>3.2605362129356122E-2</c:v>
                </c:pt>
                <c:pt idx="6">
                  <c:v>2.9086565622326602E-2</c:v>
                </c:pt>
                <c:pt idx="7">
                  <c:v>1.639952867496328E-2</c:v>
                </c:pt>
                <c:pt idx="8">
                  <c:v>5.1103255693832422E-2</c:v>
                </c:pt>
                <c:pt idx="9">
                  <c:v>3.2799057349926559E-2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C0B-4EC2-A3E0-8DDB99EBCA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l"/>
      <c:layout>
        <c:manualLayout>
          <c:xMode val="edge"/>
          <c:yMode val="edge"/>
          <c:x val="9.8981066558662123E-3"/>
          <c:y val="3.447484318697451E-2"/>
          <c:w val="0.32021271316975564"/>
          <c:h val="0.94699977757017662"/>
        </c:manualLayout>
      </c:layout>
      <c:overlay val="0"/>
    </c:legend>
    <c:plotVisOnly val="1"/>
    <c:dispBlanksAs val="gap"/>
    <c:showDLblsOverMax val="0"/>
  </c:chart>
  <c:spPr>
    <a:ln>
      <a:solidFill>
        <a:srgbClr val="1F497D"/>
      </a:solidFill>
    </a:ln>
  </c:spPr>
  <c:txPr>
    <a:bodyPr/>
    <a:lstStyle/>
    <a:p>
      <a:pPr>
        <a:defRPr sz="1400"/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5.1323567288773748E-2"/>
                  <c:y val="-6.4402707802439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564533234440288E-2"/>
                  <c:y val="-6.38253823131368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26086211509284E-2"/>
                  <c:y val="1.9435235334820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49844695880727E-2"/>
                  <c:y val="7.03871623931148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471939988735598E-2"/>
                  <c:y val="-9.003776584067408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7907443091077432E-2"/>
                  <c:y val="1.30540865752025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529-40AF-B024-348DF0463CF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'Local de violação'!$B$44:$B$49</c:f>
              <c:strCache>
                <c:ptCount val="6"/>
                <c:pt idx="0">
                  <c:v>Casa da Vítima</c:v>
                </c:pt>
                <c:pt idx="1">
                  <c:v>Casa do Suspeito</c:v>
                </c:pt>
                <c:pt idx="2">
                  <c:v>Outros</c:v>
                </c:pt>
                <c:pt idx="3">
                  <c:v>Rua</c:v>
                </c:pt>
                <c:pt idx="4">
                  <c:v>Hospital</c:v>
                </c:pt>
                <c:pt idx="5">
                  <c:v>Órgãos Públicos</c:v>
                </c:pt>
              </c:strCache>
            </c:strRef>
          </c:cat>
          <c:val>
            <c:numRef>
              <c:f>'Local de violação'!$P$44:$P$49</c:f>
              <c:numCache>
                <c:formatCode>0.00%</c:formatCode>
                <c:ptCount val="6"/>
                <c:pt idx="0">
                  <c:v>0.85786193672099709</c:v>
                </c:pt>
                <c:pt idx="1">
                  <c:v>6.7982981783317353E-2</c:v>
                </c:pt>
                <c:pt idx="2">
                  <c:v>3.1190076701821667E-2</c:v>
                </c:pt>
                <c:pt idx="3">
                  <c:v>2.3609779482262703E-2</c:v>
                </c:pt>
                <c:pt idx="4">
                  <c:v>1.2044582933844679E-2</c:v>
                </c:pt>
                <c:pt idx="5">
                  <c:v>7.3106423777564719E-3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529-40AF-B024-348DF0463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spPr>
    <a:ln>
      <a:solidFill>
        <a:srgbClr val="1F497D"/>
      </a:solidFill>
    </a:ln>
  </c:spPr>
  <c:txPr>
    <a:bodyPr/>
    <a:lstStyle/>
    <a:p>
      <a:pPr>
        <a:defRPr sz="1400"/>
      </a:pPr>
      <a:endParaRPr lang="pt-BR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0A000-EF5B-4E9F-B89C-F27C61E6C8EC}" type="doc">
      <dgm:prSet loTypeId="urn:microsoft.com/office/officeart/2005/8/layout/chevron2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7657882A-E6F2-4CA3-8ED2-D84156CB971F}">
      <dgm:prSet phldrT="[Texto]" custT="1"/>
      <dgm:spPr/>
      <dgm:t>
        <a:bodyPr/>
        <a:lstStyle/>
        <a:p>
          <a:r>
            <a:rPr lang="pt-BR" sz="2800" dirty="0"/>
            <a:t> </a:t>
          </a:r>
        </a:p>
      </dgm:t>
    </dgm:pt>
    <dgm:pt modelId="{B5AD8190-C61C-4D99-B7F5-2E55B8E4FF33}" type="parTrans" cxnId="{D2867A98-C445-4066-9E40-A829FCF3A5AD}">
      <dgm:prSet/>
      <dgm:spPr/>
      <dgm:t>
        <a:bodyPr/>
        <a:lstStyle/>
        <a:p>
          <a:endParaRPr lang="pt-BR" sz="2000"/>
        </a:p>
      </dgm:t>
    </dgm:pt>
    <dgm:pt modelId="{C37D23DC-D32E-4000-9D6F-C3E820F8DB2D}" type="sibTrans" cxnId="{D2867A98-C445-4066-9E40-A829FCF3A5AD}">
      <dgm:prSet/>
      <dgm:spPr/>
      <dgm:t>
        <a:bodyPr/>
        <a:lstStyle/>
        <a:p>
          <a:endParaRPr lang="pt-BR" sz="2000"/>
        </a:p>
      </dgm:t>
    </dgm:pt>
    <dgm:pt modelId="{AD5E8051-B7FA-4414-93F0-7767299E2E4C}">
      <dgm:prSet phldrT="[Texto]" custT="1"/>
      <dgm:spPr/>
      <dgm:t>
        <a:bodyPr/>
        <a:lstStyle/>
        <a:p>
          <a:r>
            <a:rPr lang="pt-BR" sz="1800" dirty="0"/>
            <a:t>Receber, examinar e encaminhar denúncias e reclamações</a:t>
          </a:r>
        </a:p>
      </dgm:t>
    </dgm:pt>
    <dgm:pt modelId="{BE5CBD0A-7459-4FFF-BA7E-0AE56C27C341}" type="parTrans" cxnId="{1D015A4A-B25E-4EFF-93C3-9684C511CBA2}">
      <dgm:prSet/>
      <dgm:spPr/>
      <dgm:t>
        <a:bodyPr/>
        <a:lstStyle/>
        <a:p>
          <a:endParaRPr lang="pt-BR" sz="2000"/>
        </a:p>
      </dgm:t>
    </dgm:pt>
    <dgm:pt modelId="{DD33E93D-3A08-4C6B-A5E6-FD2DE08CAAF8}" type="sibTrans" cxnId="{1D015A4A-B25E-4EFF-93C3-9684C511CBA2}">
      <dgm:prSet/>
      <dgm:spPr/>
      <dgm:t>
        <a:bodyPr/>
        <a:lstStyle/>
        <a:p>
          <a:endParaRPr lang="pt-BR" sz="2000"/>
        </a:p>
      </dgm:t>
    </dgm:pt>
    <dgm:pt modelId="{DA84BDAD-9B3F-4A30-AE06-2DA0A5E06C2F}">
      <dgm:prSet phldrT="[Texto]" custT="1"/>
      <dgm:spPr/>
      <dgm:t>
        <a:bodyPr/>
        <a:lstStyle/>
        <a:p>
          <a:r>
            <a:rPr lang="pt-BR" sz="2800" dirty="0"/>
            <a:t> </a:t>
          </a:r>
        </a:p>
      </dgm:t>
    </dgm:pt>
    <dgm:pt modelId="{52A681C2-C00C-40F1-A613-0A256EBE8E8E}" type="parTrans" cxnId="{B027C18C-57F8-44DC-B8E1-74BBCF4F0247}">
      <dgm:prSet/>
      <dgm:spPr/>
      <dgm:t>
        <a:bodyPr/>
        <a:lstStyle/>
        <a:p>
          <a:endParaRPr lang="pt-BR" sz="2000"/>
        </a:p>
      </dgm:t>
    </dgm:pt>
    <dgm:pt modelId="{EB9B5ED8-A17A-4EC1-A0F7-15D17B404770}" type="sibTrans" cxnId="{B027C18C-57F8-44DC-B8E1-74BBCF4F0247}">
      <dgm:prSet/>
      <dgm:spPr/>
      <dgm:t>
        <a:bodyPr/>
        <a:lstStyle/>
        <a:p>
          <a:endParaRPr lang="pt-BR" sz="2000"/>
        </a:p>
      </dgm:t>
    </dgm:pt>
    <dgm:pt modelId="{E6E6C914-FC40-4156-BEDA-F6EAC2823349}">
      <dgm:prSet phldrT="[Texto]" custT="1"/>
      <dgm:spPr/>
      <dgm:t>
        <a:bodyPr/>
        <a:lstStyle/>
        <a:p>
          <a:r>
            <a:rPr lang="pt-BR" sz="1800" dirty="0"/>
            <a:t>Atuar na resolução de tensões e conflitos sociais que envolvam violações de direitos humanos</a:t>
          </a:r>
        </a:p>
      </dgm:t>
    </dgm:pt>
    <dgm:pt modelId="{FD4647C2-D579-4A18-ABFA-ED42EE9FCE0E}" type="parTrans" cxnId="{6ED590F3-6309-4FE4-8B42-F76D7ED846DA}">
      <dgm:prSet/>
      <dgm:spPr/>
      <dgm:t>
        <a:bodyPr/>
        <a:lstStyle/>
        <a:p>
          <a:endParaRPr lang="pt-BR" sz="2000"/>
        </a:p>
      </dgm:t>
    </dgm:pt>
    <dgm:pt modelId="{AAF3B37E-9CB0-46EE-B26F-E8AB91C8C521}" type="sibTrans" cxnId="{6ED590F3-6309-4FE4-8B42-F76D7ED846DA}">
      <dgm:prSet/>
      <dgm:spPr/>
      <dgm:t>
        <a:bodyPr/>
        <a:lstStyle/>
        <a:p>
          <a:endParaRPr lang="pt-BR" sz="2000"/>
        </a:p>
      </dgm:t>
    </dgm:pt>
    <dgm:pt modelId="{7AF7364F-218E-4D3F-89EB-67902023C739}">
      <dgm:prSet phldrT="[Texto]" custT="1"/>
      <dgm:spPr/>
      <dgm:t>
        <a:bodyPr/>
        <a:lstStyle/>
        <a:p>
          <a:r>
            <a:rPr lang="pt-BR" sz="2800" dirty="0"/>
            <a:t> </a:t>
          </a:r>
        </a:p>
      </dgm:t>
    </dgm:pt>
    <dgm:pt modelId="{7DE4C726-167C-4D71-A8D6-CB06A913CF8E}" type="parTrans" cxnId="{8F0D5C1C-056A-4D52-BC3B-F87980F72E20}">
      <dgm:prSet/>
      <dgm:spPr/>
      <dgm:t>
        <a:bodyPr/>
        <a:lstStyle/>
        <a:p>
          <a:endParaRPr lang="pt-BR" sz="2000"/>
        </a:p>
      </dgm:t>
    </dgm:pt>
    <dgm:pt modelId="{1269B25C-1AA5-4AD1-AA88-66190A4815A0}" type="sibTrans" cxnId="{8F0D5C1C-056A-4D52-BC3B-F87980F72E20}">
      <dgm:prSet/>
      <dgm:spPr/>
      <dgm:t>
        <a:bodyPr/>
        <a:lstStyle/>
        <a:p>
          <a:endParaRPr lang="pt-BR" sz="2000"/>
        </a:p>
      </dgm:t>
    </dgm:pt>
    <dgm:pt modelId="{E143510F-830B-4D18-B477-156BC20839B9}">
      <dgm:prSet phldrT="[Texto]" custT="1"/>
      <dgm:spPr/>
      <dgm:t>
        <a:bodyPr/>
        <a:lstStyle/>
        <a:p>
          <a:pPr algn="just"/>
          <a:r>
            <a:rPr lang="pt-BR" sz="1800" dirty="0"/>
            <a:t>Orientar e adotar providências para o tratamento dos casos de violação de direitos humanos, podendo agir de ofício e atuar diretamente ou em articulação com outros órgãos públicos e organizações da sociedade </a:t>
          </a:r>
        </a:p>
      </dgm:t>
    </dgm:pt>
    <dgm:pt modelId="{75748DC4-198A-49E9-BFAB-CF2806325F78}" type="parTrans" cxnId="{C7903A20-13BB-495F-9258-0434BD301611}">
      <dgm:prSet/>
      <dgm:spPr/>
      <dgm:t>
        <a:bodyPr/>
        <a:lstStyle/>
        <a:p>
          <a:endParaRPr lang="pt-BR" sz="2000"/>
        </a:p>
      </dgm:t>
    </dgm:pt>
    <dgm:pt modelId="{267BFAC1-F770-4AA1-9218-CA1A4831EC34}" type="sibTrans" cxnId="{C7903A20-13BB-495F-9258-0434BD301611}">
      <dgm:prSet/>
      <dgm:spPr/>
      <dgm:t>
        <a:bodyPr/>
        <a:lstStyle/>
        <a:p>
          <a:endParaRPr lang="pt-BR" sz="2000"/>
        </a:p>
      </dgm:t>
    </dgm:pt>
    <dgm:pt modelId="{93F5DA61-FF2E-47E9-9928-4E2A52A2B10B}" type="pres">
      <dgm:prSet presAssocID="{9820A000-EF5B-4E9F-B89C-F27C61E6C8E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6762184-A27A-45AD-8EF6-CC0035135741}" type="pres">
      <dgm:prSet presAssocID="{7657882A-E6F2-4CA3-8ED2-D84156CB971F}" presName="composite" presStyleCnt="0"/>
      <dgm:spPr/>
    </dgm:pt>
    <dgm:pt modelId="{3F3D03FC-BBD6-4C46-91AC-7B81DE918D77}" type="pres">
      <dgm:prSet presAssocID="{7657882A-E6F2-4CA3-8ED2-D84156CB97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1F80C2-C86A-4819-9151-3881401F6B75}" type="pres">
      <dgm:prSet presAssocID="{7657882A-E6F2-4CA3-8ED2-D84156CB97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E405FA8-40B0-4880-8FC8-190E573672FC}" type="pres">
      <dgm:prSet presAssocID="{C37D23DC-D32E-4000-9D6F-C3E820F8DB2D}" presName="sp" presStyleCnt="0"/>
      <dgm:spPr/>
    </dgm:pt>
    <dgm:pt modelId="{F1EF5312-5661-4F69-B98E-9BF1A4667BD5}" type="pres">
      <dgm:prSet presAssocID="{DA84BDAD-9B3F-4A30-AE06-2DA0A5E06C2F}" presName="composite" presStyleCnt="0"/>
      <dgm:spPr/>
    </dgm:pt>
    <dgm:pt modelId="{59F9878A-5ECA-4E3A-BEA3-6C8AD4C5038B}" type="pres">
      <dgm:prSet presAssocID="{DA84BDAD-9B3F-4A30-AE06-2DA0A5E06C2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5A9FA9-0E8A-4184-867F-93EB94A8143B}" type="pres">
      <dgm:prSet presAssocID="{DA84BDAD-9B3F-4A30-AE06-2DA0A5E06C2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3C9CE7-9D10-47C6-BB02-090EB5A1364B}" type="pres">
      <dgm:prSet presAssocID="{EB9B5ED8-A17A-4EC1-A0F7-15D17B404770}" presName="sp" presStyleCnt="0"/>
      <dgm:spPr/>
    </dgm:pt>
    <dgm:pt modelId="{67D448C7-45A8-41B4-B5E1-AF2F016F05ED}" type="pres">
      <dgm:prSet presAssocID="{7AF7364F-218E-4D3F-89EB-67902023C739}" presName="composite" presStyleCnt="0"/>
      <dgm:spPr/>
    </dgm:pt>
    <dgm:pt modelId="{180217EC-722E-4503-A4E6-0FF02C979215}" type="pres">
      <dgm:prSet presAssocID="{7AF7364F-218E-4D3F-89EB-67902023C73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27B261-C2DF-4DFF-AF31-CFDABA8DD5A7}" type="pres">
      <dgm:prSet presAssocID="{7AF7364F-218E-4D3F-89EB-67902023C73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ED590F3-6309-4FE4-8B42-F76D7ED846DA}" srcId="{DA84BDAD-9B3F-4A30-AE06-2DA0A5E06C2F}" destId="{E6E6C914-FC40-4156-BEDA-F6EAC2823349}" srcOrd="0" destOrd="0" parTransId="{FD4647C2-D579-4A18-ABFA-ED42EE9FCE0E}" sibTransId="{AAF3B37E-9CB0-46EE-B26F-E8AB91C8C521}"/>
    <dgm:cxn modelId="{C087D2F8-2150-4A6C-9485-809D653685B2}" type="presOf" srcId="{DA84BDAD-9B3F-4A30-AE06-2DA0A5E06C2F}" destId="{59F9878A-5ECA-4E3A-BEA3-6C8AD4C5038B}" srcOrd="0" destOrd="0" presId="urn:microsoft.com/office/officeart/2005/8/layout/chevron2"/>
    <dgm:cxn modelId="{96A5816B-270B-44D0-B4BB-09C6D2C62447}" type="presOf" srcId="{7AF7364F-218E-4D3F-89EB-67902023C739}" destId="{180217EC-722E-4503-A4E6-0FF02C979215}" srcOrd="0" destOrd="0" presId="urn:microsoft.com/office/officeart/2005/8/layout/chevron2"/>
    <dgm:cxn modelId="{E225C88E-B5EB-43C7-87C4-3384D277839C}" type="presOf" srcId="{9820A000-EF5B-4E9F-B89C-F27C61E6C8EC}" destId="{93F5DA61-FF2E-47E9-9928-4E2A52A2B10B}" srcOrd="0" destOrd="0" presId="urn:microsoft.com/office/officeart/2005/8/layout/chevron2"/>
    <dgm:cxn modelId="{8D1B821F-DF61-43A8-9EE7-F46A80308F26}" type="presOf" srcId="{E143510F-830B-4D18-B477-156BC20839B9}" destId="{0C27B261-C2DF-4DFF-AF31-CFDABA8DD5A7}" srcOrd="0" destOrd="0" presId="urn:microsoft.com/office/officeart/2005/8/layout/chevron2"/>
    <dgm:cxn modelId="{A07A645B-F650-479E-AC25-B0DFE92DEA65}" type="presOf" srcId="{E6E6C914-FC40-4156-BEDA-F6EAC2823349}" destId="{D65A9FA9-0E8A-4184-867F-93EB94A8143B}" srcOrd="0" destOrd="0" presId="urn:microsoft.com/office/officeart/2005/8/layout/chevron2"/>
    <dgm:cxn modelId="{C7903A20-13BB-495F-9258-0434BD301611}" srcId="{7AF7364F-218E-4D3F-89EB-67902023C739}" destId="{E143510F-830B-4D18-B477-156BC20839B9}" srcOrd="0" destOrd="0" parTransId="{75748DC4-198A-49E9-BFAB-CF2806325F78}" sibTransId="{267BFAC1-F770-4AA1-9218-CA1A4831EC34}"/>
    <dgm:cxn modelId="{B027C18C-57F8-44DC-B8E1-74BBCF4F0247}" srcId="{9820A000-EF5B-4E9F-B89C-F27C61E6C8EC}" destId="{DA84BDAD-9B3F-4A30-AE06-2DA0A5E06C2F}" srcOrd="1" destOrd="0" parTransId="{52A681C2-C00C-40F1-A613-0A256EBE8E8E}" sibTransId="{EB9B5ED8-A17A-4EC1-A0F7-15D17B404770}"/>
    <dgm:cxn modelId="{D2867A98-C445-4066-9E40-A829FCF3A5AD}" srcId="{9820A000-EF5B-4E9F-B89C-F27C61E6C8EC}" destId="{7657882A-E6F2-4CA3-8ED2-D84156CB971F}" srcOrd="0" destOrd="0" parTransId="{B5AD8190-C61C-4D99-B7F5-2E55B8E4FF33}" sibTransId="{C37D23DC-D32E-4000-9D6F-C3E820F8DB2D}"/>
    <dgm:cxn modelId="{E4D99ACB-BFE4-458F-A543-7F021C710437}" type="presOf" srcId="{AD5E8051-B7FA-4414-93F0-7767299E2E4C}" destId="{671F80C2-C86A-4819-9151-3881401F6B75}" srcOrd="0" destOrd="0" presId="urn:microsoft.com/office/officeart/2005/8/layout/chevron2"/>
    <dgm:cxn modelId="{1D015A4A-B25E-4EFF-93C3-9684C511CBA2}" srcId="{7657882A-E6F2-4CA3-8ED2-D84156CB971F}" destId="{AD5E8051-B7FA-4414-93F0-7767299E2E4C}" srcOrd="0" destOrd="0" parTransId="{BE5CBD0A-7459-4FFF-BA7E-0AE56C27C341}" sibTransId="{DD33E93D-3A08-4C6B-A5E6-FD2DE08CAAF8}"/>
    <dgm:cxn modelId="{27A14EA4-BF45-4750-8C5E-DC3AACDC2964}" type="presOf" srcId="{7657882A-E6F2-4CA3-8ED2-D84156CB971F}" destId="{3F3D03FC-BBD6-4C46-91AC-7B81DE918D77}" srcOrd="0" destOrd="0" presId="urn:microsoft.com/office/officeart/2005/8/layout/chevron2"/>
    <dgm:cxn modelId="{8F0D5C1C-056A-4D52-BC3B-F87980F72E20}" srcId="{9820A000-EF5B-4E9F-B89C-F27C61E6C8EC}" destId="{7AF7364F-218E-4D3F-89EB-67902023C739}" srcOrd="2" destOrd="0" parTransId="{7DE4C726-167C-4D71-A8D6-CB06A913CF8E}" sibTransId="{1269B25C-1AA5-4AD1-AA88-66190A4815A0}"/>
    <dgm:cxn modelId="{8D079265-AC07-4361-AC04-8C96B90FF258}" type="presParOf" srcId="{93F5DA61-FF2E-47E9-9928-4E2A52A2B10B}" destId="{26762184-A27A-45AD-8EF6-CC0035135741}" srcOrd="0" destOrd="0" presId="urn:microsoft.com/office/officeart/2005/8/layout/chevron2"/>
    <dgm:cxn modelId="{89699290-E432-436B-A7F9-30D395807197}" type="presParOf" srcId="{26762184-A27A-45AD-8EF6-CC0035135741}" destId="{3F3D03FC-BBD6-4C46-91AC-7B81DE918D77}" srcOrd="0" destOrd="0" presId="urn:microsoft.com/office/officeart/2005/8/layout/chevron2"/>
    <dgm:cxn modelId="{89D37D0E-BE8E-4D52-95F6-1A529DEF264C}" type="presParOf" srcId="{26762184-A27A-45AD-8EF6-CC0035135741}" destId="{671F80C2-C86A-4819-9151-3881401F6B75}" srcOrd="1" destOrd="0" presId="urn:microsoft.com/office/officeart/2005/8/layout/chevron2"/>
    <dgm:cxn modelId="{E1FD084D-D131-43BA-BE26-1BDA312CC076}" type="presParOf" srcId="{93F5DA61-FF2E-47E9-9928-4E2A52A2B10B}" destId="{4E405FA8-40B0-4880-8FC8-190E573672FC}" srcOrd="1" destOrd="0" presId="urn:microsoft.com/office/officeart/2005/8/layout/chevron2"/>
    <dgm:cxn modelId="{5FC32392-EA46-48CC-94EE-41892A8F6687}" type="presParOf" srcId="{93F5DA61-FF2E-47E9-9928-4E2A52A2B10B}" destId="{F1EF5312-5661-4F69-B98E-9BF1A4667BD5}" srcOrd="2" destOrd="0" presId="urn:microsoft.com/office/officeart/2005/8/layout/chevron2"/>
    <dgm:cxn modelId="{33BC7D27-2A4E-4964-9299-DDE11AC4F4BB}" type="presParOf" srcId="{F1EF5312-5661-4F69-B98E-9BF1A4667BD5}" destId="{59F9878A-5ECA-4E3A-BEA3-6C8AD4C5038B}" srcOrd="0" destOrd="0" presId="urn:microsoft.com/office/officeart/2005/8/layout/chevron2"/>
    <dgm:cxn modelId="{843F5CC7-E91F-4357-A13E-ADF28A121167}" type="presParOf" srcId="{F1EF5312-5661-4F69-B98E-9BF1A4667BD5}" destId="{D65A9FA9-0E8A-4184-867F-93EB94A8143B}" srcOrd="1" destOrd="0" presId="urn:microsoft.com/office/officeart/2005/8/layout/chevron2"/>
    <dgm:cxn modelId="{5B8AF265-E17D-4DC8-9B1B-803FBBA6BE71}" type="presParOf" srcId="{93F5DA61-FF2E-47E9-9928-4E2A52A2B10B}" destId="{493C9CE7-9D10-47C6-BB02-090EB5A1364B}" srcOrd="3" destOrd="0" presId="urn:microsoft.com/office/officeart/2005/8/layout/chevron2"/>
    <dgm:cxn modelId="{B0CF21CD-86BD-4136-B2CA-90C86B6A1CDC}" type="presParOf" srcId="{93F5DA61-FF2E-47E9-9928-4E2A52A2B10B}" destId="{67D448C7-45A8-41B4-B5E1-AF2F016F05ED}" srcOrd="4" destOrd="0" presId="urn:microsoft.com/office/officeart/2005/8/layout/chevron2"/>
    <dgm:cxn modelId="{DA649469-3FFA-4894-B7B6-394A3A9277ED}" type="presParOf" srcId="{67D448C7-45A8-41B4-B5E1-AF2F016F05ED}" destId="{180217EC-722E-4503-A4E6-0FF02C979215}" srcOrd="0" destOrd="0" presId="urn:microsoft.com/office/officeart/2005/8/layout/chevron2"/>
    <dgm:cxn modelId="{89E387FA-33A0-4AB2-943B-8CDEB23C538C}" type="presParOf" srcId="{67D448C7-45A8-41B4-B5E1-AF2F016F05ED}" destId="{0C27B261-C2DF-4DFF-AF31-CFDABA8DD5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B79168-C9E0-4EDE-98EC-1C7065B66978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19590243-C985-4DC7-B184-B226EF5F3073}">
      <dgm:prSet phldrT="[Texto]"/>
      <dgm:spPr/>
      <dgm:t>
        <a:bodyPr/>
        <a:lstStyle/>
        <a:p>
          <a:r>
            <a:rPr lang="pt-BR" dirty="0"/>
            <a:t>Ouvidoria Online: 6.964 denúncias</a:t>
          </a:r>
        </a:p>
      </dgm:t>
    </dgm:pt>
    <dgm:pt modelId="{A3409BD2-4ABC-49C5-A043-6A74F163E850}" type="parTrans" cxnId="{4CCDF04F-8366-479B-933B-28C06BF4B4A3}">
      <dgm:prSet/>
      <dgm:spPr/>
      <dgm:t>
        <a:bodyPr/>
        <a:lstStyle/>
        <a:p>
          <a:endParaRPr lang="pt-BR"/>
        </a:p>
      </dgm:t>
    </dgm:pt>
    <dgm:pt modelId="{F193B527-5BD8-44D9-9A61-D47E4F56562F}" type="sibTrans" cxnId="{4CCDF04F-8366-479B-933B-28C06BF4B4A3}">
      <dgm:prSet/>
      <dgm:spPr/>
      <dgm:t>
        <a:bodyPr/>
        <a:lstStyle/>
        <a:p>
          <a:endParaRPr lang="pt-BR"/>
        </a:p>
      </dgm:t>
    </dgm:pt>
    <dgm:pt modelId="{16204663-0335-40A9-BED8-CBF052A46A85}">
      <dgm:prSet phldrT="[Texto]"/>
      <dgm:spPr/>
      <dgm:t>
        <a:bodyPr/>
        <a:lstStyle/>
        <a:p>
          <a:r>
            <a:rPr lang="pt-BR" dirty="0"/>
            <a:t>Clique 100: 584 denúncias</a:t>
          </a:r>
        </a:p>
      </dgm:t>
    </dgm:pt>
    <dgm:pt modelId="{4040761B-3F5A-4CE8-BD3F-BBBB64A3056B}" type="parTrans" cxnId="{75816267-52C1-43EC-A389-272B02239DC1}">
      <dgm:prSet/>
      <dgm:spPr/>
      <dgm:t>
        <a:bodyPr/>
        <a:lstStyle/>
        <a:p>
          <a:endParaRPr lang="pt-BR"/>
        </a:p>
      </dgm:t>
    </dgm:pt>
    <dgm:pt modelId="{94A57553-9638-47ED-8F7D-F2194AB1F409}" type="sibTrans" cxnId="{75816267-52C1-43EC-A389-272B02239DC1}">
      <dgm:prSet/>
      <dgm:spPr/>
      <dgm:t>
        <a:bodyPr/>
        <a:lstStyle/>
        <a:p>
          <a:endParaRPr lang="pt-BR"/>
        </a:p>
      </dgm:t>
    </dgm:pt>
    <dgm:pt modelId="{E8FE7189-D264-40A7-974A-7E6E01319B1C}">
      <dgm:prSet phldrT="[Texto]"/>
      <dgm:spPr/>
      <dgm:t>
        <a:bodyPr/>
        <a:lstStyle/>
        <a:p>
          <a:r>
            <a:rPr lang="pt-BR" dirty="0" smtClean="0"/>
            <a:t>Disque 100: 122.959  denúncias</a:t>
          </a:r>
          <a:endParaRPr lang="pt-BR" dirty="0"/>
        </a:p>
      </dgm:t>
    </dgm:pt>
    <dgm:pt modelId="{DBFA728D-A530-4BBE-8790-3E8B1B659148}" type="sibTrans" cxnId="{F0E5C11C-5BD1-4CC2-9A5E-48E10F49D3BA}">
      <dgm:prSet/>
      <dgm:spPr/>
      <dgm:t>
        <a:bodyPr/>
        <a:lstStyle/>
        <a:p>
          <a:endParaRPr lang="pt-BR"/>
        </a:p>
      </dgm:t>
    </dgm:pt>
    <dgm:pt modelId="{5EBB0925-52EA-4863-B991-3D41B0E382BF}" type="parTrans" cxnId="{F0E5C11C-5BD1-4CC2-9A5E-48E10F49D3BA}">
      <dgm:prSet/>
      <dgm:spPr/>
      <dgm:t>
        <a:bodyPr/>
        <a:lstStyle/>
        <a:p>
          <a:endParaRPr lang="pt-BR"/>
        </a:p>
      </dgm:t>
    </dgm:pt>
    <dgm:pt modelId="{40CB79B9-A163-4719-BCA8-8ED82B8B31DB}" type="pres">
      <dgm:prSet presAssocID="{1CB79168-C9E0-4EDE-98EC-1C7065B669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B5E3550-73EC-4B5A-86AE-EEB7F0709155}" type="pres">
      <dgm:prSet presAssocID="{E8FE7189-D264-40A7-974A-7E6E01319B1C}" presName="node" presStyleLbl="node1" presStyleIdx="0" presStyleCnt="3" custScaleX="44569" custScaleY="84654" custLinFactNeighborX="-43845" custLinFactNeighborY="211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7E2FA83-C769-4723-B715-B3A5CFD9E9ED}" type="pres">
      <dgm:prSet presAssocID="{DBFA728D-A530-4BBE-8790-3E8B1B659148}" presName="sibTrans" presStyleCnt="0"/>
      <dgm:spPr/>
    </dgm:pt>
    <dgm:pt modelId="{B5949BEB-53D3-42D6-9D96-B5D479B63793}" type="pres">
      <dgm:prSet presAssocID="{19590243-C985-4DC7-B184-B226EF5F3073}" presName="node" presStyleLbl="node1" presStyleIdx="1" presStyleCnt="3" custScaleX="41305" custScaleY="84752" custLinFactNeighborX="-37899" custLinFactNeighborY="4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A4873F-48BD-4EB1-BF54-872AF16067AC}" type="pres">
      <dgm:prSet presAssocID="{F193B527-5BD8-44D9-9A61-D47E4F56562F}" presName="sibTrans" presStyleCnt="0"/>
      <dgm:spPr/>
    </dgm:pt>
    <dgm:pt modelId="{70D1F6BC-E573-4372-A85A-16B2D37575D8}" type="pres">
      <dgm:prSet presAssocID="{16204663-0335-40A9-BED8-CBF052A46A85}" presName="node" presStyleLbl="node1" presStyleIdx="2" presStyleCnt="3" custScaleX="38622" custScaleY="84782" custLinFactNeighborX="-43852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0E5C11C-5BD1-4CC2-9A5E-48E10F49D3BA}" srcId="{1CB79168-C9E0-4EDE-98EC-1C7065B66978}" destId="{E8FE7189-D264-40A7-974A-7E6E01319B1C}" srcOrd="0" destOrd="0" parTransId="{5EBB0925-52EA-4863-B991-3D41B0E382BF}" sibTransId="{DBFA728D-A530-4BBE-8790-3E8B1B659148}"/>
    <dgm:cxn modelId="{75816267-52C1-43EC-A389-272B02239DC1}" srcId="{1CB79168-C9E0-4EDE-98EC-1C7065B66978}" destId="{16204663-0335-40A9-BED8-CBF052A46A85}" srcOrd="2" destOrd="0" parTransId="{4040761B-3F5A-4CE8-BD3F-BBBB64A3056B}" sibTransId="{94A57553-9638-47ED-8F7D-F2194AB1F409}"/>
    <dgm:cxn modelId="{5E3F315B-FAD8-4A9E-8EE5-3E3E66BE7AC1}" type="presOf" srcId="{19590243-C985-4DC7-B184-B226EF5F3073}" destId="{B5949BEB-53D3-42D6-9D96-B5D479B63793}" srcOrd="0" destOrd="0" presId="urn:microsoft.com/office/officeart/2005/8/layout/default"/>
    <dgm:cxn modelId="{EC5C16BC-0DA8-4A8D-B1BB-9960162BD539}" type="presOf" srcId="{1CB79168-C9E0-4EDE-98EC-1C7065B66978}" destId="{40CB79B9-A163-4719-BCA8-8ED82B8B31DB}" srcOrd="0" destOrd="0" presId="urn:microsoft.com/office/officeart/2005/8/layout/default"/>
    <dgm:cxn modelId="{30FD0F0E-8A4E-4A67-BC64-86D8711288A1}" type="presOf" srcId="{E8FE7189-D264-40A7-974A-7E6E01319B1C}" destId="{4B5E3550-73EC-4B5A-86AE-EEB7F0709155}" srcOrd="0" destOrd="0" presId="urn:microsoft.com/office/officeart/2005/8/layout/default"/>
    <dgm:cxn modelId="{95D9DD8D-390F-4AB8-834C-38627A1C2856}" type="presOf" srcId="{16204663-0335-40A9-BED8-CBF052A46A85}" destId="{70D1F6BC-E573-4372-A85A-16B2D37575D8}" srcOrd="0" destOrd="0" presId="urn:microsoft.com/office/officeart/2005/8/layout/default"/>
    <dgm:cxn modelId="{4CCDF04F-8366-479B-933B-28C06BF4B4A3}" srcId="{1CB79168-C9E0-4EDE-98EC-1C7065B66978}" destId="{19590243-C985-4DC7-B184-B226EF5F3073}" srcOrd="1" destOrd="0" parTransId="{A3409BD2-4ABC-49C5-A043-6A74F163E850}" sibTransId="{F193B527-5BD8-44D9-9A61-D47E4F56562F}"/>
    <dgm:cxn modelId="{E1A3F366-A750-40BE-B6FE-3AE512133CAD}" type="presParOf" srcId="{40CB79B9-A163-4719-BCA8-8ED82B8B31DB}" destId="{4B5E3550-73EC-4B5A-86AE-EEB7F0709155}" srcOrd="0" destOrd="0" presId="urn:microsoft.com/office/officeart/2005/8/layout/default"/>
    <dgm:cxn modelId="{8393A002-B94E-4408-9562-AA3CA55E42CE}" type="presParOf" srcId="{40CB79B9-A163-4719-BCA8-8ED82B8B31DB}" destId="{F7E2FA83-C769-4723-B715-B3A5CFD9E9ED}" srcOrd="1" destOrd="0" presId="urn:microsoft.com/office/officeart/2005/8/layout/default"/>
    <dgm:cxn modelId="{5D240911-494F-4BE1-8708-BD84D5EF5507}" type="presParOf" srcId="{40CB79B9-A163-4719-BCA8-8ED82B8B31DB}" destId="{B5949BEB-53D3-42D6-9D96-B5D479B63793}" srcOrd="2" destOrd="0" presId="urn:microsoft.com/office/officeart/2005/8/layout/default"/>
    <dgm:cxn modelId="{77589C41-62C4-4976-B64E-0CEF3C3F2342}" type="presParOf" srcId="{40CB79B9-A163-4719-BCA8-8ED82B8B31DB}" destId="{2DA4873F-48BD-4EB1-BF54-872AF16067AC}" srcOrd="3" destOrd="0" presId="urn:microsoft.com/office/officeart/2005/8/layout/default"/>
    <dgm:cxn modelId="{F541C2E9-8129-43AA-B2AB-0D3310108C8F}" type="presParOf" srcId="{40CB79B9-A163-4719-BCA8-8ED82B8B31DB}" destId="{70D1F6BC-E573-4372-A85A-16B2D37575D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D03FC-BBD6-4C46-91AC-7B81DE918D77}">
      <dsp:nvSpPr>
        <dsp:cNvPr id="0" name=""/>
        <dsp:cNvSpPr/>
      </dsp:nvSpPr>
      <dsp:spPr>
        <a:xfrm rot="5400000">
          <a:off x="-190119" y="192963"/>
          <a:ext cx="1267461" cy="88722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 </a:t>
          </a:r>
        </a:p>
      </dsp:txBody>
      <dsp:txXfrm rot="-5400000">
        <a:off x="1" y="446454"/>
        <a:ext cx="887222" cy="380239"/>
      </dsp:txXfrm>
    </dsp:sp>
    <dsp:sp modelId="{671F80C2-C86A-4819-9151-3881401F6B75}">
      <dsp:nvSpPr>
        <dsp:cNvPr id="0" name=""/>
        <dsp:cNvSpPr/>
      </dsp:nvSpPr>
      <dsp:spPr>
        <a:xfrm rot="5400000">
          <a:off x="4207933" y="-3317866"/>
          <a:ext cx="824283" cy="7465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/>
            <a:t>Receber, examinar e encaminhar denúncias e reclamações</a:t>
          </a:r>
        </a:p>
      </dsp:txBody>
      <dsp:txXfrm rot="-5400000">
        <a:off x="887222" y="43083"/>
        <a:ext cx="7425467" cy="743807"/>
      </dsp:txXfrm>
    </dsp:sp>
    <dsp:sp modelId="{59F9878A-5ECA-4E3A-BEA3-6C8AD4C5038B}">
      <dsp:nvSpPr>
        <dsp:cNvPr id="0" name=""/>
        <dsp:cNvSpPr/>
      </dsp:nvSpPr>
      <dsp:spPr>
        <a:xfrm rot="5400000">
          <a:off x="-190119" y="1261308"/>
          <a:ext cx="1267461" cy="887222"/>
        </a:xfrm>
        <a:prstGeom prst="chevron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 </a:t>
          </a:r>
        </a:p>
      </dsp:txBody>
      <dsp:txXfrm rot="-5400000">
        <a:off x="1" y="1514799"/>
        <a:ext cx="887222" cy="380239"/>
      </dsp:txXfrm>
    </dsp:sp>
    <dsp:sp modelId="{D65A9FA9-0E8A-4184-867F-93EB94A8143B}">
      <dsp:nvSpPr>
        <dsp:cNvPr id="0" name=""/>
        <dsp:cNvSpPr/>
      </dsp:nvSpPr>
      <dsp:spPr>
        <a:xfrm rot="5400000">
          <a:off x="4208150" y="-2249738"/>
          <a:ext cx="823849" cy="7465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/>
            <a:t>Atuar na resolução de tensões e conflitos sociais que envolvam violações de direitos humanos</a:t>
          </a:r>
        </a:p>
      </dsp:txBody>
      <dsp:txXfrm rot="-5400000">
        <a:off x="887223" y="1111406"/>
        <a:ext cx="7425488" cy="743415"/>
      </dsp:txXfrm>
    </dsp:sp>
    <dsp:sp modelId="{180217EC-722E-4503-A4E6-0FF02C979215}">
      <dsp:nvSpPr>
        <dsp:cNvPr id="0" name=""/>
        <dsp:cNvSpPr/>
      </dsp:nvSpPr>
      <dsp:spPr>
        <a:xfrm rot="5400000">
          <a:off x="-190119" y="2329653"/>
          <a:ext cx="1267461" cy="887222"/>
        </a:xfrm>
        <a:prstGeom prst="chevr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/>
            <a:t> </a:t>
          </a:r>
        </a:p>
      </dsp:txBody>
      <dsp:txXfrm rot="-5400000">
        <a:off x="1" y="2583144"/>
        <a:ext cx="887222" cy="380239"/>
      </dsp:txXfrm>
    </dsp:sp>
    <dsp:sp modelId="{0C27B261-C2DF-4DFF-AF31-CFDABA8DD5A7}">
      <dsp:nvSpPr>
        <dsp:cNvPr id="0" name=""/>
        <dsp:cNvSpPr/>
      </dsp:nvSpPr>
      <dsp:spPr>
        <a:xfrm rot="5400000">
          <a:off x="4208150" y="-1181392"/>
          <a:ext cx="823849" cy="7465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/>
            <a:t>Orientar e adotar providências para o tratamento dos casos de violação de direitos humanos, podendo agir de ofício e atuar diretamente ou em articulação com outros órgãos públicos e organizações da sociedade </a:t>
          </a:r>
        </a:p>
      </dsp:txBody>
      <dsp:txXfrm rot="-5400000">
        <a:off x="887223" y="2179752"/>
        <a:ext cx="7425488" cy="7434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E3550-73EC-4B5A-86AE-EEB7F0709155}">
      <dsp:nvSpPr>
        <dsp:cNvPr id="0" name=""/>
        <dsp:cNvSpPr/>
      </dsp:nvSpPr>
      <dsp:spPr>
        <a:xfrm>
          <a:off x="0" y="2838"/>
          <a:ext cx="1640322" cy="18693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Disque 100: 122.959  denúncias</a:t>
          </a:r>
          <a:endParaRPr lang="pt-BR" sz="2300" kern="1200" dirty="0"/>
        </a:p>
      </dsp:txBody>
      <dsp:txXfrm>
        <a:off x="0" y="2838"/>
        <a:ext cx="1640322" cy="1869369"/>
      </dsp:txXfrm>
    </dsp:sp>
    <dsp:sp modelId="{B5949BEB-53D3-42D6-9D96-B5D479B63793}">
      <dsp:nvSpPr>
        <dsp:cNvPr id="0" name=""/>
        <dsp:cNvSpPr/>
      </dsp:nvSpPr>
      <dsp:spPr>
        <a:xfrm>
          <a:off x="1663892" y="674"/>
          <a:ext cx="1520194" cy="1871533"/>
        </a:xfrm>
        <a:prstGeom prst="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/>
            <a:t>Ouvidoria Online: 6.964 denúncias</a:t>
          </a:r>
        </a:p>
      </dsp:txBody>
      <dsp:txXfrm>
        <a:off x="1663892" y="674"/>
        <a:ext cx="1520194" cy="1871533"/>
      </dsp:txXfrm>
    </dsp:sp>
    <dsp:sp modelId="{70D1F6BC-E573-4372-A85A-16B2D37575D8}">
      <dsp:nvSpPr>
        <dsp:cNvPr id="0" name=""/>
        <dsp:cNvSpPr/>
      </dsp:nvSpPr>
      <dsp:spPr>
        <a:xfrm>
          <a:off x="3333033" y="5"/>
          <a:ext cx="1421448" cy="1872196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/>
            <a:t>Clique 100: 584 denúncias</a:t>
          </a:r>
        </a:p>
      </dsp:txBody>
      <dsp:txXfrm>
        <a:off x="3333033" y="5"/>
        <a:ext cx="1421448" cy="1872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CBE2E-2D23-46BA-A7C1-938B9CF9E942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E0F4D-A403-4DF6-A4D4-3BCC1EE968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252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" y="0"/>
            <a:ext cx="9167813" cy="687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06988"/>
            <a:ext cx="5940152" cy="98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6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378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744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6782"/>
            <a:ext cx="5940152" cy="98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758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113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605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081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217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88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519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95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67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26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53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047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6782"/>
            <a:ext cx="5940152" cy="98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89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7950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569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276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335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6733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07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7140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3930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5040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988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18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48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13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90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34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78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95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59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8E2A1-309E-4082-BF33-C35481DC52C3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12/06/2017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F006-02DB-46ED-8CA7-F7B9106C26A8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4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8E2A1-309E-4082-BF33-C35481DC52C3}" type="datetimeFigureOut">
              <a:rPr lang="pt-BR" smtClean="0"/>
              <a:t>12/06/2017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F006-02DB-46ED-8CA7-F7B9106C2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94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humanizaredes.gov.br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 txBox="1">
            <a:spLocks/>
          </p:cNvSpPr>
          <p:nvPr/>
        </p:nvSpPr>
        <p:spPr>
          <a:xfrm>
            <a:off x="671512" y="2420888"/>
            <a:ext cx="7772400" cy="1755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Balanço das Denúncias de Violações de Direitos Humanos</a:t>
            </a:r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1371600" y="4627288"/>
            <a:ext cx="64008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3600" b="1" dirty="0">
                <a:solidFill>
                  <a:schemeClr val="bg1">
                    <a:lumMod val="50000"/>
                  </a:schemeClr>
                </a:solidFill>
              </a:rPr>
              <a:t>2016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67544" y="1694624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OUVIDORIA NACIONAL DE DIREITOS HUMANOS </a:t>
            </a:r>
          </a:p>
        </p:txBody>
      </p:sp>
    </p:spTree>
    <p:extLst>
      <p:ext uri="{BB962C8B-B14F-4D97-AF65-F5344CB8AC3E}">
        <p14:creationId xmlns:p14="http://schemas.microsoft.com/office/powerpoint/2010/main" val="1950995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4518" y="3429000"/>
            <a:ext cx="8229600" cy="608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 smtClean="0">
                <a:solidFill>
                  <a:srgbClr val="002060"/>
                </a:solidFill>
              </a:rPr>
              <a:t>Módulo Pessoa Idosa</a:t>
            </a:r>
            <a:endParaRPr lang="pt-BR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81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51520" y="1114040"/>
            <a:ext cx="8229600" cy="92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2060"/>
                </a:solidFill>
              </a:rPr>
              <a:t>Pessoa Idosa</a:t>
            </a:r>
          </a:p>
          <a:p>
            <a:endParaRPr lang="pt-BR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11390"/>
              </p:ext>
            </p:extLst>
          </p:nvPr>
        </p:nvGraphicFramePr>
        <p:xfrm>
          <a:off x="611560" y="1804730"/>
          <a:ext cx="7869560" cy="2632382"/>
        </p:xfrm>
        <a:graphic>
          <a:graphicData uri="http://schemas.openxmlformats.org/drawingml/2006/table">
            <a:tbl>
              <a:tblPr firstRow="1" firstCol="1" bandRow="1"/>
              <a:tblGrid>
                <a:gridCol w="7200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794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669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2321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ANO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NEGLIGÊNCIA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VIOLÊNCIA PSICOLÓGICA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ABUSO FINANCEIRO E ECONÔMICO/ VIOLÊNCIA PATRIMONIAL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VIOLÊNCIA FÍSICA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OUTRAS VIOLAÇÕES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2015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39,00%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26,13%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20,02%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13,79%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1,06%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100,00%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2016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38,04%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26,08%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20,32%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13,87%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1,69%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100,00%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2015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24.397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16.350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12.522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8.630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664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62.563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0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2016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25.062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17186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13389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9142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1111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65.890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23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64534" y="1037872"/>
            <a:ext cx="8229600" cy="584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rgbClr val="002060"/>
                </a:solidFill>
              </a:rPr>
              <a:t>Pessoa Idosa - Perfil</a:t>
            </a:r>
            <a:endParaRPr lang="pt-BR" sz="2800" dirty="0">
              <a:solidFill>
                <a:srgbClr val="002060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46886" y="1612716"/>
            <a:ext cx="8064896" cy="5229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pt-BR" sz="2400" b="1" u="sng" dirty="0"/>
              <a:t>GÊNERO</a:t>
            </a:r>
            <a:r>
              <a:rPr lang="pt-BR" sz="2400" dirty="0"/>
              <a:t>: as idosas são o maior grupo nas vítimas com registro de denúncias, somando 60% contra 29% de idosos. Não informados somam 11%.   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b="1" u="sng" dirty="0"/>
              <a:t>ORIENTAÇÃO SEXUAL E IDENTIDADE DE GÊNERO</a:t>
            </a:r>
            <a:r>
              <a:rPr lang="pt-BR" sz="2400" dirty="0"/>
              <a:t>: </a:t>
            </a:r>
            <a:r>
              <a:rPr lang="pt-BR" sz="2400" dirty="0">
                <a:solidFill>
                  <a:srgbClr val="000000"/>
                </a:solidFill>
                <a:ea typeface="Times New Roman"/>
              </a:rPr>
              <a:t>dos informados em comparação ao ano de 2015 que apenas 5 vítimas tiveram sua orientação sexual ou identidade de gênero revelada, no ano de 2016 houve um aumento de 100%, pois 10 vítimas tiveram o seu perfil informado, sendo destes 40% de gays, 40% de lésbicas e 20% pessoas bissexuais. </a:t>
            </a:r>
            <a:endParaRPr lang="pt-BR" sz="2400" dirty="0"/>
          </a:p>
          <a:p>
            <a:pPr algn="just">
              <a:buFont typeface="Wingdings" pitchFamily="2" charset="2"/>
              <a:buChar char="ü"/>
            </a:pPr>
            <a:r>
              <a:rPr lang="pt-BR" sz="2400" b="1" u="sng" dirty="0"/>
              <a:t>FAIXA ETÁRIA</a:t>
            </a:r>
            <a:r>
              <a:rPr lang="pt-BR" sz="2400" dirty="0"/>
              <a:t>: a maior incidência registrada é de 33% para idade entre 71 e 80 anos, seguido de 61 a 70 anos, com 29%, e de 81 a 90 anos, com 23%, sendo a menor incidência de 91 anos ou mais (5%).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b="1" u="sng" dirty="0"/>
              <a:t>RAÇA/COR</a:t>
            </a:r>
            <a:r>
              <a:rPr lang="pt-BR" sz="2400" dirty="0"/>
              <a:t>: </a:t>
            </a:r>
            <a:r>
              <a:rPr lang="pt-BR" sz="2400" dirty="0">
                <a:solidFill>
                  <a:srgbClr val="000000"/>
                </a:solidFill>
                <a:ea typeface="Times New Roman"/>
              </a:rPr>
              <a:t> pessoas idosas brancas 35%, pretos e pardos 31%. Não informados somam 34%.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9665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97160" y="1340768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002060"/>
                </a:solidFill>
              </a:rPr>
              <a:t>Relação Suspeito/ Vítima </a:t>
            </a:r>
          </a:p>
        </p:txBody>
      </p:sp>
      <p:sp>
        <p:nvSpPr>
          <p:cNvPr id="6" name="Retângulo 5"/>
          <p:cNvSpPr/>
          <p:nvPr/>
        </p:nvSpPr>
        <p:spPr>
          <a:xfrm>
            <a:off x="683568" y="5085184"/>
            <a:ext cx="7056784" cy="1169551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36195" indent="413385" algn="just">
              <a:spcAft>
                <a:spcPts val="0"/>
              </a:spcAft>
            </a:pPr>
            <a:r>
              <a:rPr lang="pt-BR" sz="1400" dirty="0">
                <a:solidFill>
                  <a:srgbClr val="000000"/>
                </a:solidFill>
                <a:ea typeface="Times New Roman"/>
              </a:rPr>
              <a:t>O filho/a configura em 54% das manifestações registradas, 8% neto/a, 5% genro/nora, 3% marido/esposa, sendo este cenário de configuração familiar doméstica responsável por 70% das violações, 5% de familiares de 2º grau, irmão/ã, vizinho/a e sobrinho/a com 3% cada, 3% outras relações de vínculos comunitários e 13% não informaram a relação do suspeito com a vítima. </a:t>
            </a:r>
            <a:endParaRPr lang="pt-BR" sz="1400" dirty="0">
              <a:latin typeface="Times New Roman"/>
              <a:ea typeface="Times New Roman"/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816736033"/>
              </p:ext>
            </p:extLst>
          </p:nvPr>
        </p:nvGraphicFramePr>
        <p:xfrm>
          <a:off x="871262" y="1993302"/>
          <a:ext cx="7056784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6379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-200267" y="1412776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solidFill>
                  <a:srgbClr val="002060"/>
                </a:solidFill>
              </a:rPr>
              <a:t>Local de violação  </a:t>
            </a:r>
          </a:p>
        </p:txBody>
      </p:sp>
      <p:sp>
        <p:nvSpPr>
          <p:cNvPr id="6" name="Retângulo 5"/>
          <p:cNvSpPr/>
          <p:nvPr/>
        </p:nvSpPr>
        <p:spPr>
          <a:xfrm>
            <a:off x="475191" y="5301208"/>
            <a:ext cx="7554142" cy="738664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36195" indent="413385" algn="just">
              <a:spcAft>
                <a:spcPts val="0"/>
              </a:spcAft>
            </a:pPr>
            <a:r>
              <a:rPr lang="pt-BR" sz="1400" dirty="0">
                <a:solidFill>
                  <a:srgbClr val="000000"/>
                </a:solidFill>
                <a:ea typeface="Times New Roman"/>
              </a:rPr>
              <a:t>A casa da vítima como o local onde concentra a maior porcentagem de violações 86%, seguido da casa do suspeito com 7%, outros locais somam 3% (igrejas ou templos religiosos, local de trabalho, entre outros), rua com 2%, hospital 1% e 1% órgãos públicos. </a:t>
            </a:r>
            <a:endParaRPr lang="pt-BR" sz="1400" dirty="0">
              <a:latin typeface="Times New Roman"/>
              <a:ea typeface="Times New Roman"/>
            </a:endParaRP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550583676"/>
              </p:ext>
            </p:extLst>
          </p:nvPr>
        </p:nvGraphicFramePr>
        <p:xfrm>
          <a:off x="634487" y="2105071"/>
          <a:ext cx="7410126" cy="3196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6109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0527" y="1484784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solidFill>
                  <a:srgbClr val="002060"/>
                </a:solidFill>
              </a:rPr>
              <a:t>Encaminhamentos</a:t>
            </a:r>
          </a:p>
        </p:txBody>
      </p:sp>
      <p:sp>
        <p:nvSpPr>
          <p:cNvPr id="6" name="Retângulo 5"/>
          <p:cNvSpPr/>
          <p:nvPr/>
        </p:nvSpPr>
        <p:spPr>
          <a:xfrm>
            <a:off x="687676" y="4599994"/>
            <a:ext cx="7775303" cy="1384995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36195" indent="413385" algn="just">
              <a:spcAft>
                <a:spcPts val="0"/>
              </a:spcAft>
            </a:pPr>
            <a:r>
              <a:rPr lang="pt-BR" sz="1400" dirty="0">
                <a:solidFill>
                  <a:srgbClr val="000000"/>
                </a:solidFill>
                <a:ea typeface="Times New Roman"/>
              </a:rPr>
              <a:t>Dos encaminhamentos realizados em 2016, 10,22% foram respondidos, e em 2015, as respostas ficaram em 7,11%, com aumento de 99%. Os conselhos de direitos da pessoa idosa (estados e municípios) teve 0,73% de respostas, mas destacamos que o papel do conselho é induzir e monitorar o trabalho dos demais órgãos como responsável pelo controle social. A rede SUAS, CRAS e CREAS somam 21,06%, delegacia de polícia 11,28%, ministério público respondeu 10,37% dos encaminhamentos recebidos, delegacia especializada 13,54% e outros serviços somam 14,4%.</a:t>
            </a:r>
            <a:endParaRPr lang="pt-BR" sz="1400" dirty="0">
              <a:latin typeface="Times New Roman"/>
              <a:ea typeface="Times New Roman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37178"/>
              </p:ext>
            </p:extLst>
          </p:nvPr>
        </p:nvGraphicFramePr>
        <p:xfrm>
          <a:off x="851858" y="2060848"/>
          <a:ext cx="7635394" cy="2412655"/>
        </p:xfrm>
        <a:graphic>
          <a:graphicData uri="http://schemas.openxmlformats.org/drawingml/2006/table">
            <a:tbl>
              <a:tblPr firstRow="1" firstCol="1" bandRow="1"/>
              <a:tblGrid>
                <a:gridCol w="43898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94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72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9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2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4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Tipo de Serviço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Encaminhamentos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Respondidas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Conselhos de direitos da Pessoa Idosa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32889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239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0,73%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CRAS/CREAS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20351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4285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21,06%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Delegacia de Polícia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10500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1184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11,28%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Ministério Público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5035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522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10,37%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Delegacia Especializada de Proteção a Pessoa Idosa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3827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518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13,54%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Outros Serviços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16114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2320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14,40%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 Geral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88716</a:t>
                      </a:r>
                      <a:endParaRPr lang="pt-BR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9068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10,22%</a:t>
                      </a:r>
                      <a:endParaRPr lang="pt-BR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853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71512" y="2420888"/>
            <a:ext cx="7772400" cy="1755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95536" y="2026583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/>
              <a:t>MINISTÉRIO DOS DIREITOS HUMANOS</a:t>
            </a:r>
          </a:p>
          <a:p>
            <a:pPr algn="ctr"/>
            <a:endParaRPr lang="pt-BR" dirty="0"/>
          </a:p>
          <a:p>
            <a:pPr algn="ctr"/>
            <a:r>
              <a:rPr lang="pt-BR" sz="3200" b="1" dirty="0" smtClean="0"/>
              <a:t>Fabiano Lima</a:t>
            </a:r>
            <a:endParaRPr lang="pt-BR" sz="3200" b="1" dirty="0"/>
          </a:p>
          <a:p>
            <a:pPr algn="ctr"/>
            <a:r>
              <a:rPr lang="pt-BR" sz="3200" b="1" dirty="0" smtClean="0"/>
              <a:t>Coordenador</a:t>
            </a:r>
            <a:r>
              <a:rPr lang="pt-BR" sz="3200" b="1" dirty="0" smtClean="0"/>
              <a:t>-Geral do Disque Direitos Humanos</a:t>
            </a:r>
            <a:endParaRPr lang="pt-BR" sz="3200" b="1" dirty="0"/>
          </a:p>
          <a:p>
            <a:pPr algn="ctr"/>
            <a:endParaRPr lang="pt-BR" dirty="0"/>
          </a:p>
          <a:p>
            <a:pPr algn="ctr"/>
            <a:r>
              <a:rPr lang="pt-BR" dirty="0" smtClean="0"/>
              <a:t>sdh.gov.br </a:t>
            </a:r>
            <a:endParaRPr lang="pt-BR" dirty="0"/>
          </a:p>
          <a:p>
            <a:pPr algn="ctr"/>
            <a:r>
              <a:rPr lang="pt-BR" dirty="0"/>
              <a:t>humanizaredes.gov.br</a:t>
            </a:r>
          </a:p>
        </p:txBody>
      </p:sp>
    </p:spTree>
    <p:extLst>
      <p:ext uri="{BB962C8B-B14F-4D97-AF65-F5344CB8AC3E}">
        <p14:creationId xmlns:p14="http://schemas.microsoft.com/office/powerpoint/2010/main" val="237301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991709"/>
              </p:ext>
            </p:extLst>
          </p:nvPr>
        </p:nvGraphicFramePr>
        <p:xfrm>
          <a:off x="251520" y="2179400"/>
          <a:ext cx="8352928" cy="3409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647159" y="1096590"/>
            <a:ext cx="8176320" cy="946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/>
              <a:t>Departamento de Ouvidoria Nacional</a:t>
            </a:r>
          </a:p>
          <a:p>
            <a:r>
              <a:rPr lang="pt-BR" sz="2800" b="1" dirty="0"/>
              <a:t>dos Direitos Humanos </a:t>
            </a:r>
            <a:endParaRPr lang="pt-BR" sz="2800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91241" y="2063451"/>
            <a:ext cx="8515672" cy="4741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3" indent="-342900"/>
            <a:endParaRPr lang="pt-BR" dirty="0"/>
          </a:p>
          <a:p>
            <a:pPr marL="342900" lvl="2" indent="-342900"/>
            <a:endParaRPr lang="pt-BR" dirty="0">
              <a:solidFill>
                <a:srgbClr val="FF0000"/>
              </a:solidFill>
            </a:endParaRPr>
          </a:p>
          <a:p>
            <a:pPr marL="342900" lvl="2" indent="-342900"/>
            <a:endParaRPr lang="pt-BR" dirty="0"/>
          </a:p>
          <a:p>
            <a:pPr marL="342900" lvl="2" indent="-342900"/>
            <a:endParaRPr lang="pt-BR" dirty="0"/>
          </a:p>
          <a:p>
            <a:pPr marL="342900" lvl="2" indent="-342900"/>
            <a:endParaRPr lang="pt-BR" dirty="0"/>
          </a:p>
          <a:p>
            <a:pPr marL="342900" lvl="2" indent="-342900"/>
            <a:endParaRPr lang="pt-BR" dirty="0"/>
          </a:p>
          <a:p>
            <a:pPr marL="342900" lvl="2" indent="-342900"/>
            <a:endParaRPr lang="pt-BR" dirty="0"/>
          </a:p>
          <a:p>
            <a:pPr marL="342900" lvl="2" indent="-342900" algn="just"/>
            <a:endParaRPr lang="pt-BR" dirty="0"/>
          </a:p>
          <a:p>
            <a:pPr marL="0" lvl="2" indent="0" algn="just">
              <a:buNone/>
            </a:pPr>
            <a:r>
              <a:rPr lang="pt-BR" sz="1700" i="1" dirty="0"/>
              <a:t>*As denúncias poderão ser anônimas ou, quando solicitado</a:t>
            </a:r>
          </a:p>
          <a:p>
            <a:pPr marL="0" lvl="2" indent="0" algn="just">
              <a:buNone/>
            </a:pPr>
            <a:r>
              <a:rPr lang="pt-BR" sz="1700" i="1" dirty="0"/>
              <a:t>pelo  denunciante, é garantido o sigilo da fonte das informações. </a:t>
            </a:r>
            <a:endParaRPr lang="pt-BR" sz="1700" b="1" i="1" dirty="0"/>
          </a:p>
        </p:txBody>
      </p:sp>
    </p:spTree>
    <p:extLst>
      <p:ext uri="{BB962C8B-B14F-4D97-AF65-F5344CB8AC3E}">
        <p14:creationId xmlns:p14="http://schemas.microsoft.com/office/powerpoint/2010/main" val="105365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09600" y="1196752"/>
            <a:ext cx="8229600" cy="677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Canais da Ouvidoria de Direitos Humanos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53616" y="1752600"/>
            <a:ext cx="7994848" cy="2180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 algn="just">
              <a:buNone/>
            </a:pPr>
            <a:r>
              <a:rPr lang="pt-BR" dirty="0"/>
              <a:t>O principal canal de comunicação da Ouvidoria é o Disque Direitos Humanos – Disque 100, serviço de atendimento telefônico gratuito para receber demandas relativas a violações de Direitos Humanos, que funciona 24 horas todos os dias da semana e atende todo o território nacional. </a:t>
            </a:r>
          </a:p>
          <a:p>
            <a:pPr marL="342900" lvl="2" indent="-342900"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491879" y="509910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2" indent="0" algn="ctr">
              <a:buNone/>
            </a:pPr>
            <a:r>
              <a:rPr lang="pt-BR" dirty="0"/>
              <a:t>Visa</a:t>
            </a:r>
            <a:endParaRPr lang="pt-BR" sz="32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1115616" y="3717032"/>
            <a:ext cx="7056784" cy="2967647"/>
            <a:chOff x="2231005" y="4077072"/>
            <a:chExt cx="4653413" cy="2692404"/>
          </a:xfrm>
        </p:grpSpPr>
        <p:sp>
          <p:nvSpPr>
            <p:cNvPr id="8" name="Retângulo de cantos arredondados 7"/>
            <p:cNvSpPr/>
            <p:nvPr/>
          </p:nvSpPr>
          <p:spPr>
            <a:xfrm>
              <a:off x="2231005" y="4077072"/>
              <a:ext cx="4653413" cy="2351859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2325463" y="4214512"/>
              <a:ext cx="4464496" cy="25549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2" algn="ctr"/>
              <a:r>
                <a:rPr lang="pt-BR" sz="2100" dirty="0"/>
                <a:t>Visando ampliar seus canais de comunicação com a população, foram criados a </a:t>
              </a:r>
              <a:r>
                <a:rPr lang="pt-BR" sz="2100" b="1" dirty="0"/>
                <a:t>Ouvidoria Online</a:t>
              </a:r>
              <a:r>
                <a:rPr lang="pt-BR" sz="2100" dirty="0"/>
                <a:t> e o </a:t>
              </a:r>
              <a:r>
                <a:rPr lang="pt-BR" sz="2100" b="1" dirty="0"/>
                <a:t>Clique 100</a:t>
              </a:r>
              <a:r>
                <a:rPr lang="pt-BR" sz="2100" dirty="0"/>
                <a:t>, novos canais de denúncia disponibilizados no Portal Humaniza Redes:</a:t>
              </a:r>
            </a:p>
            <a:p>
              <a:pPr marL="0" lvl="2"/>
              <a:r>
                <a:rPr lang="pt-BR" sz="2400" b="1" dirty="0">
                  <a:solidFill>
                    <a:schemeClr val="tx2">
                      <a:lumMod val="75000"/>
                    </a:schemeClr>
                  </a:solidFill>
                </a:rPr>
                <a:t>                   </a:t>
              </a:r>
              <a:r>
                <a:rPr lang="pt-BR" sz="2400" b="1" dirty="0">
                  <a:solidFill>
                    <a:schemeClr val="tx2">
                      <a:lumMod val="75000"/>
                    </a:schemeClr>
                  </a:solidFill>
                  <a:hlinkClick r:id="rId2"/>
                </a:rPr>
                <a:t>http://www.humanizaredes.gov.br/</a:t>
              </a:r>
              <a:endParaRPr lang="pt-BR" sz="2400" b="1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marL="0" lvl="2" algn="ctr"/>
              <a:r>
                <a:rPr lang="pt-BR" sz="2100" dirty="0"/>
                <a:t>E a central de denúncias disponível no Aplicativo Proteja Brasil.</a:t>
              </a:r>
            </a:p>
            <a:p>
              <a:pPr marL="0" lvl="2" algn="ctr"/>
              <a:endParaRPr lang="pt-BR" sz="2100" b="1" dirty="0"/>
            </a:p>
          </p:txBody>
        </p:sp>
      </p:grpSp>
      <p:pic>
        <p:nvPicPr>
          <p:cNvPr id="10" name="Picture 2" descr="http://www.portaldaigualdade.gov.br/central-de-conteudos/noticias/noticias-imagens/HumanizaRede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967" y="5128631"/>
            <a:ext cx="925360" cy="45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826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31020" y="1772816"/>
            <a:ext cx="8371656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pt-BR" sz="2800" dirty="0"/>
              <a:t>A Ouvidoria Nacional de Direitos Humanos realizou, em 2016, </a:t>
            </a:r>
            <a:r>
              <a:rPr lang="pt-BR" sz="2800" dirty="0" smtClean="0"/>
              <a:t>355.030 </a:t>
            </a:r>
            <a:r>
              <a:rPr lang="pt-BR" sz="2800" dirty="0"/>
              <a:t>atendimentos, sendo 133.061 (</a:t>
            </a:r>
            <a:r>
              <a:rPr lang="pt-BR" sz="2800" dirty="0" smtClean="0"/>
              <a:t>37,4%) </a:t>
            </a:r>
            <a:r>
              <a:rPr lang="pt-BR" sz="2800" dirty="0"/>
              <a:t>referem-se ao registro de denúncias de violações de direitos humanos;  </a:t>
            </a:r>
          </a:p>
          <a:p>
            <a:pPr algn="just">
              <a:buFont typeface="Wingdings" pitchFamily="2" charset="2"/>
              <a:buChar char="ü"/>
            </a:pPr>
            <a:endParaRPr lang="pt-BR" sz="1500" dirty="0"/>
          </a:p>
          <a:p>
            <a:pPr algn="just">
              <a:buFont typeface="Wingdings" pitchFamily="2" charset="2"/>
              <a:buChar char="ü"/>
            </a:pPr>
            <a:endParaRPr lang="pt-BR" dirty="0"/>
          </a:p>
          <a:p>
            <a:pPr algn="just">
              <a:buFont typeface="Wingdings" pitchFamily="2" charset="2"/>
              <a:buChar char="ü"/>
            </a:pPr>
            <a:endParaRPr lang="pt-BR" dirty="0"/>
          </a:p>
          <a:p>
            <a:pPr algn="just">
              <a:buFont typeface="Wingdings" pitchFamily="2" charset="2"/>
              <a:buChar char="ü"/>
            </a:pPr>
            <a:endParaRPr lang="pt-BR" sz="2400" dirty="0"/>
          </a:p>
          <a:p>
            <a:pPr algn="just">
              <a:buFont typeface="Wingdings" pitchFamily="2" charset="2"/>
              <a:buChar char="ü"/>
            </a:pPr>
            <a:endParaRPr lang="pt-BR" dirty="0"/>
          </a:p>
          <a:p>
            <a:pPr algn="just">
              <a:buFont typeface="Wingdings" pitchFamily="2" charset="2"/>
              <a:buChar char="ü"/>
            </a:pPr>
            <a:endParaRPr lang="pt-B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pt-BR" sz="2800" dirty="0"/>
              <a:t>Média de 364 denúncias/dia e 265.429 encaminhamentos aos órgãos da rede de proteção integral de direitos humanos e ao sistema de justiça.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203556455"/>
              </p:ext>
            </p:extLst>
          </p:nvPr>
        </p:nvGraphicFramePr>
        <p:xfrm>
          <a:off x="609600" y="2996952"/>
          <a:ext cx="7418784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67544" y="1291348"/>
            <a:ext cx="8229600" cy="54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chemeClr val="tx2">
                    <a:lumMod val="75000"/>
                  </a:schemeClr>
                </a:solidFill>
              </a:rPr>
              <a:t>Atendimentos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436096" y="2996952"/>
            <a:ext cx="1656184" cy="187220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4464770"/>
              <a:satOff val="26899"/>
              <a:lumOff val="2156"/>
              <a:alphaOff val="0"/>
            </a:schemeClr>
          </a:fillRef>
          <a:effectRef idx="0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  <a:p>
            <a:pPr algn="ctr"/>
            <a:r>
              <a:rPr lang="pt-BR" dirty="0"/>
              <a:t>Departamento de Ouvidoria: </a:t>
            </a:r>
            <a:r>
              <a:rPr lang="pt-BR" dirty="0" smtClean="0"/>
              <a:t>1277</a:t>
            </a:r>
          </a:p>
          <a:p>
            <a:pPr lvl="0" algn="ctr"/>
            <a:r>
              <a:rPr lang="pt-BR" dirty="0"/>
              <a:t>denúncias</a:t>
            </a:r>
          </a:p>
          <a:p>
            <a:pPr algn="ctr"/>
            <a:r>
              <a:rPr lang="pt-BR" b="1" dirty="0" smtClean="0"/>
              <a:t> </a:t>
            </a:r>
            <a:endParaRPr lang="pt-BR" b="1" dirty="0"/>
          </a:p>
        </p:txBody>
      </p:sp>
      <p:sp>
        <p:nvSpPr>
          <p:cNvPr id="13" name="Retângulo 12"/>
          <p:cNvSpPr/>
          <p:nvPr/>
        </p:nvSpPr>
        <p:spPr>
          <a:xfrm>
            <a:off x="7143788" y="3000333"/>
            <a:ext cx="1458888" cy="187220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4464770"/>
              <a:satOff val="26899"/>
              <a:lumOff val="2156"/>
              <a:alphaOff val="0"/>
            </a:schemeClr>
          </a:fillRef>
          <a:effectRef idx="0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  <a:p>
            <a:pPr algn="ctr"/>
            <a:r>
              <a:rPr lang="pt-BR" sz="2300" dirty="0" smtClean="0"/>
              <a:t>Aplicativo:</a:t>
            </a:r>
          </a:p>
          <a:p>
            <a:pPr algn="ctr"/>
            <a:r>
              <a:rPr lang="pt-BR" sz="2300" dirty="0" smtClean="0"/>
              <a:t>1277 </a:t>
            </a:r>
          </a:p>
          <a:p>
            <a:pPr lvl="0" algn="ctr"/>
            <a:r>
              <a:rPr lang="pt-BR" sz="2400" dirty="0"/>
              <a:t>denúncias</a:t>
            </a:r>
          </a:p>
          <a:p>
            <a:pPr algn="ctr"/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360555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42912" y="1124744"/>
            <a:ext cx="808952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solidFill>
                  <a:schemeClr val="tx2">
                    <a:lumMod val="75000"/>
                  </a:schemeClr>
                </a:solidFill>
              </a:rPr>
              <a:t>Tipos de atendimento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243547"/>
              </p:ext>
            </p:extLst>
          </p:nvPr>
        </p:nvGraphicFramePr>
        <p:xfrm>
          <a:off x="442912" y="1800566"/>
          <a:ext cx="7945512" cy="3572650"/>
        </p:xfrm>
        <a:graphic>
          <a:graphicData uri="http://schemas.openxmlformats.org/drawingml/2006/table">
            <a:tbl>
              <a:tblPr firstRow="1" firstCol="1" bandRow="1"/>
              <a:tblGrid>
                <a:gridCol w="40061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64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86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04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Tipo de Atendimento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2015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2016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% de Aumento/Recuo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Denúncias de grupos de violação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137517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133061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-3,35%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Informações Disseminadas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330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7584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2198,18%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Ligações Demandadas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169734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196866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15,99%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Outras Manifestações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499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676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35,47%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Serviços Disseminados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16813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16843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0,18%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324893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355030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9,28%%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63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79512" y="1134672"/>
            <a:ext cx="853244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chemeClr val="tx2">
                    <a:lumMod val="75000"/>
                  </a:schemeClr>
                </a:solidFill>
              </a:rPr>
              <a:t>Quantidade de Módulos x Total Denúncias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2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3243510"/>
              </p:ext>
            </p:extLst>
          </p:nvPr>
        </p:nvGraphicFramePr>
        <p:xfrm>
          <a:off x="1835696" y="2057400"/>
          <a:ext cx="5472608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5801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259632" y="1196752"/>
            <a:ext cx="6048672" cy="59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chemeClr val="tx2"/>
                </a:solidFill>
              </a:rPr>
              <a:t>Metodologia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50478" y="1700808"/>
            <a:ext cx="80668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pt-BR" dirty="0"/>
              <a:t>Os dados gerados a partir do registro de denúncias na Ouvidoria Nacional de Direitos Humanos </a:t>
            </a:r>
            <a:r>
              <a:rPr lang="pt-BR" b="1" dirty="0">
                <a:solidFill>
                  <a:srgbClr val="FF0000"/>
                </a:solidFill>
              </a:rPr>
              <a:t>não refletem a violência, mas sim o quantitativo de denúncias registradas;</a:t>
            </a:r>
          </a:p>
          <a:p>
            <a:pPr algn="just">
              <a:buFont typeface="Wingdings" pitchFamily="2" charset="2"/>
              <a:buChar char="ü"/>
            </a:pPr>
            <a:r>
              <a:rPr lang="pt-BR" dirty="0"/>
              <a:t>Cada denúncia registrada pode ter mais de um tipo de violação;</a:t>
            </a:r>
          </a:p>
          <a:p>
            <a:pPr algn="just">
              <a:buFont typeface="Wingdings" pitchFamily="2" charset="2"/>
              <a:buChar char="ü"/>
            </a:pPr>
            <a:r>
              <a:rPr lang="pt-BR" dirty="0"/>
              <a:t>As denúncias acolhidas são examinadas e posteriormente encaminhadas aos órgãos responsáveis para apuração e providências cabíveis, considerando as especificidades das vítimas, bem como a vulnerabilidade acrescida, quando houver, associadas aos grupos aos quais pertencem.</a:t>
            </a:r>
          </a:p>
          <a:p>
            <a:pPr algn="just">
              <a:buFont typeface="Wingdings" pitchFamily="2" charset="2"/>
              <a:buChar char="q"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258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908994"/>
              </p:ext>
            </p:extLst>
          </p:nvPr>
        </p:nvGraphicFramePr>
        <p:xfrm>
          <a:off x="683568" y="1916832"/>
          <a:ext cx="7917572" cy="3672411"/>
        </p:xfrm>
        <a:graphic>
          <a:graphicData uri="http://schemas.openxmlformats.org/drawingml/2006/table">
            <a:tbl>
              <a:tblPr firstRow="1" firstCol="1" bandRow="1"/>
              <a:tblGrid>
                <a:gridCol w="4960884"/>
                <a:gridCol w="1051708"/>
                <a:gridCol w="952490"/>
                <a:gridCol w="952490"/>
              </a:tblGrid>
              <a:tr h="383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Grupo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2015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2016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Criança e Adolescente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80437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</a:rPr>
                        <a:t>76171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-5,30%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Pessoa Idosa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32238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</a:rPr>
                        <a:t>32632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1,22%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Pessoa com Deficiência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9656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</a:rPr>
                        <a:t>9011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-6,68%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Privação/Restrição de Liberdade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3565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</a:rPr>
                        <a:t>3861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8,30%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LGBT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1983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1876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-5,40%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Igualdade Racial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1064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1326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24,62%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População de Rua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682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/>
                          <a:ea typeface="Times New Roman"/>
                        </a:rPr>
                        <a:t>937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37,39%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Outras Violações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7892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/>
                          <a:ea typeface="Times New Roman"/>
                        </a:rPr>
                        <a:t>7247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-28,61%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</a:rPr>
                        <a:t>Total 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137517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133061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-4,41%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727" marR="607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115616" y="1137136"/>
            <a:ext cx="676875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b="1" dirty="0" smtClean="0">
                <a:solidFill>
                  <a:srgbClr val="002060"/>
                </a:solidFill>
              </a:rPr>
              <a:t>Comparativo anual por módulo</a:t>
            </a:r>
            <a:endParaRPr lang="pt-BR" sz="3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8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273099"/>
              </p:ext>
            </p:extLst>
          </p:nvPr>
        </p:nvGraphicFramePr>
        <p:xfrm>
          <a:off x="899592" y="1829132"/>
          <a:ext cx="7200800" cy="4032452"/>
        </p:xfrm>
        <a:graphic>
          <a:graphicData uri="http://schemas.openxmlformats.org/drawingml/2006/table">
            <a:tbl>
              <a:tblPr/>
              <a:tblGrid>
                <a:gridCol w="4941726"/>
                <a:gridCol w="1129537"/>
                <a:gridCol w="1129537"/>
              </a:tblGrid>
              <a:tr h="42130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Criança e Adolescente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Pessoa Idosa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Pessoa com Deficiência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Privação/Restrição de Liberdade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LGBT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Igualdade Racial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População de Rua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Outras Violações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012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133061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1115616" y="1137136"/>
            <a:ext cx="676875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b="1" dirty="0" smtClean="0">
                <a:solidFill>
                  <a:srgbClr val="002060"/>
                </a:solidFill>
              </a:rPr>
              <a:t>Divisão por módulos - 2016</a:t>
            </a:r>
            <a:endParaRPr lang="pt-BR" sz="3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39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1099</Words>
  <Application>Microsoft Office PowerPoint</Application>
  <PresentationFormat>Apresentação na tela (4:3)</PresentationFormat>
  <Paragraphs>260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Tema do Office</vt:lpstr>
      <vt:lpstr>1_Tema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Denilda Uchôa de Oliveira</dc:creator>
  <cp:lastModifiedBy>Fabiano De Souza Lima</cp:lastModifiedBy>
  <cp:revision>184</cp:revision>
  <cp:lastPrinted>2016-01-27T16:19:24Z</cp:lastPrinted>
  <dcterms:created xsi:type="dcterms:W3CDTF">2016-01-27T14:09:21Z</dcterms:created>
  <dcterms:modified xsi:type="dcterms:W3CDTF">2017-06-12T13:09:42Z</dcterms:modified>
</cp:coreProperties>
</file>