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7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47"/>
  </p:normalViewPr>
  <p:slideViewPr>
    <p:cSldViewPr snapToGrid="0" snapToObjects="1">
      <p:cViewPr varScale="1">
        <p:scale>
          <a:sx n="110" d="100"/>
          <a:sy n="110" d="100"/>
        </p:scale>
        <p:origin x="-3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B26256-C4C3-06C4-B7C4-DE84BB2A5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9C3C4FD-70BD-A7F7-E35D-7893E16E7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9E3C930-29E0-DC08-FE51-0E697979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D7187AD-180E-3742-5B12-6410A2BC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B01378-9B83-51DE-A490-73DB4204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1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33EAC2-9925-AE0B-00F4-CFA51123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1C2C899-3A3F-CE05-6E03-C7591325A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1B28D0-6B64-FDD8-6623-EB96832A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4F3E504-DEF7-247B-9F92-1BEB251B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CB4F39B-247B-EBA2-86DB-D141EAD1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1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AEEAE8A-D2B5-F335-F3E3-443B29C0D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915CF07-480F-5931-4B4C-3645448C4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ECE1F3-D153-06C8-08C4-29D2624D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D0F0E13-1D3E-6677-F3CC-899C333B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E8B1EA-D0E6-5A2F-C5CF-4649EAD9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5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5F87A6-681C-C280-6C46-79064B80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BDBD891-12ED-9BC6-6250-0574EE4F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4C8C19B-BE3D-021E-CBE0-644B4360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9EA9D4C-C3AF-7F46-262D-DD28C862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A6C1A9-10FE-6FDA-66DC-75DE00CA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57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9DF04-8AD9-62B7-2BAE-000E64B8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3178D64-86A3-A27B-5953-984524F8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DAB250A-1230-D57D-4B51-8C0F37B1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62A401-0E7D-F972-01E3-B880B8F0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F34EB49-433D-9127-4D3A-D39EBDDC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7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585CE6-829A-6C3C-BCAA-67F94DA7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177AA1-9595-B2E6-BD60-61B99B1AC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F95A9EE-53FB-3628-8A38-07566C6D6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5CFFE4A-3BA3-4B97-F9B2-E62DE03F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355F962-682C-7ACC-9A19-51561FF0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DB1780A-54DB-C39E-06B0-C90C7CD2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8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32F8C8-6584-2A52-953D-289E1973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C4548B5-B5B8-7FC3-B382-3D1DED42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8BEC416-40B5-8D20-3F69-1F1F2703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15FC8C3-AEB8-BD33-0D04-5725859DE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91D99B2-5FAE-0D4A-00D0-1D4A96C39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B500FBD0-450E-D4E7-F336-CD06B8F0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B98DF1D-8E70-1BA1-EBD2-F1E72F7A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F8FAA9E-C7C9-7215-52DA-188A51E8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7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A208BA-753F-4DB1-E71B-5D052B38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7A918D0-E010-04A3-D4C4-9A251D7B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422EB48-174F-C155-47F9-00214F84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33299BC-1E69-F45A-7B62-056FA236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2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D360B41-E48D-B602-6E51-B3D9B836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FA4E259-0F55-D984-9985-00EB32A0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8B133F7-9C6D-1B3B-0F98-176208D6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41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73ED8-8798-8B8D-BEC5-1E317EEB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AE2266C-1DC7-EAB6-2B7F-A0680C97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D931A48-A456-49F3-CFAA-20E1DEB2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F089C67-FD11-6EFA-D741-EE9CCD8E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AE08550-8D09-4DE4-8CAC-FCEC7798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83BA6D7-E748-10C3-9101-3AB91AA4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7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4F6EF7-9F25-6B9A-2358-D8A32623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5891E89-3F6C-5977-205C-4FA73691B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F514683-89D6-BA4F-7AB0-5602B0F03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CA4FB22-57CF-05F7-5355-7A8FB389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554025A-DF89-E9A6-8F7F-99826355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B89F8AB-04E0-EFD8-C32B-D053E85A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76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8E93CFD-F08F-7A07-4F61-3199B1D0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9DFDEAF-B4BD-F51F-4B9C-BC1D6F0B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53F82D-DDE7-2CAA-F25A-3A9FCAE6B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0C71-86E3-B448-98A4-0301EBBCC1D1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500312-052B-282E-9461-22F5E2B4D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5B8F03B-86D9-1F5E-0026-0D5F28DA1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7001-3C82-BF40-ABED-B9694100A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78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E94880-B28B-BCF2-9222-4D95EB3DE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E732D34-87E5-EAFA-872E-54999E989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514" y="3953782"/>
            <a:ext cx="7609115" cy="1536700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Alípio de Sousa Neto MD PhD. </a:t>
            </a:r>
          </a:p>
          <a:p>
            <a:r>
              <a:rPr lang="pt-BR" dirty="0"/>
              <a:t>Vice Presidente da Sociedade Brasileira de Retina e Vítreo </a:t>
            </a:r>
          </a:p>
          <a:p>
            <a:r>
              <a:rPr lang="pt-BR" dirty="0"/>
              <a:t>Representante do CBO-Conselho Brasileiro de Oftalmologia</a:t>
            </a:r>
          </a:p>
          <a:p>
            <a:r>
              <a:rPr lang="pt-BR" dirty="0"/>
              <a:t>  Conselheiro do CRMDF  e da Câmara Técnica de Oftalmologia do CFM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32C7A40-AF2D-4141-CC4E-16C34EAB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28" y="278266"/>
            <a:ext cx="1549400" cy="1016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9A7555E-9590-2B6A-0239-EE2790C16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06" y="278266"/>
            <a:ext cx="3505200" cy="9779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4D7FB96-649D-C1FF-A38E-0B1788E92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514" y="1367518"/>
            <a:ext cx="4457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A841769-A914-7135-236F-BDF56F0D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58" y="1663090"/>
            <a:ext cx="10668856" cy="132556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Os </a:t>
            </a:r>
            <a:r>
              <a:rPr lang="pt-BR" dirty="0" err="1"/>
              <a:t>PCDTs</a:t>
            </a:r>
            <a:r>
              <a:rPr lang="pt-BR" dirty="0"/>
              <a:t> estabelecem as práticas e acesso aos tratamentos realizados pelo SUS, sendo importantes para gestão e regulação de medicamentos, produtos e procedimentos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97487119-F64D-744B-0DC1-0A773630D9C6}"/>
              </a:ext>
            </a:extLst>
          </p:cNvPr>
          <p:cNvGrpSpPr/>
          <p:nvPr/>
        </p:nvGrpSpPr>
        <p:grpSpPr>
          <a:xfrm>
            <a:off x="3601951" y="3667871"/>
            <a:ext cx="4306555" cy="1984748"/>
            <a:chOff x="3571128" y="3698694"/>
            <a:chExt cx="4306555" cy="1984748"/>
          </a:xfrm>
        </p:grpSpPr>
        <p:sp>
          <p:nvSpPr>
            <p:cNvPr id="5" name="Retângulo: Cantos Arredondados 704">
              <a:extLst>
                <a:ext uri="{FF2B5EF4-FFF2-40B4-BE49-F238E27FC236}">
                  <a16:creationId xmlns:a16="http://schemas.microsoft.com/office/drawing/2014/main" xmlns="" id="{503D3D40-9E8B-6616-0B95-14292DD8A6F7}"/>
                </a:ext>
              </a:extLst>
            </p:cNvPr>
            <p:cNvSpPr/>
            <p:nvPr/>
          </p:nvSpPr>
          <p:spPr>
            <a:xfrm>
              <a:off x="3571128" y="3698694"/>
              <a:ext cx="4306555" cy="1984748"/>
            </a:xfrm>
            <a:prstGeom prst="roundRect">
              <a:avLst>
                <a:gd name="adj" fmla="val 9434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04DA5A56-C3AA-BAB3-04C8-7F8A18493155}"/>
                </a:ext>
              </a:extLst>
            </p:cNvPr>
            <p:cNvGrpSpPr/>
            <p:nvPr/>
          </p:nvGrpSpPr>
          <p:grpSpPr>
            <a:xfrm>
              <a:off x="3742013" y="3956169"/>
              <a:ext cx="4032087" cy="1607230"/>
              <a:chOff x="3742013" y="3956169"/>
              <a:chExt cx="4032087" cy="1607230"/>
            </a:xfrm>
          </p:grpSpPr>
          <p:pic>
            <p:nvPicPr>
              <p:cNvPr id="6" name="Picture 10" descr="Ministério da Saúde Logo PNG Vector (CDR) Free Download">
                <a:extLst>
                  <a:ext uri="{FF2B5EF4-FFF2-40B4-BE49-F238E27FC236}">
                    <a16:creationId xmlns:a16="http://schemas.microsoft.com/office/drawing/2014/main" xmlns="" id="{2BAC0922-6334-9F9B-05AB-AF9488DC5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013" y="4026848"/>
                <a:ext cx="1811510" cy="664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ítulo 1">
                <a:extLst>
                  <a:ext uri="{FF2B5EF4-FFF2-40B4-BE49-F238E27FC236}">
                    <a16:creationId xmlns:a16="http://schemas.microsoft.com/office/drawing/2014/main" xmlns="" id="{6A657EDA-10AA-07DB-E0DB-A0B8E7D7C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2013" y="4898281"/>
                <a:ext cx="3856861" cy="6651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1400" dirty="0">
                    <a:solidFill>
                      <a:srgbClr val="10384F"/>
                    </a:solidFill>
                  </a:rPr>
                  <a:t>Protocolos Clínicos de Diretrizes Terapêuticas (PCDT)</a:t>
                </a:r>
                <a:endParaRPr lang="pt-BR" sz="1400" baseline="30000" dirty="0">
                  <a:solidFill>
                    <a:srgbClr val="10384F"/>
                  </a:solidFill>
                </a:endParaRPr>
              </a:p>
            </p:txBody>
          </p:sp>
          <p:pic>
            <p:nvPicPr>
              <p:cNvPr id="8" name="Picture 6" descr="Contexto">
                <a:extLst>
                  <a:ext uri="{FF2B5EF4-FFF2-40B4-BE49-F238E27FC236}">
                    <a16:creationId xmlns:a16="http://schemas.microsoft.com/office/drawing/2014/main" xmlns="" id="{66218331-2D04-A3D3-7604-3558169C2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406" y="3956169"/>
                <a:ext cx="2049694" cy="607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CAD2B25-3FF8-F66B-9229-E0F3A430D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258" y="298814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3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7932E0D-971D-FD06-C24A-6C00A269AB2B}"/>
              </a:ext>
            </a:extLst>
          </p:cNvPr>
          <p:cNvSpPr txBox="1"/>
          <p:nvPr/>
        </p:nvSpPr>
        <p:spPr>
          <a:xfrm>
            <a:off x="917493" y="441563"/>
            <a:ext cx="76439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O PCDT de Retinopatia Diabética (RD) atualmente vigente foi publicado em 2021 e decorre da incorporação dos </a:t>
            </a:r>
            <a:r>
              <a:rPr lang="pt-BR" sz="2400" dirty="0" err="1"/>
              <a:t>antiangiogênicos</a:t>
            </a:r>
            <a:r>
              <a:rPr lang="pt-BR" sz="2400" dirty="0"/>
              <a:t> </a:t>
            </a:r>
            <a:r>
              <a:rPr lang="pt-BR" sz="2400" dirty="0" err="1"/>
              <a:t>aflibercepte</a:t>
            </a:r>
            <a:r>
              <a:rPr lang="pt-BR" sz="2400" dirty="0"/>
              <a:t> e </a:t>
            </a:r>
            <a:r>
              <a:rPr lang="pt-BR" sz="2400" dirty="0" err="1"/>
              <a:t>ranibizumabe</a:t>
            </a:r>
            <a:r>
              <a:rPr lang="pt-BR" sz="2400" dirty="0"/>
              <a:t> no SUS</a:t>
            </a:r>
          </a:p>
        </p:txBody>
      </p:sp>
      <p:sp>
        <p:nvSpPr>
          <p:cNvPr id="6" name="Retângulo: Cantos Arredondados 12">
            <a:extLst>
              <a:ext uri="{FF2B5EF4-FFF2-40B4-BE49-F238E27FC236}">
                <a16:creationId xmlns:a16="http://schemas.microsoft.com/office/drawing/2014/main" xmlns="" id="{808C35A3-A721-DC2B-7E4A-B4FC55A68170}"/>
              </a:ext>
            </a:extLst>
          </p:cNvPr>
          <p:cNvSpPr/>
          <p:nvPr/>
        </p:nvSpPr>
        <p:spPr>
          <a:xfrm>
            <a:off x="3628435" y="2640790"/>
            <a:ext cx="2222090" cy="599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aflibercepte</a:t>
            </a:r>
          </a:p>
        </p:txBody>
      </p:sp>
      <p:sp>
        <p:nvSpPr>
          <p:cNvPr id="7" name="Retângulo: Cantos Arredondados 13">
            <a:extLst>
              <a:ext uri="{FF2B5EF4-FFF2-40B4-BE49-F238E27FC236}">
                <a16:creationId xmlns:a16="http://schemas.microsoft.com/office/drawing/2014/main" xmlns="" id="{F8A2D96D-370D-BC09-241D-A3F46B7FF672}"/>
              </a:ext>
            </a:extLst>
          </p:cNvPr>
          <p:cNvSpPr/>
          <p:nvPr/>
        </p:nvSpPr>
        <p:spPr>
          <a:xfrm>
            <a:off x="6106422" y="2640790"/>
            <a:ext cx="2222090" cy="599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ranibizumabe</a:t>
            </a:r>
          </a:p>
        </p:txBody>
      </p:sp>
      <p:sp>
        <p:nvSpPr>
          <p:cNvPr id="8" name="Meio-quadro 7">
            <a:extLst>
              <a:ext uri="{FF2B5EF4-FFF2-40B4-BE49-F238E27FC236}">
                <a16:creationId xmlns:a16="http://schemas.microsoft.com/office/drawing/2014/main" xmlns="" id="{8A57603D-6191-4C21-0B72-FD1EC0842BA6}"/>
              </a:ext>
            </a:extLst>
          </p:cNvPr>
          <p:cNvSpPr/>
          <p:nvPr/>
        </p:nvSpPr>
        <p:spPr>
          <a:xfrm rot="13528282">
            <a:off x="5696968" y="3209613"/>
            <a:ext cx="563013" cy="557552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: Cantos Arredondados 15">
            <a:extLst>
              <a:ext uri="{FF2B5EF4-FFF2-40B4-BE49-F238E27FC236}">
                <a16:creationId xmlns:a16="http://schemas.microsoft.com/office/drawing/2014/main" xmlns="" id="{A2275C35-586F-27DC-7E1C-BB2FBD3CDBEB}"/>
              </a:ext>
            </a:extLst>
          </p:cNvPr>
          <p:cNvSpPr/>
          <p:nvPr/>
        </p:nvSpPr>
        <p:spPr>
          <a:xfrm>
            <a:off x="4061170" y="4038025"/>
            <a:ext cx="3873794" cy="1649710"/>
          </a:xfrm>
          <a:prstGeom prst="roundRect">
            <a:avLst>
              <a:gd name="adj" fmla="val 9434"/>
            </a:avLst>
          </a:prstGeom>
          <a:solidFill>
            <a:schemeClr val="bg1"/>
          </a:solidFill>
          <a:ln>
            <a:noFill/>
          </a:ln>
          <a:effectLst>
            <a:outerShdw blurRad="228600" dist="38100" dir="8100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accent2"/>
                </a:solidFill>
              </a:rPr>
              <a:t>Incorporados no âmbito do Sistema Único de Saúde - SUS, conforme protocolo do Ministério da Saúde e assistência oftalmológica no SUS.</a:t>
            </a:r>
            <a:endParaRPr lang="pt-BR" sz="1600" b="1" dirty="0">
              <a:solidFill>
                <a:schemeClr val="accent2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8DEA34F-CDF3-20F8-528A-2C3675B4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258" y="298814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5E48F9-8BA9-9E7A-D2F0-EC94B0C2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64" y="497394"/>
            <a:ext cx="6360524" cy="5482166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95950696">
                  <a:custGeom>
                    <a:avLst/>
                    <a:gdLst>
                      <a:gd name="connsiteX0" fmla="*/ 0 w 6360524"/>
                      <a:gd name="connsiteY0" fmla="*/ 0 h 5482166"/>
                      <a:gd name="connsiteX1" fmla="*/ 387414 w 6360524"/>
                      <a:gd name="connsiteY1" fmla="*/ 0 h 5482166"/>
                      <a:gd name="connsiteX2" fmla="*/ 1092854 w 6360524"/>
                      <a:gd name="connsiteY2" fmla="*/ 0 h 5482166"/>
                      <a:gd name="connsiteX3" fmla="*/ 1543873 w 6360524"/>
                      <a:gd name="connsiteY3" fmla="*/ 0 h 5482166"/>
                      <a:gd name="connsiteX4" fmla="*/ 1931286 w 6360524"/>
                      <a:gd name="connsiteY4" fmla="*/ 0 h 5482166"/>
                      <a:gd name="connsiteX5" fmla="*/ 2573121 w 6360524"/>
                      <a:gd name="connsiteY5" fmla="*/ 0 h 5482166"/>
                      <a:gd name="connsiteX6" fmla="*/ 3214956 w 6360524"/>
                      <a:gd name="connsiteY6" fmla="*/ 0 h 5482166"/>
                      <a:gd name="connsiteX7" fmla="*/ 3729580 w 6360524"/>
                      <a:gd name="connsiteY7" fmla="*/ 0 h 5482166"/>
                      <a:gd name="connsiteX8" fmla="*/ 4371415 w 6360524"/>
                      <a:gd name="connsiteY8" fmla="*/ 0 h 5482166"/>
                      <a:gd name="connsiteX9" fmla="*/ 5076855 w 6360524"/>
                      <a:gd name="connsiteY9" fmla="*/ 0 h 5482166"/>
                      <a:gd name="connsiteX10" fmla="*/ 5527874 w 6360524"/>
                      <a:gd name="connsiteY10" fmla="*/ 0 h 5482166"/>
                      <a:gd name="connsiteX11" fmla="*/ 6360524 w 6360524"/>
                      <a:gd name="connsiteY11" fmla="*/ 0 h 5482166"/>
                      <a:gd name="connsiteX12" fmla="*/ 6360524 w 6360524"/>
                      <a:gd name="connsiteY12" fmla="*/ 383752 h 5482166"/>
                      <a:gd name="connsiteX13" fmla="*/ 6360524 w 6360524"/>
                      <a:gd name="connsiteY13" fmla="*/ 767503 h 5482166"/>
                      <a:gd name="connsiteX14" fmla="*/ 6360524 w 6360524"/>
                      <a:gd name="connsiteY14" fmla="*/ 1425363 h 5482166"/>
                      <a:gd name="connsiteX15" fmla="*/ 6360524 w 6360524"/>
                      <a:gd name="connsiteY15" fmla="*/ 1973580 h 5482166"/>
                      <a:gd name="connsiteX16" fmla="*/ 6360524 w 6360524"/>
                      <a:gd name="connsiteY16" fmla="*/ 2631440 h 5482166"/>
                      <a:gd name="connsiteX17" fmla="*/ 6360524 w 6360524"/>
                      <a:gd name="connsiteY17" fmla="*/ 3179656 h 5482166"/>
                      <a:gd name="connsiteX18" fmla="*/ 6360524 w 6360524"/>
                      <a:gd name="connsiteY18" fmla="*/ 3837516 h 5482166"/>
                      <a:gd name="connsiteX19" fmla="*/ 6360524 w 6360524"/>
                      <a:gd name="connsiteY19" fmla="*/ 4330911 h 5482166"/>
                      <a:gd name="connsiteX20" fmla="*/ 6360524 w 6360524"/>
                      <a:gd name="connsiteY20" fmla="*/ 4769484 h 5482166"/>
                      <a:gd name="connsiteX21" fmla="*/ 6360524 w 6360524"/>
                      <a:gd name="connsiteY21" fmla="*/ 5482166 h 5482166"/>
                      <a:gd name="connsiteX22" fmla="*/ 5909505 w 6360524"/>
                      <a:gd name="connsiteY22" fmla="*/ 5482166 h 5482166"/>
                      <a:gd name="connsiteX23" fmla="*/ 5331276 w 6360524"/>
                      <a:gd name="connsiteY23" fmla="*/ 5482166 h 5482166"/>
                      <a:gd name="connsiteX24" fmla="*/ 4625836 w 6360524"/>
                      <a:gd name="connsiteY24" fmla="*/ 5482166 h 5482166"/>
                      <a:gd name="connsiteX25" fmla="*/ 4111211 w 6360524"/>
                      <a:gd name="connsiteY25" fmla="*/ 5482166 h 5482166"/>
                      <a:gd name="connsiteX26" fmla="*/ 3723798 w 6360524"/>
                      <a:gd name="connsiteY26" fmla="*/ 5482166 h 5482166"/>
                      <a:gd name="connsiteX27" fmla="*/ 3018358 w 6360524"/>
                      <a:gd name="connsiteY27" fmla="*/ 5482166 h 5482166"/>
                      <a:gd name="connsiteX28" fmla="*/ 2630944 w 6360524"/>
                      <a:gd name="connsiteY28" fmla="*/ 5482166 h 5482166"/>
                      <a:gd name="connsiteX29" fmla="*/ 1989109 w 6360524"/>
                      <a:gd name="connsiteY29" fmla="*/ 5482166 h 5482166"/>
                      <a:gd name="connsiteX30" fmla="*/ 1474485 w 6360524"/>
                      <a:gd name="connsiteY30" fmla="*/ 5482166 h 5482166"/>
                      <a:gd name="connsiteX31" fmla="*/ 769045 w 6360524"/>
                      <a:gd name="connsiteY31" fmla="*/ 5482166 h 5482166"/>
                      <a:gd name="connsiteX32" fmla="*/ 0 w 6360524"/>
                      <a:gd name="connsiteY32" fmla="*/ 5482166 h 5482166"/>
                      <a:gd name="connsiteX33" fmla="*/ 0 w 6360524"/>
                      <a:gd name="connsiteY33" fmla="*/ 4879128 h 5482166"/>
                      <a:gd name="connsiteX34" fmla="*/ 0 w 6360524"/>
                      <a:gd name="connsiteY34" fmla="*/ 4385733 h 5482166"/>
                      <a:gd name="connsiteX35" fmla="*/ 0 w 6360524"/>
                      <a:gd name="connsiteY35" fmla="*/ 3837516 h 5482166"/>
                      <a:gd name="connsiteX36" fmla="*/ 0 w 6360524"/>
                      <a:gd name="connsiteY36" fmla="*/ 3398943 h 5482166"/>
                      <a:gd name="connsiteX37" fmla="*/ 0 w 6360524"/>
                      <a:gd name="connsiteY37" fmla="*/ 2850726 h 5482166"/>
                      <a:gd name="connsiteX38" fmla="*/ 0 w 6360524"/>
                      <a:gd name="connsiteY38" fmla="*/ 2247688 h 5482166"/>
                      <a:gd name="connsiteX39" fmla="*/ 0 w 6360524"/>
                      <a:gd name="connsiteY39" fmla="*/ 1754293 h 5482166"/>
                      <a:gd name="connsiteX40" fmla="*/ 0 w 6360524"/>
                      <a:gd name="connsiteY40" fmla="*/ 1260898 h 5482166"/>
                      <a:gd name="connsiteX41" fmla="*/ 0 w 6360524"/>
                      <a:gd name="connsiteY41" fmla="*/ 822325 h 5482166"/>
                      <a:gd name="connsiteX42" fmla="*/ 0 w 6360524"/>
                      <a:gd name="connsiteY42" fmla="*/ 0 h 548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6360524" h="5482166" fill="none" extrusionOk="0">
                        <a:moveTo>
                          <a:pt x="0" y="0"/>
                        </a:moveTo>
                        <a:cubicBezTo>
                          <a:pt x="168429" y="-46251"/>
                          <a:pt x="293029" y="32581"/>
                          <a:pt x="387414" y="0"/>
                        </a:cubicBezTo>
                        <a:cubicBezTo>
                          <a:pt x="481799" y="-32581"/>
                          <a:pt x="940100" y="19565"/>
                          <a:pt x="1092854" y="0"/>
                        </a:cubicBezTo>
                        <a:cubicBezTo>
                          <a:pt x="1245608" y="-19565"/>
                          <a:pt x="1424980" y="42058"/>
                          <a:pt x="1543873" y="0"/>
                        </a:cubicBezTo>
                        <a:cubicBezTo>
                          <a:pt x="1662766" y="-42058"/>
                          <a:pt x="1800698" y="19063"/>
                          <a:pt x="1931286" y="0"/>
                        </a:cubicBezTo>
                        <a:cubicBezTo>
                          <a:pt x="2061874" y="-19063"/>
                          <a:pt x="2291741" y="33648"/>
                          <a:pt x="2573121" y="0"/>
                        </a:cubicBezTo>
                        <a:cubicBezTo>
                          <a:pt x="2854502" y="-33648"/>
                          <a:pt x="3015986" y="63877"/>
                          <a:pt x="3214956" y="0"/>
                        </a:cubicBezTo>
                        <a:cubicBezTo>
                          <a:pt x="3413927" y="-63877"/>
                          <a:pt x="3591014" y="303"/>
                          <a:pt x="3729580" y="0"/>
                        </a:cubicBezTo>
                        <a:cubicBezTo>
                          <a:pt x="3868146" y="-303"/>
                          <a:pt x="4054301" y="27919"/>
                          <a:pt x="4371415" y="0"/>
                        </a:cubicBezTo>
                        <a:cubicBezTo>
                          <a:pt x="4688530" y="-27919"/>
                          <a:pt x="4841196" y="41445"/>
                          <a:pt x="5076855" y="0"/>
                        </a:cubicBezTo>
                        <a:cubicBezTo>
                          <a:pt x="5312514" y="-41445"/>
                          <a:pt x="5373211" y="37906"/>
                          <a:pt x="5527874" y="0"/>
                        </a:cubicBezTo>
                        <a:cubicBezTo>
                          <a:pt x="5682537" y="-37906"/>
                          <a:pt x="6013978" y="88583"/>
                          <a:pt x="6360524" y="0"/>
                        </a:cubicBezTo>
                        <a:cubicBezTo>
                          <a:pt x="6382149" y="116671"/>
                          <a:pt x="6350246" y="224989"/>
                          <a:pt x="6360524" y="383752"/>
                        </a:cubicBezTo>
                        <a:cubicBezTo>
                          <a:pt x="6370802" y="542515"/>
                          <a:pt x="6353738" y="593974"/>
                          <a:pt x="6360524" y="767503"/>
                        </a:cubicBezTo>
                        <a:cubicBezTo>
                          <a:pt x="6367310" y="941032"/>
                          <a:pt x="6286589" y="1284030"/>
                          <a:pt x="6360524" y="1425363"/>
                        </a:cubicBezTo>
                        <a:cubicBezTo>
                          <a:pt x="6434459" y="1566696"/>
                          <a:pt x="6335355" y="1700668"/>
                          <a:pt x="6360524" y="1973580"/>
                        </a:cubicBezTo>
                        <a:cubicBezTo>
                          <a:pt x="6385693" y="2246492"/>
                          <a:pt x="6328829" y="2444977"/>
                          <a:pt x="6360524" y="2631440"/>
                        </a:cubicBezTo>
                        <a:cubicBezTo>
                          <a:pt x="6392219" y="2817903"/>
                          <a:pt x="6355181" y="3011118"/>
                          <a:pt x="6360524" y="3179656"/>
                        </a:cubicBezTo>
                        <a:cubicBezTo>
                          <a:pt x="6365867" y="3348194"/>
                          <a:pt x="6338088" y="3611246"/>
                          <a:pt x="6360524" y="3837516"/>
                        </a:cubicBezTo>
                        <a:cubicBezTo>
                          <a:pt x="6382960" y="4063786"/>
                          <a:pt x="6312527" y="4106807"/>
                          <a:pt x="6360524" y="4330911"/>
                        </a:cubicBezTo>
                        <a:cubicBezTo>
                          <a:pt x="6408521" y="4555015"/>
                          <a:pt x="6308056" y="4670008"/>
                          <a:pt x="6360524" y="4769484"/>
                        </a:cubicBezTo>
                        <a:cubicBezTo>
                          <a:pt x="6412992" y="4868960"/>
                          <a:pt x="6276015" y="5160958"/>
                          <a:pt x="6360524" y="5482166"/>
                        </a:cubicBezTo>
                        <a:cubicBezTo>
                          <a:pt x="6186464" y="5512109"/>
                          <a:pt x="6052844" y="5447106"/>
                          <a:pt x="5909505" y="5482166"/>
                        </a:cubicBezTo>
                        <a:cubicBezTo>
                          <a:pt x="5766166" y="5517226"/>
                          <a:pt x="5559956" y="5464927"/>
                          <a:pt x="5331276" y="5482166"/>
                        </a:cubicBezTo>
                        <a:cubicBezTo>
                          <a:pt x="5102596" y="5499405"/>
                          <a:pt x="4923541" y="5432802"/>
                          <a:pt x="4625836" y="5482166"/>
                        </a:cubicBezTo>
                        <a:cubicBezTo>
                          <a:pt x="4328131" y="5531530"/>
                          <a:pt x="4304939" y="5475468"/>
                          <a:pt x="4111211" y="5482166"/>
                        </a:cubicBezTo>
                        <a:cubicBezTo>
                          <a:pt x="3917484" y="5488864"/>
                          <a:pt x="3809657" y="5453314"/>
                          <a:pt x="3723798" y="5482166"/>
                        </a:cubicBezTo>
                        <a:cubicBezTo>
                          <a:pt x="3637939" y="5511018"/>
                          <a:pt x="3200151" y="5408326"/>
                          <a:pt x="3018358" y="5482166"/>
                        </a:cubicBezTo>
                        <a:cubicBezTo>
                          <a:pt x="2836565" y="5556006"/>
                          <a:pt x="2749545" y="5446004"/>
                          <a:pt x="2630944" y="5482166"/>
                        </a:cubicBezTo>
                        <a:cubicBezTo>
                          <a:pt x="2512343" y="5518328"/>
                          <a:pt x="2129537" y="5434796"/>
                          <a:pt x="1989109" y="5482166"/>
                        </a:cubicBezTo>
                        <a:cubicBezTo>
                          <a:pt x="1848682" y="5529536"/>
                          <a:pt x="1710153" y="5451604"/>
                          <a:pt x="1474485" y="5482166"/>
                        </a:cubicBezTo>
                        <a:cubicBezTo>
                          <a:pt x="1238817" y="5512728"/>
                          <a:pt x="1068156" y="5432848"/>
                          <a:pt x="769045" y="5482166"/>
                        </a:cubicBezTo>
                        <a:cubicBezTo>
                          <a:pt x="469934" y="5531484"/>
                          <a:pt x="310243" y="5432359"/>
                          <a:pt x="0" y="5482166"/>
                        </a:cubicBezTo>
                        <a:cubicBezTo>
                          <a:pt x="-23750" y="5216687"/>
                          <a:pt x="29303" y="5148695"/>
                          <a:pt x="0" y="4879128"/>
                        </a:cubicBezTo>
                        <a:cubicBezTo>
                          <a:pt x="-29303" y="4609561"/>
                          <a:pt x="26906" y="4501856"/>
                          <a:pt x="0" y="4385733"/>
                        </a:cubicBezTo>
                        <a:cubicBezTo>
                          <a:pt x="-26906" y="4269610"/>
                          <a:pt x="43891" y="3979018"/>
                          <a:pt x="0" y="3837516"/>
                        </a:cubicBezTo>
                        <a:cubicBezTo>
                          <a:pt x="-43891" y="3696014"/>
                          <a:pt x="22490" y="3531008"/>
                          <a:pt x="0" y="3398943"/>
                        </a:cubicBezTo>
                        <a:cubicBezTo>
                          <a:pt x="-22490" y="3266878"/>
                          <a:pt x="54919" y="2965308"/>
                          <a:pt x="0" y="2850726"/>
                        </a:cubicBezTo>
                        <a:cubicBezTo>
                          <a:pt x="-54919" y="2736144"/>
                          <a:pt x="55842" y="2544434"/>
                          <a:pt x="0" y="2247688"/>
                        </a:cubicBezTo>
                        <a:cubicBezTo>
                          <a:pt x="-55842" y="1950942"/>
                          <a:pt x="23211" y="1862889"/>
                          <a:pt x="0" y="1754293"/>
                        </a:cubicBezTo>
                        <a:cubicBezTo>
                          <a:pt x="-23211" y="1645697"/>
                          <a:pt x="43339" y="1480021"/>
                          <a:pt x="0" y="1260898"/>
                        </a:cubicBezTo>
                        <a:cubicBezTo>
                          <a:pt x="-43339" y="1041776"/>
                          <a:pt x="4403" y="1009752"/>
                          <a:pt x="0" y="822325"/>
                        </a:cubicBezTo>
                        <a:cubicBezTo>
                          <a:pt x="-4403" y="634898"/>
                          <a:pt x="60036" y="261920"/>
                          <a:pt x="0" y="0"/>
                        </a:cubicBezTo>
                        <a:close/>
                      </a:path>
                      <a:path w="6360524" h="5482166" stroke="0" extrusionOk="0">
                        <a:moveTo>
                          <a:pt x="0" y="0"/>
                        </a:moveTo>
                        <a:cubicBezTo>
                          <a:pt x="134596" y="-24064"/>
                          <a:pt x="350586" y="14993"/>
                          <a:pt x="578229" y="0"/>
                        </a:cubicBezTo>
                        <a:cubicBezTo>
                          <a:pt x="805872" y="-14993"/>
                          <a:pt x="851552" y="13713"/>
                          <a:pt x="965643" y="0"/>
                        </a:cubicBezTo>
                        <a:cubicBezTo>
                          <a:pt x="1079734" y="-13713"/>
                          <a:pt x="1419653" y="71032"/>
                          <a:pt x="1607478" y="0"/>
                        </a:cubicBezTo>
                        <a:cubicBezTo>
                          <a:pt x="1795304" y="-71032"/>
                          <a:pt x="1998387" y="39238"/>
                          <a:pt x="2185707" y="0"/>
                        </a:cubicBezTo>
                        <a:cubicBezTo>
                          <a:pt x="2373027" y="-39238"/>
                          <a:pt x="2493681" y="22321"/>
                          <a:pt x="2636726" y="0"/>
                        </a:cubicBezTo>
                        <a:cubicBezTo>
                          <a:pt x="2779771" y="-22321"/>
                          <a:pt x="2990888" y="9584"/>
                          <a:pt x="3214956" y="0"/>
                        </a:cubicBezTo>
                        <a:cubicBezTo>
                          <a:pt x="3439024" y="-9584"/>
                          <a:pt x="3639848" y="36381"/>
                          <a:pt x="3793185" y="0"/>
                        </a:cubicBezTo>
                        <a:cubicBezTo>
                          <a:pt x="3946522" y="-36381"/>
                          <a:pt x="4095336" y="1157"/>
                          <a:pt x="4180599" y="0"/>
                        </a:cubicBezTo>
                        <a:cubicBezTo>
                          <a:pt x="4265862" y="-1157"/>
                          <a:pt x="4460498" y="46504"/>
                          <a:pt x="4631618" y="0"/>
                        </a:cubicBezTo>
                        <a:cubicBezTo>
                          <a:pt x="4802738" y="-46504"/>
                          <a:pt x="4982637" y="9387"/>
                          <a:pt x="5146242" y="0"/>
                        </a:cubicBezTo>
                        <a:cubicBezTo>
                          <a:pt x="5309847" y="-9387"/>
                          <a:pt x="5394131" y="15471"/>
                          <a:pt x="5597261" y="0"/>
                        </a:cubicBezTo>
                        <a:cubicBezTo>
                          <a:pt x="5800391" y="-15471"/>
                          <a:pt x="6000412" y="82243"/>
                          <a:pt x="6360524" y="0"/>
                        </a:cubicBezTo>
                        <a:cubicBezTo>
                          <a:pt x="6391598" y="176802"/>
                          <a:pt x="6351275" y="323803"/>
                          <a:pt x="6360524" y="493395"/>
                        </a:cubicBezTo>
                        <a:cubicBezTo>
                          <a:pt x="6369773" y="662988"/>
                          <a:pt x="6349124" y="738470"/>
                          <a:pt x="6360524" y="877147"/>
                        </a:cubicBezTo>
                        <a:cubicBezTo>
                          <a:pt x="6371924" y="1015824"/>
                          <a:pt x="6340033" y="1235099"/>
                          <a:pt x="6360524" y="1370542"/>
                        </a:cubicBezTo>
                        <a:cubicBezTo>
                          <a:pt x="6381015" y="1505985"/>
                          <a:pt x="6347839" y="1699067"/>
                          <a:pt x="6360524" y="1973580"/>
                        </a:cubicBezTo>
                        <a:cubicBezTo>
                          <a:pt x="6373209" y="2248093"/>
                          <a:pt x="6343474" y="2322336"/>
                          <a:pt x="6360524" y="2631440"/>
                        </a:cubicBezTo>
                        <a:cubicBezTo>
                          <a:pt x="6377574" y="2940544"/>
                          <a:pt x="6298583" y="3024676"/>
                          <a:pt x="6360524" y="3234478"/>
                        </a:cubicBezTo>
                        <a:cubicBezTo>
                          <a:pt x="6422465" y="3444280"/>
                          <a:pt x="6340392" y="3621675"/>
                          <a:pt x="6360524" y="3892338"/>
                        </a:cubicBezTo>
                        <a:cubicBezTo>
                          <a:pt x="6380656" y="4163001"/>
                          <a:pt x="6321360" y="4331216"/>
                          <a:pt x="6360524" y="4495376"/>
                        </a:cubicBezTo>
                        <a:cubicBezTo>
                          <a:pt x="6399688" y="4659536"/>
                          <a:pt x="6323131" y="4835662"/>
                          <a:pt x="6360524" y="4933949"/>
                        </a:cubicBezTo>
                        <a:cubicBezTo>
                          <a:pt x="6397917" y="5032236"/>
                          <a:pt x="6345709" y="5225194"/>
                          <a:pt x="6360524" y="5482166"/>
                        </a:cubicBezTo>
                        <a:cubicBezTo>
                          <a:pt x="6193370" y="5529716"/>
                          <a:pt x="5948706" y="5434676"/>
                          <a:pt x="5782295" y="5482166"/>
                        </a:cubicBezTo>
                        <a:cubicBezTo>
                          <a:pt x="5615884" y="5529656"/>
                          <a:pt x="5482977" y="5463616"/>
                          <a:pt x="5331276" y="5482166"/>
                        </a:cubicBezTo>
                        <a:cubicBezTo>
                          <a:pt x="5179575" y="5500716"/>
                          <a:pt x="4899523" y="5405939"/>
                          <a:pt x="4689441" y="5482166"/>
                        </a:cubicBezTo>
                        <a:cubicBezTo>
                          <a:pt x="4479359" y="5558393"/>
                          <a:pt x="4462905" y="5465403"/>
                          <a:pt x="4238422" y="5482166"/>
                        </a:cubicBezTo>
                        <a:cubicBezTo>
                          <a:pt x="4013939" y="5498929"/>
                          <a:pt x="3974343" y="5461665"/>
                          <a:pt x="3851008" y="5482166"/>
                        </a:cubicBezTo>
                        <a:cubicBezTo>
                          <a:pt x="3727673" y="5502667"/>
                          <a:pt x="3340871" y="5468462"/>
                          <a:pt x="3145568" y="5482166"/>
                        </a:cubicBezTo>
                        <a:cubicBezTo>
                          <a:pt x="2950265" y="5495870"/>
                          <a:pt x="2704274" y="5450037"/>
                          <a:pt x="2503734" y="5482166"/>
                        </a:cubicBezTo>
                        <a:cubicBezTo>
                          <a:pt x="2303194" y="5514295"/>
                          <a:pt x="2139293" y="5440012"/>
                          <a:pt x="1925504" y="5482166"/>
                        </a:cubicBezTo>
                        <a:cubicBezTo>
                          <a:pt x="1711715" y="5524320"/>
                          <a:pt x="1558030" y="5399888"/>
                          <a:pt x="1220064" y="5482166"/>
                        </a:cubicBezTo>
                        <a:cubicBezTo>
                          <a:pt x="882098" y="5564444"/>
                          <a:pt x="763334" y="5413396"/>
                          <a:pt x="641835" y="5482166"/>
                        </a:cubicBezTo>
                        <a:cubicBezTo>
                          <a:pt x="520336" y="5550936"/>
                          <a:pt x="234822" y="5476711"/>
                          <a:pt x="0" y="5482166"/>
                        </a:cubicBezTo>
                        <a:cubicBezTo>
                          <a:pt x="-39366" y="5282598"/>
                          <a:pt x="22638" y="5189184"/>
                          <a:pt x="0" y="4988771"/>
                        </a:cubicBezTo>
                        <a:cubicBezTo>
                          <a:pt x="-22638" y="4788359"/>
                          <a:pt x="46765" y="4715719"/>
                          <a:pt x="0" y="4495376"/>
                        </a:cubicBezTo>
                        <a:cubicBezTo>
                          <a:pt x="-46765" y="4275033"/>
                          <a:pt x="39656" y="4242414"/>
                          <a:pt x="0" y="4056803"/>
                        </a:cubicBezTo>
                        <a:cubicBezTo>
                          <a:pt x="-39656" y="3871192"/>
                          <a:pt x="7580" y="3808393"/>
                          <a:pt x="0" y="3563408"/>
                        </a:cubicBezTo>
                        <a:cubicBezTo>
                          <a:pt x="-7580" y="3318423"/>
                          <a:pt x="44017" y="3259732"/>
                          <a:pt x="0" y="3070013"/>
                        </a:cubicBezTo>
                        <a:cubicBezTo>
                          <a:pt x="-44017" y="2880294"/>
                          <a:pt x="71065" y="2582710"/>
                          <a:pt x="0" y="2412153"/>
                        </a:cubicBezTo>
                        <a:cubicBezTo>
                          <a:pt x="-71065" y="2241596"/>
                          <a:pt x="35862" y="2154854"/>
                          <a:pt x="0" y="2028401"/>
                        </a:cubicBezTo>
                        <a:cubicBezTo>
                          <a:pt x="-35862" y="1901948"/>
                          <a:pt x="13440" y="1529811"/>
                          <a:pt x="0" y="1370541"/>
                        </a:cubicBezTo>
                        <a:cubicBezTo>
                          <a:pt x="-13440" y="1211271"/>
                          <a:pt x="32855" y="1142781"/>
                          <a:pt x="0" y="986790"/>
                        </a:cubicBezTo>
                        <a:cubicBezTo>
                          <a:pt x="-32855" y="830799"/>
                          <a:pt x="43482" y="761315"/>
                          <a:pt x="0" y="548217"/>
                        </a:cubicBezTo>
                        <a:cubicBezTo>
                          <a:pt x="-43482" y="335119"/>
                          <a:pt x="60673" y="1159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0EA1A3D-A938-3218-D9B5-4C82CD266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258" y="298814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ADD239-9A59-49FC-C20E-BA1054D0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5" y="1378087"/>
            <a:ext cx="10515600" cy="893764"/>
          </a:xfrm>
        </p:spPr>
        <p:txBody>
          <a:bodyPr/>
          <a:lstStyle/>
          <a:p>
            <a:r>
              <a:rPr lang="pt-BR" sz="4400" dirty="0">
                <a:solidFill>
                  <a:schemeClr val="accent2"/>
                </a:solidFill>
                <a:latin typeface="Roboto"/>
                <a:ea typeface="Roboto"/>
                <a:cs typeface="Roboto"/>
              </a:rPr>
              <a:t>Principais pontos do PCDT– Tratamento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F9FDCAB-D464-D11D-2F79-999681C8E26E}"/>
              </a:ext>
            </a:extLst>
          </p:cNvPr>
          <p:cNvSpPr txBox="1"/>
          <p:nvPr/>
        </p:nvSpPr>
        <p:spPr>
          <a:xfrm>
            <a:off x="1665982" y="2012929"/>
            <a:ext cx="678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Tratamento de acordo com a gravidade da RD</a:t>
            </a:r>
          </a:p>
        </p:txBody>
      </p:sp>
      <p:graphicFrame>
        <p:nvGraphicFramePr>
          <p:cNvPr id="6" name="Tabela 11">
            <a:extLst>
              <a:ext uri="{FF2B5EF4-FFF2-40B4-BE49-F238E27FC236}">
                <a16:creationId xmlns:a16="http://schemas.microsoft.com/office/drawing/2014/main" xmlns="" id="{1AB84D0A-BF36-8C42-7743-48C8AEB59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02366"/>
              </p:ext>
            </p:extLst>
          </p:nvPr>
        </p:nvGraphicFramePr>
        <p:xfrm>
          <a:off x="993739" y="2645937"/>
          <a:ext cx="8128000" cy="239776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2327672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+mj-lt"/>
                        </a:rPr>
                        <a:t>Gravidade Clínica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900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Diabetes Mellitus sem ou com RD até grau moderado e sem EMD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57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Retinopatia diabética não proliferativa (RDNP) grave e muito grave sem edema macular</a:t>
                      </a:r>
                    </a:p>
                    <a:p>
                      <a:r>
                        <a:rPr lang="pt-BR" dirty="0"/>
                        <a:t>Retinopatia diabética proliferativa (RDP) sem características de alto risco sem EMD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44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Retinopatia diabética proliferativa (RDP) de alto risco sem edema macular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46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  <a:latin typeface="+mj-lt"/>
                        </a:rPr>
                        <a:t>Edema macular diabético com qualquer grau de retinopatia diabética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0144451"/>
                  </a:ext>
                </a:extLst>
              </a:tr>
            </a:tbl>
          </a:graphicData>
        </a:graphic>
      </p:graphicFrame>
      <p:cxnSp>
        <p:nvCxnSpPr>
          <p:cNvPr id="7" name="Conector reto 5">
            <a:extLst>
              <a:ext uri="{FF2B5EF4-FFF2-40B4-BE49-F238E27FC236}">
                <a16:creationId xmlns:a16="http://schemas.microsoft.com/office/drawing/2014/main" xmlns="" id="{EEA3FB01-9ADC-DD79-26C8-D4F24EEC5705}"/>
              </a:ext>
            </a:extLst>
          </p:cNvPr>
          <p:cNvCxnSpPr/>
          <p:nvPr/>
        </p:nvCxnSpPr>
        <p:spPr>
          <a:xfrm>
            <a:off x="8877899" y="3174256"/>
            <a:ext cx="894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6">
            <a:extLst>
              <a:ext uri="{FF2B5EF4-FFF2-40B4-BE49-F238E27FC236}">
                <a16:creationId xmlns:a16="http://schemas.microsoft.com/office/drawing/2014/main" xmlns="" id="{82791FEB-1ECC-F012-3D3D-B7B2E287A289}"/>
              </a:ext>
            </a:extLst>
          </p:cNvPr>
          <p:cNvSpPr/>
          <p:nvPr/>
        </p:nvSpPr>
        <p:spPr>
          <a:xfrm>
            <a:off x="9568779" y="2742456"/>
            <a:ext cx="214376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+mj-lt"/>
              </a:rPr>
              <a:t>Controle glicêmico e acompanhamento</a:t>
            </a:r>
          </a:p>
        </p:txBody>
      </p:sp>
      <p:sp>
        <p:nvSpPr>
          <p:cNvPr id="9" name="Retângulo: Cantos Arredondados 4">
            <a:extLst>
              <a:ext uri="{FF2B5EF4-FFF2-40B4-BE49-F238E27FC236}">
                <a16:creationId xmlns:a16="http://schemas.microsoft.com/office/drawing/2014/main" xmlns="" id="{23DA4842-61E2-0730-3A16-D5F43B894181}"/>
              </a:ext>
            </a:extLst>
          </p:cNvPr>
          <p:cNvSpPr/>
          <p:nvPr/>
        </p:nvSpPr>
        <p:spPr>
          <a:xfrm>
            <a:off x="9568779" y="3714220"/>
            <a:ext cx="214376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+mj-lt"/>
              </a:rPr>
              <a:t>Panfotocoagulação a laser</a:t>
            </a:r>
          </a:p>
        </p:txBody>
      </p:sp>
      <p:cxnSp>
        <p:nvCxnSpPr>
          <p:cNvPr id="10" name="Conector reto 7">
            <a:extLst>
              <a:ext uri="{FF2B5EF4-FFF2-40B4-BE49-F238E27FC236}">
                <a16:creationId xmlns:a16="http://schemas.microsoft.com/office/drawing/2014/main" xmlns="" id="{6B40DA04-EB9F-70F7-F01D-9E504122D824}"/>
              </a:ext>
            </a:extLst>
          </p:cNvPr>
          <p:cNvCxnSpPr/>
          <p:nvPr/>
        </p:nvCxnSpPr>
        <p:spPr>
          <a:xfrm>
            <a:off x="8762029" y="4146020"/>
            <a:ext cx="894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9">
            <a:extLst>
              <a:ext uri="{FF2B5EF4-FFF2-40B4-BE49-F238E27FC236}">
                <a16:creationId xmlns:a16="http://schemas.microsoft.com/office/drawing/2014/main" xmlns="" id="{C382E14C-689D-3791-BB81-7744953636A0}"/>
              </a:ext>
            </a:extLst>
          </p:cNvPr>
          <p:cNvSpPr/>
          <p:nvPr/>
        </p:nvSpPr>
        <p:spPr>
          <a:xfrm>
            <a:off x="9568779" y="4662696"/>
            <a:ext cx="2143760" cy="103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+mj-lt"/>
              </a:rPr>
              <a:t>Panfotocoagulação a laser; </a:t>
            </a:r>
          </a:p>
          <a:p>
            <a:pPr algn="ctr"/>
            <a:r>
              <a:rPr lang="pt-BR" sz="1600" b="1" dirty="0" err="1">
                <a:latin typeface="+mj-lt"/>
              </a:rPr>
              <a:t>vitrectomia</a:t>
            </a:r>
            <a:r>
              <a:rPr lang="pt-BR" sz="1600" b="1" dirty="0">
                <a:latin typeface="+mj-lt"/>
              </a:rPr>
              <a:t> em casos específicos</a:t>
            </a:r>
          </a:p>
        </p:txBody>
      </p:sp>
      <p:cxnSp>
        <p:nvCxnSpPr>
          <p:cNvPr id="12" name="Conector: Angulado 12">
            <a:extLst>
              <a:ext uri="{FF2B5EF4-FFF2-40B4-BE49-F238E27FC236}">
                <a16:creationId xmlns:a16="http://schemas.microsoft.com/office/drawing/2014/main" xmlns="" id="{9DC0B0CB-4507-3949-73BC-98C011F2E955}"/>
              </a:ext>
            </a:extLst>
          </p:cNvPr>
          <p:cNvCxnSpPr>
            <a:cxnSpLocks/>
          </p:cNvCxnSpPr>
          <p:nvPr/>
        </p:nvCxnSpPr>
        <p:spPr>
          <a:xfrm>
            <a:off x="8863629" y="4553126"/>
            <a:ext cx="690880" cy="398780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8AEE90D9-A76E-C4F2-C653-C18F84E3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258" y="298814"/>
            <a:ext cx="1549400" cy="1016000"/>
          </a:xfrm>
          <a:prstGeom prst="rect">
            <a:avLst/>
          </a:prstGeom>
        </p:spPr>
      </p:pic>
      <p:sp>
        <p:nvSpPr>
          <p:cNvPr id="17" name="Retângulo: Cantos Arredondados 15">
            <a:extLst>
              <a:ext uri="{FF2B5EF4-FFF2-40B4-BE49-F238E27FC236}">
                <a16:creationId xmlns:a16="http://schemas.microsoft.com/office/drawing/2014/main" xmlns="" id="{6D7D89AB-0C3A-8523-416B-117EC4622346}"/>
              </a:ext>
            </a:extLst>
          </p:cNvPr>
          <p:cNvSpPr/>
          <p:nvPr/>
        </p:nvSpPr>
        <p:spPr>
          <a:xfrm>
            <a:off x="3261360" y="5161886"/>
            <a:ext cx="4033520" cy="10312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solidFill>
                  <a:srgbClr val="FFFF00"/>
                </a:solidFill>
                <a:latin typeface="+mj-lt"/>
              </a:rPr>
              <a:t>Anti-VEGF</a:t>
            </a:r>
            <a:r>
              <a:rPr lang="pt-BR" sz="1600" b="1" dirty="0">
                <a:solidFill>
                  <a:srgbClr val="FFFF00"/>
                </a:solidFill>
                <a:latin typeface="+mj-lt"/>
              </a:rPr>
              <a:t> (1° opção)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pt-BR" sz="16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pt-BR" sz="1600" b="1" dirty="0" err="1">
                <a:latin typeface="+mj-lt"/>
              </a:rPr>
              <a:t>fotocoagulação</a:t>
            </a:r>
            <a:r>
              <a:rPr lang="pt-BR" sz="1600" b="1" dirty="0">
                <a:latin typeface="+mj-lt"/>
              </a:rPr>
              <a:t> a laser </a:t>
            </a:r>
            <a:r>
              <a:rPr lang="pt-BR" sz="1600" b="1" dirty="0" err="1">
                <a:latin typeface="+mj-lt"/>
              </a:rPr>
              <a:t>extrafoveal</a:t>
            </a:r>
            <a:r>
              <a:rPr lang="pt-BR" sz="1600" b="1" dirty="0">
                <a:latin typeface="+mj-lt"/>
              </a:rPr>
              <a:t> e </a:t>
            </a:r>
            <a:r>
              <a:rPr lang="pt-BR" sz="1600" b="1" dirty="0" err="1">
                <a:latin typeface="+mj-lt"/>
              </a:rPr>
              <a:t>vitrectomia</a:t>
            </a:r>
            <a:r>
              <a:rPr lang="pt-BR" sz="1600" b="1" dirty="0">
                <a:latin typeface="+mj-lt"/>
              </a:rPr>
              <a:t> em casos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50594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7F0706-B89C-A6A1-4DC0-29D979629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Vem participando da luta contra contra a cegueira desde sua fundação</a:t>
            </a:r>
          </a:p>
          <a:p>
            <a:r>
              <a:rPr lang="pt-BR" dirty="0"/>
              <a:t>Está aberto para estimular e ajudar nas políticas públicas </a:t>
            </a:r>
          </a:p>
          <a:p>
            <a:endParaRPr lang="pt-BR" dirty="0"/>
          </a:p>
          <a:p>
            <a:r>
              <a:rPr lang="pt-BR" dirty="0"/>
              <a:t>24 pelo glaucoma (20/5/23)</a:t>
            </a:r>
          </a:p>
          <a:p>
            <a:r>
              <a:rPr lang="pt-BR" dirty="0"/>
              <a:t>24 pelo diabete (21/ 11/23)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45BE477-C057-7FD9-49AC-2CA38312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0" y="278266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02565D0-CC04-3228-FB41-58399621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998" y="2605639"/>
            <a:ext cx="2511176" cy="3348235"/>
          </a:xfrm>
          <a:prstGeom prst="rect">
            <a:avLst/>
          </a:prstGeom>
        </p:spPr>
      </p:pic>
      <p:sp>
        <p:nvSpPr>
          <p:cNvPr id="11" name="Balão Retangular Arredondado 10">
            <a:extLst>
              <a:ext uri="{FF2B5EF4-FFF2-40B4-BE49-F238E27FC236}">
                <a16:creationId xmlns:a16="http://schemas.microsoft.com/office/drawing/2014/main" xmlns="" id="{274D473D-E45A-6C35-38F8-4F2FFE4AE238}"/>
              </a:ext>
            </a:extLst>
          </p:cNvPr>
          <p:cNvSpPr/>
          <p:nvPr/>
        </p:nvSpPr>
        <p:spPr>
          <a:xfrm>
            <a:off x="9366678" y="1551398"/>
            <a:ext cx="1941816" cy="1150706"/>
          </a:xfrm>
          <a:prstGeom prst="wedgeRoundRectCallout">
            <a:avLst>
              <a:gd name="adj1" fmla="val -20833"/>
              <a:gd name="adj2" fmla="val 880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D69482B-59F2-A821-AD13-6D1DA318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678" y="1721923"/>
            <a:ext cx="1941816" cy="713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Também já tive cabelo preto</a:t>
            </a:r>
          </a:p>
          <a:p>
            <a:pPr marL="0" indent="0">
              <a:buNone/>
            </a:pPr>
            <a:r>
              <a:rPr lang="pt-BR" sz="1600" dirty="0"/>
              <a:t>Obrigado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FF971F-D41A-6B1F-1E98-3752E724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258" y="298814"/>
            <a:ext cx="1549400" cy="1016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5A0AC5-1E63-208C-483E-EF7471A1E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3B95E2-465F-E01A-F20D-8170B26D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159"/>
            <a:ext cx="10515600" cy="899578"/>
          </a:xfrm>
        </p:spPr>
        <p:txBody>
          <a:bodyPr>
            <a:normAutofit/>
          </a:bodyPr>
          <a:lstStyle/>
          <a:p>
            <a:r>
              <a:rPr lang="pt-BR" sz="3600" b="1" dirty="0"/>
              <a:t>Retinopatia diabética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EF4CB5-0975-3D99-BD1A-1C2C3290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Pessoas com diabetes possuem 30 vezes mais chances de evoluir para cegueira quando comparadas com indivíduos não diabéticos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retinopatia diabética (RD) está entre as principais causas de perda de visão em pessoas entre 20 e 75 anos, sendo o edema macular diabético o principal motivo</a:t>
            </a:r>
          </a:p>
          <a:p>
            <a:endParaRPr lang="pt-BR" dirty="0"/>
          </a:p>
          <a:p>
            <a:r>
              <a:rPr lang="pt-BR" dirty="0"/>
              <a:t>Quanto maior o tempo com diabetes, maior o risco de comprometimento da retina. Se a glicemia não estiver sob controle, as chances de desenvolver a retinopatia também aumentam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46CDCF9-B36E-94D9-96F1-131A0A87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791" y="173037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084796-794E-E4F8-FCE5-C575A64A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02951" cy="919774"/>
          </a:xfrm>
        </p:spPr>
        <p:txBody>
          <a:bodyPr/>
          <a:lstStyle/>
          <a:p>
            <a:r>
              <a:rPr lang="pt-BR" dirty="0"/>
              <a:t>diabete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2D61B2-D4D4-E730-C66A-7957E70C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6" y="1522414"/>
            <a:ext cx="10515600" cy="562445"/>
          </a:xfrm>
        </p:spPr>
        <p:txBody>
          <a:bodyPr/>
          <a:lstStyle/>
          <a:p>
            <a:r>
              <a:rPr lang="pt-BR" dirty="0"/>
              <a:t>Diabético mal controlado morre cedo (infarto, Insuficiência Renal)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09F2162-B88C-74E6-08C9-573B8C50713C}"/>
              </a:ext>
            </a:extLst>
          </p:cNvPr>
          <p:cNvSpPr txBox="1"/>
          <p:nvPr/>
        </p:nvSpPr>
        <p:spPr>
          <a:xfrm>
            <a:off x="7388834" y="4469930"/>
            <a:ext cx="36396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"/>
              </a:rPr>
              <a:t>50%</a:t>
            </a:r>
            <a:r>
              <a:rPr lang="pt-BR" sz="1800" dirty="0">
                <a:solidFill>
                  <a:srgbClr val="66717A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"/>
              </a:rPr>
              <a:t> dos pacientes com EMD não tratados podem perder mais de duas linhas de acuidade visual em 2 anos e </a:t>
            </a:r>
            <a:r>
              <a:rPr lang="pt-BR" b="1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Roboto"/>
              </a:rPr>
              <a:t>evoluir para cegueira</a:t>
            </a:r>
            <a:endParaRPr lang="pt-BR" sz="1800" b="1" baseline="30000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sym typeface="Roboto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5C712EA-B48F-46E8-D69C-6684953C8518}"/>
              </a:ext>
            </a:extLst>
          </p:cNvPr>
          <p:cNvSpPr txBox="1"/>
          <p:nvPr/>
        </p:nvSpPr>
        <p:spPr>
          <a:xfrm>
            <a:off x="195209" y="4588476"/>
            <a:ext cx="258908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CONTROLE DAS DOENÇAS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FCA798C-6136-6088-5231-5D2AF0D62948}"/>
              </a:ext>
            </a:extLst>
          </p:cNvPr>
          <p:cNvSpPr txBox="1"/>
          <p:nvPr/>
        </p:nvSpPr>
        <p:spPr>
          <a:xfrm>
            <a:off x="2700393" y="3627956"/>
            <a:ext cx="180825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CRESCE A IDADE MÉDIA DE VIDA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D3CE3FA-EAF8-B265-7CD6-C92D89B2F2AC}"/>
              </a:ext>
            </a:extLst>
          </p:cNvPr>
          <p:cNvSpPr txBox="1"/>
          <p:nvPr/>
        </p:nvSpPr>
        <p:spPr>
          <a:xfrm>
            <a:off x="5715855" y="2862617"/>
            <a:ext cx="1448657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CRESCE A RETINOPATIA DIABÉTICA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943715D-B86F-A34A-1CE3-8D44875222D3}"/>
              </a:ext>
            </a:extLst>
          </p:cNvPr>
          <p:cNvSpPr txBox="1"/>
          <p:nvPr/>
        </p:nvSpPr>
        <p:spPr>
          <a:xfrm>
            <a:off x="8568653" y="2198073"/>
            <a:ext cx="1448657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AUMENTA O NÚMERO DE CEGUEIRA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722B26AE-917B-4989-0873-5482C01DF51A}"/>
              </a:ext>
            </a:extLst>
          </p:cNvPr>
          <p:cNvCxnSpPr>
            <a:cxnSpLocks/>
          </p:cNvCxnSpPr>
          <p:nvPr/>
        </p:nvCxnSpPr>
        <p:spPr>
          <a:xfrm flipV="1">
            <a:off x="1660991" y="3949387"/>
            <a:ext cx="955497" cy="400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87AEF9C9-57DB-3426-6FF6-06E310E5034F}"/>
              </a:ext>
            </a:extLst>
          </p:cNvPr>
          <p:cNvCxnSpPr>
            <a:cxnSpLocks/>
          </p:cNvCxnSpPr>
          <p:nvPr/>
        </p:nvCxnSpPr>
        <p:spPr>
          <a:xfrm flipV="1">
            <a:off x="4676453" y="3431526"/>
            <a:ext cx="955497" cy="400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2226A693-0005-2335-9FB9-C34B8A5ED04A}"/>
              </a:ext>
            </a:extLst>
          </p:cNvPr>
          <p:cNvCxnSpPr>
            <a:cxnSpLocks/>
          </p:cNvCxnSpPr>
          <p:nvPr/>
        </p:nvCxnSpPr>
        <p:spPr>
          <a:xfrm flipV="1">
            <a:off x="7388834" y="2925848"/>
            <a:ext cx="955497" cy="400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1082A953-F362-E418-4965-2273201E1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310" y="268900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9E710A-21C4-7755-EF91-8DF2C0B9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causa de baixa visão nos pacientes com RD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APROXIMADAMENTE 1 EM CADA 2 PACIENTES ADULTOS QUE VIVEM COM DIABETES NÃO SÃO DIAGNOSTICADOS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65B846B-D907-624D-FDCE-F9C73BE6F6D3}"/>
              </a:ext>
            </a:extLst>
          </p:cNvPr>
          <p:cNvSpPr txBox="1"/>
          <p:nvPr/>
        </p:nvSpPr>
        <p:spPr>
          <a:xfrm>
            <a:off x="2235486" y="681037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 Macular Diabético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4B55F88-C3CC-5DB3-66C5-E7AB7993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514" y="372923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C5DE61-EC1A-5CE0-C641-82C04B8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6972CD54-1AB8-BD36-119F-E61B3EAC9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4952" y="-1923556"/>
            <a:ext cx="13253662" cy="10315323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CC3D741-B2D8-2A0A-BA46-F43155521B5F}"/>
              </a:ext>
            </a:extLst>
          </p:cNvPr>
          <p:cNvSpPr/>
          <p:nvPr/>
        </p:nvSpPr>
        <p:spPr>
          <a:xfrm>
            <a:off x="-165827" y="-96540"/>
            <a:ext cx="58865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Consequências</a:t>
            </a:r>
            <a:endParaRPr lang="pt-BR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BC0BE06E-51FC-7510-B6F8-95917DA0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728" y="278266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1">
            <a:extLst>
              <a:ext uri="{FF2B5EF4-FFF2-40B4-BE49-F238E27FC236}">
                <a16:creationId xmlns:a16="http://schemas.microsoft.com/office/drawing/2014/main" xmlns="" id="{CC6122A2-90F0-FD6B-6D1F-348AB7B5693B}"/>
              </a:ext>
            </a:extLst>
          </p:cNvPr>
          <p:cNvSpPr/>
          <p:nvPr/>
        </p:nvSpPr>
        <p:spPr>
          <a:xfrm>
            <a:off x="3862319" y="554402"/>
            <a:ext cx="4294432" cy="323034"/>
          </a:xfrm>
          <a:prstGeom prst="roundRect">
            <a:avLst>
              <a:gd name="adj" fmla="val 50000"/>
            </a:avLst>
          </a:prstGeom>
          <a:solidFill>
            <a:srgbClr val="10384F"/>
          </a:solidFill>
          <a:ln>
            <a:noFill/>
          </a:ln>
          <a:effectLst>
            <a:outerShdw blurRad="317500" dist="38100" dir="2700000" sx="105000" sy="105000" algn="tl" rotWithShape="0">
              <a:srgbClr val="585453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63E28BC-F572-048C-34F0-8443BD91A301}"/>
              </a:ext>
            </a:extLst>
          </p:cNvPr>
          <p:cNvSpPr txBox="1"/>
          <p:nvPr/>
        </p:nvSpPr>
        <p:spPr>
          <a:xfrm>
            <a:off x="4117257" y="679761"/>
            <a:ext cx="3679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 defTabSz="914035">
              <a:lnSpc>
                <a:spcPct val="90000"/>
              </a:lnSpc>
              <a:spcAft>
                <a:spcPts val="500"/>
              </a:spcAft>
              <a:defRPr sz="1600" b="1" kern="0">
                <a:solidFill>
                  <a:srgbClr val="10384F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t-BR" sz="1800" baseline="30000" dirty="0">
                <a:solidFill>
                  <a:schemeClr val="bg1"/>
                </a:solidFill>
              </a:rPr>
              <a:t>IMPACTO SOCIOECONÔMICO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5CD652B-3749-77A3-F939-0B4354B7118B}"/>
              </a:ext>
            </a:extLst>
          </p:cNvPr>
          <p:cNvSpPr txBox="1"/>
          <p:nvPr/>
        </p:nvSpPr>
        <p:spPr>
          <a:xfrm>
            <a:off x="870632" y="2356190"/>
            <a:ext cx="2191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Realização de atividades diárias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4E86EA6-B6B4-5E8B-F623-CBD3443D6EC8}"/>
              </a:ext>
            </a:extLst>
          </p:cNvPr>
          <p:cNvSpPr txBox="1"/>
          <p:nvPr/>
        </p:nvSpPr>
        <p:spPr>
          <a:xfrm>
            <a:off x="5779709" y="2558569"/>
            <a:ext cx="1820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Bem-estar emocional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8121C33-C8C9-4B59-528A-520744C84A49}"/>
              </a:ext>
            </a:extLst>
          </p:cNvPr>
          <p:cNvSpPr txBox="1"/>
          <p:nvPr/>
        </p:nvSpPr>
        <p:spPr>
          <a:xfrm>
            <a:off x="1122294" y="4364467"/>
            <a:ext cx="1573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Capacidade de dirigir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044C719-9364-DC79-BD98-D7EC406A196E}"/>
              </a:ext>
            </a:extLst>
          </p:cNvPr>
          <p:cNvSpPr txBox="1"/>
          <p:nvPr/>
        </p:nvSpPr>
        <p:spPr>
          <a:xfrm>
            <a:off x="5862221" y="4160378"/>
            <a:ext cx="182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Independência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7B67292-DD85-D42F-3673-A0A1495C80BE}"/>
              </a:ext>
            </a:extLst>
          </p:cNvPr>
          <p:cNvGrpSpPr/>
          <p:nvPr/>
        </p:nvGrpSpPr>
        <p:grpSpPr>
          <a:xfrm>
            <a:off x="1479655" y="3621111"/>
            <a:ext cx="646331" cy="646331"/>
            <a:chOff x="14298908" y="4710234"/>
            <a:chExt cx="941081" cy="941080"/>
          </a:xfrm>
          <a:solidFill>
            <a:srgbClr val="10384F"/>
          </a:solidFill>
        </p:grpSpPr>
        <p:sp>
          <p:nvSpPr>
            <p:cNvPr id="11" name="Forma Livre: Forma 20">
              <a:extLst>
                <a:ext uri="{FF2B5EF4-FFF2-40B4-BE49-F238E27FC236}">
                  <a16:creationId xmlns:a16="http://schemas.microsoft.com/office/drawing/2014/main" xmlns="" id="{C831AB8C-FFA0-131E-AE4D-5003FEBE8626}"/>
                </a:ext>
              </a:extLst>
            </p:cNvPr>
            <p:cNvSpPr/>
            <p:nvPr/>
          </p:nvSpPr>
          <p:spPr>
            <a:xfrm>
              <a:off x="14298908" y="4710234"/>
              <a:ext cx="941081" cy="941080"/>
            </a:xfrm>
            <a:custGeom>
              <a:avLst/>
              <a:gdLst>
                <a:gd name="connsiteX0" fmla="*/ 470540 w 941081"/>
                <a:gd name="connsiteY0" fmla="*/ 0 h 941080"/>
                <a:gd name="connsiteX1" fmla="*/ 1484 w 941081"/>
                <a:gd name="connsiteY1" fmla="*/ 434791 h 941080"/>
                <a:gd name="connsiteX2" fmla="*/ 0 w 941081"/>
                <a:gd name="connsiteY2" fmla="*/ 441132 h 941080"/>
                <a:gd name="connsiteX3" fmla="*/ 689 w 941081"/>
                <a:gd name="connsiteY3" fmla="*/ 445346 h 941080"/>
                <a:gd name="connsiteX4" fmla="*/ 0 w 941081"/>
                <a:gd name="connsiteY4" fmla="*/ 470534 h 941080"/>
                <a:gd name="connsiteX5" fmla="*/ 689 w 941081"/>
                <a:gd name="connsiteY5" fmla="*/ 495734 h 941080"/>
                <a:gd name="connsiteX6" fmla="*/ 0 w 941081"/>
                <a:gd name="connsiteY6" fmla="*/ 499949 h 941080"/>
                <a:gd name="connsiteX7" fmla="*/ 1490 w 941081"/>
                <a:gd name="connsiteY7" fmla="*/ 506289 h 941080"/>
                <a:gd name="connsiteX8" fmla="*/ 470547 w 941081"/>
                <a:gd name="connsiteY8" fmla="*/ 941080 h 941080"/>
                <a:gd name="connsiteX9" fmla="*/ 941082 w 941081"/>
                <a:gd name="connsiteY9" fmla="*/ 470545 h 941080"/>
                <a:gd name="connsiteX10" fmla="*/ 470547 w 941081"/>
                <a:gd name="connsiteY10" fmla="*/ 11 h 941080"/>
                <a:gd name="connsiteX11" fmla="*/ 624573 w 941081"/>
                <a:gd name="connsiteY11" fmla="*/ 463544 h 941080"/>
                <a:gd name="connsiteX12" fmla="*/ 580074 w 941081"/>
                <a:gd name="connsiteY12" fmla="*/ 361764 h 941080"/>
                <a:gd name="connsiteX13" fmla="*/ 776354 w 941081"/>
                <a:gd name="connsiteY13" fmla="*/ 294762 h 941080"/>
                <a:gd name="connsiteX14" fmla="*/ 797918 w 941081"/>
                <a:gd name="connsiteY14" fmla="*/ 338999 h 941080"/>
                <a:gd name="connsiteX15" fmla="*/ 470533 w 941081"/>
                <a:gd name="connsiteY15" fmla="*/ 595514 h 941080"/>
                <a:gd name="connsiteX16" fmla="*/ 345547 w 941081"/>
                <a:gd name="connsiteY16" fmla="*/ 470528 h 941080"/>
                <a:gd name="connsiteX17" fmla="*/ 470533 w 941081"/>
                <a:gd name="connsiteY17" fmla="*/ 345543 h 941080"/>
                <a:gd name="connsiteX18" fmla="*/ 595519 w 941081"/>
                <a:gd name="connsiteY18" fmla="*/ 470528 h 941080"/>
                <a:gd name="connsiteX19" fmla="*/ 470533 w 941081"/>
                <a:gd name="connsiteY19" fmla="*/ 595514 h 941080"/>
                <a:gd name="connsiteX20" fmla="*/ 552759 w 941081"/>
                <a:gd name="connsiteY20" fmla="*/ 340014 h 941080"/>
                <a:gd name="connsiteX21" fmla="*/ 470533 w 941081"/>
                <a:gd name="connsiteY21" fmla="*/ 316132 h 941080"/>
                <a:gd name="connsiteX22" fmla="*/ 390947 w 941081"/>
                <a:gd name="connsiteY22" fmla="*/ 338412 h 941080"/>
                <a:gd name="connsiteX23" fmla="*/ 182366 w 941081"/>
                <a:gd name="connsiteY23" fmla="*/ 267202 h 941080"/>
                <a:gd name="connsiteX24" fmla="*/ 470535 w 941081"/>
                <a:gd name="connsiteY24" fmla="*/ 117625 h 941080"/>
                <a:gd name="connsiteX25" fmla="*/ 760133 w 941081"/>
                <a:gd name="connsiteY25" fmla="*/ 269217 h 941080"/>
                <a:gd name="connsiteX26" fmla="*/ 166013 w 941081"/>
                <a:gd name="connsiteY26" fmla="*/ 292488 h 941080"/>
                <a:gd name="connsiteX27" fmla="*/ 167752 w 941081"/>
                <a:gd name="connsiteY27" fmla="*/ 293283 h 941080"/>
                <a:gd name="connsiteX28" fmla="*/ 362940 w 941081"/>
                <a:gd name="connsiteY28" fmla="*/ 359911 h 941080"/>
                <a:gd name="connsiteX29" fmla="*/ 316747 w 941081"/>
                <a:gd name="connsiteY29" fmla="*/ 458449 h 941080"/>
                <a:gd name="connsiteX30" fmla="*/ 144767 w 941081"/>
                <a:gd name="connsiteY30" fmla="*/ 334882 h 941080"/>
                <a:gd name="connsiteX31" fmla="*/ 166010 w 941081"/>
                <a:gd name="connsiteY31" fmla="*/ 292488 h 941080"/>
                <a:gd name="connsiteX32" fmla="*/ 134255 w 941081"/>
                <a:gd name="connsiteY32" fmla="*/ 363527 h 941080"/>
                <a:gd name="connsiteX33" fmla="*/ 318386 w 941081"/>
                <a:gd name="connsiteY33" fmla="*/ 495826 h 941080"/>
                <a:gd name="connsiteX34" fmla="*/ 376376 w 941081"/>
                <a:gd name="connsiteY34" fmla="*/ 592691 h 941080"/>
                <a:gd name="connsiteX35" fmla="*/ 412513 w 941081"/>
                <a:gd name="connsiteY35" fmla="*/ 818565 h 941080"/>
                <a:gd name="connsiteX36" fmla="*/ 117639 w 941081"/>
                <a:gd name="connsiteY36" fmla="*/ 470520 h 941080"/>
                <a:gd name="connsiteX37" fmla="*/ 134267 w 941081"/>
                <a:gd name="connsiteY37" fmla="*/ 363527 h 941080"/>
                <a:gd name="connsiteX38" fmla="*/ 442876 w 941081"/>
                <a:gd name="connsiteY38" fmla="*/ 822249 h 941080"/>
                <a:gd name="connsiteX39" fmla="*/ 409280 w 941081"/>
                <a:gd name="connsiteY39" fmla="*/ 612239 h 941080"/>
                <a:gd name="connsiteX40" fmla="*/ 470525 w 941081"/>
                <a:gd name="connsiteY40" fmla="*/ 624921 h 941080"/>
                <a:gd name="connsiteX41" fmla="*/ 531770 w 941081"/>
                <a:gd name="connsiteY41" fmla="*/ 612232 h 941080"/>
                <a:gd name="connsiteX42" fmla="*/ 498174 w 941081"/>
                <a:gd name="connsiteY42" fmla="*/ 822242 h 941080"/>
                <a:gd name="connsiteX43" fmla="*/ 470532 w 941081"/>
                <a:gd name="connsiteY43" fmla="*/ 823430 h 941080"/>
                <a:gd name="connsiteX44" fmla="*/ 442876 w 941081"/>
                <a:gd name="connsiteY44" fmla="*/ 822249 h 941080"/>
                <a:gd name="connsiteX45" fmla="*/ 564677 w 941081"/>
                <a:gd name="connsiteY45" fmla="*/ 592695 h 941080"/>
                <a:gd name="connsiteX46" fmla="*/ 621741 w 941081"/>
                <a:gd name="connsiteY46" fmla="*/ 501777 h 941080"/>
                <a:gd name="connsiteX47" fmla="*/ 808141 w 941081"/>
                <a:gd name="connsiteY47" fmla="*/ 367844 h 941080"/>
                <a:gd name="connsiteX48" fmla="*/ 823423 w 941081"/>
                <a:gd name="connsiteY48" fmla="*/ 470525 h 941080"/>
                <a:gd name="connsiteX49" fmla="*/ 528549 w 941081"/>
                <a:gd name="connsiteY49" fmla="*/ 818587 h 941080"/>
                <a:gd name="connsiteX50" fmla="*/ 852460 w 941081"/>
                <a:gd name="connsiteY50" fmla="*/ 455828 h 941080"/>
                <a:gd name="connsiteX51" fmla="*/ 911277 w 941081"/>
                <a:gd name="connsiteY51" fmla="*/ 455828 h 941080"/>
                <a:gd name="connsiteX52" fmla="*/ 911652 w 941081"/>
                <a:gd name="connsiteY52" fmla="*/ 470525 h 941080"/>
                <a:gd name="connsiteX53" fmla="*/ 911277 w 941081"/>
                <a:gd name="connsiteY53" fmla="*/ 485236 h 941080"/>
                <a:gd name="connsiteX54" fmla="*/ 852460 w 941081"/>
                <a:gd name="connsiteY54" fmla="*/ 485236 h 941080"/>
                <a:gd name="connsiteX55" fmla="*/ 852835 w 941081"/>
                <a:gd name="connsiteY55" fmla="*/ 470525 h 941080"/>
                <a:gd name="connsiteX56" fmla="*/ 852460 w 941081"/>
                <a:gd name="connsiteY56" fmla="*/ 455828 h 941080"/>
                <a:gd name="connsiteX57" fmla="*/ 470537 w 941081"/>
                <a:gd name="connsiteY57" fmla="*/ 29405 h 941080"/>
                <a:gd name="connsiteX58" fmla="*/ 909445 w 941081"/>
                <a:gd name="connsiteY58" fmla="*/ 426419 h 941080"/>
                <a:gd name="connsiteX59" fmla="*/ 850228 w 941081"/>
                <a:gd name="connsiteY59" fmla="*/ 426419 h 941080"/>
                <a:gd name="connsiteX60" fmla="*/ 830541 w 941081"/>
                <a:gd name="connsiteY60" fmla="*/ 341738 h 941080"/>
                <a:gd name="connsiteX61" fmla="*/ 828644 w 941081"/>
                <a:gd name="connsiteY61" fmla="*/ 336545 h 941080"/>
                <a:gd name="connsiteX62" fmla="*/ 470533 w 941081"/>
                <a:gd name="connsiteY62" fmla="*/ 88221 h 941080"/>
                <a:gd name="connsiteX63" fmla="*/ 90828 w 941081"/>
                <a:gd name="connsiteY63" fmla="*/ 426417 h 941080"/>
                <a:gd name="connsiteX64" fmla="*/ 31611 w 941081"/>
                <a:gd name="connsiteY64" fmla="*/ 426417 h 941080"/>
                <a:gd name="connsiteX65" fmla="*/ 470537 w 941081"/>
                <a:gd name="connsiteY65" fmla="*/ 29404 h 941080"/>
                <a:gd name="connsiteX66" fmla="*/ 29410 w 941081"/>
                <a:gd name="connsiteY66" fmla="*/ 470532 h 941080"/>
                <a:gd name="connsiteX67" fmla="*/ 29784 w 941081"/>
                <a:gd name="connsiteY67" fmla="*/ 455834 h 941080"/>
                <a:gd name="connsiteX68" fmla="*/ 88601 w 941081"/>
                <a:gd name="connsiteY68" fmla="*/ 455834 h 941080"/>
                <a:gd name="connsiteX69" fmla="*/ 88227 w 941081"/>
                <a:gd name="connsiteY69" fmla="*/ 470532 h 941080"/>
                <a:gd name="connsiteX70" fmla="*/ 88601 w 941081"/>
                <a:gd name="connsiteY70" fmla="*/ 485243 h 941080"/>
                <a:gd name="connsiteX71" fmla="*/ 29784 w 941081"/>
                <a:gd name="connsiteY71" fmla="*/ 485243 h 941080"/>
                <a:gd name="connsiteX72" fmla="*/ 29410 w 941081"/>
                <a:gd name="connsiteY72" fmla="*/ 470532 h 941080"/>
                <a:gd name="connsiteX73" fmla="*/ 470537 w 941081"/>
                <a:gd name="connsiteY73" fmla="*/ 911659 h 941080"/>
                <a:gd name="connsiteX74" fmla="*/ 31611 w 941081"/>
                <a:gd name="connsiteY74" fmla="*/ 514645 h 941080"/>
                <a:gd name="connsiteX75" fmla="*/ 90828 w 941081"/>
                <a:gd name="connsiteY75" fmla="*/ 514645 h 941080"/>
                <a:gd name="connsiteX76" fmla="*/ 470533 w 941081"/>
                <a:gd name="connsiteY76" fmla="*/ 852842 h 941080"/>
                <a:gd name="connsiteX77" fmla="*/ 850221 w 941081"/>
                <a:gd name="connsiteY77" fmla="*/ 514645 h 941080"/>
                <a:gd name="connsiteX78" fmla="*/ 909438 w 941081"/>
                <a:gd name="connsiteY78" fmla="*/ 514645 h 941080"/>
                <a:gd name="connsiteX79" fmla="*/ 470530 w 941081"/>
                <a:gd name="connsiteY79" fmla="*/ 911659 h 94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41081" h="941080">
                  <a:moveTo>
                    <a:pt x="470540" y="0"/>
                  </a:moveTo>
                  <a:cubicBezTo>
                    <a:pt x="222702" y="0"/>
                    <a:pt x="19767" y="191642"/>
                    <a:pt x="1484" y="434791"/>
                  </a:cubicBezTo>
                  <a:cubicBezTo>
                    <a:pt x="558" y="436721"/>
                    <a:pt x="0" y="438848"/>
                    <a:pt x="0" y="441132"/>
                  </a:cubicBezTo>
                  <a:cubicBezTo>
                    <a:pt x="0" y="442602"/>
                    <a:pt x="282" y="444000"/>
                    <a:pt x="689" y="445346"/>
                  </a:cubicBezTo>
                  <a:cubicBezTo>
                    <a:pt x="243" y="453690"/>
                    <a:pt x="0" y="462086"/>
                    <a:pt x="0" y="470534"/>
                  </a:cubicBezTo>
                  <a:cubicBezTo>
                    <a:pt x="0" y="478988"/>
                    <a:pt x="243" y="487384"/>
                    <a:pt x="689" y="495734"/>
                  </a:cubicBezTo>
                  <a:cubicBezTo>
                    <a:pt x="282" y="497080"/>
                    <a:pt x="0" y="498478"/>
                    <a:pt x="0" y="499949"/>
                  </a:cubicBezTo>
                  <a:cubicBezTo>
                    <a:pt x="0" y="502232"/>
                    <a:pt x="558" y="504367"/>
                    <a:pt x="1490" y="506289"/>
                  </a:cubicBezTo>
                  <a:cubicBezTo>
                    <a:pt x="19779" y="749438"/>
                    <a:pt x="222709" y="941080"/>
                    <a:pt x="470547" y="941080"/>
                  </a:cubicBezTo>
                  <a:cubicBezTo>
                    <a:pt x="730400" y="941080"/>
                    <a:pt x="941082" y="730415"/>
                    <a:pt x="941082" y="470545"/>
                  </a:cubicBezTo>
                  <a:cubicBezTo>
                    <a:pt x="941082" y="210692"/>
                    <a:pt x="730417" y="11"/>
                    <a:pt x="470547" y="11"/>
                  </a:cubicBezTo>
                  <a:close/>
                  <a:moveTo>
                    <a:pt x="624573" y="463544"/>
                  </a:moveTo>
                  <a:cubicBezTo>
                    <a:pt x="622793" y="423902"/>
                    <a:pt x="606246" y="388119"/>
                    <a:pt x="580074" y="361764"/>
                  </a:cubicBezTo>
                  <a:lnTo>
                    <a:pt x="776354" y="294762"/>
                  </a:lnTo>
                  <a:cubicBezTo>
                    <a:pt x="784526" y="308921"/>
                    <a:pt x="791747" y="323691"/>
                    <a:pt x="797918" y="338999"/>
                  </a:cubicBezTo>
                  <a:close/>
                  <a:moveTo>
                    <a:pt x="470533" y="595514"/>
                  </a:moveTo>
                  <a:cubicBezTo>
                    <a:pt x="401613" y="595514"/>
                    <a:pt x="345547" y="539448"/>
                    <a:pt x="345547" y="470528"/>
                  </a:cubicBezTo>
                  <a:cubicBezTo>
                    <a:pt x="345547" y="401609"/>
                    <a:pt x="401613" y="345543"/>
                    <a:pt x="470533" y="345543"/>
                  </a:cubicBezTo>
                  <a:cubicBezTo>
                    <a:pt x="539453" y="345543"/>
                    <a:pt x="595519" y="401609"/>
                    <a:pt x="595519" y="470528"/>
                  </a:cubicBezTo>
                  <a:cubicBezTo>
                    <a:pt x="595519" y="539448"/>
                    <a:pt x="539453" y="595514"/>
                    <a:pt x="470533" y="595514"/>
                  </a:cubicBezTo>
                  <a:close/>
                  <a:moveTo>
                    <a:pt x="552759" y="340014"/>
                  </a:moveTo>
                  <a:cubicBezTo>
                    <a:pt x="528937" y="324968"/>
                    <a:pt x="500795" y="316132"/>
                    <a:pt x="470533" y="316132"/>
                  </a:cubicBezTo>
                  <a:cubicBezTo>
                    <a:pt x="441373" y="316132"/>
                    <a:pt x="414210" y="324357"/>
                    <a:pt x="390947" y="338412"/>
                  </a:cubicBezTo>
                  <a:lnTo>
                    <a:pt x="182366" y="267202"/>
                  </a:lnTo>
                  <a:cubicBezTo>
                    <a:pt x="246328" y="176810"/>
                    <a:pt x="351624" y="117625"/>
                    <a:pt x="470535" y="117625"/>
                  </a:cubicBezTo>
                  <a:cubicBezTo>
                    <a:pt x="590335" y="117625"/>
                    <a:pt x="696325" y="177683"/>
                    <a:pt x="760133" y="269217"/>
                  </a:cubicBezTo>
                  <a:close/>
                  <a:moveTo>
                    <a:pt x="166013" y="292488"/>
                  </a:moveTo>
                  <a:cubicBezTo>
                    <a:pt x="166578" y="292770"/>
                    <a:pt x="167135" y="293080"/>
                    <a:pt x="167752" y="293283"/>
                  </a:cubicBezTo>
                  <a:lnTo>
                    <a:pt x="362940" y="359911"/>
                  </a:lnTo>
                  <a:cubicBezTo>
                    <a:pt x="336814" y="385328"/>
                    <a:pt x="319740" y="419889"/>
                    <a:pt x="316747" y="458449"/>
                  </a:cubicBezTo>
                  <a:lnTo>
                    <a:pt x="144767" y="334882"/>
                  </a:lnTo>
                  <a:cubicBezTo>
                    <a:pt x="150905" y="320209"/>
                    <a:pt x="158041" y="306083"/>
                    <a:pt x="166010" y="292488"/>
                  </a:cubicBezTo>
                  <a:close/>
                  <a:moveTo>
                    <a:pt x="134255" y="363527"/>
                  </a:moveTo>
                  <a:lnTo>
                    <a:pt x="318386" y="495826"/>
                  </a:lnTo>
                  <a:cubicBezTo>
                    <a:pt x="324884" y="535128"/>
                    <a:pt x="346140" y="569354"/>
                    <a:pt x="376376" y="592691"/>
                  </a:cubicBezTo>
                  <a:lnTo>
                    <a:pt x="412513" y="818565"/>
                  </a:lnTo>
                  <a:cubicBezTo>
                    <a:pt x="245443" y="790803"/>
                    <a:pt x="117639" y="645341"/>
                    <a:pt x="117639" y="470520"/>
                  </a:cubicBezTo>
                  <a:cubicBezTo>
                    <a:pt x="117639" y="433228"/>
                    <a:pt x="123500" y="397295"/>
                    <a:pt x="134267" y="363527"/>
                  </a:cubicBezTo>
                  <a:close/>
                  <a:moveTo>
                    <a:pt x="442876" y="822249"/>
                  </a:moveTo>
                  <a:lnTo>
                    <a:pt x="409280" y="612239"/>
                  </a:lnTo>
                  <a:cubicBezTo>
                    <a:pt x="428067" y="620359"/>
                    <a:pt x="448757" y="624921"/>
                    <a:pt x="470525" y="624921"/>
                  </a:cubicBezTo>
                  <a:cubicBezTo>
                    <a:pt x="492292" y="624921"/>
                    <a:pt x="512984" y="620359"/>
                    <a:pt x="531770" y="612232"/>
                  </a:cubicBezTo>
                  <a:lnTo>
                    <a:pt x="498174" y="822242"/>
                  </a:lnTo>
                  <a:cubicBezTo>
                    <a:pt x="489042" y="822958"/>
                    <a:pt x="479846" y="823430"/>
                    <a:pt x="470532" y="823430"/>
                  </a:cubicBezTo>
                  <a:cubicBezTo>
                    <a:pt x="461210" y="823430"/>
                    <a:pt x="452008" y="822958"/>
                    <a:pt x="442876" y="822249"/>
                  </a:cubicBezTo>
                  <a:close/>
                  <a:moveTo>
                    <a:pt x="564677" y="592695"/>
                  </a:moveTo>
                  <a:cubicBezTo>
                    <a:pt x="593390" y="570539"/>
                    <a:pt x="614173" y="538610"/>
                    <a:pt x="621741" y="501777"/>
                  </a:cubicBezTo>
                  <a:lnTo>
                    <a:pt x="808141" y="367844"/>
                  </a:lnTo>
                  <a:cubicBezTo>
                    <a:pt x="818045" y="400358"/>
                    <a:pt x="823423" y="434820"/>
                    <a:pt x="823423" y="470525"/>
                  </a:cubicBezTo>
                  <a:cubicBezTo>
                    <a:pt x="823423" y="645363"/>
                    <a:pt x="695614" y="790825"/>
                    <a:pt x="528549" y="818587"/>
                  </a:cubicBezTo>
                  <a:close/>
                  <a:moveTo>
                    <a:pt x="852460" y="455828"/>
                  </a:moveTo>
                  <a:lnTo>
                    <a:pt x="911277" y="455828"/>
                  </a:lnTo>
                  <a:cubicBezTo>
                    <a:pt x="911435" y="460718"/>
                    <a:pt x="911652" y="465601"/>
                    <a:pt x="911652" y="470525"/>
                  </a:cubicBezTo>
                  <a:cubicBezTo>
                    <a:pt x="911652" y="475456"/>
                    <a:pt x="911435" y="480339"/>
                    <a:pt x="911277" y="485236"/>
                  </a:cubicBezTo>
                  <a:lnTo>
                    <a:pt x="852460" y="485236"/>
                  </a:lnTo>
                  <a:cubicBezTo>
                    <a:pt x="852650" y="480346"/>
                    <a:pt x="852835" y="475456"/>
                    <a:pt x="852835" y="470525"/>
                  </a:cubicBezTo>
                  <a:cubicBezTo>
                    <a:pt x="852835" y="465590"/>
                    <a:pt x="852650" y="460711"/>
                    <a:pt x="852460" y="455828"/>
                  </a:cubicBezTo>
                  <a:close/>
                  <a:moveTo>
                    <a:pt x="470537" y="29405"/>
                  </a:moveTo>
                  <a:cubicBezTo>
                    <a:pt x="698897" y="29405"/>
                    <a:pt x="887246" y="203822"/>
                    <a:pt x="909445" y="426419"/>
                  </a:cubicBezTo>
                  <a:lnTo>
                    <a:pt x="850228" y="426419"/>
                  </a:lnTo>
                  <a:cubicBezTo>
                    <a:pt x="846854" y="397056"/>
                    <a:pt x="840191" y="368691"/>
                    <a:pt x="830541" y="341738"/>
                  </a:cubicBezTo>
                  <a:cubicBezTo>
                    <a:pt x="830259" y="339933"/>
                    <a:pt x="829629" y="338194"/>
                    <a:pt x="828644" y="336545"/>
                  </a:cubicBezTo>
                  <a:cubicBezTo>
                    <a:pt x="774356" y="191511"/>
                    <a:pt x="634532" y="88221"/>
                    <a:pt x="470533" y="88221"/>
                  </a:cubicBezTo>
                  <a:cubicBezTo>
                    <a:pt x="274303" y="88221"/>
                    <a:pt x="112708" y="236069"/>
                    <a:pt x="90828" y="426417"/>
                  </a:cubicBezTo>
                  <a:lnTo>
                    <a:pt x="31611" y="426417"/>
                  </a:lnTo>
                  <a:cubicBezTo>
                    <a:pt x="53812" y="203821"/>
                    <a:pt x="242176" y="29404"/>
                    <a:pt x="470537" y="29404"/>
                  </a:cubicBezTo>
                  <a:close/>
                  <a:moveTo>
                    <a:pt x="29410" y="470532"/>
                  </a:moveTo>
                  <a:cubicBezTo>
                    <a:pt x="29410" y="465608"/>
                    <a:pt x="29626" y="460725"/>
                    <a:pt x="29784" y="455834"/>
                  </a:cubicBezTo>
                  <a:lnTo>
                    <a:pt x="88601" y="455834"/>
                  </a:lnTo>
                  <a:cubicBezTo>
                    <a:pt x="88410" y="460718"/>
                    <a:pt x="88227" y="465595"/>
                    <a:pt x="88227" y="470532"/>
                  </a:cubicBezTo>
                  <a:cubicBezTo>
                    <a:pt x="88227" y="475462"/>
                    <a:pt x="88410" y="480353"/>
                    <a:pt x="88601" y="485243"/>
                  </a:cubicBezTo>
                  <a:lnTo>
                    <a:pt x="29784" y="485243"/>
                  </a:lnTo>
                  <a:cubicBezTo>
                    <a:pt x="29626" y="480346"/>
                    <a:pt x="29410" y="475462"/>
                    <a:pt x="29410" y="470532"/>
                  </a:cubicBezTo>
                  <a:close/>
                  <a:moveTo>
                    <a:pt x="470537" y="911659"/>
                  </a:moveTo>
                  <a:cubicBezTo>
                    <a:pt x="242176" y="911659"/>
                    <a:pt x="53827" y="737241"/>
                    <a:pt x="31611" y="514645"/>
                  </a:cubicBezTo>
                  <a:lnTo>
                    <a:pt x="90828" y="514645"/>
                  </a:lnTo>
                  <a:cubicBezTo>
                    <a:pt x="112713" y="704993"/>
                    <a:pt x="274320" y="852842"/>
                    <a:pt x="470533" y="852842"/>
                  </a:cubicBezTo>
                  <a:cubicBezTo>
                    <a:pt x="666730" y="852842"/>
                    <a:pt x="828342" y="704993"/>
                    <a:pt x="850221" y="514645"/>
                  </a:cubicBezTo>
                  <a:lnTo>
                    <a:pt x="909438" y="514645"/>
                  </a:lnTo>
                  <a:cubicBezTo>
                    <a:pt x="887231" y="737241"/>
                    <a:pt x="698874" y="911659"/>
                    <a:pt x="470530" y="911659"/>
                  </a:cubicBezTo>
                  <a:close/>
                </a:path>
              </a:pathLst>
            </a:custGeom>
            <a:grpFill/>
            <a:ln w="1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21">
              <a:extLst>
                <a:ext uri="{FF2B5EF4-FFF2-40B4-BE49-F238E27FC236}">
                  <a16:creationId xmlns:a16="http://schemas.microsoft.com/office/drawing/2014/main" xmlns="" id="{56D74E24-66AB-EA96-5A95-9E9B4BF8A279}"/>
                </a:ext>
              </a:extLst>
            </p:cNvPr>
            <p:cNvSpPr/>
            <p:nvPr/>
          </p:nvSpPr>
          <p:spPr>
            <a:xfrm>
              <a:off x="14710631" y="5121952"/>
              <a:ext cx="117633" cy="117633"/>
            </a:xfrm>
            <a:custGeom>
              <a:avLst/>
              <a:gdLst>
                <a:gd name="connsiteX0" fmla="*/ 58817 w 117633"/>
                <a:gd name="connsiteY0" fmla="*/ 0 h 117633"/>
                <a:gd name="connsiteX1" fmla="*/ 0 w 117633"/>
                <a:gd name="connsiteY1" fmla="*/ 58817 h 117633"/>
                <a:gd name="connsiteX2" fmla="*/ 58817 w 117633"/>
                <a:gd name="connsiteY2" fmla="*/ 117634 h 117633"/>
                <a:gd name="connsiteX3" fmla="*/ 117634 w 117633"/>
                <a:gd name="connsiteY3" fmla="*/ 58817 h 117633"/>
                <a:gd name="connsiteX4" fmla="*/ 58817 w 117633"/>
                <a:gd name="connsiteY4" fmla="*/ 0 h 117633"/>
                <a:gd name="connsiteX5" fmla="*/ 58817 w 117633"/>
                <a:gd name="connsiteY5" fmla="*/ 88225 h 117633"/>
                <a:gd name="connsiteX6" fmla="*/ 29408 w 117633"/>
                <a:gd name="connsiteY6" fmla="*/ 58817 h 117633"/>
                <a:gd name="connsiteX7" fmla="*/ 58817 w 117633"/>
                <a:gd name="connsiteY7" fmla="*/ 29408 h 117633"/>
                <a:gd name="connsiteX8" fmla="*/ 88225 w 117633"/>
                <a:gd name="connsiteY8" fmla="*/ 58817 h 117633"/>
                <a:gd name="connsiteX9" fmla="*/ 58817 w 117633"/>
                <a:gd name="connsiteY9" fmla="*/ 88225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633" h="117633">
                  <a:moveTo>
                    <a:pt x="58817" y="0"/>
                  </a:moveTo>
                  <a:cubicBezTo>
                    <a:pt x="26337" y="0"/>
                    <a:pt x="0" y="26337"/>
                    <a:pt x="0" y="58817"/>
                  </a:cubicBezTo>
                  <a:cubicBezTo>
                    <a:pt x="0" y="91297"/>
                    <a:pt x="26337" y="117634"/>
                    <a:pt x="58817" y="117634"/>
                  </a:cubicBezTo>
                  <a:cubicBezTo>
                    <a:pt x="91297" y="117634"/>
                    <a:pt x="117634" y="91297"/>
                    <a:pt x="117634" y="58817"/>
                  </a:cubicBezTo>
                  <a:cubicBezTo>
                    <a:pt x="117634" y="26337"/>
                    <a:pt x="91297" y="0"/>
                    <a:pt x="58817" y="0"/>
                  </a:cubicBezTo>
                  <a:close/>
                  <a:moveTo>
                    <a:pt x="58817" y="88225"/>
                  </a:moveTo>
                  <a:cubicBezTo>
                    <a:pt x="42597" y="88225"/>
                    <a:pt x="29408" y="75037"/>
                    <a:pt x="29408" y="58817"/>
                  </a:cubicBezTo>
                  <a:cubicBezTo>
                    <a:pt x="29408" y="42597"/>
                    <a:pt x="42597" y="29408"/>
                    <a:pt x="58817" y="29408"/>
                  </a:cubicBezTo>
                  <a:cubicBezTo>
                    <a:pt x="75037" y="29408"/>
                    <a:pt x="88225" y="42597"/>
                    <a:pt x="88225" y="58817"/>
                  </a:cubicBezTo>
                  <a:cubicBezTo>
                    <a:pt x="88225" y="75037"/>
                    <a:pt x="75037" y="88225"/>
                    <a:pt x="58817" y="88225"/>
                  </a:cubicBezTo>
                  <a:close/>
                </a:path>
              </a:pathLst>
            </a:custGeom>
            <a:grpFill/>
            <a:ln w="1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076F00A3-CA08-6688-D802-E07B8917D97E}"/>
              </a:ext>
            </a:extLst>
          </p:cNvPr>
          <p:cNvGrpSpPr/>
          <p:nvPr/>
        </p:nvGrpSpPr>
        <p:grpSpPr>
          <a:xfrm>
            <a:off x="1692552" y="1586671"/>
            <a:ext cx="433434" cy="690195"/>
            <a:chOff x="13218462" y="4650416"/>
            <a:chExt cx="551856" cy="878768"/>
          </a:xfrm>
          <a:solidFill>
            <a:srgbClr val="10384F"/>
          </a:solidFill>
        </p:grpSpPr>
        <p:sp>
          <p:nvSpPr>
            <p:cNvPr id="14" name="Forma Livre: Forma 23">
              <a:extLst>
                <a:ext uri="{FF2B5EF4-FFF2-40B4-BE49-F238E27FC236}">
                  <a16:creationId xmlns:a16="http://schemas.microsoft.com/office/drawing/2014/main" xmlns="" id="{2C389FF7-E577-E9FC-0999-3CBC63F3B7B3}"/>
                </a:ext>
              </a:extLst>
            </p:cNvPr>
            <p:cNvSpPr/>
            <p:nvPr/>
          </p:nvSpPr>
          <p:spPr>
            <a:xfrm>
              <a:off x="13424294" y="4650416"/>
              <a:ext cx="175969" cy="175969"/>
            </a:xfrm>
            <a:custGeom>
              <a:avLst/>
              <a:gdLst>
                <a:gd name="connsiteX0" fmla="*/ 87985 w 175969"/>
                <a:gd name="connsiteY0" fmla="*/ 175970 h 175969"/>
                <a:gd name="connsiteX1" fmla="*/ 0 w 175969"/>
                <a:gd name="connsiteY1" fmla="*/ 87985 h 175969"/>
                <a:gd name="connsiteX2" fmla="*/ 87985 w 175969"/>
                <a:gd name="connsiteY2" fmla="*/ 0 h 175969"/>
                <a:gd name="connsiteX3" fmla="*/ 175970 w 175969"/>
                <a:gd name="connsiteY3" fmla="*/ 87985 h 175969"/>
                <a:gd name="connsiteX4" fmla="*/ 87985 w 175969"/>
                <a:gd name="connsiteY4" fmla="*/ 175970 h 175969"/>
                <a:gd name="connsiteX5" fmla="*/ 87985 w 175969"/>
                <a:gd name="connsiteY5" fmla="*/ 23247 h 175969"/>
                <a:gd name="connsiteX6" fmla="*/ 23240 w 175969"/>
                <a:gd name="connsiteY6" fmla="*/ 87991 h 175969"/>
                <a:gd name="connsiteX7" fmla="*/ 87985 w 175969"/>
                <a:gd name="connsiteY7" fmla="*/ 152736 h 175969"/>
                <a:gd name="connsiteX8" fmla="*/ 152729 w 175969"/>
                <a:gd name="connsiteY8" fmla="*/ 87991 h 175969"/>
                <a:gd name="connsiteX9" fmla="*/ 87985 w 175969"/>
                <a:gd name="connsiteY9" fmla="*/ 23247 h 17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69" h="175969">
                  <a:moveTo>
                    <a:pt x="87985" y="175970"/>
                  </a:moveTo>
                  <a:cubicBezTo>
                    <a:pt x="39477" y="175970"/>
                    <a:pt x="0" y="136499"/>
                    <a:pt x="0" y="87985"/>
                  </a:cubicBezTo>
                  <a:cubicBezTo>
                    <a:pt x="0" y="39468"/>
                    <a:pt x="39471" y="0"/>
                    <a:pt x="87985" y="0"/>
                  </a:cubicBezTo>
                  <a:cubicBezTo>
                    <a:pt x="136501" y="0"/>
                    <a:pt x="175970" y="39471"/>
                    <a:pt x="175970" y="87985"/>
                  </a:cubicBezTo>
                  <a:cubicBezTo>
                    <a:pt x="175970" y="136509"/>
                    <a:pt x="136493" y="175970"/>
                    <a:pt x="87985" y="175970"/>
                  </a:cubicBezTo>
                  <a:close/>
                  <a:moveTo>
                    <a:pt x="87985" y="23247"/>
                  </a:moveTo>
                  <a:cubicBezTo>
                    <a:pt x="52285" y="23247"/>
                    <a:pt x="23240" y="52291"/>
                    <a:pt x="23240" y="87991"/>
                  </a:cubicBezTo>
                  <a:cubicBezTo>
                    <a:pt x="23240" y="123691"/>
                    <a:pt x="52285" y="152736"/>
                    <a:pt x="87985" y="152736"/>
                  </a:cubicBezTo>
                  <a:cubicBezTo>
                    <a:pt x="123685" y="152736"/>
                    <a:pt x="152729" y="123691"/>
                    <a:pt x="152729" y="87991"/>
                  </a:cubicBezTo>
                  <a:cubicBezTo>
                    <a:pt x="152721" y="52283"/>
                    <a:pt x="123685" y="23247"/>
                    <a:pt x="87985" y="23247"/>
                  </a:cubicBezTo>
                  <a:close/>
                </a:path>
              </a:pathLst>
            </a:custGeom>
            <a:grpFill/>
            <a:ln w="2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24">
              <a:extLst>
                <a:ext uri="{FF2B5EF4-FFF2-40B4-BE49-F238E27FC236}">
                  <a16:creationId xmlns:a16="http://schemas.microsoft.com/office/drawing/2014/main" xmlns="" id="{BA654D7E-0B02-3216-5DAA-358BDBA557F5}"/>
                </a:ext>
              </a:extLst>
            </p:cNvPr>
            <p:cNvSpPr/>
            <p:nvPr/>
          </p:nvSpPr>
          <p:spPr>
            <a:xfrm>
              <a:off x="13218462" y="4829820"/>
              <a:ext cx="551856" cy="699364"/>
            </a:xfrm>
            <a:custGeom>
              <a:avLst/>
              <a:gdLst>
                <a:gd name="connsiteX0" fmla="*/ 438791 w 551856"/>
                <a:gd name="connsiteY0" fmla="*/ 699357 h 699364"/>
                <a:gd name="connsiteX1" fmla="*/ 391597 w 551856"/>
                <a:gd name="connsiteY1" fmla="*/ 667118 h 699364"/>
                <a:gd name="connsiteX2" fmla="*/ 391563 w 551856"/>
                <a:gd name="connsiteY2" fmla="*/ 667046 h 699364"/>
                <a:gd name="connsiteX3" fmla="*/ 243227 w 551856"/>
                <a:gd name="connsiteY3" fmla="*/ 371930 h 699364"/>
                <a:gd name="connsiteX4" fmla="*/ 216054 w 551856"/>
                <a:gd name="connsiteY4" fmla="*/ 484412 h 699364"/>
                <a:gd name="connsiteX5" fmla="*/ 214085 w 551856"/>
                <a:gd name="connsiteY5" fmla="*/ 488611 h 699364"/>
                <a:gd name="connsiteX6" fmla="*/ 86055 w 551856"/>
                <a:gd name="connsiteY6" fmla="*/ 661372 h 699364"/>
                <a:gd name="connsiteX7" fmla="*/ 84554 w 551856"/>
                <a:gd name="connsiteY7" fmla="*/ 663043 h 699364"/>
                <a:gd name="connsiteX8" fmla="*/ 50785 w 551856"/>
                <a:gd name="connsiteY8" fmla="*/ 676102 h 699364"/>
                <a:gd name="connsiteX9" fmla="*/ 0 w 551856"/>
                <a:gd name="connsiteY9" fmla="*/ 625315 h 699364"/>
                <a:gd name="connsiteX10" fmla="*/ 4505 w 551856"/>
                <a:gd name="connsiteY10" fmla="*/ 604644 h 699364"/>
                <a:gd name="connsiteX11" fmla="*/ 5997 w 551856"/>
                <a:gd name="connsiteY11" fmla="*/ 602195 h 699364"/>
                <a:gd name="connsiteX12" fmla="*/ 119526 w 551856"/>
                <a:gd name="connsiteY12" fmla="*/ 458300 h 699364"/>
                <a:gd name="connsiteX13" fmla="*/ 120360 w 551856"/>
                <a:gd name="connsiteY13" fmla="*/ 457117 h 699364"/>
                <a:gd name="connsiteX14" fmla="*/ 122047 w 551856"/>
                <a:gd name="connsiteY14" fmla="*/ 455075 h 699364"/>
                <a:gd name="connsiteX15" fmla="*/ 151125 w 551856"/>
                <a:gd name="connsiteY15" fmla="*/ 260661 h 699364"/>
                <a:gd name="connsiteX16" fmla="*/ 155404 w 551856"/>
                <a:gd name="connsiteY16" fmla="*/ 168752 h 699364"/>
                <a:gd name="connsiteX17" fmla="*/ 138942 w 551856"/>
                <a:gd name="connsiteY17" fmla="*/ 185215 h 699364"/>
                <a:gd name="connsiteX18" fmla="*/ 121205 w 551856"/>
                <a:gd name="connsiteY18" fmla="*/ 295159 h 699364"/>
                <a:gd name="connsiteX19" fmla="*/ 76694 w 551856"/>
                <a:gd name="connsiteY19" fmla="*/ 331523 h 699364"/>
                <a:gd name="connsiteX20" fmla="*/ 31265 w 551856"/>
                <a:gd name="connsiteY20" fmla="*/ 286103 h 699364"/>
                <a:gd name="connsiteX21" fmla="*/ 33786 w 551856"/>
                <a:gd name="connsiteY21" fmla="*/ 271197 h 699364"/>
                <a:gd name="connsiteX22" fmla="*/ 55811 w 551856"/>
                <a:gd name="connsiteY22" fmla="*/ 136754 h 699364"/>
                <a:gd name="connsiteX23" fmla="*/ 59044 w 551856"/>
                <a:gd name="connsiteY23" fmla="*/ 130431 h 699364"/>
                <a:gd name="connsiteX24" fmla="*/ 153466 w 551856"/>
                <a:gd name="connsiteY24" fmla="*/ 35669 h 699364"/>
                <a:gd name="connsiteX25" fmla="*/ 217416 w 551856"/>
                <a:gd name="connsiteY25" fmla="*/ 0 h 699364"/>
                <a:gd name="connsiteX26" fmla="*/ 218682 w 551856"/>
                <a:gd name="connsiteY26" fmla="*/ 73 h 699364"/>
                <a:gd name="connsiteX27" fmla="*/ 288614 w 551856"/>
                <a:gd name="connsiteY27" fmla="*/ 7813 h 699364"/>
                <a:gd name="connsiteX28" fmla="*/ 289440 w 551856"/>
                <a:gd name="connsiteY28" fmla="*/ 7863 h 699364"/>
                <a:gd name="connsiteX29" fmla="*/ 336699 w 551856"/>
                <a:gd name="connsiteY29" fmla="*/ 31792 h 699364"/>
                <a:gd name="connsiteX30" fmla="*/ 338118 w 551856"/>
                <a:gd name="connsiteY30" fmla="*/ 33697 h 699364"/>
                <a:gd name="connsiteX31" fmla="*/ 351939 w 551856"/>
                <a:gd name="connsiteY31" fmla="*/ 56938 h 699364"/>
                <a:gd name="connsiteX32" fmla="*/ 352506 w 551856"/>
                <a:gd name="connsiteY32" fmla="*/ 58006 h 699364"/>
                <a:gd name="connsiteX33" fmla="*/ 423266 w 551856"/>
                <a:gd name="connsiteY33" fmla="*/ 177258 h 699364"/>
                <a:gd name="connsiteX34" fmla="*/ 514146 w 551856"/>
                <a:gd name="connsiteY34" fmla="*/ 202557 h 699364"/>
                <a:gd name="connsiteX35" fmla="*/ 551857 w 551856"/>
                <a:gd name="connsiteY35" fmla="*/ 247288 h 699364"/>
                <a:gd name="connsiteX36" fmla="*/ 506420 w 551856"/>
                <a:gd name="connsiteY36" fmla="*/ 292725 h 699364"/>
                <a:gd name="connsiteX37" fmla="*/ 486674 w 551856"/>
                <a:gd name="connsiteY37" fmla="*/ 288162 h 699364"/>
                <a:gd name="connsiteX38" fmla="*/ 366985 w 551856"/>
                <a:gd name="connsiteY38" fmla="*/ 248652 h 699364"/>
                <a:gd name="connsiteX39" fmla="*/ 360790 w 551856"/>
                <a:gd name="connsiteY39" fmla="*/ 243692 h 699364"/>
                <a:gd name="connsiteX40" fmla="*/ 320558 w 551856"/>
                <a:gd name="connsiteY40" fmla="*/ 177578 h 699364"/>
                <a:gd name="connsiteX41" fmla="*/ 315274 w 551856"/>
                <a:gd name="connsiteY41" fmla="*/ 284038 h 699364"/>
                <a:gd name="connsiteX42" fmla="*/ 486884 w 551856"/>
                <a:gd name="connsiteY42" fmla="*/ 632902 h 699364"/>
                <a:gd name="connsiteX43" fmla="*/ 487532 w 551856"/>
                <a:gd name="connsiteY43" fmla="*/ 634539 h 699364"/>
                <a:gd name="connsiteX44" fmla="*/ 489590 w 551856"/>
                <a:gd name="connsiteY44" fmla="*/ 648603 h 699364"/>
                <a:gd name="connsiteX45" fmla="*/ 438789 w 551856"/>
                <a:gd name="connsiteY45" fmla="*/ 699365 h 699364"/>
                <a:gd name="connsiteX46" fmla="*/ 413523 w 551856"/>
                <a:gd name="connsiteY46" fmla="*/ 659345 h 699364"/>
                <a:gd name="connsiteX47" fmla="*/ 438791 w 551856"/>
                <a:gd name="connsiteY47" fmla="*/ 676100 h 699364"/>
                <a:gd name="connsiteX48" fmla="*/ 466335 w 551856"/>
                <a:gd name="connsiteY48" fmla="*/ 648570 h 699364"/>
                <a:gd name="connsiteX49" fmla="*/ 465565 w 551856"/>
                <a:gd name="connsiteY49" fmla="*/ 642224 h 699364"/>
                <a:gd name="connsiteX50" fmla="*/ 293097 w 551856"/>
                <a:gd name="connsiteY50" fmla="*/ 291596 h 699364"/>
                <a:gd name="connsiteX51" fmla="*/ 291914 w 551856"/>
                <a:gd name="connsiteY51" fmla="*/ 285904 h 699364"/>
                <a:gd name="connsiteX52" fmla="*/ 299233 w 551856"/>
                <a:gd name="connsiteY52" fmla="*/ 138977 h 699364"/>
                <a:gd name="connsiteX53" fmla="*/ 306529 w 551856"/>
                <a:gd name="connsiteY53" fmla="*/ 128651 h 699364"/>
                <a:gd name="connsiteX54" fmla="*/ 318858 w 551856"/>
                <a:gd name="connsiteY54" fmla="*/ 130921 h 699364"/>
                <a:gd name="connsiteX55" fmla="*/ 320892 w 551856"/>
                <a:gd name="connsiteY55" fmla="*/ 133409 h 699364"/>
                <a:gd name="connsiteX56" fmla="*/ 378438 w 551856"/>
                <a:gd name="connsiteY56" fmla="*/ 227985 h 699364"/>
                <a:gd name="connsiteX57" fmla="*/ 402311 w 551856"/>
                <a:gd name="connsiteY57" fmla="*/ 236049 h 699364"/>
                <a:gd name="connsiteX58" fmla="*/ 494714 w 551856"/>
                <a:gd name="connsiteY58" fmla="*/ 266345 h 699364"/>
                <a:gd name="connsiteX59" fmla="*/ 496368 w 551856"/>
                <a:gd name="connsiteY59" fmla="*/ 267034 h 699364"/>
                <a:gd name="connsiteX60" fmla="*/ 506428 w 551856"/>
                <a:gd name="connsiteY60" fmla="*/ 269497 h 699364"/>
                <a:gd name="connsiteX61" fmla="*/ 528623 w 551856"/>
                <a:gd name="connsiteY61" fmla="*/ 247303 h 699364"/>
                <a:gd name="connsiteX62" fmla="*/ 509921 w 551856"/>
                <a:gd name="connsiteY62" fmla="*/ 225432 h 699364"/>
                <a:gd name="connsiteX63" fmla="*/ 508551 w 551856"/>
                <a:gd name="connsiteY63" fmla="*/ 225140 h 699364"/>
                <a:gd name="connsiteX64" fmla="*/ 421150 w 551856"/>
                <a:gd name="connsiteY64" fmla="*/ 200804 h 699364"/>
                <a:gd name="connsiteX65" fmla="*/ 415378 w 551856"/>
                <a:gd name="connsiteY65" fmla="*/ 200812 h 699364"/>
                <a:gd name="connsiteX66" fmla="*/ 413992 w 551856"/>
                <a:gd name="connsiteY66" fmla="*/ 200463 h 699364"/>
                <a:gd name="connsiteX67" fmla="*/ 406729 w 551856"/>
                <a:gd name="connsiteY67" fmla="*/ 194912 h 699364"/>
                <a:gd name="connsiteX68" fmla="*/ 406138 w 551856"/>
                <a:gd name="connsiteY68" fmla="*/ 193858 h 699364"/>
                <a:gd name="connsiteX69" fmla="*/ 405675 w 551856"/>
                <a:gd name="connsiteY69" fmla="*/ 193152 h 699364"/>
                <a:gd name="connsiteX70" fmla="*/ 331996 w 551856"/>
                <a:gd name="connsiteY70" fmla="*/ 68924 h 699364"/>
                <a:gd name="connsiteX71" fmla="*/ 331453 w 551856"/>
                <a:gd name="connsiteY71" fmla="*/ 67886 h 699364"/>
                <a:gd name="connsiteX72" fmla="*/ 318831 w 551856"/>
                <a:gd name="connsiteY72" fmla="*/ 46657 h 699364"/>
                <a:gd name="connsiteX73" fmla="*/ 287388 w 551856"/>
                <a:gd name="connsiteY73" fmla="*/ 31029 h 699364"/>
                <a:gd name="connsiteX74" fmla="*/ 286578 w 551856"/>
                <a:gd name="connsiteY74" fmla="*/ 30979 h 699364"/>
                <a:gd name="connsiteX75" fmla="*/ 216841 w 551856"/>
                <a:gd name="connsiteY75" fmla="*/ 23261 h 699364"/>
                <a:gd name="connsiteX76" fmla="*/ 172726 w 551856"/>
                <a:gd name="connsiteY76" fmla="*/ 48805 h 699364"/>
                <a:gd name="connsiteX77" fmla="*/ 170933 w 551856"/>
                <a:gd name="connsiteY77" fmla="*/ 51108 h 699364"/>
                <a:gd name="connsiteX78" fmla="*/ 78173 w 551856"/>
                <a:gd name="connsiteY78" fmla="*/ 144217 h 699364"/>
                <a:gd name="connsiteX79" fmla="*/ 56579 w 551856"/>
                <a:gd name="connsiteY79" fmla="*/ 276034 h 699364"/>
                <a:gd name="connsiteX80" fmla="*/ 55995 w 551856"/>
                <a:gd name="connsiteY80" fmla="*/ 278230 h 699364"/>
                <a:gd name="connsiteX81" fmla="*/ 54528 w 551856"/>
                <a:gd name="connsiteY81" fmla="*/ 286134 h 699364"/>
                <a:gd name="connsiteX82" fmla="*/ 76714 w 551856"/>
                <a:gd name="connsiteY82" fmla="*/ 308306 h 699364"/>
                <a:gd name="connsiteX83" fmla="*/ 98375 w 551856"/>
                <a:gd name="connsiteY83" fmla="*/ 290934 h 699364"/>
                <a:gd name="connsiteX84" fmla="*/ 98813 w 551856"/>
                <a:gd name="connsiteY84" fmla="*/ 287855 h 699364"/>
                <a:gd name="connsiteX85" fmla="*/ 116592 w 551856"/>
                <a:gd name="connsiteY85" fmla="*/ 177827 h 699364"/>
                <a:gd name="connsiteX86" fmla="*/ 119841 w 551856"/>
                <a:gd name="connsiteY86" fmla="*/ 171471 h 699364"/>
                <a:gd name="connsiteX87" fmla="*/ 160179 w 551856"/>
                <a:gd name="connsiteY87" fmla="*/ 131133 h 699364"/>
                <a:gd name="connsiteX88" fmla="*/ 173093 w 551856"/>
                <a:gd name="connsiteY88" fmla="*/ 128717 h 699364"/>
                <a:gd name="connsiteX89" fmla="*/ 180008 w 551856"/>
                <a:gd name="connsiteY89" fmla="*/ 139888 h 699364"/>
                <a:gd name="connsiteX90" fmla="*/ 174316 w 551856"/>
                <a:gd name="connsiteY90" fmla="*/ 262373 h 699364"/>
                <a:gd name="connsiteX91" fmla="*/ 174204 w 551856"/>
                <a:gd name="connsiteY91" fmla="*/ 263556 h 699364"/>
                <a:gd name="connsiteX92" fmla="*/ 144584 w 551856"/>
                <a:gd name="connsiteY92" fmla="*/ 461674 h 699364"/>
                <a:gd name="connsiteX93" fmla="*/ 142088 w 551856"/>
                <a:gd name="connsiteY93" fmla="*/ 467348 h 699364"/>
                <a:gd name="connsiteX94" fmla="*/ 139112 w 551856"/>
                <a:gd name="connsiteY94" fmla="*/ 470973 h 699364"/>
                <a:gd name="connsiteX95" fmla="*/ 138495 w 551856"/>
                <a:gd name="connsiteY95" fmla="*/ 471824 h 699364"/>
                <a:gd name="connsiteX96" fmla="*/ 25185 w 551856"/>
                <a:gd name="connsiteY96" fmla="*/ 615396 h 699364"/>
                <a:gd name="connsiteX97" fmla="*/ 23249 w 551856"/>
                <a:gd name="connsiteY97" fmla="*/ 625317 h 699364"/>
                <a:gd name="connsiteX98" fmla="*/ 50793 w 551856"/>
                <a:gd name="connsiteY98" fmla="*/ 652862 h 699364"/>
                <a:gd name="connsiteX99" fmla="*/ 68059 w 551856"/>
                <a:gd name="connsiteY99" fmla="*/ 646611 h 699364"/>
                <a:gd name="connsiteX100" fmla="*/ 76976 w 551856"/>
                <a:gd name="connsiteY100" fmla="*/ 634477 h 699364"/>
                <a:gd name="connsiteX101" fmla="*/ 194014 w 551856"/>
                <a:gd name="connsiteY101" fmla="*/ 476664 h 699364"/>
                <a:gd name="connsiteX102" fmla="*/ 228076 w 551856"/>
                <a:gd name="connsiteY102" fmla="*/ 335678 h 699364"/>
                <a:gd name="connsiteX103" fmla="*/ 238045 w 551856"/>
                <a:gd name="connsiteY103" fmla="*/ 326858 h 699364"/>
                <a:gd name="connsiteX104" fmla="*/ 249760 w 551856"/>
                <a:gd name="connsiteY104" fmla="*/ 333179 h 699364"/>
                <a:gd name="connsiteX105" fmla="*/ 412801 w 551856"/>
                <a:gd name="connsiteY105" fmla="*/ 657535 h 699364"/>
                <a:gd name="connsiteX106" fmla="*/ 413523 w 551856"/>
                <a:gd name="connsiteY106" fmla="*/ 659351 h 69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51856" h="699364">
                  <a:moveTo>
                    <a:pt x="438791" y="699357"/>
                  </a:moveTo>
                  <a:cubicBezTo>
                    <a:pt x="417804" y="699357"/>
                    <a:pt x="399289" y="686702"/>
                    <a:pt x="391597" y="667118"/>
                  </a:cubicBezTo>
                  <a:cubicBezTo>
                    <a:pt x="391588" y="667093"/>
                    <a:pt x="391572" y="667071"/>
                    <a:pt x="391563" y="667046"/>
                  </a:cubicBezTo>
                  <a:lnTo>
                    <a:pt x="243227" y="371930"/>
                  </a:lnTo>
                  <a:lnTo>
                    <a:pt x="216054" y="484412"/>
                  </a:lnTo>
                  <a:cubicBezTo>
                    <a:pt x="215675" y="485936"/>
                    <a:pt x="215017" y="487363"/>
                    <a:pt x="214085" y="488611"/>
                  </a:cubicBezTo>
                  <a:lnTo>
                    <a:pt x="86055" y="661372"/>
                  </a:lnTo>
                  <a:cubicBezTo>
                    <a:pt x="85617" y="661980"/>
                    <a:pt x="85098" y="662532"/>
                    <a:pt x="84554" y="663043"/>
                  </a:cubicBezTo>
                  <a:cubicBezTo>
                    <a:pt x="75386" y="671466"/>
                    <a:pt x="63389" y="676102"/>
                    <a:pt x="50785" y="676102"/>
                  </a:cubicBezTo>
                  <a:cubicBezTo>
                    <a:pt x="22778" y="676102"/>
                    <a:pt x="0" y="653322"/>
                    <a:pt x="0" y="625315"/>
                  </a:cubicBezTo>
                  <a:cubicBezTo>
                    <a:pt x="0" y="618247"/>
                    <a:pt x="1523" y="611291"/>
                    <a:pt x="4505" y="604644"/>
                  </a:cubicBezTo>
                  <a:cubicBezTo>
                    <a:pt x="4904" y="603768"/>
                    <a:pt x="5398" y="602951"/>
                    <a:pt x="5997" y="602195"/>
                  </a:cubicBezTo>
                  <a:lnTo>
                    <a:pt x="119526" y="458300"/>
                  </a:lnTo>
                  <a:cubicBezTo>
                    <a:pt x="119769" y="457895"/>
                    <a:pt x="120061" y="457499"/>
                    <a:pt x="120360" y="457117"/>
                  </a:cubicBezTo>
                  <a:lnTo>
                    <a:pt x="122047" y="455075"/>
                  </a:lnTo>
                  <a:lnTo>
                    <a:pt x="151125" y="260661"/>
                  </a:lnTo>
                  <a:lnTo>
                    <a:pt x="155404" y="168752"/>
                  </a:lnTo>
                  <a:lnTo>
                    <a:pt x="138942" y="185215"/>
                  </a:lnTo>
                  <a:lnTo>
                    <a:pt x="121205" y="295159"/>
                  </a:lnTo>
                  <a:cubicBezTo>
                    <a:pt x="116511" y="316553"/>
                    <a:pt x="97842" y="331523"/>
                    <a:pt x="76694" y="331523"/>
                  </a:cubicBezTo>
                  <a:cubicBezTo>
                    <a:pt x="51637" y="331523"/>
                    <a:pt x="31265" y="311153"/>
                    <a:pt x="31265" y="286103"/>
                  </a:cubicBezTo>
                  <a:cubicBezTo>
                    <a:pt x="31265" y="281046"/>
                    <a:pt x="32116" y="276045"/>
                    <a:pt x="33786" y="271197"/>
                  </a:cubicBezTo>
                  <a:lnTo>
                    <a:pt x="55811" y="136754"/>
                  </a:lnTo>
                  <a:cubicBezTo>
                    <a:pt x="56207" y="134362"/>
                    <a:pt x="57334" y="132149"/>
                    <a:pt x="59044" y="130431"/>
                  </a:cubicBezTo>
                  <a:lnTo>
                    <a:pt x="153466" y="35669"/>
                  </a:lnTo>
                  <a:cubicBezTo>
                    <a:pt x="167086" y="13636"/>
                    <a:pt x="191453" y="0"/>
                    <a:pt x="217416" y="0"/>
                  </a:cubicBezTo>
                  <a:cubicBezTo>
                    <a:pt x="217845" y="0"/>
                    <a:pt x="218269" y="23"/>
                    <a:pt x="218682" y="73"/>
                  </a:cubicBezTo>
                  <a:lnTo>
                    <a:pt x="288614" y="7813"/>
                  </a:lnTo>
                  <a:cubicBezTo>
                    <a:pt x="288913" y="7821"/>
                    <a:pt x="289231" y="7838"/>
                    <a:pt x="289440" y="7863"/>
                  </a:cubicBezTo>
                  <a:cubicBezTo>
                    <a:pt x="307631" y="9874"/>
                    <a:pt x="324418" y="18368"/>
                    <a:pt x="336699" y="31792"/>
                  </a:cubicBezTo>
                  <a:cubicBezTo>
                    <a:pt x="337234" y="32375"/>
                    <a:pt x="337712" y="33017"/>
                    <a:pt x="338118" y="33697"/>
                  </a:cubicBezTo>
                  <a:lnTo>
                    <a:pt x="351939" y="56938"/>
                  </a:lnTo>
                  <a:cubicBezTo>
                    <a:pt x="352151" y="57286"/>
                    <a:pt x="352336" y="57643"/>
                    <a:pt x="352506" y="58006"/>
                  </a:cubicBezTo>
                  <a:lnTo>
                    <a:pt x="423266" y="177258"/>
                  </a:lnTo>
                  <a:lnTo>
                    <a:pt x="514146" y="202557"/>
                  </a:lnTo>
                  <a:cubicBezTo>
                    <a:pt x="536050" y="206239"/>
                    <a:pt x="551857" y="224938"/>
                    <a:pt x="551857" y="247288"/>
                  </a:cubicBezTo>
                  <a:cubicBezTo>
                    <a:pt x="551857" y="272345"/>
                    <a:pt x="531470" y="292725"/>
                    <a:pt x="506420" y="292725"/>
                  </a:cubicBezTo>
                  <a:cubicBezTo>
                    <a:pt x="499669" y="292725"/>
                    <a:pt x="492859" y="291146"/>
                    <a:pt x="486674" y="288162"/>
                  </a:cubicBezTo>
                  <a:lnTo>
                    <a:pt x="366985" y="248652"/>
                  </a:lnTo>
                  <a:cubicBezTo>
                    <a:pt x="364390" y="247776"/>
                    <a:pt x="362209" y="246018"/>
                    <a:pt x="360790" y="243692"/>
                  </a:cubicBezTo>
                  <a:lnTo>
                    <a:pt x="320558" y="177578"/>
                  </a:lnTo>
                  <a:lnTo>
                    <a:pt x="315274" y="284038"/>
                  </a:lnTo>
                  <a:lnTo>
                    <a:pt x="486884" y="632902"/>
                  </a:lnTo>
                  <a:cubicBezTo>
                    <a:pt x="487127" y="633436"/>
                    <a:pt x="487345" y="633979"/>
                    <a:pt x="487532" y="634539"/>
                  </a:cubicBezTo>
                  <a:cubicBezTo>
                    <a:pt x="488918" y="638941"/>
                    <a:pt x="489590" y="643538"/>
                    <a:pt x="489590" y="648603"/>
                  </a:cubicBezTo>
                  <a:cubicBezTo>
                    <a:pt x="489574" y="676585"/>
                    <a:pt x="466796" y="699365"/>
                    <a:pt x="438789" y="699365"/>
                  </a:cubicBezTo>
                  <a:close/>
                  <a:moveTo>
                    <a:pt x="413523" y="659345"/>
                  </a:moveTo>
                  <a:cubicBezTo>
                    <a:pt x="417860" y="669559"/>
                    <a:pt x="427693" y="676100"/>
                    <a:pt x="438791" y="676100"/>
                  </a:cubicBezTo>
                  <a:cubicBezTo>
                    <a:pt x="453982" y="676100"/>
                    <a:pt x="466335" y="663763"/>
                    <a:pt x="466335" y="648570"/>
                  </a:cubicBezTo>
                  <a:cubicBezTo>
                    <a:pt x="466335" y="646219"/>
                    <a:pt x="466093" y="644129"/>
                    <a:pt x="465565" y="642224"/>
                  </a:cubicBezTo>
                  <a:lnTo>
                    <a:pt x="293097" y="291596"/>
                  </a:lnTo>
                  <a:cubicBezTo>
                    <a:pt x="292221" y="289828"/>
                    <a:pt x="291816" y="287867"/>
                    <a:pt x="291914" y="285904"/>
                  </a:cubicBezTo>
                  <a:lnTo>
                    <a:pt x="299233" y="138977"/>
                  </a:lnTo>
                  <a:cubicBezTo>
                    <a:pt x="299451" y="134430"/>
                    <a:pt x="302313" y="130327"/>
                    <a:pt x="306529" y="128651"/>
                  </a:cubicBezTo>
                  <a:cubicBezTo>
                    <a:pt x="310744" y="126964"/>
                    <a:pt x="315559" y="127775"/>
                    <a:pt x="318858" y="130921"/>
                  </a:cubicBezTo>
                  <a:cubicBezTo>
                    <a:pt x="319587" y="131624"/>
                    <a:pt x="320359" y="132533"/>
                    <a:pt x="320892" y="133409"/>
                  </a:cubicBezTo>
                  <a:lnTo>
                    <a:pt x="378438" y="227985"/>
                  </a:lnTo>
                  <a:lnTo>
                    <a:pt x="402311" y="236049"/>
                  </a:lnTo>
                  <a:lnTo>
                    <a:pt x="494714" y="266345"/>
                  </a:lnTo>
                  <a:cubicBezTo>
                    <a:pt x="495282" y="266530"/>
                    <a:pt x="495841" y="266766"/>
                    <a:pt x="496368" y="267034"/>
                  </a:cubicBezTo>
                  <a:cubicBezTo>
                    <a:pt x="499578" y="268671"/>
                    <a:pt x="502959" y="269497"/>
                    <a:pt x="506428" y="269497"/>
                  </a:cubicBezTo>
                  <a:cubicBezTo>
                    <a:pt x="518676" y="269497"/>
                    <a:pt x="528623" y="259551"/>
                    <a:pt x="528623" y="247303"/>
                  </a:cubicBezTo>
                  <a:cubicBezTo>
                    <a:pt x="528623" y="236450"/>
                    <a:pt x="520590" y="227045"/>
                    <a:pt x="509921" y="225432"/>
                  </a:cubicBezTo>
                  <a:cubicBezTo>
                    <a:pt x="509460" y="225360"/>
                    <a:pt x="509006" y="225254"/>
                    <a:pt x="508551" y="225140"/>
                  </a:cubicBezTo>
                  <a:lnTo>
                    <a:pt x="421150" y="200804"/>
                  </a:lnTo>
                  <a:cubicBezTo>
                    <a:pt x="419294" y="201283"/>
                    <a:pt x="417315" y="201308"/>
                    <a:pt x="415378" y="200812"/>
                  </a:cubicBezTo>
                  <a:lnTo>
                    <a:pt x="413992" y="200463"/>
                  </a:lnTo>
                  <a:cubicBezTo>
                    <a:pt x="410913" y="199685"/>
                    <a:pt x="408302" y="197676"/>
                    <a:pt x="406729" y="194912"/>
                  </a:cubicBezTo>
                  <a:lnTo>
                    <a:pt x="406138" y="193858"/>
                  </a:lnTo>
                  <a:cubicBezTo>
                    <a:pt x="405959" y="193621"/>
                    <a:pt x="405820" y="193395"/>
                    <a:pt x="405675" y="193152"/>
                  </a:cubicBezTo>
                  <a:lnTo>
                    <a:pt x="331996" y="68924"/>
                  </a:lnTo>
                  <a:cubicBezTo>
                    <a:pt x="331801" y="68584"/>
                    <a:pt x="331615" y="68235"/>
                    <a:pt x="331453" y="67886"/>
                  </a:cubicBezTo>
                  <a:lnTo>
                    <a:pt x="318831" y="46657"/>
                  </a:lnTo>
                  <a:cubicBezTo>
                    <a:pt x="310522" y="37974"/>
                    <a:pt x="299409" y="32454"/>
                    <a:pt x="287388" y="31029"/>
                  </a:cubicBezTo>
                  <a:cubicBezTo>
                    <a:pt x="287089" y="31020"/>
                    <a:pt x="286780" y="31004"/>
                    <a:pt x="286578" y="30979"/>
                  </a:cubicBezTo>
                  <a:lnTo>
                    <a:pt x="216841" y="23261"/>
                  </a:lnTo>
                  <a:cubicBezTo>
                    <a:pt x="198513" y="23473"/>
                    <a:pt x="182056" y="32973"/>
                    <a:pt x="172726" y="48805"/>
                  </a:cubicBezTo>
                  <a:cubicBezTo>
                    <a:pt x="172224" y="49641"/>
                    <a:pt x="171630" y="50419"/>
                    <a:pt x="170933" y="51108"/>
                  </a:cubicBezTo>
                  <a:lnTo>
                    <a:pt x="78173" y="144217"/>
                  </a:lnTo>
                  <a:lnTo>
                    <a:pt x="56579" y="276034"/>
                  </a:lnTo>
                  <a:cubicBezTo>
                    <a:pt x="56450" y="276779"/>
                    <a:pt x="56263" y="277526"/>
                    <a:pt x="55995" y="278230"/>
                  </a:cubicBezTo>
                  <a:cubicBezTo>
                    <a:pt x="55030" y="280809"/>
                    <a:pt x="54528" y="283476"/>
                    <a:pt x="54528" y="286134"/>
                  </a:cubicBezTo>
                  <a:cubicBezTo>
                    <a:pt x="54528" y="298359"/>
                    <a:pt x="64475" y="308306"/>
                    <a:pt x="76714" y="308306"/>
                  </a:cubicBezTo>
                  <a:cubicBezTo>
                    <a:pt x="87043" y="308306"/>
                    <a:pt x="96153" y="300995"/>
                    <a:pt x="98375" y="290934"/>
                  </a:cubicBezTo>
                  <a:lnTo>
                    <a:pt x="98813" y="287855"/>
                  </a:lnTo>
                  <a:lnTo>
                    <a:pt x="116592" y="177827"/>
                  </a:lnTo>
                  <a:cubicBezTo>
                    <a:pt x="116988" y="175409"/>
                    <a:pt x="118123" y="173189"/>
                    <a:pt x="119841" y="171471"/>
                  </a:cubicBezTo>
                  <a:lnTo>
                    <a:pt x="160179" y="131133"/>
                  </a:lnTo>
                  <a:cubicBezTo>
                    <a:pt x="163576" y="127736"/>
                    <a:pt x="168706" y="126771"/>
                    <a:pt x="173093" y="128717"/>
                  </a:cubicBezTo>
                  <a:cubicBezTo>
                    <a:pt x="177487" y="130655"/>
                    <a:pt x="180226" y="135088"/>
                    <a:pt x="180008" y="139888"/>
                  </a:cubicBezTo>
                  <a:lnTo>
                    <a:pt x="174316" y="262373"/>
                  </a:lnTo>
                  <a:cubicBezTo>
                    <a:pt x="174309" y="262753"/>
                    <a:pt x="174260" y="263151"/>
                    <a:pt x="174204" y="263556"/>
                  </a:cubicBezTo>
                  <a:lnTo>
                    <a:pt x="144584" y="461674"/>
                  </a:lnTo>
                  <a:cubicBezTo>
                    <a:pt x="144283" y="463758"/>
                    <a:pt x="143407" y="465719"/>
                    <a:pt x="142088" y="467348"/>
                  </a:cubicBezTo>
                  <a:lnTo>
                    <a:pt x="139112" y="470973"/>
                  </a:lnTo>
                  <a:cubicBezTo>
                    <a:pt x="138917" y="471264"/>
                    <a:pt x="138715" y="471557"/>
                    <a:pt x="138495" y="471824"/>
                  </a:cubicBezTo>
                  <a:lnTo>
                    <a:pt x="25185" y="615396"/>
                  </a:lnTo>
                  <a:cubicBezTo>
                    <a:pt x="23896" y="618637"/>
                    <a:pt x="23249" y="621970"/>
                    <a:pt x="23249" y="625317"/>
                  </a:cubicBezTo>
                  <a:cubicBezTo>
                    <a:pt x="23249" y="640508"/>
                    <a:pt x="35602" y="652862"/>
                    <a:pt x="50793" y="652862"/>
                  </a:cubicBezTo>
                  <a:cubicBezTo>
                    <a:pt x="57203" y="652862"/>
                    <a:pt x="63300" y="650656"/>
                    <a:pt x="68059" y="646611"/>
                  </a:cubicBezTo>
                  <a:lnTo>
                    <a:pt x="76976" y="634477"/>
                  </a:lnTo>
                  <a:lnTo>
                    <a:pt x="194014" y="476664"/>
                  </a:lnTo>
                  <a:lnTo>
                    <a:pt x="228076" y="335678"/>
                  </a:lnTo>
                  <a:cubicBezTo>
                    <a:pt x="229226" y="330934"/>
                    <a:pt x="233200" y="327416"/>
                    <a:pt x="238045" y="326858"/>
                  </a:cubicBezTo>
                  <a:cubicBezTo>
                    <a:pt x="242918" y="326265"/>
                    <a:pt x="247562" y="328819"/>
                    <a:pt x="249760" y="333179"/>
                  </a:cubicBezTo>
                  <a:lnTo>
                    <a:pt x="412801" y="657535"/>
                  </a:lnTo>
                  <a:cubicBezTo>
                    <a:pt x="413094" y="658120"/>
                    <a:pt x="413353" y="658736"/>
                    <a:pt x="413523" y="659351"/>
                  </a:cubicBezTo>
                  <a:close/>
                </a:path>
              </a:pathLst>
            </a:custGeom>
            <a:grpFill/>
            <a:ln w="2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6" name="Forma Livre: Forma 25">
            <a:extLst>
              <a:ext uri="{FF2B5EF4-FFF2-40B4-BE49-F238E27FC236}">
                <a16:creationId xmlns:a16="http://schemas.microsoft.com/office/drawing/2014/main" xmlns="" id="{BEF1D968-9D3B-FCAB-C3A0-BEADA863D116}"/>
              </a:ext>
            </a:extLst>
          </p:cNvPr>
          <p:cNvSpPr/>
          <p:nvPr/>
        </p:nvSpPr>
        <p:spPr>
          <a:xfrm>
            <a:off x="6227558" y="1805947"/>
            <a:ext cx="637307" cy="583770"/>
          </a:xfrm>
          <a:custGeom>
            <a:avLst/>
            <a:gdLst>
              <a:gd name="connsiteX0" fmla="*/ 637277 w 637307"/>
              <a:gd name="connsiteY0" fmla="*/ 362809 h 583770"/>
              <a:gd name="connsiteX1" fmla="*/ 631697 w 637307"/>
              <a:gd name="connsiteY1" fmla="*/ 165852 h 583770"/>
              <a:gd name="connsiteX2" fmla="*/ 593249 w 637307"/>
              <a:gd name="connsiteY2" fmla="*/ 131742 h 583770"/>
              <a:gd name="connsiteX3" fmla="*/ 552953 w 637307"/>
              <a:gd name="connsiteY3" fmla="*/ 198193 h 583770"/>
              <a:gd name="connsiteX4" fmla="*/ 553361 w 637307"/>
              <a:gd name="connsiteY4" fmla="*/ 305183 h 583770"/>
              <a:gd name="connsiteX5" fmla="*/ 551442 w 637307"/>
              <a:gd name="connsiteY5" fmla="*/ 319537 h 583770"/>
              <a:gd name="connsiteX6" fmla="*/ 545448 w 637307"/>
              <a:gd name="connsiteY6" fmla="*/ 311510 h 583770"/>
              <a:gd name="connsiteX7" fmla="*/ 496642 w 637307"/>
              <a:gd name="connsiteY7" fmla="*/ 311200 h 583770"/>
              <a:gd name="connsiteX8" fmla="*/ 495830 w 637307"/>
              <a:gd name="connsiteY8" fmla="*/ 312036 h 583770"/>
              <a:gd name="connsiteX9" fmla="*/ 439975 w 637307"/>
              <a:gd name="connsiteY9" fmla="*/ 365030 h 583770"/>
              <a:gd name="connsiteX10" fmla="*/ 423809 w 637307"/>
              <a:gd name="connsiteY10" fmla="*/ 378914 h 583770"/>
              <a:gd name="connsiteX11" fmla="*/ 402749 w 637307"/>
              <a:gd name="connsiteY11" fmla="*/ 439741 h 583770"/>
              <a:gd name="connsiteX12" fmla="*/ 402946 w 637307"/>
              <a:gd name="connsiteY12" fmla="*/ 575163 h 583770"/>
              <a:gd name="connsiteX13" fmla="*/ 402964 w 637307"/>
              <a:gd name="connsiteY13" fmla="*/ 575506 h 583770"/>
              <a:gd name="connsiteX14" fmla="*/ 402993 w 637307"/>
              <a:gd name="connsiteY14" fmla="*/ 576036 h 583770"/>
              <a:gd name="connsiteX15" fmla="*/ 403020 w 637307"/>
              <a:gd name="connsiteY15" fmla="*/ 576205 h 583770"/>
              <a:gd name="connsiteX16" fmla="*/ 403124 w 637307"/>
              <a:gd name="connsiteY16" fmla="*/ 576890 h 583770"/>
              <a:gd name="connsiteX17" fmla="*/ 403143 w 637307"/>
              <a:gd name="connsiteY17" fmla="*/ 576975 h 583770"/>
              <a:gd name="connsiteX18" fmla="*/ 403330 w 637307"/>
              <a:gd name="connsiteY18" fmla="*/ 577712 h 583770"/>
              <a:gd name="connsiteX19" fmla="*/ 403358 w 637307"/>
              <a:gd name="connsiteY19" fmla="*/ 577796 h 583770"/>
              <a:gd name="connsiteX20" fmla="*/ 403616 w 637307"/>
              <a:gd name="connsiteY20" fmla="*/ 578505 h 583770"/>
              <a:gd name="connsiteX21" fmla="*/ 403687 w 637307"/>
              <a:gd name="connsiteY21" fmla="*/ 578650 h 583770"/>
              <a:gd name="connsiteX22" fmla="*/ 403973 w 637307"/>
              <a:gd name="connsiteY22" fmla="*/ 579251 h 583770"/>
              <a:gd name="connsiteX23" fmla="*/ 404147 w 637307"/>
              <a:gd name="connsiteY23" fmla="*/ 579547 h 583770"/>
              <a:gd name="connsiteX24" fmla="*/ 404401 w 637307"/>
              <a:gd name="connsiteY24" fmla="*/ 579970 h 583770"/>
              <a:gd name="connsiteX25" fmla="*/ 404701 w 637307"/>
              <a:gd name="connsiteY25" fmla="*/ 580378 h 583770"/>
              <a:gd name="connsiteX26" fmla="*/ 404889 w 637307"/>
              <a:gd name="connsiteY26" fmla="*/ 580632 h 583770"/>
              <a:gd name="connsiteX27" fmla="*/ 405330 w 637307"/>
              <a:gd name="connsiteY27" fmla="*/ 581115 h 583770"/>
              <a:gd name="connsiteX28" fmla="*/ 405447 w 637307"/>
              <a:gd name="connsiteY28" fmla="*/ 581241 h 583770"/>
              <a:gd name="connsiteX29" fmla="*/ 408910 w 637307"/>
              <a:gd name="connsiteY29" fmla="*/ 583349 h 583770"/>
              <a:gd name="connsiteX30" fmla="*/ 408972 w 637307"/>
              <a:gd name="connsiteY30" fmla="*/ 583368 h 583770"/>
              <a:gd name="connsiteX31" fmla="*/ 409666 w 637307"/>
              <a:gd name="connsiteY31" fmla="*/ 583541 h 583770"/>
              <a:gd name="connsiteX32" fmla="*/ 409799 w 637307"/>
              <a:gd name="connsiteY32" fmla="*/ 583574 h 583770"/>
              <a:gd name="connsiteX33" fmla="*/ 410596 w 637307"/>
              <a:gd name="connsiteY33" fmla="*/ 583691 h 583770"/>
              <a:gd name="connsiteX34" fmla="*/ 410653 w 637307"/>
              <a:gd name="connsiteY34" fmla="*/ 583696 h 583770"/>
              <a:gd name="connsiteX35" fmla="*/ 411535 w 637307"/>
              <a:gd name="connsiteY35" fmla="*/ 583739 h 583770"/>
              <a:gd name="connsiteX36" fmla="*/ 411549 w 637307"/>
              <a:gd name="connsiteY36" fmla="*/ 583739 h 583770"/>
              <a:gd name="connsiteX37" fmla="*/ 520736 w 637307"/>
              <a:gd name="connsiteY37" fmla="*/ 583739 h 583770"/>
              <a:gd name="connsiteX38" fmla="*/ 529350 w 637307"/>
              <a:gd name="connsiteY38" fmla="*/ 575125 h 583770"/>
              <a:gd name="connsiteX39" fmla="*/ 529363 w 637307"/>
              <a:gd name="connsiteY39" fmla="*/ 502361 h 583770"/>
              <a:gd name="connsiteX40" fmla="*/ 615922 w 637307"/>
              <a:gd name="connsiteY40" fmla="*/ 415793 h 583770"/>
              <a:gd name="connsiteX41" fmla="*/ 637277 w 637307"/>
              <a:gd name="connsiteY41" fmla="*/ 362804 h 583770"/>
              <a:gd name="connsiteX42" fmla="*/ 603755 w 637307"/>
              <a:gd name="connsiteY42" fmla="*/ 403627 h 583770"/>
              <a:gd name="connsiteX43" fmla="*/ 514671 w 637307"/>
              <a:gd name="connsiteY43" fmla="*/ 492716 h 583770"/>
              <a:gd name="connsiteX44" fmla="*/ 512145 w 637307"/>
              <a:gd name="connsiteY44" fmla="*/ 498808 h 583770"/>
              <a:gd name="connsiteX45" fmla="*/ 512145 w 637307"/>
              <a:gd name="connsiteY45" fmla="*/ 566549 h 583770"/>
              <a:gd name="connsiteX46" fmla="*/ 420160 w 637307"/>
              <a:gd name="connsiteY46" fmla="*/ 566544 h 583770"/>
              <a:gd name="connsiteX47" fmla="*/ 419977 w 637307"/>
              <a:gd name="connsiteY47" fmla="*/ 439726 h 583770"/>
              <a:gd name="connsiteX48" fmla="*/ 435350 w 637307"/>
              <a:gd name="connsiteY48" fmla="*/ 391718 h 583770"/>
              <a:gd name="connsiteX49" fmla="*/ 451079 w 637307"/>
              <a:gd name="connsiteY49" fmla="*/ 378204 h 583770"/>
              <a:gd name="connsiteX50" fmla="*/ 508578 w 637307"/>
              <a:gd name="connsiteY50" fmla="*/ 323648 h 583770"/>
              <a:gd name="connsiteX51" fmla="*/ 533273 w 637307"/>
              <a:gd name="connsiteY51" fmla="*/ 323692 h 583770"/>
              <a:gd name="connsiteX52" fmla="*/ 535770 w 637307"/>
              <a:gd name="connsiteY52" fmla="*/ 345321 h 583770"/>
              <a:gd name="connsiteX53" fmla="*/ 532945 w 637307"/>
              <a:gd name="connsiteY53" fmla="*/ 348789 h 583770"/>
              <a:gd name="connsiteX54" fmla="*/ 464584 w 637307"/>
              <a:gd name="connsiteY54" fmla="*/ 417150 h 583770"/>
              <a:gd name="connsiteX55" fmla="*/ 464584 w 637307"/>
              <a:gd name="connsiteY55" fmla="*/ 429326 h 583770"/>
              <a:gd name="connsiteX56" fmla="*/ 470676 w 637307"/>
              <a:gd name="connsiteY56" fmla="*/ 431851 h 583770"/>
              <a:gd name="connsiteX57" fmla="*/ 476768 w 637307"/>
              <a:gd name="connsiteY57" fmla="*/ 429326 h 583770"/>
              <a:gd name="connsiteX58" fmla="*/ 545462 w 637307"/>
              <a:gd name="connsiteY58" fmla="*/ 360641 h 583770"/>
              <a:gd name="connsiteX59" fmla="*/ 549729 w 637307"/>
              <a:gd name="connsiteY59" fmla="*/ 355460 h 583770"/>
              <a:gd name="connsiteX60" fmla="*/ 554277 w 637307"/>
              <a:gd name="connsiteY60" fmla="*/ 349860 h 583770"/>
              <a:gd name="connsiteX61" fmla="*/ 570593 w 637307"/>
              <a:gd name="connsiteY61" fmla="*/ 305120 h 583770"/>
              <a:gd name="connsiteX62" fmla="*/ 570184 w 637307"/>
              <a:gd name="connsiteY62" fmla="*/ 198129 h 583770"/>
              <a:gd name="connsiteX63" fmla="*/ 593531 w 637307"/>
              <a:gd name="connsiteY63" fmla="*/ 148971 h 583770"/>
              <a:gd name="connsiteX64" fmla="*/ 614485 w 637307"/>
              <a:gd name="connsiteY64" fmla="*/ 166348 h 583770"/>
              <a:gd name="connsiteX65" fmla="*/ 620067 w 637307"/>
              <a:gd name="connsiteY65" fmla="*/ 363304 h 583770"/>
              <a:gd name="connsiteX66" fmla="*/ 603756 w 637307"/>
              <a:gd name="connsiteY66" fmla="*/ 403637 h 583770"/>
              <a:gd name="connsiteX67" fmla="*/ 213494 w 637307"/>
              <a:gd name="connsiteY67" fmla="*/ 378923 h 583770"/>
              <a:gd name="connsiteX68" fmla="*/ 197297 w 637307"/>
              <a:gd name="connsiteY68" fmla="*/ 365001 h 583770"/>
              <a:gd name="connsiteX69" fmla="*/ 141468 w 637307"/>
              <a:gd name="connsiteY69" fmla="*/ 312046 h 583770"/>
              <a:gd name="connsiteX70" fmla="*/ 140661 w 637307"/>
              <a:gd name="connsiteY70" fmla="*/ 311211 h 583770"/>
              <a:gd name="connsiteX71" fmla="*/ 91855 w 637307"/>
              <a:gd name="connsiteY71" fmla="*/ 311519 h 583770"/>
              <a:gd name="connsiteX72" fmla="*/ 85861 w 637307"/>
              <a:gd name="connsiteY72" fmla="*/ 319546 h 583770"/>
              <a:gd name="connsiteX73" fmla="*/ 83941 w 637307"/>
              <a:gd name="connsiteY73" fmla="*/ 305198 h 583770"/>
              <a:gd name="connsiteX74" fmla="*/ 84350 w 637307"/>
              <a:gd name="connsiteY74" fmla="*/ 198207 h 583770"/>
              <a:gd name="connsiteX75" fmla="*/ 44054 w 637307"/>
              <a:gd name="connsiteY75" fmla="*/ 131757 h 583770"/>
              <a:gd name="connsiteX76" fmla="*/ 5607 w 637307"/>
              <a:gd name="connsiteY76" fmla="*/ 165867 h 583770"/>
              <a:gd name="connsiteX77" fmla="*/ 30 w 637307"/>
              <a:gd name="connsiteY77" fmla="*/ 362823 h 583770"/>
              <a:gd name="connsiteX78" fmla="*/ 21373 w 637307"/>
              <a:gd name="connsiteY78" fmla="*/ 415807 h 583770"/>
              <a:gd name="connsiteX79" fmla="*/ 107941 w 637307"/>
              <a:gd name="connsiteY79" fmla="*/ 502366 h 583770"/>
              <a:gd name="connsiteX80" fmla="*/ 107941 w 637307"/>
              <a:gd name="connsiteY80" fmla="*/ 575157 h 583770"/>
              <a:gd name="connsiteX81" fmla="*/ 116554 w 637307"/>
              <a:gd name="connsiteY81" fmla="*/ 583770 h 583770"/>
              <a:gd name="connsiteX82" fmla="*/ 225628 w 637307"/>
              <a:gd name="connsiteY82" fmla="*/ 583766 h 583770"/>
              <a:gd name="connsiteX83" fmla="*/ 225732 w 637307"/>
              <a:gd name="connsiteY83" fmla="*/ 583770 h 583770"/>
              <a:gd name="connsiteX84" fmla="*/ 225746 w 637307"/>
              <a:gd name="connsiteY84" fmla="*/ 583770 h 583770"/>
              <a:gd name="connsiteX85" fmla="*/ 234185 w 637307"/>
              <a:gd name="connsiteY85" fmla="*/ 576890 h 583770"/>
              <a:gd name="connsiteX86" fmla="*/ 234199 w 637307"/>
              <a:gd name="connsiteY86" fmla="*/ 576791 h 583770"/>
              <a:gd name="connsiteX87" fmla="*/ 234312 w 637307"/>
              <a:gd name="connsiteY87" fmla="*/ 576040 h 583770"/>
              <a:gd name="connsiteX88" fmla="*/ 234332 w 637307"/>
              <a:gd name="connsiteY88" fmla="*/ 575683 h 583770"/>
              <a:gd name="connsiteX89" fmla="*/ 234359 w 637307"/>
              <a:gd name="connsiteY89" fmla="*/ 575172 h 583770"/>
              <a:gd name="connsiteX90" fmla="*/ 234556 w 637307"/>
              <a:gd name="connsiteY90" fmla="*/ 439750 h 583770"/>
              <a:gd name="connsiteX91" fmla="*/ 213496 w 637307"/>
              <a:gd name="connsiteY91" fmla="*/ 378923 h 583770"/>
              <a:gd name="connsiteX92" fmla="*/ 217146 w 637307"/>
              <a:gd name="connsiteY92" fmla="*/ 566543 h 583770"/>
              <a:gd name="connsiteX93" fmla="*/ 125161 w 637307"/>
              <a:gd name="connsiteY93" fmla="*/ 566548 h 583770"/>
              <a:gd name="connsiteX94" fmla="*/ 125161 w 637307"/>
              <a:gd name="connsiteY94" fmla="*/ 498802 h 583770"/>
              <a:gd name="connsiteX95" fmla="*/ 122636 w 637307"/>
              <a:gd name="connsiteY95" fmla="*/ 492710 h 583770"/>
              <a:gd name="connsiteX96" fmla="*/ 33551 w 637307"/>
              <a:gd name="connsiteY96" fmla="*/ 403630 h 583770"/>
              <a:gd name="connsiteX97" fmla="*/ 17251 w 637307"/>
              <a:gd name="connsiteY97" fmla="*/ 363310 h 583770"/>
              <a:gd name="connsiteX98" fmla="*/ 22832 w 637307"/>
              <a:gd name="connsiteY98" fmla="*/ 166354 h 583770"/>
              <a:gd name="connsiteX99" fmla="*/ 43503 w 637307"/>
              <a:gd name="connsiteY99" fmla="*/ 148977 h 583770"/>
              <a:gd name="connsiteX100" fmla="*/ 43784 w 637307"/>
              <a:gd name="connsiteY100" fmla="*/ 148977 h 583770"/>
              <a:gd name="connsiteX101" fmla="*/ 67132 w 637307"/>
              <a:gd name="connsiteY101" fmla="*/ 198135 h 583770"/>
              <a:gd name="connsiteX102" fmla="*/ 66724 w 637307"/>
              <a:gd name="connsiteY102" fmla="*/ 305126 h 583770"/>
              <a:gd name="connsiteX103" fmla="*/ 83040 w 637307"/>
              <a:gd name="connsiteY103" fmla="*/ 349866 h 583770"/>
              <a:gd name="connsiteX104" fmla="*/ 87569 w 637307"/>
              <a:gd name="connsiteY104" fmla="*/ 355432 h 583770"/>
              <a:gd name="connsiteX105" fmla="*/ 91859 w 637307"/>
              <a:gd name="connsiteY105" fmla="*/ 360643 h 583770"/>
              <a:gd name="connsiteX106" fmla="*/ 160552 w 637307"/>
              <a:gd name="connsiteY106" fmla="*/ 429336 h 583770"/>
              <a:gd name="connsiteX107" fmla="*/ 166646 w 637307"/>
              <a:gd name="connsiteY107" fmla="*/ 431862 h 583770"/>
              <a:gd name="connsiteX108" fmla="*/ 172738 w 637307"/>
              <a:gd name="connsiteY108" fmla="*/ 429336 h 583770"/>
              <a:gd name="connsiteX109" fmla="*/ 172738 w 637307"/>
              <a:gd name="connsiteY109" fmla="*/ 417160 h 583770"/>
              <a:gd name="connsiteX110" fmla="*/ 104377 w 637307"/>
              <a:gd name="connsiteY110" fmla="*/ 348799 h 583770"/>
              <a:gd name="connsiteX111" fmla="*/ 101560 w 637307"/>
              <a:gd name="connsiteY111" fmla="*/ 345335 h 583770"/>
              <a:gd name="connsiteX112" fmla="*/ 98950 w 637307"/>
              <a:gd name="connsiteY112" fmla="*/ 336089 h 583770"/>
              <a:gd name="connsiteX113" fmla="*/ 104053 w 637307"/>
              <a:gd name="connsiteY113" fmla="*/ 323701 h 583770"/>
              <a:gd name="connsiteX114" fmla="*/ 128747 w 637307"/>
              <a:gd name="connsiteY114" fmla="*/ 323659 h 583770"/>
              <a:gd name="connsiteX115" fmla="*/ 186208 w 637307"/>
              <a:gd name="connsiteY115" fmla="*/ 378178 h 583770"/>
              <a:gd name="connsiteX116" fmla="*/ 201975 w 637307"/>
              <a:gd name="connsiteY116" fmla="*/ 391728 h 583770"/>
              <a:gd name="connsiteX117" fmla="*/ 217337 w 637307"/>
              <a:gd name="connsiteY117" fmla="*/ 439736 h 583770"/>
              <a:gd name="connsiteX118" fmla="*/ 518619 w 637307"/>
              <a:gd name="connsiteY118" fmla="*/ 111515 h 583770"/>
              <a:gd name="connsiteX119" fmla="*/ 455562 w 637307"/>
              <a:gd name="connsiteY119" fmla="*/ 8261 h 583770"/>
              <a:gd name="connsiteX120" fmla="*/ 318650 w 637307"/>
              <a:gd name="connsiteY120" fmla="*/ 41145 h 583770"/>
              <a:gd name="connsiteX121" fmla="*/ 181738 w 637307"/>
              <a:gd name="connsiteY121" fmla="*/ 8256 h 583770"/>
              <a:gd name="connsiteX122" fmla="*/ 118681 w 637307"/>
              <a:gd name="connsiteY122" fmla="*/ 111524 h 583770"/>
              <a:gd name="connsiteX123" fmla="*/ 314340 w 637307"/>
              <a:gd name="connsiteY123" fmla="*/ 335865 h 583770"/>
              <a:gd name="connsiteX124" fmla="*/ 318644 w 637307"/>
              <a:gd name="connsiteY124" fmla="*/ 337020 h 583770"/>
              <a:gd name="connsiteX125" fmla="*/ 322948 w 637307"/>
              <a:gd name="connsiteY125" fmla="*/ 335865 h 583770"/>
              <a:gd name="connsiteX126" fmla="*/ 518607 w 637307"/>
              <a:gd name="connsiteY126" fmla="*/ 111512 h 583770"/>
              <a:gd name="connsiteX127" fmla="*/ 318658 w 637307"/>
              <a:gd name="connsiteY127" fmla="*/ 318457 h 583770"/>
              <a:gd name="connsiteX128" fmla="*/ 135917 w 637307"/>
              <a:gd name="connsiteY128" fmla="*/ 111227 h 583770"/>
              <a:gd name="connsiteX129" fmla="*/ 188426 w 637307"/>
              <a:gd name="connsiteY129" fmla="*/ 24147 h 583770"/>
              <a:gd name="connsiteX130" fmla="*/ 223137 w 637307"/>
              <a:gd name="connsiteY130" fmla="*/ 17252 h 583770"/>
              <a:gd name="connsiteX131" fmla="*/ 312527 w 637307"/>
              <a:gd name="connsiteY131" fmla="*/ 59196 h 583770"/>
              <a:gd name="connsiteX132" fmla="*/ 324806 w 637307"/>
              <a:gd name="connsiteY132" fmla="*/ 59196 h 583770"/>
              <a:gd name="connsiteX133" fmla="*/ 448897 w 637307"/>
              <a:gd name="connsiteY133" fmla="*/ 24142 h 583770"/>
              <a:gd name="connsiteX134" fmla="*/ 501406 w 637307"/>
              <a:gd name="connsiteY134" fmla="*/ 111208 h 583770"/>
              <a:gd name="connsiteX135" fmla="*/ 318652 w 637307"/>
              <a:gd name="connsiteY135" fmla="*/ 318462 h 58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37307" h="583770">
                <a:moveTo>
                  <a:pt x="637277" y="362809"/>
                </a:moveTo>
                <a:lnTo>
                  <a:pt x="631697" y="165852"/>
                </a:lnTo>
                <a:cubicBezTo>
                  <a:pt x="631185" y="147692"/>
                  <a:pt x="612875" y="131626"/>
                  <a:pt x="593249" y="131742"/>
                </a:cubicBezTo>
                <a:cubicBezTo>
                  <a:pt x="583739" y="131897"/>
                  <a:pt x="552722" y="137140"/>
                  <a:pt x="552953" y="198193"/>
                </a:cubicBezTo>
                <a:lnTo>
                  <a:pt x="553361" y="305183"/>
                </a:lnTo>
                <a:cubicBezTo>
                  <a:pt x="553381" y="310224"/>
                  <a:pt x="552752" y="314974"/>
                  <a:pt x="551442" y="319537"/>
                </a:cubicBezTo>
                <a:cubicBezTo>
                  <a:pt x="549884" y="316655"/>
                  <a:pt x="547889" y="313942"/>
                  <a:pt x="545448" y="311510"/>
                </a:cubicBezTo>
                <a:cubicBezTo>
                  <a:pt x="532380" y="298442"/>
                  <a:pt x="510948" y="298306"/>
                  <a:pt x="496642" y="311200"/>
                </a:cubicBezTo>
                <a:cubicBezTo>
                  <a:pt x="496356" y="311458"/>
                  <a:pt x="496083" y="311740"/>
                  <a:pt x="495830" y="312036"/>
                </a:cubicBezTo>
                <a:cubicBezTo>
                  <a:pt x="478412" y="332628"/>
                  <a:pt x="457098" y="350596"/>
                  <a:pt x="439975" y="365030"/>
                </a:cubicBezTo>
                <a:cubicBezTo>
                  <a:pt x="433876" y="370174"/>
                  <a:pt x="428361" y="374820"/>
                  <a:pt x="423809" y="378914"/>
                </a:cubicBezTo>
                <a:cubicBezTo>
                  <a:pt x="405199" y="395690"/>
                  <a:pt x="402720" y="419079"/>
                  <a:pt x="402749" y="439741"/>
                </a:cubicBezTo>
                <a:lnTo>
                  <a:pt x="402946" y="575163"/>
                </a:lnTo>
                <a:cubicBezTo>
                  <a:pt x="402946" y="575280"/>
                  <a:pt x="402959" y="575393"/>
                  <a:pt x="402964" y="575506"/>
                </a:cubicBezTo>
                <a:cubicBezTo>
                  <a:pt x="402969" y="575679"/>
                  <a:pt x="402969" y="575862"/>
                  <a:pt x="402993" y="576036"/>
                </a:cubicBezTo>
                <a:cubicBezTo>
                  <a:pt x="402997" y="576092"/>
                  <a:pt x="403011" y="576148"/>
                  <a:pt x="403020" y="576205"/>
                </a:cubicBezTo>
                <a:cubicBezTo>
                  <a:pt x="403049" y="576434"/>
                  <a:pt x="403077" y="576670"/>
                  <a:pt x="403124" y="576890"/>
                </a:cubicBezTo>
                <a:cubicBezTo>
                  <a:pt x="403128" y="576919"/>
                  <a:pt x="403138" y="576946"/>
                  <a:pt x="403143" y="576975"/>
                </a:cubicBezTo>
                <a:cubicBezTo>
                  <a:pt x="403199" y="577229"/>
                  <a:pt x="403255" y="577473"/>
                  <a:pt x="403330" y="577712"/>
                </a:cubicBezTo>
                <a:cubicBezTo>
                  <a:pt x="403335" y="577739"/>
                  <a:pt x="403349" y="577768"/>
                  <a:pt x="403358" y="577796"/>
                </a:cubicBezTo>
                <a:cubicBezTo>
                  <a:pt x="403434" y="578035"/>
                  <a:pt x="403518" y="578275"/>
                  <a:pt x="403616" y="578505"/>
                </a:cubicBezTo>
                <a:cubicBezTo>
                  <a:pt x="403635" y="578552"/>
                  <a:pt x="403663" y="578603"/>
                  <a:pt x="403687" y="578650"/>
                </a:cubicBezTo>
                <a:cubicBezTo>
                  <a:pt x="403776" y="578852"/>
                  <a:pt x="403870" y="579059"/>
                  <a:pt x="403973" y="579251"/>
                </a:cubicBezTo>
                <a:cubicBezTo>
                  <a:pt x="404030" y="579350"/>
                  <a:pt x="404091" y="579448"/>
                  <a:pt x="404147" y="579547"/>
                </a:cubicBezTo>
                <a:cubicBezTo>
                  <a:pt x="404231" y="579687"/>
                  <a:pt x="404306" y="579829"/>
                  <a:pt x="404401" y="579970"/>
                </a:cubicBezTo>
                <a:cubicBezTo>
                  <a:pt x="404499" y="580110"/>
                  <a:pt x="404603" y="580241"/>
                  <a:pt x="404701" y="580378"/>
                </a:cubicBezTo>
                <a:cubicBezTo>
                  <a:pt x="404761" y="580462"/>
                  <a:pt x="404827" y="580551"/>
                  <a:pt x="404889" y="580632"/>
                </a:cubicBezTo>
                <a:cubicBezTo>
                  <a:pt x="405029" y="580800"/>
                  <a:pt x="405175" y="580960"/>
                  <a:pt x="405330" y="581115"/>
                </a:cubicBezTo>
                <a:cubicBezTo>
                  <a:pt x="405372" y="581157"/>
                  <a:pt x="405405" y="581199"/>
                  <a:pt x="405447" y="581241"/>
                </a:cubicBezTo>
                <a:cubicBezTo>
                  <a:pt x="406409" y="582203"/>
                  <a:pt x="407583" y="582932"/>
                  <a:pt x="408910" y="583349"/>
                </a:cubicBezTo>
                <a:cubicBezTo>
                  <a:pt x="408930" y="583353"/>
                  <a:pt x="408954" y="583363"/>
                  <a:pt x="408972" y="583368"/>
                </a:cubicBezTo>
                <a:cubicBezTo>
                  <a:pt x="409198" y="583439"/>
                  <a:pt x="409427" y="583494"/>
                  <a:pt x="409666" y="583541"/>
                </a:cubicBezTo>
                <a:cubicBezTo>
                  <a:pt x="409710" y="583546"/>
                  <a:pt x="409756" y="583570"/>
                  <a:pt x="409799" y="583574"/>
                </a:cubicBezTo>
                <a:cubicBezTo>
                  <a:pt x="410065" y="583631"/>
                  <a:pt x="410328" y="583663"/>
                  <a:pt x="410596" y="583691"/>
                </a:cubicBezTo>
                <a:cubicBezTo>
                  <a:pt x="410614" y="583691"/>
                  <a:pt x="410629" y="583696"/>
                  <a:pt x="410653" y="583696"/>
                </a:cubicBezTo>
                <a:cubicBezTo>
                  <a:pt x="410939" y="583725"/>
                  <a:pt x="411234" y="583739"/>
                  <a:pt x="411535" y="583739"/>
                </a:cubicBezTo>
                <a:lnTo>
                  <a:pt x="411549" y="583739"/>
                </a:lnTo>
                <a:lnTo>
                  <a:pt x="520736" y="583739"/>
                </a:lnTo>
                <a:cubicBezTo>
                  <a:pt x="525496" y="583739"/>
                  <a:pt x="529350" y="579884"/>
                  <a:pt x="529350" y="575125"/>
                </a:cubicBezTo>
                <a:lnTo>
                  <a:pt x="529363" y="502361"/>
                </a:lnTo>
                <a:lnTo>
                  <a:pt x="615922" y="415793"/>
                </a:lnTo>
                <a:cubicBezTo>
                  <a:pt x="630467" y="401266"/>
                  <a:pt x="637846" y="382941"/>
                  <a:pt x="637277" y="362804"/>
                </a:cubicBezTo>
                <a:close/>
                <a:moveTo>
                  <a:pt x="603755" y="403627"/>
                </a:moveTo>
                <a:lnTo>
                  <a:pt x="514671" y="492716"/>
                </a:lnTo>
                <a:cubicBezTo>
                  <a:pt x="513060" y="494326"/>
                  <a:pt x="512145" y="496522"/>
                  <a:pt x="512145" y="498808"/>
                </a:cubicBezTo>
                <a:lnTo>
                  <a:pt x="512145" y="566549"/>
                </a:lnTo>
                <a:lnTo>
                  <a:pt x="420160" y="566544"/>
                </a:lnTo>
                <a:lnTo>
                  <a:pt x="419977" y="439726"/>
                </a:lnTo>
                <a:cubicBezTo>
                  <a:pt x="419950" y="422007"/>
                  <a:pt x="421794" y="403931"/>
                  <a:pt x="435350" y="391718"/>
                </a:cubicBezTo>
                <a:cubicBezTo>
                  <a:pt x="439772" y="387728"/>
                  <a:pt x="445140" y="383208"/>
                  <a:pt x="451079" y="378204"/>
                </a:cubicBezTo>
                <a:cubicBezTo>
                  <a:pt x="468568" y="363465"/>
                  <a:pt x="490305" y="345145"/>
                  <a:pt x="508578" y="323648"/>
                </a:cubicBezTo>
                <a:cubicBezTo>
                  <a:pt x="516168" y="317130"/>
                  <a:pt x="526696" y="317125"/>
                  <a:pt x="533273" y="323692"/>
                </a:cubicBezTo>
                <a:cubicBezTo>
                  <a:pt x="539131" y="329550"/>
                  <a:pt x="539966" y="338566"/>
                  <a:pt x="535770" y="345321"/>
                </a:cubicBezTo>
                <a:lnTo>
                  <a:pt x="532945" y="348789"/>
                </a:lnTo>
                <a:lnTo>
                  <a:pt x="464584" y="417150"/>
                </a:lnTo>
                <a:cubicBezTo>
                  <a:pt x="461218" y="420515"/>
                  <a:pt x="461218" y="425960"/>
                  <a:pt x="464584" y="429326"/>
                </a:cubicBezTo>
                <a:cubicBezTo>
                  <a:pt x="466264" y="431007"/>
                  <a:pt x="468465" y="431851"/>
                  <a:pt x="470676" y="431851"/>
                </a:cubicBezTo>
                <a:cubicBezTo>
                  <a:pt x="472882" y="431851"/>
                  <a:pt x="475083" y="431011"/>
                  <a:pt x="476768" y="429326"/>
                </a:cubicBezTo>
                <a:lnTo>
                  <a:pt x="545462" y="360641"/>
                </a:lnTo>
                <a:cubicBezTo>
                  <a:pt x="547072" y="359031"/>
                  <a:pt x="548503" y="357290"/>
                  <a:pt x="549729" y="355460"/>
                </a:cubicBezTo>
                <a:lnTo>
                  <a:pt x="554277" y="349860"/>
                </a:lnTo>
                <a:cubicBezTo>
                  <a:pt x="565317" y="336268"/>
                  <a:pt x="570659" y="321632"/>
                  <a:pt x="570593" y="305120"/>
                </a:cubicBezTo>
                <a:lnTo>
                  <a:pt x="570184" y="198129"/>
                </a:lnTo>
                <a:cubicBezTo>
                  <a:pt x="570072" y="167582"/>
                  <a:pt x="578797" y="149210"/>
                  <a:pt x="593531" y="148971"/>
                </a:cubicBezTo>
                <a:cubicBezTo>
                  <a:pt x="603661" y="149060"/>
                  <a:pt x="614235" y="157579"/>
                  <a:pt x="614485" y="166348"/>
                </a:cubicBezTo>
                <a:lnTo>
                  <a:pt x="620067" y="363304"/>
                </a:lnTo>
                <a:cubicBezTo>
                  <a:pt x="620498" y="378807"/>
                  <a:pt x="615011" y="392377"/>
                  <a:pt x="603756" y="403637"/>
                </a:cubicBezTo>
                <a:close/>
                <a:moveTo>
                  <a:pt x="213494" y="378923"/>
                </a:moveTo>
                <a:cubicBezTo>
                  <a:pt x="208937" y="374816"/>
                  <a:pt x="203416" y="370159"/>
                  <a:pt x="197297" y="365001"/>
                </a:cubicBezTo>
                <a:cubicBezTo>
                  <a:pt x="180178" y="350581"/>
                  <a:pt x="158877" y="332623"/>
                  <a:pt x="141468" y="312046"/>
                </a:cubicBezTo>
                <a:cubicBezTo>
                  <a:pt x="141215" y="311750"/>
                  <a:pt x="140947" y="311472"/>
                  <a:pt x="140661" y="311211"/>
                </a:cubicBezTo>
                <a:cubicBezTo>
                  <a:pt x="126364" y="298321"/>
                  <a:pt x="104927" y="298448"/>
                  <a:pt x="91855" y="311519"/>
                </a:cubicBezTo>
                <a:cubicBezTo>
                  <a:pt x="89452" y="313923"/>
                  <a:pt x="87438" y="316631"/>
                  <a:pt x="85861" y="319546"/>
                </a:cubicBezTo>
                <a:cubicBezTo>
                  <a:pt x="84552" y="314984"/>
                  <a:pt x="83927" y="310238"/>
                  <a:pt x="83941" y="305198"/>
                </a:cubicBezTo>
                <a:lnTo>
                  <a:pt x="84350" y="198207"/>
                </a:lnTo>
                <a:cubicBezTo>
                  <a:pt x="84579" y="137154"/>
                  <a:pt x="53563" y="131912"/>
                  <a:pt x="44054" y="131757"/>
                </a:cubicBezTo>
                <a:cubicBezTo>
                  <a:pt x="24405" y="131400"/>
                  <a:pt x="6128" y="147702"/>
                  <a:pt x="5607" y="165867"/>
                </a:cubicBezTo>
                <a:lnTo>
                  <a:pt x="30" y="362823"/>
                </a:lnTo>
                <a:cubicBezTo>
                  <a:pt x="-538" y="382960"/>
                  <a:pt x="6846" y="401285"/>
                  <a:pt x="21373" y="415807"/>
                </a:cubicBezTo>
                <a:lnTo>
                  <a:pt x="107941" y="502366"/>
                </a:lnTo>
                <a:lnTo>
                  <a:pt x="107941" y="575157"/>
                </a:lnTo>
                <a:cubicBezTo>
                  <a:pt x="107941" y="579907"/>
                  <a:pt x="111795" y="583770"/>
                  <a:pt x="116554" y="583770"/>
                </a:cubicBezTo>
                <a:lnTo>
                  <a:pt x="225628" y="583766"/>
                </a:lnTo>
                <a:cubicBezTo>
                  <a:pt x="225662" y="583766"/>
                  <a:pt x="225699" y="583770"/>
                  <a:pt x="225732" y="583770"/>
                </a:cubicBezTo>
                <a:lnTo>
                  <a:pt x="225746" y="583770"/>
                </a:lnTo>
                <a:cubicBezTo>
                  <a:pt x="229910" y="583770"/>
                  <a:pt x="233379" y="580818"/>
                  <a:pt x="234185" y="576890"/>
                </a:cubicBezTo>
                <a:cubicBezTo>
                  <a:pt x="234190" y="576856"/>
                  <a:pt x="234190" y="576829"/>
                  <a:pt x="234199" y="576791"/>
                </a:cubicBezTo>
                <a:cubicBezTo>
                  <a:pt x="234246" y="576546"/>
                  <a:pt x="234288" y="576294"/>
                  <a:pt x="234312" y="576040"/>
                </a:cubicBezTo>
                <a:cubicBezTo>
                  <a:pt x="234327" y="575923"/>
                  <a:pt x="234327" y="575800"/>
                  <a:pt x="234332" y="575683"/>
                </a:cubicBezTo>
                <a:cubicBezTo>
                  <a:pt x="234335" y="575514"/>
                  <a:pt x="234359" y="575341"/>
                  <a:pt x="234359" y="575172"/>
                </a:cubicBezTo>
                <a:lnTo>
                  <a:pt x="234556" y="439750"/>
                </a:lnTo>
                <a:cubicBezTo>
                  <a:pt x="234584" y="419088"/>
                  <a:pt x="232111" y="395703"/>
                  <a:pt x="213496" y="378923"/>
                </a:cubicBezTo>
                <a:close/>
                <a:moveTo>
                  <a:pt x="217146" y="566543"/>
                </a:moveTo>
                <a:lnTo>
                  <a:pt x="125161" y="566548"/>
                </a:lnTo>
                <a:lnTo>
                  <a:pt x="125161" y="498802"/>
                </a:lnTo>
                <a:cubicBezTo>
                  <a:pt x="125161" y="496516"/>
                  <a:pt x="124250" y="494328"/>
                  <a:pt x="122636" y="492710"/>
                </a:cubicBezTo>
                <a:lnTo>
                  <a:pt x="33551" y="403630"/>
                </a:lnTo>
                <a:cubicBezTo>
                  <a:pt x="22296" y="392378"/>
                  <a:pt x="16804" y="378810"/>
                  <a:pt x="17251" y="363310"/>
                </a:cubicBezTo>
                <a:lnTo>
                  <a:pt x="22832" y="166354"/>
                </a:lnTo>
                <a:cubicBezTo>
                  <a:pt x="23076" y="157669"/>
                  <a:pt x="33459" y="148977"/>
                  <a:pt x="43503" y="148977"/>
                </a:cubicBezTo>
                <a:lnTo>
                  <a:pt x="43784" y="148977"/>
                </a:lnTo>
                <a:cubicBezTo>
                  <a:pt x="58519" y="149216"/>
                  <a:pt x="67243" y="167588"/>
                  <a:pt x="67132" y="198135"/>
                </a:cubicBezTo>
                <a:lnTo>
                  <a:pt x="66724" y="305126"/>
                </a:lnTo>
                <a:cubicBezTo>
                  <a:pt x="66663" y="321638"/>
                  <a:pt x="71995" y="336274"/>
                  <a:pt x="83040" y="349866"/>
                </a:cubicBezTo>
                <a:lnTo>
                  <a:pt x="87569" y="355432"/>
                </a:lnTo>
                <a:cubicBezTo>
                  <a:pt x="88817" y="357291"/>
                  <a:pt x="90245" y="359037"/>
                  <a:pt x="91859" y="360643"/>
                </a:cubicBezTo>
                <a:lnTo>
                  <a:pt x="160552" y="429336"/>
                </a:lnTo>
                <a:cubicBezTo>
                  <a:pt x="162234" y="431017"/>
                  <a:pt x="164435" y="431862"/>
                  <a:pt x="166646" y="431862"/>
                </a:cubicBezTo>
                <a:cubicBezTo>
                  <a:pt x="168847" y="431862"/>
                  <a:pt x="171053" y="431022"/>
                  <a:pt x="172738" y="429336"/>
                </a:cubicBezTo>
                <a:cubicBezTo>
                  <a:pt x="176104" y="425972"/>
                  <a:pt x="176104" y="420526"/>
                  <a:pt x="172738" y="417160"/>
                </a:cubicBezTo>
                <a:lnTo>
                  <a:pt x="104377" y="348799"/>
                </a:lnTo>
                <a:lnTo>
                  <a:pt x="101560" y="345335"/>
                </a:lnTo>
                <a:cubicBezTo>
                  <a:pt x="99866" y="342604"/>
                  <a:pt x="98950" y="339422"/>
                  <a:pt x="98950" y="336089"/>
                </a:cubicBezTo>
                <a:cubicBezTo>
                  <a:pt x="98950" y="331390"/>
                  <a:pt x="100758" y="326997"/>
                  <a:pt x="104053" y="323701"/>
                </a:cubicBezTo>
                <a:cubicBezTo>
                  <a:pt x="110629" y="317126"/>
                  <a:pt x="121161" y="317149"/>
                  <a:pt x="128747" y="323659"/>
                </a:cubicBezTo>
                <a:cubicBezTo>
                  <a:pt x="147015" y="345143"/>
                  <a:pt x="168733" y="363453"/>
                  <a:pt x="186208" y="378178"/>
                </a:cubicBezTo>
                <a:cubicBezTo>
                  <a:pt x="192160" y="383196"/>
                  <a:pt x="197535" y="387725"/>
                  <a:pt x="201975" y="391728"/>
                </a:cubicBezTo>
                <a:cubicBezTo>
                  <a:pt x="215525" y="403946"/>
                  <a:pt x="217366" y="422017"/>
                  <a:pt x="217337" y="439736"/>
                </a:cubicBezTo>
                <a:close/>
                <a:moveTo>
                  <a:pt x="518619" y="111515"/>
                </a:moveTo>
                <a:cubicBezTo>
                  <a:pt x="519469" y="64517"/>
                  <a:pt x="495305" y="24948"/>
                  <a:pt x="455562" y="8261"/>
                </a:cubicBezTo>
                <a:cubicBezTo>
                  <a:pt x="411961" y="-10054"/>
                  <a:pt x="360179" y="2595"/>
                  <a:pt x="318650" y="41145"/>
                </a:cubicBezTo>
                <a:cubicBezTo>
                  <a:pt x="277123" y="2586"/>
                  <a:pt x="225328" y="-10046"/>
                  <a:pt x="181738" y="8256"/>
                </a:cubicBezTo>
                <a:cubicBezTo>
                  <a:pt x="141986" y="24952"/>
                  <a:pt x="117827" y="64520"/>
                  <a:pt x="118681" y="111524"/>
                </a:cubicBezTo>
                <a:cubicBezTo>
                  <a:pt x="120638" y="218763"/>
                  <a:pt x="282004" y="317216"/>
                  <a:pt x="314340" y="335865"/>
                </a:cubicBezTo>
                <a:cubicBezTo>
                  <a:pt x="315674" y="336635"/>
                  <a:pt x="317156" y="337020"/>
                  <a:pt x="318644" y="337020"/>
                </a:cubicBezTo>
                <a:cubicBezTo>
                  <a:pt x="320132" y="337020"/>
                  <a:pt x="321616" y="336635"/>
                  <a:pt x="322948" y="335865"/>
                </a:cubicBezTo>
                <a:cubicBezTo>
                  <a:pt x="355284" y="317221"/>
                  <a:pt x="516660" y="218740"/>
                  <a:pt x="518607" y="111512"/>
                </a:cubicBezTo>
                <a:close/>
                <a:moveTo>
                  <a:pt x="318658" y="318457"/>
                </a:moveTo>
                <a:cubicBezTo>
                  <a:pt x="234208" y="268867"/>
                  <a:pt x="137287" y="185931"/>
                  <a:pt x="135917" y="111227"/>
                </a:cubicBezTo>
                <a:cubicBezTo>
                  <a:pt x="135180" y="70818"/>
                  <a:pt x="154810" y="38266"/>
                  <a:pt x="188426" y="24147"/>
                </a:cubicBezTo>
                <a:cubicBezTo>
                  <a:pt x="199467" y="19505"/>
                  <a:pt x="211173" y="17252"/>
                  <a:pt x="223137" y="17252"/>
                </a:cubicBezTo>
                <a:cubicBezTo>
                  <a:pt x="253581" y="17252"/>
                  <a:pt x="285668" y="31883"/>
                  <a:pt x="312527" y="59196"/>
                </a:cubicBezTo>
                <a:cubicBezTo>
                  <a:pt x="315765" y="62491"/>
                  <a:pt x="321568" y="62491"/>
                  <a:pt x="324806" y="59196"/>
                </a:cubicBezTo>
                <a:cubicBezTo>
                  <a:pt x="362230" y="21143"/>
                  <a:pt x="409783" y="7709"/>
                  <a:pt x="448897" y="24142"/>
                </a:cubicBezTo>
                <a:cubicBezTo>
                  <a:pt x="482509" y="38251"/>
                  <a:pt x="502134" y="70803"/>
                  <a:pt x="501406" y="111208"/>
                </a:cubicBezTo>
                <a:cubicBezTo>
                  <a:pt x="500045" y="185900"/>
                  <a:pt x="403113" y="268848"/>
                  <a:pt x="318652" y="318462"/>
                </a:cubicBezTo>
                <a:close/>
              </a:path>
            </a:pathLst>
          </a:custGeom>
          <a:solidFill>
            <a:srgbClr val="10384F"/>
          </a:solidFill>
          <a:ln w="119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3CFB8C03-5470-7BCD-3C47-24693B134981}"/>
              </a:ext>
            </a:extLst>
          </p:cNvPr>
          <p:cNvCxnSpPr/>
          <p:nvPr/>
        </p:nvCxnSpPr>
        <p:spPr>
          <a:xfrm flipH="1">
            <a:off x="1085611" y="1406149"/>
            <a:ext cx="2006132" cy="1900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F31F2FF6-25E0-46DE-A797-C1AEAE6F0284}"/>
              </a:ext>
            </a:extLst>
          </p:cNvPr>
          <p:cNvCxnSpPr/>
          <p:nvPr/>
        </p:nvCxnSpPr>
        <p:spPr>
          <a:xfrm flipH="1">
            <a:off x="5543145" y="1721029"/>
            <a:ext cx="2006132" cy="1900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xmlns="" id="{EAC9E898-E6E5-6B9A-420E-29624846427B}"/>
              </a:ext>
            </a:extLst>
          </p:cNvPr>
          <p:cNvCxnSpPr/>
          <p:nvPr/>
        </p:nvCxnSpPr>
        <p:spPr>
          <a:xfrm flipH="1">
            <a:off x="799754" y="3204900"/>
            <a:ext cx="2006132" cy="1900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A8CC5E05-FE4B-A8D8-D12F-66F78DDD0634}"/>
              </a:ext>
            </a:extLst>
          </p:cNvPr>
          <p:cNvCxnSpPr/>
          <p:nvPr/>
        </p:nvCxnSpPr>
        <p:spPr>
          <a:xfrm flipH="1">
            <a:off x="5791024" y="3579669"/>
            <a:ext cx="2006132" cy="1900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2886CDE-4BE0-9C21-910B-EF8E4C2E68B1}"/>
              </a:ext>
            </a:extLst>
          </p:cNvPr>
          <p:cNvSpPr txBox="1"/>
          <p:nvPr/>
        </p:nvSpPr>
        <p:spPr>
          <a:xfrm>
            <a:off x="9338624" y="2521401"/>
            <a:ext cx="2181902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NECESSIDADE </a:t>
            </a:r>
          </a:p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 UMA </a:t>
            </a:r>
          </a:p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SEGUNDA PESSOA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50D5D41D-49F0-B187-A896-CADD9A83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822" y="207919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24B530-CCF2-05E5-A173-B0B529B4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72" y="278266"/>
            <a:ext cx="8696218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10384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custos indiretos da cegueira são significativos, chegando a superar em 5x o custo com os cuidados de saúde diretos</a:t>
            </a:r>
            <a:endParaRPr lang="pt-BR" sz="24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58F2EA93-36BB-32B6-BD2F-7AE772AEA956}"/>
              </a:ext>
            </a:extLst>
          </p:cNvPr>
          <p:cNvGrpSpPr/>
          <p:nvPr/>
        </p:nvGrpSpPr>
        <p:grpSpPr>
          <a:xfrm>
            <a:off x="4149570" y="2857454"/>
            <a:ext cx="1530000" cy="1252800"/>
            <a:chOff x="7840388" y="2058131"/>
            <a:chExt cx="1723605" cy="1560186"/>
          </a:xfrm>
        </p:grpSpPr>
        <p:sp>
          <p:nvSpPr>
            <p:cNvPr id="5" name="Retângulo: Cantos Arredondados 5">
              <a:extLst>
                <a:ext uri="{FF2B5EF4-FFF2-40B4-BE49-F238E27FC236}">
                  <a16:creationId xmlns:a16="http://schemas.microsoft.com/office/drawing/2014/main" xmlns="" id="{F95E45EE-AC8A-F96E-FAF7-F7C071642631}"/>
                </a:ext>
              </a:extLst>
            </p:cNvPr>
            <p:cNvSpPr/>
            <p:nvPr/>
          </p:nvSpPr>
          <p:spPr>
            <a:xfrm>
              <a:off x="7840388" y="2058131"/>
              <a:ext cx="1723605" cy="1560186"/>
            </a:xfrm>
            <a:prstGeom prst="roundRect">
              <a:avLst>
                <a:gd name="adj" fmla="val 79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xmlns="" id="{2A01FB7A-5621-9DF7-41CA-6FA89AB3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308441" y="2199618"/>
              <a:ext cx="787501" cy="787501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6ED4126F-C1F4-3370-79DF-8391AA6FFFD6}"/>
                </a:ext>
              </a:extLst>
            </p:cNvPr>
            <p:cNvSpPr txBox="1"/>
            <p:nvPr/>
          </p:nvSpPr>
          <p:spPr>
            <a:xfrm>
              <a:off x="8076682" y="3165290"/>
              <a:ext cx="1251017" cy="26830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Perda de renda</a:t>
              </a:r>
              <a:endParaRPr lang="pt-B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93F19DB3-648C-1425-68E0-354DF6A4275A}"/>
              </a:ext>
            </a:extLst>
          </p:cNvPr>
          <p:cNvGrpSpPr/>
          <p:nvPr/>
        </p:nvGrpSpPr>
        <p:grpSpPr>
          <a:xfrm>
            <a:off x="6157829" y="2811309"/>
            <a:ext cx="1529643" cy="1251879"/>
            <a:chOff x="9697681" y="2058131"/>
            <a:chExt cx="1723605" cy="1560186"/>
          </a:xfrm>
        </p:grpSpPr>
        <p:sp>
          <p:nvSpPr>
            <p:cNvPr id="9" name="Retângulo: Cantos Arredondados 9">
              <a:extLst>
                <a:ext uri="{FF2B5EF4-FFF2-40B4-BE49-F238E27FC236}">
                  <a16:creationId xmlns:a16="http://schemas.microsoft.com/office/drawing/2014/main" xmlns="" id="{3584DDAE-66DB-DE98-FB4C-807C69A211BF}"/>
                </a:ext>
              </a:extLst>
            </p:cNvPr>
            <p:cNvSpPr/>
            <p:nvPr/>
          </p:nvSpPr>
          <p:spPr>
            <a:xfrm>
              <a:off x="9697681" y="2058131"/>
              <a:ext cx="1723605" cy="1560186"/>
            </a:xfrm>
            <a:prstGeom prst="roundRect">
              <a:avLst>
                <a:gd name="adj" fmla="val 79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6417A341-80E2-AB4B-7E3C-0BC7E6F81A4B}"/>
                </a:ext>
              </a:extLst>
            </p:cNvPr>
            <p:cNvSpPr txBox="1"/>
            <p:nvPr/>
          </p:nvSpPr>
          <p:spPr>
            <a:xfrm>
              <a:off x="9697681" y="3057567"/>
              <a:ext cx="1645887" cy="53700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Reabilitação e educação 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35357C8C-8B09-D389-734F-E6EEFFD3E18C}"/>
              </a:ext>
            </a:extLst>
          </p:cNvPr>
          <p:cNvGrpSpPr/>
          <p:nvPr/>
        </p:nvGrpSpPr>
        <p:grpSpPr>
          <a:xfrm>
            <a:off x="4012480" y="4404814"/>
            <a:ext cx="3821030" cy="1449735"/>
            <a:chOff x="7781558" y="3931758"/>
            <a:chExt cx="3751442" cy="1722332"/>
          </a:xfrm>
        </p:grpSpPr>
        <p:sp>
          <p:nvSpPr>
            <p:cNvPr id="12" name="Retângulo: Cantos Arredondados 12">
              <a:extLst>
                <a:ext uri="{FF2B5EF4-FFF2-40B4-BE49-F238E27FC236}">
                  <a16:creationId xmlns:a16="http://schemas.microsoft.com/office/drawing/2014/main" xmlns="" id="{5538D1D8-4A81-CD20-CFE0-CD42EA7E7D7F}"/>
                </a:ext>
              </a:extLst>
            </p:cNvPr>
            <p:cNvSpPr/>
            <p:nvPr/>
          </p:nvSpPr>
          <p:spPr bwMode="gray">
            <a:xfrm rot="5400000">
              <a:off x="8796113" y="2917203"/>
              <a:ext cx="1722332" cy="3751442"/>
            </a:xfrm>
            <a:prstGeom prst="roundRect">
              <a:avLst>
                <a:gd name="adj" fmla="val 8595"/>
              </a:avLst>
            </a:prstGeom>
            <a:gradFill flip="none" rotWithShape="1">
              <a:gsLst>
                <a:gs pos="98000">
                  <a:srgbClr val="89D329">
                    <a:alpha val="0"/>
                  </a:srgbClr>
                </a:gs>
                <a:gs pos="54000">
                  <a:srgbClr val="89D329">
                    <a:alpha val="22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  <a:latin typeface="Roboto Light" panose="02000000000000000000" pitchFamily="2" charset="0"/>
              </a:endParaRPr>
            </a:p>
          </p:txBody>
        </p:sp>
        <p:sp>
          <p:nvSpPr>
            <p:cNvPr id="13" name="Retângulo: Cantos Arredondados 13">
              <a:extLst>
                <a:ext uri="{FF2B5EF4-FFF2-40B4-BE49-F238E27FC236}">
                  <a16:creationId xmlns:a16="http://schemas.microsoft.com/office/drawing/2014/main" xmlns="" id="{E649EC00-0148-629E-7046-5A5DF42FC7E7}"/>
                </a:ext>
              </a:extLst>
            </p:cNvPr>
            <p:cNvSpPr/>
            <p:nvPr/>
          </p:nvSpPr>
          <p:spPr>
            <a:xfrm>
              <a:off x="7868003" y="4009584"/>
              <a:ext cx="1723605" cy="1560186"/>
            </a:xfrm>
            <a:prstGeom prst="roundRect">
              <a:avLst>
                <a:gd name="adj" fmla="val 79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sp>
          <p:nvSpPr>
            <p:cNvPr id="14" name="Retângulo: Cantos Arredondados 14">
              <a:extLst>
                <a:ext uri="{FF2B5EF4-FFF2-40B4-BE49-F238E27FC236}">
                  <a16:creationId xmlns:a16="http://schemas.microsoft.com/office/drawing/2014/main" xmlns="" id="{D69CB226-0601-203E-6957-3512C63F5ECB}"/>
                </a:ext>
              </a:extLst>
            </p:cNvPr>
            <p:cNvSpPr/>
            <p:nvPr/>
          </p:nvSpPr>
          <p:spPr>
            <a:xfrm>
              <a:off x="9732944" y="4009584"/>
              <a:ext cx="1723605" cy="1560186"/>
            </a:xfrm>
            <a:prstGeom prst="roundRect">
              <a:avLst>
                <a:gd name="adj" fmla="val 7985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38100" dir="8100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  <p:grpSp>
          <p:nvGrpSpPr>
            <p:cNvPr id="15" name="Gráfico 53">
              <a:extLst>
                <a:ext uri="{FF2B5EF4-FFF2-40B4-BE49-F238E27FC236}">
                  <a16:creationId xmlns:a16="http://schemas.microsoft.com/office/drawing/2014/main" xmlns="" id="{73E2E0A4-0FF6-92DD-255D-09E720E042D2}"/>
                </a:ext>
              </a:extLst>
            </p:cNvPr>
            <p:cNvGrpSpPr/>
            <p:nvPr/>
          </p:nvGrpSpPr>
          <p:grpSpPr>
            <a:xfrm>
              <a:off x="8560042" y="4184393"/>
              <a:ext cx="339526" cy="657832"/>
              <a:chOff x="6686374" y="3725804"/>
              <a:chExt cx="339526" cy="657832"/>
            </a:xfrm>
            <a:solidFill>
              <a:schemeClr val="accent2"/>
            </a:solidFill>
          </p:grpSpPr>
          <p:sp>
            <p:nvSpPr>
              <p:cNvPr id="19" name="Forma Livre: Forma 19">
                <a:extLst>
                  <a:ext uri="{FF2B5EF4-FFF2-40B4-BE49-F238E27FC236}">
                    <a16:creationId xmlns:a16="http://schemas.microsoft.com/office/drawing/2014/main" xmlns="" id="{E70F604D-ED94-2281-DB8C-DB7F5EE08B32}"/>
                  </a:ext>
                </a:extLst>
              </p:cNvPr>
              <p:cNvSpPr/>
              <p:nvPr/>
            </p:nvSpPr>
            <p:spPr>
              <a:xfrm>
                <a:off x="6686374" y="3725804"/>
                <a:ext cx="339526" cy="657832"/>
              </a:xfrm>
              <a:custGeom>
                <a:avLst/>
                <a:gdLst>
                  <a:gd name="connsiteX0" fmla="*/ 328916 w 339526"/>
                  <a:gd name="connsiteY0" fmla="*/ 106102 h 657832"/>
                  <a:gd name="connsiteX1" fmla="*/ 265255 w 339526"/>
                  <a:gd name="connsiteY1" fmla="*/ 106102 h 657832"/>
                  <a:gd name="connsiteX2" fmla="*/ 265255 w 339526"/>
                  <a:gd name="connsiteY2" fmla="*/ 10610 h 657832"/>
                  <a:gd name="connsiteX3" fmla="*/ 254645 w 339526"/>
                  <a:gd name="connsiteY3" fmla="*/ 0 h 657832"/>
                  <a:gd name="connsiteX4" fmla="*/ 84882 w 339526"/>
                  <a:gd name="connsiteY4" fmla="*/ 0 h 657832"/>
                  <a:gd name="connsiteX5" fmla="*/ 74271 w 339526"/>
                  <a:gd name="connsiteY5" fmla="*/ 10610 h 657832"/>
                  <a:gd name="connsiteX6" fmla="*/ 74271 w 339526"/>
                  <a:gd name="connsiteY6" fmla="*/ 106102 h 657832"/>
                  <a:gd name="connsiteX7" fmla="*/ 10610 w 339526"/>
                  <a:gd name="connsiteY7" fmla="*/ 106102 h 657832"/>
                  <a:gd name="connsiteX8" fmla="*/ 0 w 339526"/>
                  <a:gd name="connsiteY8" fmla="*/ 116712 h 657832"/>
                  <a:gd name="connsiteX9" fmla="*/ 0 w 339526"/>
                  <a:gd name="connsiteY9" fmla="*/ 647222 h 657832"/>
                  <a:gd name="connsiteX10" fmla="*/ 10610 w 339526"/>
                  <a:gd name="connsiteY10" fmla="*/ 657833 h 657832"/>
                  <a:gd name="connsiteX11" fmla="*/ 328916 w 339526"/>
                  <a:gd name="connsiteY11" fmla="*/ 657833 h 657832"/>
                  <a:gd name="connsiteX12" fmla="*/ 339527 w 339526"/>
                  <a:gd name="connsiteY12" fmla="*/ 647222 h 657832"/>
                  <a:gd name="connsiteX13" fmla="*/ 339527 w 339526"/>
                  <a:gd name="connsiteY13" fmla="*/ 116712 h 657832"/>
                  <a:gd name="connsiteX14" fmla="*/ 328916 w 339526"/>
                  <a:gd name="connsiteY14" fmla="*/ 106102 h 657832"/>
                  <a:gd name="connsiteX15" fmla="*/ 95492 w 339526"/>
                  <a:gd name="connsiteY15" fmla="*/ 21220 h 657832"/>
                  <a:gd name="connsiteX16" fmla="*/ 244035 w 339526"/>
                  <a:gd name="connsiteY16" fmla="*/ 21220 h 657832"/>
                  <a:gd name="connsiteX17" fmla="*/ 244035 w 339526"/>
                  <a:gd name="connsiteY17" fmla="*/ 106102 h 657832"/>
                  <a:gd name="connsiteX18" fmla="*/ 95492 w 339526"/>
                  <a:gd name="connsiteY18" fmla="*/ 106102 h 657832"/>
                  <a:gd name="connsiteX19" fmla="*/ 318306 w 339526"/>
                  <a:gd name="connsiteY19" fmla="*/ 636612 h 657832"/>
                  <a:gd name="connsiteX20" fmla="*/ 21220 w 339526"/>
                  <a:gd name="connsiteY20" fmla="*/ 636612 h 657832"/>
                  <a:gd name="connsiteX21" fmla="*/ 21220 w 339526"/>
                  <a:gd name="connsiteY21" fmla="*/ 127322 h 657832"/>
                  <a:gd name="connsiteX22" fmla="*/ 318306 w 339526"/>
                  <a:gd name="connsiteY22" fmla="*/ 127322 h 65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9526" h="657832">
                    <a:moveTo>
                      <a:pt x="328916" y="106102"/>
                    </a:moveTo>
                    <a:lnTo>
                      <a:pt x="265255" y="106102"/>
                    </a:lnTo>
                    <a:lnTo>
                      <a:pt x="265255" y="10610"/>
                    </a:lnTo>
                    <a:cubicBezTo>
                      <a:pt x="265255" y="4244"/>
                      <a:pt x="261011" y="0"/>
                      <a:pt x="254645" y="0"/>
                    </a:cubicBezTo>
                    <a:lnTo>
                      <a:pt x="84882" y="0"/>
                    </a:lnTo>
                    <a:cubicBezTo>
                      <a:pt x="78516" y="0"/>
                      <a:pt x="74271" y="4244"/>
                      <a:pt x="74271" y="10610"/>
                    </a:cubicBezTo>
                    <a:lnTo>
                      <a:pt x="74271" y="106102"/>
                    </a:lnTo>
                    <a:lnTo>
                      <a:pt x="10610" y="106102"/>
                    </a:lnTo>
                    <a:cubicBezTo>
                      <a:pt x="4244" y="106102"/>
                      <a:pt x="0" y="110346"/>
                      <a:pt x="0" y="116712"/>
                    </a:cubicBezTo>
                    <a:lnTo>
                      <a:pt x="0" y="647222"/>
                    </a:lnTo>
                    <a:cubicBezTo>
                      <a:pt x="0" y="653589"/>
                      <a:pt x="4244" y="657833"/>
                      <a:pt x="10610" y="657833"/>
                    </a:cubicBezTo>
                    <a:lnTo>
                      <a:pt x="328916" y="657833"/>
                    </a:lnTo>
                    <a:cubicBezTo>
                      <a:pt x="335282" y="657833"/>
                      <a:pt x="339527" y="653589"/>
                      <a:pt x="339527" y="647222"/>
                    </a:cubicBezTo>
                    <a:lnTo>
                      <a:pt x="339527" y="116712"/>
                    </a:lnTo>
                    <a:cubicBezTo>
                      <a:pt x="339527" y="110346"/>
                      <a:pt x="335282" y="106102"/>
                      <a:pt x="328916" y="106102"/>
                    </a:cubicBezTo>
                    <a:close/>
                    <a:moveTo>
                      <a:pt x="95492" y="21220"/>
                    </a:moveTo>
                    <a:lnTo>
                      <a:pt x="244035" y="21220"/>
                    </a:lnTo>
                    <a:lnTo>
                      <a:pt x="244035" y="106102"/>
                    </a:lnTo>
                    <a:lnTo>
                      <a:pt x="95492" y="106102"/>
                    </a:lnTo>
                    <a:close/>
                    <a:moveTo>
                      <a:pt x="318306" y="636612"/>
                    </a:moveTo>
                    <a:lnTo>
                      <a:pt x="21220" y="636612"/>
                    </a:lnTo>
                    <a:lnTo>
                      <a:pt x="21220" y="127322"/>
                    </a:lnTo>
                    <a:lnTo>
                      <a:pt x="318306" y="127322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20">
                <a:extLst>
                  <a:ext uri="{FF2B5EF4-FFF2-40B4-BE49-F238E27FC236}">
                    <a16:creationId xmlns:a16="http://schemas.microsoft.com/office/drawing/2014/main" xmlns="" id="{CF626B1B-3F70-DC87-E575-9D73FD13D300}"/>
                  </a:ext>
                </a:extLst>
              </p:cNvPr>
              <p:cNvSpPr/>
              <p:nvPr/>
            </p:nvSpPr>
            <p:spPr>
              <a:xfrm>
                <a:off x="6782134" y="3937428"/>
                <a:ext cx="148418" cy="340106"/>
              </a:xfrm>
              <a:custGeom>
                <a:avLst/>
                <a:gdLst>
                  <a:gd name="connsiteX0" fmla="*/ 145089 w 148418"/>
                  <a:gd name="connsiteY0" fmla="*/ 2702 h 340106"/>
                  <a:gd name="connsiteX1" fmla="*/ 130234 w 148418"/>
                  <a:gd name="connsiteY1" fmla="*/ 3763 h 340106"/>
                  <a:gd name="connsiteX2" fmla="*/ 2912 w 148418"/>
                  <a:gd name="connsiteY2" fmla="*/ 151242 h 340106"/>
                  <a:gd name="connsiteX3" fmla="*/ 790 w 148418"/>
                  <a:gd name="connsiteY3" fmla="*/ 162913 h 340106"/>
                  <a:gd name="connsiteX4" fmla="*/ 10339 w 148418"/>
                  <a:gd name="connsiteY4" fmla="*/ 169279 h 340106"/>
                  <a:gd name="connsiteX5" fmla="*/ 116441 w 148418"/>
                  <a:gd name="connsiteY5" fmla="*/ 169279 h 340106"/>
                  <a:gd name="connsiteX6" fmla="*/ 1851 w 148418"/>
                  <a:gd name="connsiteY6" fmla="*/ 323130 h 340106"/>
                  <a:gd name="connsiteX7" fmla="*/ 3973 w 148418"/>
                  <a:gd name="connsiteY7" fmla="*/ 337984 h 340106"/>
                  <a:gd name="connsiteX8" fmla="*/ 10339 w 148418"/>
                  <a:gd name="connsiteY8" fmla="*/ 340106 h 340106"/>
                  <a:gd name="connsiteX9" fmla="*/ 18827 w 148418"/>
                  <a:gd name="connsiteY9" fmla="*/ 335862 h 340106"/>
                  <a:gd name="connsiteX10" fmla="*/ 146150 w 148418"/>
                  <a:gd name="connsiteY10" fmla="*/ 165035 h 340106"/>
                  <a:gd name="connsiteX11" fmla="*/ 147211 w 148418"/>
                  <a:gd name="connsiteY11" fmla="*/ 154425 h 340106"/>
                  <a:gd name="connsiteX12" fmla="*/ 137661 w 148418"/>
                  <a:gd name="connsiteY12" fmla="*/ 148059 h 340106"/>
                  <a:gd name="connsiteX13" fmla="*/ 33681 w 148418"/>
                  <a:gd name="connsiteY13" fmla="*/ 148059 h 340106"/>
                  <a:gd name="connsiteX14" fmla="*/ 146150 w 148418"/>
                  <a:gd name="connsiteY14" fmla="*/ 18614 h 340106"/>
                  <a:gd name="connsiteX15" fmla="*/ 145089 w 148418"/>
                  <a:gd name="connsiteY15" fmla="*/ 2699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8418" h="340106">
                    <a:moveTo>
                      <a:pt x="145089" y="2702"/>
                    </a:moveTo>
                    <a:cubicBezTo>
                      <a:pt x="140844" y="-1542"/>
                      <a:pt x="134478" y="-481"/>
                      <a:pt x="130234" y="3763"/>
                    </a:cubicBezTo>
                    <a:lnTo>
                      <a:pt x="2912" y="151242"/>
                    </a:lnTo>
                    <a:cubicBezTo>
                      <a:pt x="-271" y="154425"/>
                      <a:pt x="-271" y="158669"/>
                      <a:pt x="790" y="162913"/>
                    </a:cubicBezTo>
                    <a:cubicBezTo>
                      <a:pt x="2912" y="167157"/>
                      <a:pt x="6095" y="169279"/>
                      <a:pt x="10339" y="169279"/>
                    </a:cubicBezTo>
                    <a:lnTo>
                      <a:pt x="116441" y="169279"/>
                    </a:lnTo>
                    <a:lnTo>
                      <a:pt x="1851" y="323130"/>
                    </a:lnTo>
                    <a:cubicBezTo>
                      <a:pt x="-1332" y="327374"/>
                      <a:pt x="-271" y="334801"/>
                      <a:pt x="3973" y="337984"/>
                    </a:cubicBezTo>
                    <a:cubicBezTo>
                      <a:pt x="6095" y="339045"/>
                      <a:pt x="8217" y="340106"/>
                      <a:pt x="10339" y="340106"/>
                    </a:cubicBezTo>
                    <a:cubicBezTo>
                      <a:pt x="13522" y="340106"/>
                      <a:pt x="16705" y="339045"/>
                      <a:pt x="18827" y="335862"/>
                    </a:cubicBezTo>
                    <a:lnTo>
                      <a:pt x="146150" y="165035"/>
                    </a:lnTo>
                    <a:cubicBezTo>
                      <a:pt x="148272" y="161852"/>
                      <a:pt x="149333" y="157608"/>
                      <a:pt x="147211" y="154425"/>
                    </a:cubicBezTo>
                    <a:cubicBezTo>
                      <a:pt x="145089" y="151242"/>
                      <a:pt x="141905" y="148059"/>
                      <a:pt x="137661" y="148059"/>
                    </a:cubicBezTo>
                    <a:lnTo>
                      <a:pt x="33681" y="148059"/>
                    </a:lnTo>
                    <a:lnTo>
                      <a:pt x="146150" y="18614"/>
                    </a:lnTo>
                    <a:cubicBezTo>
                      <a:pt x="149333" y="13309"/>
                      <a:pt x="149333" y="6943"/>
                      <a:pt x="145089" y="2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xmlns="" id="{A4295E0A-5A17-6FF0-EB5C-D77E2D091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215996" y="4125990"/>
              <a:ext cx="757500" cy="774638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CA870703-A032-7C73-4DBA-ED15C34530FC}"/>
                </a:ext>
              </a:extLst>
            </p:cNvPr>
            <p:cNvSpPr txBox="1"/>
            <p:nvPr/>
          </p:nvSpPr>
          <p:spPr>
            <a:xfrm>
              <a:off x="8224455" y="5005001"/>
              <a:ext cx="1010700" cy="5119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Perda de </a:t>
              </a:r>
              <a:b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produtividade</a:t>
              </a:r>
              <a:endParaRPr lang="pt-B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56F6BEA6-8332-749A-BE75-AD32DA6827CC}"/>
                </a:ext>
              </a:extLst>
            </p:cNvPr>
            <p:cNvSpPr txBox="1"/>
            <p:nvPr/>
          </p:nvSpPr>
          <p:spPr>
            <a:xfrm>
              <a:off x="10128741" y="5112723"/>
              <a:ext cx="932010" cy="2559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Roboto" panose="02000000000000000000" pitchFamily="2" charset="0"/>
                </a:rPr>
                <a:t>Absenteísmo</a:t>
              </a:r>
              <a:endParaRPr lang="pt-BR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endParaRPr>
            </a:p>
          </p:txBody>
        </p:sp>
      </p:grpSp>
      <p:pic>
        <p:nvPicPr>
          <p:cNvPr id="21" name="Gráfico 20" descr="Braille com preenchimento sólido">
            <a:extLst>
              <a:ext uri="{FF2B5EF4-FFF2-40B4-BE49-F238E27FC236}">
                <a16:creationId xmlns:a16="http://schemas.microsoft.com/office/drawing/2014/main" xmlns="" id="{8927C2F4-E97B-FAEE-C96B-149085EC8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92076" y="2851437"/>
            <a:ext cx="831335" cy="83133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50627642-5E16-74BD-970C-0EC51E580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097" y="278266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4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590D8-09F5-0544-A54B-ADD375D5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Diagnóstico &amp; tratamento precoce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754C0E4-9A32-0AF2-0C63-AAE3A09AC0CA}"/>
              </a:ext>
            </a:extLst>
          </p:cNvPr>
          <p:cNvSpPr txBox="1"/>
          <p:nvPr/>
        </p:nvSpPr>
        <p:spPr>
          <a:xfrm>
            <a:off x="2024009" y="2116476"/>
            <a:ext cx="84659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Como a perda visual pode não estar presente nos estágios iniciais da retinopatia, o rastreamento oftalmológico de pessoas com diabetes é essencial para permitir o diagnóstico e a intervenção precoce em caso de RD.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CE58B3E-5A8E-9D7A-2165-4994A24A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791" y="365125"/>
            <a:ext cx="154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5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A713ED-F435-9097-8CD4-97CAAB29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9799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POLITICAS PÚBLICAS DE ATENÇÃO E COMPLICAÇÕES DO DIABETES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7B7507F-03CB-5856-43E7-FE74C660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818" y="3041151"/>
            <a:ext cx="1588364" cy="15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21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523</Words>
  <Application>Microsoft Office PowerPoint</Application>
  <PresentationFormat>Personalizar</PresentationFormat>
  <Paragraphs>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          </vt:lpstr>
      <vt:lpstr>Retinopatia diabética</vt:lpstr>
      <vt:lpstr>diabete</vt:lpstr>
      <vt:lpstr>Apresentação do PowerPoint</vt:lpstr>
      <vt:lpstr>Apresentação do PowerPoint</vt:lpstr>
      <vt:lpstr>Apresentação do PowerPoint</vt:lpstr>
      <vt:lpstr>Os custos indiretos da cegueira são significativos, chegando a superar em 5x o custo com os cuidados de saúde diretos</vt:lpstr>
      <vt:lpstr>Diagnóstico &amp; tratamento precoce</vt:lpstr>
      <vt:lpstr>POLITICAS PÚBLICAS DE ATENÇÃO E COMPLICAÇÕES DO DIABETES</vt:lpstr>
      <vt:lpstr>Apresentação do PowerPoint</vt:lpstr>
      <vt:lpstr>Apresentação do PowerPoint</vt:lpstr>
      <vt:lpstr>Apresentação do PowerPoint</vt:lpstr>
      <vt:lpstr>Principais pontos do PCDT– Tratamento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Microsoft Office User</dc:creator>
  <cp:lastModifiedBy>Fernanda Rocha Zanette</cp:lastModifiedBy>
  <cp:revision>2</cp:revision>
  <dcterms:created xsi:type="dcterms:W3CDTF">2023-09-20T22:54:37Z</dcterms:created>
  <dcterms:modified xsi:type="dcterms:W3CDTF">2023-09-21T17:05:45Z</dcterms:modified>
</cp:coreProperties>
</file>