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66" r:id="rId4"/>
    <p:sldId id="257" r:id="rId5"/>
    <p:sldId id="267" r:id="rId6"/>
    <p:sldId id="268" r:id="rId7"/>
    <p:sldId id="260" r:id="rId8"/>
    <p:sldId id="269" r:id="rId9"/>
    <p:sldId id="270" r:id="rId10"/>
    <p:sldId id="273" r:id="rId11"/>
    <p:sldId id="259" r:id="rId12"/>
    <p:sldId id="274" r:id="rId13"/>
    <p:sldId id="261" r:id="rId14"/>
    <p:sldId id="275" r:id="rId15"/>
    <p:sldId id="262" r:id="rId16"/>
    <p:sldId id="263" r:id="rId17"/>
    <p:sldId id="280" r:id="rId18"/>
    <p:sldId id="271" r:id="rId19"/>
    <p:sldId id="264" r:id="rId20"/>
    <p:sldId id="281" r:id="rId21"/>
    <p:sldId id="272" r:id="rId22"/>
    <p:sldId id="279" r:id="rId23"/>
    <p:sldId id="277" r:id="rId24"/>
    <p:sldId id="278" r:id="rId25"/>
    <p:sldId id="276" r:id="rId26"/>
    <p:sldId id="258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>
      <p:cViewPr varScale="1">
        <p:scale>
          <a:sx n="103" d="100"/>
          <a:sy n="103" d="100"/>
        </p:scale>
        <p:origin x="146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os-Atuais\Profissionais\Projeto_DW-Eleitoral\graficos_para_apresentaca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os-Atuais\Profissionais\Projeto_DW-Eleitoral\graficos_para_apresentaca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os-Atuais\Profissionais\Projeto_DW-Eleitoral\graficos_para_apresentaca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Tabelas_apresentacao_CMulh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Tabelas_apresentacao_CMulh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Candidatas!$C$15</c:f>
              <c:strCache>
                <c:ptCount val="1"/>
                <c:pt idx="0">
                  <c:v>Homens</c:v>
                </c:pt>
              </c:strCache>
            </c:strRef>
          </c:tx>
          <c:invertIfNegative val="0"/>
          <c:cat>
            <c:numRef>
              <c:f>Candidatas!$B$16:$B$18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Candidatas!$C$16:$C$18</c:f>
              <c:numCache>
                <c:formatCode>0.00%</c:formatCode>
                <c:ptCount val="3"/>
                <c:pt idx="0">
                  <c:v>0.80930000000000002</c:v>
                </c:pt>
                <c:pt idx="1">
                  <c:v>0.70650000000000002</c:v>
                </c:pt>
                <c:pt idx="2">
                  <c:v>0.68359999999999999</c:v>
                </c:pt>
              </c:numCache>
            </c:numRef>
          </c:val>
        </c:ser>
        <c:ser>
          <c:idx val="1"/>
          <c:order val="1"/>
          <c:tx>
            <c:strRef>
              <c:f>Candidatas!$D$15</c:f>
              <c:strCache>
                <c:ptCount val="1"/>
                <c:pt idx="0">
                  <c:v>Mulheres</c:v>
                </c:pt>
              </c:strCache>
            </c:strRef>
          </c:tx>
          <c:invertIfNegative val="0"/>
          <c:cat>
            <c:numRef>
              <c:f>Candidatas!$B$16:$B$18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Candidatas!$D$16:$D$18</c:f>
              <c:numCache>
                <c:formatCode>0.00%</c:formatCode>
                <c:ptCount val="3"/>
                <c:pt idx="0">
                  <c:v>0.19070000000000001</c:v>
                </c:pt>
                <c:pt idx="1">
                  <c:v>0.29349999999999998</c:v>
                </c:pt>
                <c:pt idx="2">
                  <c:v>0.31640000000000001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448144"/>
        <c:axId val="170449040"/>
      </c:barChart>
      <c:catAx>
        <c:axId val="17044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449040"/>
        <c:crosses val="autoZero"/>
        <c:auto val="1"/>
        <c:lblAlgn val="ctr"/>
        <c:lblOffset val="100"/>
        <c:noMultiLvlLbl val="0"/>
      </c:catAx>
      <c:valAx>
        <c:axId val="1704490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0448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Homens</c:v>
          </c:tx>
          <c:invertIfNegative val="0"/>
          <c:cat>
            <c:numRef>
              <c:f>Eleitas!$A$12:$A$14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Eleitas!$B$12:$B$14</c:f>
              <c:numCache>
                <c:formatCode>0%</c:formatCode>
                <c:ptCount val="3"/>
                <c:pt idx="0">
                  <c:v>0.87</c:v>
                </c:pt>
                <c:pt idx="1">
                  <c:v>0.88700000000000001</c:v>
                </c:pt>
                <c:pt idx="2">
                  <c:v>0.84499999999999997</c:v>
                </c:pt>
              </c:numCache>
            </c:numRef>
          </c:val>
        </c:ser>
        <c:ser>
          <c:idx val="1"/>
          <c:order val="1"/>
          <c:tx>
            <c:v>Mulheres</c:v>
          </c:tx>
          <c:invertIfNegative val="0"/>
          <c:cat>
            <c:numRef>
              <c:f>Eleitas!$A$12:$A$14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Eleitas!$C$12:$C$14</c:f>
              <c:numCache>
                <c:formatCode>0%</c:formatCode>
                <c:ptCount val="3"/>
                <c:pt idx="0">
                  <c:v>0.13</c:v>
                </c:pt>
                <c:pt idx="1">
                  <c:v>0.113</c:v>
                </c:pt>
                <c:pt idx="2">
                  <c:v>0.155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502048"/>
        <c:axId val="170502944"/>
      </c:barChart>
      <c:catAx>
        <c:axId val="17050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502944"/>
        <c:crosses val="autoZero"/>
        <c:auto val="1"/>
        <c:lblAlgn val="ctr"/>
        <c:lblOffset val="100"/>
        <c:noMultiLvlLbl val="0"/>
      </c:catAx>
      <c:valAx>
        <c:axId val="17050294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0502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Homens</c:v>
          </c:tx>
          <c:invertIfNegative val="0"/>
          <c:cat>
            <c:numRef>
              <c:f>Eleitas!$A$27:$A$29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Eleitas!$B$27:$B$29</c:f>
              <c:numCache>
                <c:formatCode>0.00%</c:formatCode>
                <c:ptCount val="3"/>
                <c:pt idx="0">
                  <c:v>0.91200000000000003</c:v>
                </c:pt>
                <c:pt idx="1">
                  <c:v>0.90100000000000002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v>Mulheres</c:v>
          </c:tx>
          <c:invertIfNegative val="0"/>
          <c:cat>
            <c:numRef>
              <c:f>Eleitas!$A$27:$A$29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Eleitas!$C$27:$C$29</c:f>
              <c:numCache>
                <c:formatCode>0.00%</c:formatCode>
                <c:ptCount val="3"/>
                <c:pt idx="0">
                  <c:v>8.7999999999999995E-2</c:v>
                </c:pt>
                <c:pt idx="1">
                  <c:v>9.9000000000000005E-2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551952"/>
        <c:axId val="170552336"/>
      </c:barChart>
      <c:catAx>
        <c:axId val="17055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552336"/>
        <c:crosses val="autoZero"/>
        <c:auto val="1"/>
        <c:lblAlgn val="ctr"/>
        <c:lblOffset val="100"/>
        <c:noMultiLvlLbl val="0"/>
      </c:catAx>
      <c:valAx>
        <c:axId val="17055233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0551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Recursos</a:t>
            </a:r>
            <a:r>
              <a:rPr lang="pt-BR" sz="1800" baseline="0" dirty="0"/>
              <a:t> Públicos x Privados </a:t>
            </a:r>
            <a:r>
              <a:rPr lang="pt-BR" sz="1800" baseline="0" dirty="0" smtClean="0"/>
              <a:t>– Deputada/o </a:t>
            </a:r>
            <a:r>
              <a:rPr lang="pt-BR" sz="1800" baseline="0" dirty="0"/>
              <a:t>Federal </a:t>
            </a:r>
            <a:r>
              <a:rPr lang="pt-BR" sz="1800" baseline="0" dirty="0" smtClean="0"/>
              <a:t>– 2014</a:t>
            </a:r>
            <a:endParaRPr lang="pt-BR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Privado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Plan1!$C$2:$D$2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Plan1!$C$6:$D$6</c:f>
              <c:numCache>
                <c:formatCode>0.00%</c:formatCode>
                <c:ptCount val="2"/>
                <c:pt idx="0">
                  <c:v>0.97099999999999997</c:v>
                </c:pt>
                <c:pt idx="1">
                  <c:v>0.95799999999999996</c:v>
                </c:pt>
              </c:numCache>
            </c:numRef>
          </c:val>
        </c:ser>
        <c:ser>
          <c:idx val="1"/>
          <c:order val="1"/>
          <c:tx>
            <c:v>Público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Plan1!$C$2:$D$2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Plan1!$C$7:$D$7</c:f>
              <c:numCache>
                <c:formatCode>0.00%</c:formatCode>
                <c:ptCount val="2"/>
                <c:pt idx="0">
                  <c:v>2.9000000000000001E-2</c:v>
                </c:pt>
                <c:pt idx="1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59104"/>
        <c:axId val="171326944"/>
      </c:barChart>
      <c:catAx>
        <c:axId val="17065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326944"/>
        <c:crosses val="autoZero"/>
        <c:auto val="1"/>
        <c:lblAlgn val="ctr"/>
        <c:lblOffset val="100"/>
        <c:noMultiLvlLbl val="0"/>
      </c:catAx>
      <c:valAx>
        <c:axId val="1713269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5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Recursos</a:t>
            </a:r>
            <a:r>
              <a:rPr lang="pt-BR" sz="1800" baseline="0" dirty="0"/>
              <a:t> Públicos x Privados </a:t>
            </a:r>
            <a:r>
              <a:rPr lang="pt-BR" sz="1800" baseline="0" dirty="0" smtClean="0"/>
              <a:t>– Deputada/o </a:t>
            </a:r>
            <a:r>
              <a:rPr lang="pt-BR" sz="1800" baseline="0" dirty="0"/>
              <a:t>Federal </a:t>
            </a:r>
            <a:r>
              <a:rPr lang="pt-BR" sz="1800" baseline="0" dirty="0" smtClean="0"/>
              <a:t>– 2018</a:t>
            </a:r>
            <a:endParaRPr lang="pt-BR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7122703412073491E-2"/>
          <c:y val="0.13555908850026496"/>
          <c:w val="0.87232174103237092"/>
          <c:h val="0.72147501628948141"/>
        </c:manualLayout>
      </c:layout>
      <c:barChart>
        <c:barDir val="col"/>
        <c:grouping val="percentStacked"/>
        <c:varyColors val="0"/>
        <c:ser>
          <c:idx val="0"/>
          <c:order val="0"/>
          <c:tx>
            <c:v>Privado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Plan1!$C$2:$D$2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Plan1!$E$6:$F$6</c:f>
              <c:numCache>
                <c:formatCode>0.00%</c:formatCode>
                <c:ptCount val="2"/>
                <c:pt idx="0">
                  <c:v>0.26600000000000001</c:v>
                </c:pt>
                <c:pt idx="1">
                  <c:v>0.125</c:v>
                </c:pt>
              </c:numCache>
            </c:numRef>
          </c:val>
        </c:ser>
        <c:ser>
          <c:idx val="1"/>
          <c:order val="1"/>
          <c:tx>
            <c:v>Público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Plan1!$C$2:$D$2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Plan1!$E$7:$F$7</c:f>
              <c:numCache>
                <c:formatCode>0.00%</c:formatCode>
                <c:ptCount val="2"/>
                <c:pt idx="0">
                  <c:v>0.73399999999999999</c:v>
                </c:pt>
                <c:pt idx="1">
                  <c:v>0.875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708904"/>
        <c:axId val="169983304"/>
      </c:barChart>
      <c:catAx>
        <c:axId val="11670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983304"/>
        <c:crosses val="autoZero"/>
        <c:auto val="1"/>
        <c:lblAlgn val="ctr"/>
        <c:lblOffset val="100"/>
        <c:noMultiLvlLbl val="0"/>
      </c:catAx>
      <c:valAx>
        <c:axId val="1699833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708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Captação de recursos públicos e privados - 2014</a:t>
            </a:r>
            <a:r>
              <a:rPr lang="pt-BR" sz="1600" baseline="0"/>
              <a:t> - Deputado Federal</a:t>
            </a:r>
            <a:endParaRPr lang="pt-BR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Homens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Plan2!$B$7:$B$8</c:f>
              <c:strCache>
                <c:ptCount val="2"/>
                <c:pt idx="0">
                  <c:v>Privado</c:v>
                </c:pt>
                <c:pt idx="1">
                  <c:v>Público</c:v>
                </c:pt>
              </c:strCache>
            </c:strRef>
          </c:cat>
          <c:val>
            <c:numRef>
              <c:f>Plan2!$C$7:$C$8</c:f>
              <c:numCache>
                <c:formatCode>0%</c:formatCode>
                <c:ptCount val="2"/>
                <c:pt idx="0">
                  <c:v>0.9</c:v>
                </c:pt>
                <c:pt idx="1">
                  <c:v>0.87</c:v>
                </c:pt>
              </c:numCache>
            </c:numRef>
          </c:val>
        </c:ser>
        <c:ser>
          <c:idx val="1"/>
          <c:order val="1"/>
          <c:tx>
            <c:v>Mulheres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Plan2!$B$7:$B$8</c:f>
              <c:strCache>
                <c:ptCount val="2"/>
                <c:pt idx="0">
                  <c:v>Privado</c:v>
                </c:pt>
                <c:pt idx="1">
                  <c:v>Público</c:v>
                </c:pt>
              </c:strCache>
            </c:strRef>
          </c:cat>
          <c:val>
            <c:numRef>
              <c:f>Plan2!$D$7:$D$8</c:f>
              <c:numCache>
                <c:formatCode>0%</c:formatCode>
                <c:ptCount val="2"/>
                <c:pt idx="0">
                  <c:v>0.1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984088"/>
        <c:axId val="169984480"/>
      </c:barChart>
      <c:catAx>
        <c:axId val="16998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984480"/>
        <c:crosses val="autoZero"/>
        <c:auto val="1"/>
        <c:lblAlgn val="ctr"/>
        <c:lblOffset val="100"/>
        <c:noMultiLvlLbl val="0"/>
      </c:catAx>
      <c:valAx>
        <c:axId val="1699844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98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Captação de recursos públicos e privados - 2018</a:t>
            </a:r>
            <a:r>
              <a:rPr lang="pt-BR" sz="1600" baseline="0"/>
              <a:t> - Deputado Federal</a:t>
            </a:r>
            <a:endParaRPr lang="pt-BR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Homens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Plan2!$B$7:$B$8</c:f>
              <c:strCache>
                <c:ptCount val="2"/>
                <c:pt idx="0">
                  <c:v>Privado</c:v>
                </c:pt>
                <c:pt idx="1">
                  <c:v>Público</c:v>
                </c:pt>
              </c:strCache>
            </c:strRef>
          </c:cat>
          <c:val>
            <c:numRef>
              <c:f>Plan2!$E$7:$E$8</c:f>
              <c:numCache>
                <c:formatCode>0%</c:formatCode>
                <c:ptCount val="2"/>
                <c:pt idx="0">
                  <c:v>0.88</c:v>
                </c:pt>
                <c:pt idx="1">
                  <c:v>0.75</c:v>
                </c:pt>
              </c:numCache>
            </c:numRef>
          </c:val>
        </c:ser>
        <c:ser>
          <c:idx val="1"/>
          <c:order val="1"/>
          <c:tx>
            <c:v>Mulheres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Plan2!$B$7:$B$8</c:f>
              <c:strCache>
                <c:ptCount val="2"/>
                <c:pt idx="0">
                  <c:v>Privado</c:v>
                </c:pt>
                <c:pt idx="1">
                  <c:v>Público</c:v>
                </c:pt>
              </c:strCache>
            </c:strRef>
          </c:cat>
          <c:val>
            <c:numRef>
              <c:f>Plan2!$F$7:$F$8</c:f>
              <c:numCache>
                <c:formatCode>0%</c:formatCode>
                <c:ptCount val="2"/>
                <c:pt idx="0">
                  <c:v>0.12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848760"/>
        <c:axId val="171849152"/>
      </c:barChart>
      <c:catAx>
        <c:axId val="17184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849152"/>
        <c:crosses val="autoZero"/>
        <c:auto val="1"/>
        <c:lblAlgn val="ctr"/>
        <c:lblOffset val="100"/>
        <c:noMultiLvlLbl val="0"/>
      </c:catAx>
      <c:valAx>
        <c:axId val="1718491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84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3100-8F83-449C-A30C-E128F9C8DAE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299A4-A25B-4A64-B1AE-0F20F997B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3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99A4-A25B-4A64-B1AE-0F20F997BCC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47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99A4-A25B-4A64-B1AE-0F20F997BCC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97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99A4-A25B-4A64-B1AE-0F20F997BCC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47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99A4-A25B-4A64-B1AE-0F20F997BCC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38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99A4-A25B-4A64-B1AE-0F20F997BCC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52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99A4-A25B-4A64-B1AE-0F20F997BCC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40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9C4D-2F19-4ED9-8BB2-94549BC93AF3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60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06AB-D842-4A3B-A56A-6E8FB796DD4C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52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AB37-2AC1-436C-9DBA-2BC163992137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62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6EC-C8CC-422E-BCD2-87A66C860F4A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87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D4C-E3A6-4DBD-AF80-E434324963F1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51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66E1-3B5C-4AB8-8777-A7AF43F296A3}" type="datetime1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98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A4D6-1AB8-41D5-BD44-C5B03D8AABF9}" type="datetime1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78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384A-F726-4EB8-8C56-34BFCCD039CD}" type="datetime1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165-D812-4159-8687-F437AEDADDAD}" type="datetime1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3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CEFD-D3AE-4F35-B77C-40C1A744CC2A}" type="datetime1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1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13ED-B827-417D-AB89-97471CD9D677}" type="datetime1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95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C824-8BDB-4FA0-9D77-6DEBABBABE56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5A51D-E7CE-497C-8557-6CC7F09C7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70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ONLE_SIE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1" y="-11947"/>
            <a:ext cx="9725025" cy="687516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5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Candidatas e eleitas</a:t>
            </a:r>
            <a:endParaRPr lang="pt-BR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10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Aumento do percentual de mulheres de 2010 para 2014: aprimoramento da interpretação do TSE;</a:t>
            </a:r>
          </a:p>
          <a:p>
            <a:r>
              <a:rPr lang="pt-BR" dirty="0" smtClean="0"/>
              <a:t>Não foi acompanhado por aumento significativo do número de eleitas.</a:t>
            </a:r>
          </a:p>
          <a:p>
            <a:r>
              <a:rPr lang="pt-BR" dirty="0" smtClean="0"/>
              <a:t>De 2014 para 2018: pouco aumento de candidatas, salto em eleitas! Outros fatores influentes...</a:t>
            </a:r>
          </a:p>
          <a:p>
            <a:r>
              <a:rPr lang="pt-BR" dirty="0" smtClean="0"/>
              <a:t>A realidades dos estados é diversa.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01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Total e variação de votos</a:t>
            </a:r>
            <a:endParaRPr lang="pt-BR" b="1" dirty="0">
              <a:solidFill>
                <a:srgbClr val="008080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221384"/>
              </p:ext>
            </p:extLst>
          </p:nvPr>
        </p:nvGraphicFramePr>
        <p:xfrm>
          <a:off x="539552" y="1556793"/>
          <a:ext cx="8136903" cy="4382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3609"/>
                <a:gridCol w="2033747"/>
                <a:gridCol w="2033747"/>
                <a:gridCol w="1895800"/>
              </a:tblGrid>
              <a:tr h="5760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r>
                        <a:rPr lang="pt-BR" sz="2000" dirty="0" smtClean="0">
                          <a:effectLst/>
                        </a:rPr>
                        <a:t>Cargo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2014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Variação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Deputada estadual / distrital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10.476.654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16.799.370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60%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>
                          <a:effectLst/>
                        </a:rPr>
                        <a:t>Deputada federal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effectLst/>
                        </a:rPr>
                        <a:t>8.547.271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effectLst/>
                        </a:rPr>
                        <a:t>14.794.290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 smtClean="0">
                          <a:effectLst/>
                        </a:rPr>
                        <a:t>73%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>
                          <a:effectLst/>
                        </a:rPr>
                        <a:t>Senadora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7.270.141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26.913.037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270%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>
                          <a:effectLst/>
                        </a:rPr>
                        <a:t>Governadora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3.391.897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4.904.394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45%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>
                          <a:effectLst/>
                        </a:rPr>
                        <a:t>Presidente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66.994.119</a:t>
                      </a:r>
                      <a:endParaRPr lang="pt-BR" sz="3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1.120.030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-</a:t>
                      </a:r>
                      <a:r>
                        <a:rPr lang="pt-BR" sz="2800" dirty="0" smtClean="0">
                          <a:effectLst/>
                        </a:rPr>
                        <a:t>98%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6144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9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Total de votos</a:t>
            </a:r>
            <a:endParaRPr lang="pt-BR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6144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12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elege é o voto! Nesse quesito as mulheres se destacam ainda mais.</a:t>
            </a:r>
          </a:p>
          <a:p>
            <a:r>
              <a:rPr lang="pt-BR" dirty="0" smtClean="0"/>
              <a:t>O número de votos aumentou mais do que o de eleitas!</a:t>
            </a:r>
          </a:p>
          <a:p>
            <a:r>
              <a:rPr lang="pt-BR" dirty="0" smtClean="0"/>
              <a:t>Apenas hipóteses: mais mulheres competitivas, mas ainda sem condições de serem eleitas.</a:t>
            </a:r>
          </a:p>
          <a:p>
            <a:r>
              <a:rPr lang="pt-BR" dirty="0" smtClean="0"/>
              <a:t>Não há resistência no voto em mulheres.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80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Proporção de receitas das mulheres</a:t>
            </a:r>
            <a:endParaRPr lang="pt-BR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44824"/>
            <a:ext cx="2476615" cy="25530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6413"/>
            <a:ext cx="9144000" cy="161587"/>
          </a:xfrm>
          <a:prstGeom prst="rect">
            <a:avLst/>
          </a:prstGeom>
        </p:spPr>
      </p:pic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610381"/>
              </p:ext>
            </p:extLst>
          </p:nvPr>
        </p:nvGraphicFramePr>
        <p:xfrm>
          <a:off x="539552" y="1700806"/>
          <a:ext cx="8136903" cy="4455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3609"/>
                <a:gridCol w="2033747"/>
                <a:gridCol w="2033747"/>
                <a:gridCol w="1895800"/>
              </a:tblGrid>
              <a:tr h="36004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r>
                        <a:rPr lang="pt-BR" sz="2000" dirty="0" smtClean="0">
                          <a:effectLst/>
                        </a:rPr>
                        <a:t>Cargo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2014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Variação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012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Deputada estadual / distrital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13,2%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31,2%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137%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0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>
                          <a:effectLst/>
                        </a:rPr>
                        <a:t>Deputada federal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 smtClean="0">
                          <a:effectLst/>
                        </a:rPr>
                        <a:t>9,8%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 smtClean="0">
                          <a:effectLst/>
                        </a:rPr>
                        <a:t>22,1%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effectLst/>
                        </a:rPr>
                        <a:t>126%</a:t>
                      </a:r>
                      <a:endParaRPr lang="pt-BR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0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>
                          <a:effectLst/>
                        </a:rPr>
                        <a:t>Senadora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16,7%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16,3%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-2%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0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>
                          <a:effectLst/>
                        </a:rPr>
                        <a:t>Governadora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3,2%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9,6%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197%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0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>
                          <a:effectLst/>
                        </a:rPr>
                        <a:t>Presidente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61,9%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4,3%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-</a:t>
                      </a:r>
                      <a:r>
                        <a:rPr lang="pt-BR" sz="2800" dirty="0" smtClean="0">
                          <a:effectLst/>
                        </a:rPr>
                        <a:t>93%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0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>
                          <a:effectLst/>
                        </a:rPr>
                        <a:t>TOTAL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20,9%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21,9%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5%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Percentual de receitas das mulheres</a:t>
            </a:r>
            <a:endParaRPr lang="pt-BR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44824"/>
            <a:ext cx="2476615" cy="25530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14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Valores percentuais são mais elucidativos: proibição de doações de pessoas jurídicas.</a:t>
            </a:r>
          </a:p>
          <a:p>
            <a:r>
              <a:rPr lang="pt-BR" dirty="0" smtClean="0"/>
              <a:t>Caminho inverso (ex. Dep. Fed.):</a:t>
            </a:r>
          </a:p>
          <a:p>
            <a:pPr lvl="1"/>
            <a:r>
              <a:rPr lang="pt-BR" dirty="0" smtClean="0"/>
              <a:t>Aumento de receitas: +126%</a:t>
            </a:r>
          </a:p>
          <a:p>
            <a:pPr lvl="1"/>
            <a:r>
              <a:rPr lang="pt-BR" dirty="0" smtClean="0"/>
              <a:t>Aumento de votos: +73%</a:t>
            </a:r>
          </a:p>
          <a:p>
            <a:pPr lvl="1"/>
            <a:r>
              <a:rPr lang="pt-BR" dirty="0" smtClean="0"/>
              <a:t>Aumento de eleitas: +50%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8080"/>
                </a:solidFill>
              </a:rPr>
              <a:t>Importância dos recursos públicos</a:t>
            </a:r>
            <a:endParaRPr lang="pt-BR" sz="32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8375" y="980728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6413"/>
            <a:ext cx="9144000" cy="161587"/>
          </a:xfrm>
          <a:prstGeom prst="rect">
            <a:avLst/>
          </a:prstGeom>
        </p:spPr>
      </p:pic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090996"/>
              </p:ext>
            </p:extLst>
          </p:nvPr>
        </p:nvGraphicFramePr>
        <p:xfrm>
          <a:off x="1043609" y="1196749"/>
          <a:ext cx="6206859" cy="5324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6910"/>
                <a:gridCol w="1379639"/>
                <a:gridCol w="1155155"/>
                <a:gridCol w="1155155"/>
              </a:tblGrid>
              <a:tr h="287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Cargo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2014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2018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39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Deputado Estadual / Distrital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Privado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98,6%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44,0%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39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Público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1,4%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55,9%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39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Deputado Federal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Privado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96,9%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23,5%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39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Público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3,1%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76,5%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39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Senador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Privado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97,3%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26,9%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39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Público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2,7%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73,1%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636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Governador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Privado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97,4%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30,7%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39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Público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2,6%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69,4%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39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Presidente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Privado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99,6%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37,9%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39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Público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0,4%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62,1%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38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TOTAL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Privado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98,1%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32,2%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38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Público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1,9%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67,8%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15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294055" y="5865416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&gt; 2/3 de recursos públicos</a:t>
            </a:r>
            <a:endParaRPr lang="pt-BR" sz="1600" dirty="0"/>
          </a:p>
        </p:txBody>
      </p:sp>
      <p:sp>
        <p:nvSpPr>
          <p:cNvPr id="9" name="Elipse 8"/>
          <p:cNvSpPr/>
          <p:nvPr/>
        </p:nvSpPr>
        <p:spPr>
          <a:xfrm>
            <a:off x="6300192" y="6198704"/>
            <a:ext cx="864096" cy="3559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8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008080"/>
                </a:solidFill>
              </a:rPr>
              <a:t>Mulheres dependem mais dos recursos públicos</a:t>
            </a:r>
            <a:endParaRPr lang="pt-BR" sz="28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3449" y="83671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" y="6696413"/>
            <a:ext cx="9144000" cy="161587"/>
          </a:xfrm>
          <a:prstGeom prst="rect">
            <a:avLst/>
          </a:prstGeom>
        </p:spPr>
      </p:pic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126330"/>
              </p:ext>
            </p:extLst>
          </p:nvPr>
        </p:nvGraphicFramePr>
        <p:xfrm>
          <a:off x="568460" y="1844824"/>
          <a:ext cx="8071893" cy="418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1574"/>
                <a:gridCol w="1247495"/>
                <a:gridCol w="1345706"/>
                <a:gridCol w="1345706"/>
                <a:gridCol w="1345706"/>
                <a:gridCol w="1345706"/>
              </a:tblGrid>
              <a:tr h="22229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Cargo</a:t>
                      </a: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Fonte</a:t>
                      </a: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2014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20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HOMENS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MULHERES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HOMENS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MULHERES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0030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do sexo relativa à fonte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do sexo relativa à fonte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do sexo relativa à fonte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Proporção da receita do sexo relativa à fonte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48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Deputado Estadual / Distrital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Privado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98,8%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97,3%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56,7%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16,1%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80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Público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1,2%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2,7%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43,3%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83,9%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64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Deputado Federal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Privado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97,1%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95,8%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26,6%</a:t>
                      </a:r>
                      <a:endParaRPr lang="pt-BR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12,5%</a:t>
                      </a:r>
                      <a:endParaRPr lang="pt-BR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776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Público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2,9%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4,2%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73,4%</a:t>
                      </a:r>
                      <a:endParaRPr lang="pt-BR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87,5%</a:t>
                      </a:r>
                      <a:endParaRPr lang="pt-BR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16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59" y="1052736"/>
            <a:ext cx="8028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8080"/>
                </a:solidFill>
              </a:rPr>
              <a:t>Cargos proporcionais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103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971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008080"/>
                </a:solidFill>
              </a:rPr>
              <a:t>Mulheres dependem mais dos recursos públicos</a:t>
            </a:r>
            <a:endParaRPr lang="pt-BR" sz="28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3449" y="83671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17</a:t>
            </a:fld>
            <a:endParaRPr lang="pt-BR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342796"/>
              </p:ext>
            </p:extLst>
          </p:nvPr>
        </p:nvGraphicFramePr>
        <p:xfrm>
          <a:off x="323217" y="980728"/>
          <a:ext cx="4392799" cy="544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725344"/>
              </p:ext>
            </p:extLst>
          </p:nvPr>
        </p:nvGraphicFramePr>
        <p:xfrm>
          <a:off x="4716425" y="980728"/>
          <a:ext cx="3923928" cy="537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35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008080"/>
                </a:solidFill>
              </a:rPr>
              <a:t>Mulheres dependem mais dos recursos públicos</a:t>
            </a:r>
            <a:endParaRPr lang="pt-BR" sz="28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3449" y="83671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" y="6696413"/>
            <a:ext cx="9144000" cy="161587"/>
          </a:xfrm>
          <a:prstGeom prst="rect">
            <a:avLst/>
          </a:prstGeom>
        </p:spPr>
      </p:pic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083535"/>
              </p:ext>
            </p:extLst>
          </p:nvPr>
        </p:nvGraphicFramePr>
        <p:xfrm>
          <a:off x="535954" y="1772817"/>
          <a:ext cx="8071893" cy="4599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1574"/>
                <a:gridCol w="1247495"/>
                <a:gridCol w="1345706"/>
                <a:gridCol w="1345706"/>
                <a:gridCol w="1345706"/>
                <a:gridCol w="1345706"/>
              </a:tblGrid>
              <a:tr h="16293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Cargo</a:t>
                      </a: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Fonte</a:t>
                      </a: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2014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3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HOMENS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MULHERES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HOMENS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MULHERES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352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do sexo relativa à fonte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do sexo relativa à fonte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do sexo relativa à fonte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Proporção da receita do sexo relativa à fonte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161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Senador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Privado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97,3%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97,1%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29,8%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12,3%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478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Público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2,7%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2,9%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70,2%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87,7%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414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Governador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Privado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97,4%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97,7%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33,2%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6,6%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822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Público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2,6%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2,3%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66,8%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93,4%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871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Presidente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Privado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99,1%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99,97%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38,6%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21,5%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19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Público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0,9%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0,03%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61,4%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78,5%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18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11559" y="1052736"/>
            <a:ext cx="8028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8080"/>
                </a:solidFill>
              </a:rPr>
              <a:t>Cargos majoritários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270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008080"/>
                </a:solidFill>
              </a:rPr>
              <a:t>Homens abocanham os recursos privados</a:t>
            </a:r>
            <a:endParaRPr lang="pt-BR" sz="36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29003" y="908720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6413"/>
            <a:ext cx="9144000" cy="161587"/>
          </a:xfrm>
          <a:prstGeom prst="rect">
            <a:avLst/>
          </a:prstGeom>
        </p:spPr>
      </p:pic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309239"/>
              </p:ext>
            </p:extLst>
          </p:nvPr>
        </p:nvGraphicFramePr>
        <p:xfrm>
          <a:off x="611559" y="1820635"/>
          <a:ext cx="7848873" cy="4267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966"/>
                <a:gridCol w="1046789"/>
                <a:gridCol w="1245100"/>
                <a:gridCol w="1245100"/>
                <a:gridCol w="1245100"/>
                <a:gridCol w="1810818"/>
              </a:tblGrid>
              <a:tr h="43574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i="0" dirty="0">
                          <a:effectLst/>
                        </a:rPr>
                        <a:t>Cargo</a:t>
                      </a:r>
                      <a:endParaRPr lang="pt-BR" sz="1800" b="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i="0" dirty="0">
                          <a:effectLst/>
                        </a:rPr>
                        <a:t>Fonte</a:t>
                      </a:r>
                      <a:endParaRPr lang="pt-BR" sz="1800" b="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2014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7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HOMENS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MULHERES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HOMENS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MULHERES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088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Proporção da receita da fonte relativa ao sexo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da fonte relativa ao sexo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da fonte relativa ao sexo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Proporção da receita da fonte relativa ao sexo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Deputado Estadual / Distrital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Privado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87%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13%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89%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11%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480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Público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74%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26%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53%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47%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369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Deputado Federal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Privado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90%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10%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88%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12%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541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Público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87</a:t>
                      </a:r>
                      <a:r>
                        <a:rPr lang="pt-BR" sz="1800" dirty="0">
                          <a:effectLst/>
                        </a:rPr>
                        <a:t>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13%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effectLst/>
                        </a:rPr>
                        <a:t>75%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effectLst/>
                        </a:rPr>
                        <a:t>25%</a:t>
                      </a:r>
                      <a:endParaRPr lang="pt-BR" sz="2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19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1559" y="1052736"/>
            <a:ext cx="8028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8080"/>
                </a:solidFill>
              </a:rPr>
              <a:t>Cargos proporcionais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083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8080"/>
                </a:solidFill>
              </a:rPr>
              <a:t>Mulheres nas eleições 2018</a:t>
            </a:r>
            <a:br>
              <a:rPr lang="pt-BR" b="1" dirty="0" smtClean="0">
                <a:solidFill>
                  <a:srgbClr val="008080"/>
                </a:solidFill>
              </a:rPr>
            </a:br>
            <a:r>
              <a:rPr lang="pt-BR" dirty="0" smtClean="0">
                <a:solidFill>
                  <a:srgbClr val="008080"/>
                </a:solidFill>
              </a:rPr>
              <a:t>A importância dos fundos públicos</a:t>
            </a:r>
            <a:endParaRPr lang="pt-BR" dirty="0">
              <a:solidFill>
                <a:srgbClr val="008080"/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Com dados do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44824"/>
            <a:ext cx="2476615" cy="25530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" y="6696413"/>
            <a:ext cx="9144000" cy="1615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13" y="4463377"/>
            <a:ext cx="5292080" cy="170422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rgbClr val="008080"/>
                </a:solidFill>
              </a:rPr>
              <a:t>CONSULTORIA LEGISLATIVA</a:t>
            </a:r>
            <a:endParaRPr lang="pt-BR" b="1" dirty="0">
              <a:solidFill>
                <a:srgbClr val="008080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9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008080"/>
                </a:solidFill>
              </a:rPr>
              <a:t>Homens abocanham os recursos privados</a:t>
            </a:r>
            <a:endParaRPr lang="pt-BR" sz="36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29003" y="908720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20</a:t>
            </a:fld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987131"/>
              </p:ext>
            </p:extLst>
          </p:nvPr>
        </p:nvGraphicFramePr>
        <p:xfrm>
          <a:off x="529003" y="1052737"/>
          <a:ext cx="3970989" cy="530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987528"/>
              </p:ext>
            </p:extLst>
          </p:nvPr>
        </p:nvGraphicFramePr>
        <p:xfrm>
          <a:off x="4572001" y="1052736"/>
          <a:ext cx="4464496" cy="530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04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008080"/>
                </a:solidFill>
              </a:rPr>
              <a:t>Homens abocanham os recursos privados</a:t>
            </a:r>
            <a:endParaRPr lang="pt-BR" sz="36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29003" y="908720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6413"/>
            <a:ext cx="9144000" cy="161587"/>
          </a:xfrm>
          <a:prstGeom prst="rect">
            <a:avLst/>
          </a:prstGeom>
        </p:spPr>
      </p:pic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733329"/>
              </p:ext>
            </p:extLst>
          </p:nvPr>
        </p:nvGraphicFramePr>
        <p:xfrm>
          <a:off x="899591" y="1628801"/>
          <a:ext cx="6989950" cy="4643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3"/>
                <a:gridCol w="936104"/>
                <a:gridCol w="1100768"/>
                <a:gridCol w="1194975"/>
                <a:gridCol w="1194975"/>
                <a:gridCol w="1194975"/>
              </a:tblGrid>
              <a:tr h="26935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Cargo</a:t>
                      </a: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Fonte</a:t>
                      </a:r>
                      <a:endParaRPr lang="pt-B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2014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3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HOMENS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MULHERES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HOMENS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MULHERES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034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Proporção da receita da fonte relativa ao sexo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da fonte relativa ao sexo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da fonte relativa ao sexo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Proporção da receita da fonte relativa ao sexo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647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Senador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Privado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97,30%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97,08%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29,78%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12,28%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673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Público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2,70%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2,92%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70,22%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87,72%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035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Governador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Privado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97,39%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97,74%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33,20%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6,59%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623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Público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2,61%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2,26%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66,80%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93,41%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9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Presidente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Privado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99,10%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99,97%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38,64%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21,52%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714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Público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0,90%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0,03%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61,36%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78,48%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21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1559" y="1052736"/>
            <a:ext cx="8028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8080"/>
                </a:solidFill>
              </a:rPr>
              <a:t>Cargos majoritários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659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Homens abocanham os recursos privados</a:t>
            </a:r>
            <a:endParaRPr lang="pt-BR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9896" y="1434853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6413"/>
            <a:ext cx="9144000" cy="161587"/>
          </a:xfrm>
          <a:prstGeom prst="rect">
            <a:avLst/>
          </a:prstGeom>
        </p:spPr>
      </p:pic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/>
          </p:nvPr>
        </p:nvGraphicFramePr>
        <p:xfrm>
          <a:off x="1259632" y="1820635"/>
          <a:ext cx="6635082" cy="4362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207"/>
                <a:gridCol w="953643"/>
                <a:gridCol w="1134308"/>
                <a:gridCol w="1134308"/>
                <a:gridCol w="1134308"/>
                <a:gridCol w="1134308"/>
              </a:tblGrid>
              <a:tr h="26960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Cargo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Fonte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2014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2018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6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HOMENS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MULHERES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HOMENS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MULHERES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039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Proporção da receita da fonte relativa ao sexo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da fonte relativa ao sexo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Proporção da receita da fonte relativa ao sexo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Proporção da receita da fonte relativa ao sexo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2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Deputado Estadual / Distrital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Privado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87,02%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12,98%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88,58%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11,42%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075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Público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74,26%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25,74%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53,16%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46,84%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2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Deputado Federal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Privado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90,33%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9,67%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88,20%</a:t>
                      </a:r>
                      <a:endParaRPr lang="pt-BR" sz="1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11,80%</a:t>
                      </a:r>
                      <a:endParaRPr lang="pt-BR" sz="1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2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Público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86,57%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13,43%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2"/>
                          </a:solidFill>
                          <a:effectLst/>
                        </a:rPr>
                        <a:t>74,67%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2"/>
                          </a:solidFill>
                          <a:effectLst/>
                        </a:rPr>
                        <a:t>25,33%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2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Senador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Privado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83,31%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16,69%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92,57%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7,43%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2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Público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82,19%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17,81%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80,46%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19,54%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2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Governador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Privado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96,76%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3,24%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97,93%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2,07%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2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Público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97,20%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2,80%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87,05%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12,95%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2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Presidente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Privado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37,93%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62,07%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97,53%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2,47%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2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Público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94,48%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5,52%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94,50%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5,50%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7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Origem das receitas </a:t>
            </a:r>
            <a:br>
              <a:rPr lang="pt-BR" b="1" dirty="0" smtClean="0">
                <a:solidFill>
                  <a:srgbClr val="008080"/>
                </a:solidFill>
              </a:rPr>
            </a:br>
            <a:r>
              <a:rPr lang="pt-BR" b="1" dirty="0" smtClean="0">
                <a:solidFill>
                  <a:srgbClr val="008080"/>
                </a:solidFill>
              </a:rPr>
              <a:t>(recursos mais importantes)</a:t>
            </a:r>
            <a:endParaRPr lang="pt-BR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9896" y="1434853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23</a:t>
            </a:fld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/>
          </p:nvPr>
        </p:nvGraphicFramePr>
        <p:xfrm>
          <a:off x="549893" y="1744504"/>
          <a:ext cx="8136906" cy="4622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795"/>
                <a:gridCol w="2012039"/>
                <a:gridCol w="1227768"/>
                <a:gridCol w="1227768"/>
                <a:gridCol w="1227768"/>
                <a:gridCol w="1227768"/>
              </a:tblGrid>
              <a:tr h="19079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Cargo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Origem da Receita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2014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2018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0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HOMENS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MULHERES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HOMENS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MULHERES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700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Proporção da receita do sexo relativa à origem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Proporção da receita do sexo relativa à origem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Proporção da receita do sexo relativa à origem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Proporção da receita do sexo relativa à origem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6003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Deputado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Federal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COMERCIALIZA-ÇÃO DE BENS OU REALIZAÇÃO DE EVENTOS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0,00%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0,01%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470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DOAÇÕES PELA INTERNET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0,04%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0,20%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0,01%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0,00%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RECURSOS DE FINANCIAMENTO COLETIVO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0,39%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0,35%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RECURSOS DE ORIGENS NÃO IDENTIFICADAS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0,01%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0,01%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0,01%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0,01%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40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RECURSOS DE OUTROS CANDIDATOS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2,47%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2,18%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40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RECURSOS DE OUTROS CANDIDATOS / COMITÊS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8,87%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11,18%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40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RECURSOS DE PARTIDO POLÍTICO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37,11%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35,77%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72,44%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86,19%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40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RECURSOS DE PESSOAS FÍSICAS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12,75%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16,07%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13,79%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7,34%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40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RECURSOS DE PESSOAS JURÍDICAS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30,68%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24,12%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0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RECURSOS PRÓPRIOS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10,53%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12,64%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10,89%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3,92%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0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RENDIMENTOS DE APLICAÇÕES FINANCEIRAS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0,01%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0,01%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0,01%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0,01%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7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Origem das receitas </a:t>
            </a:r>
            <a:br>
              <a:rPr lang="pt-BR" b="1" dirty="0" smtClean="0">
                <a:solidFill>
                  <a:srgbClr val="008080"/>
                </a:solidFill>
              </a:rPr>
            </a:br>
            <a:r>
              <a:rPr lang="pt-BR" b="1" dirty="0" smtClean="0">
                <a:solidFill>
                  <a:srgbClr val="008080"/>
                </a:solidFill>
              </a:rPr>
              <a:t>(recursos por sexo)</a:t>
            </a:r>
            <a:endParaRPr lang="pt-BR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9896" y="1434853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24</a:t>
            </a:fld>
            <a:endParaRPr lang="pt-BR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/>
          </p:nvPr>
        </p:nvGraphicFramePr>
        <p:xfrm>
          <a:off x="1079611" y="1849016"/>
          <a:ext cx="6984778" cy="3552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125"/>
                <a:gridCol w="1911613"/>
                <a:gridCol w="989260"/>
                <a:gridCol w="989260"/>
                <a:gridCol w="989260"/>
                <a:gridCol w="989260"/>
              </a:tblGrid>
              <a:tr h="41177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Cargo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Origem da Receita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2014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2018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5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Homens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Mulheres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Homens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Mulheres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63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Proporção da receita da origem relativa ao sexo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Proporção da receita da origem relativa ao sexo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Proporção da receita da origem relativa ao sexo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Proporção da receita da origem relativa ao sexo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969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Deputado Federal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RECURSOS DE PARTIDO POLÍTICO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90,54%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9,46%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74,71%</a:t>
                      </a:r>
                      <a:endParaRPr lang="pt-BR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25,29%</a:t>
                      </a:r>
                      <a:endParaRPr lang="pt-BR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31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RECURSOS DE PESSOAS FÍSICAS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87,98%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12,02%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86,85%</a:t>
                      </a:r>
                      <a:endParaRPr lang="pt-BR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13,15%</a:t>
                      </a:r>
                      <a:endParaRPr lang="pt-BR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969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RECURSOS PRÓPRIOS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88,48%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11,52%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90,72%</a:t>
                      </a:r>
                      <a:endParaRPr lang="pt-BR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9,28%</a:t>
                      </a:r>
                      <a:endParaRPr lang="pt-BR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2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Recursos públicos</a:t>
            </a:r>
            <a:endParaRPr lang="pt-BR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44824"/>
            <a:ext cx="2476615" cy="25530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25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Recursos públicos foram fundamentais em 2018.</a:t>
            </a:r>
          </a:p>
          <a:p>
            <a:r>
              <a:rPr lang="pt-BR" dirty="0" smtClean="0"/>
              <a:t>Mulheres dependem mais dos recursos públicos;</a:t>
            </a:r>
          </a:p>
          <a:p>
            <a:r>
              <a:rPr lang="pt-BR" dirty="0" smtClean="0"/>
              <a:t>Mulheres tem mais dificuldade em arrecadar de outras fontes;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5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756" y="1043179"/>
            <a:ext cx="9148192" cy="1143000"/>
          </a:xfrm>
        </p:spPr>
        <p:txBody>
          <a:bodyPr>
            <a:noAutofit/>
          </a:bodyPr>
          <a:lstStyle/>
          <a:p>
            <a:r>
              <a:rPr lang="pt-BR" sz="8000" b="1" smtClean="0">
                <a:solidFill>
                  <a:srgbClr val="008080"/>
                </a:solidFill>
              </a:rPr>
              <a:t>OBRIGADO(A)!</a:t>
            </a:r>
            <a:endParaRPr lang="pt-BR" sz="80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1540" y="3455289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315416"/>
            <a:ext cx="2476615" cy="25530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0" y="6722683"/>
            <a:ext cx="9144000" cy="16158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8756" y="2348880"/>
            <a:ext cx="9148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600" b="1" dirty="0" smtClean="0">
                <a:solidFill>
                  <a:srgbClr val="003300"/>
                </a:solidFill>
              </a:rPr>
              <a:t>Ana Luiza Backes, Luiz Henrique Vogel, João Carlos A. Costa e Marcus Chevitarese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3870605"/>
            <a:ext cx="9144000" cy="1762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CONTATOS</a:t>
            </a:r>
          </a:p>
          <a:p>
            <a:r>
              <a:rPr lang="pt-BR" sz="2000" dirty="0"/>
              <a:t>Câmara dos Deputados, Anexo III, </a:t>
            </a:r>
            <a:r>
              <a:rPr lang="pt-BR" sz="2000" dirty="0" smtClean="0"/>
              <a:t>Térreo 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Telefone:</a:t>
            </a:r>
          </a:p>
          <a:p>
            <a:r>
              <a:rPr lang="pt-BR" sz="2000" dirty="0" smtClean="0"/>
              <a:t>(</a:t>
            </a:r>
            <a:r>
              <a:rPr lang="pt-BR" sz="2000" dirty="0"/>
              <a:t>61) </a:t>
            </a:r>
            <a:r>
              <a:rPr lang="pt-BR" sz="2000" dirty="0" smtClean="0"/>
              <a:t>3216-5320</a:t>
            </a:r>
            <a:endParaRPr lang="pt-BR" sz="2000" dirty="0"/>
          </a:p>
          <a:p>
            <a:r>
              <a:rPr lang="pt-BR" sz="2000" b="1" dirty="0"/>
              <a:t>E-mail: </a:t>
            </a:r>
            <a:r>
              <a:rPr lang="pt-BR" sz="2000" dirty="0" smtClean="0"/>
              <a:t>conle@camara.leg.br</a:t>
            </a:r>
            <a:endParaRPr lang="pt-BR" sz="2000" i="1" dirty="0">
              <a:solidFill>
                <a:srgbClr val="00330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69" y="6021288"/>
            <a:ext cx="2657861" cy="45720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6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SIELE</a:t>
            </a:r>
            <a:endParaRPr lang="pt-BR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Parceria da Ditec e Consultoria Legislativa.</a:t>
            </a:r>
          </a:p>
          <a:p>
            <a:r>
              <a:rPr lang="pt-BR" dirty="0" smtClean="0"/>
              <a:t>Trabalho de sistematização e integração das bases de dados do TSE.</a:t>
            </a:r>
          </a:p>
          <a:p>
            <a:r>
              <a:rPr lang="pt-BR" dirty="0" smtClean="0"/>
              <a:t>Permite cruzamento de dados e acompanhamento de sua evolução.</a:t>
            </a:r>
          </a:p>
          <a:p>
            <a:r>
              <a:rPr lang="pt-BR" dirty="0" smtClean="0"/>
              <a:t>Personalização das pesquisas: filtros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dirty="0" smtClean="0">
                <a:hlinkClick r:id="rId3"/>
              </a:rPr>
              <a:t>http://bit.ly/CONLE_SIELE</a:t>
            </a: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353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Proporção de candidatas aptas</a:t>
            </a:r>
            <a:endParaRPr lang="pt-BR" b="1" dirty="0">
              <a:solidFill>
                <a:srgbClr val="008080"/>
              </a:solidFill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652770"/>
              </p:ext>
            </p:extLst>
          </p:nvPr>
        </p:nvGraphicFramePr>
        <p:xfrm>
          <a:off x="539552" y="1484784"/>
          <a:ext cx="8136902" cy="4298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572"/>
                <a:gridCol w="1283716"/>
                <a:gridCol w="992394"/>
                <a:gridCol w="1043216"/>
                <a:gridCol w="1232894"/>
                <a:gridCol w="1043216"/>
                <a:gridCol w="1232894"/>
              </a:tblGrid>
              <a:tr h="49685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2010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2014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2727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r>
                        <a:rPr lang="pt-BR" sz="2000" dirty="0" smtClean="0">
                          <a:effectLst/>
                        </a:rPr>
                        <a:t>Cargo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Nº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%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Nº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%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Nº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%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</a:tr>
              <a:tr h="158417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Deputada </a:t>
                      </a:r>
                      <a:r>
                        <a:rPr lang="pt-BR" sz="2000" dirty="0">
                          <a:effectLst/>
                        </a:rPr>
                        <a:t>estadual / distrital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2.651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21%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4.442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29%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5.323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31%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</a:tr>
              <a:tr h="14905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Deputada </a:t>
                      </a:r>
                      <a:r>
                        <a:rPr lang="pt-BR" sz="2000" dirty="0">
                          <a:effectLst/>
                        </a:rPr>
                        <a:t>federal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effectLst/>
                        </a:rPr>
                        <a:t>934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 smtClean="0">
                          <a:effectLst/>
                        </a:rPr>
                        <a:t>19%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effectLst/>
                        </a:rPr>
                        <a:t>1.724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 smtClean="0">
                          <a:effectLst/>
                        </a:rPr>
                        <a:t>29%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effectLst/>
                        </a:rPr>
                        <a:t>2.426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b="1" dirty="0" smtClean="0">
                          <a:effectLst/>
                        </a:rPr>
                        <a:t>32%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6" marR="33576" marT="0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9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008080"/>
                </a:solidFill>
              </a:rPr>
              <a:t>Proporção de candidatas aptas a deputada estadual/distrital</a:t>
            </a:r>
            <a:endParaRPr lang="pt-BR" sz="28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8900"/>
            <a:ext cx="8136903" cy="473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3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008080"/>
                </a:solidFill>
              </a:rPr>
              <a:t>Proporção de candidatas aptas a deputada federal</a:t>
            </a:r>
            <a:endParaRPr lang="pt-BR" sz="28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6</a:t>
            </a:fld>
            <a:endParaRPr lang="pt-BR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600881"/>
              </p:ext>
            </p:extLst>
          </p:nvPr>
        </p:nvGraphicFramePr>
        <p:xfrm>
          <a:off x="539552" y="1412776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7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8080"/>
                </a:solidFill>
              </a:rPr>
              <a:t>Proporção de candidatas eleitas</a:t>
            </a:r>
            <a:endParaRPr lang="pt-BR" b="1" dirty="0">
              <a:solidFill>
                <a:srgbClr val="008080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261231"/>
              </p:ext>
            </p:extLst>
          </p:nvPr>
        </p:nvGraphicFramePr>
        <p:xfrm>
          <a:off x="518985" y="1628801"/>
          <a:ext cx="8157472" cy="4272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2735"/>
                <a:gridCol w="883356"/>
                <a:gridCol w="903571"/>
                <a:gridCol w="903571"/>
                <a:gridCol w="903571"/>
                <a:gridCol w="955176"/>
                <a:gridCol w="955176"/>
                <a:gridCol w="1120316"/>
              </a:tblGrid>
              <a:tr h="432047">
                <a:tc rowSpan="2">
                  <a:txBody>
                    <a:bodyPr/>
                    <a:lstStyle/>
                    <a:p>
                      <a:pPr marL="457200" algn="l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Cargo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2010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2014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Variação </a:t>
                      </a:r>
                      <a:r>
                        <a:rPr lang="pt-BR" sz="2000" dirty="0" smtClean="0">
                          <a:effectLst/>
                        </a:rPr>
                        <a:t>2014  </a:t>
                      </a: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20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N°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%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N</a:t>
                      </a:r>
                      <a:r>
                        <a:rPr lang="pt-BR" sz="2000" dirty="0" smtClean="0">
                          <a:effectLst/>
                        </a:rPr>
                        <a:t>°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%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N</a:t>
                      </a:r>
                      <a:r>
                        <a:rPr lang="pt-BR" sz="2000" dirty="0" smtClean="0">
                          <a:effectLst/>
                        </a:rPr>
                        <a:t>°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%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346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</a:rPr>
                        <a:t>Deputadas estaduais / </a:t>
                      </a:r>
                      <a:r>
                        <a:rPr lang="pt-BR" sz="1800" dirty="0" smtClean="0">
                          <a:effectLst/>
                        </a:rPr>
                        <a:t>distritais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138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13%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120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11%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164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16%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37%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310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</a:rPr>
                        <a:t>Deputadas federais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effectLst/>
                        </a:rPr>
                        <a:t>45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9%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effectLst/>
                        </a:rPr>
                        <a:t>51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10%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effectLst/>
                        </a:rPr>
                        <a:t>77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15%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51%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930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smtClean="0">
                          <a:effectLst/>
                        </a:rPr>
                        <a:t>Governadoras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2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7%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4%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1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4%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0%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5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</a:rPr>
                        <a:t>Presidente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100%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100%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0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0%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-100%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8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008080"/>
                </a:solidFill>
              </a:rPr>
              <a:t>Proporção de eleitas para deputada estadual/distrital</a:t>
            </a:r>
            <a:endParaRPr lang="pt-BR" sz="28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8</a:t>
            </a:fld>
            <a:endParaRPr lang="pt-BR"/>
          </a:p>
        </p:txBody>
      </p:sp>
      <p:graphicFrame>
        <p:nvGraphicFramePr>
          <p:cNvPr id="10" name="Gráfic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3693"/>
              </p:ext>
            </p:extLst>
          </p:nvPr>
        </p:nvGraphicFramePr>
        <p:xfrm>
          <a:off x="539552" y="1340767"/>
          <a:ext cx="8136904" cy="489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38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008080"/>
                </a:solidFill>
              </a:rPr>
              <a:t>Proporção de eleitas para deputada federal</a:t>
            </a:r>
            <a:endParaRPr lang="pt-BR" sz="2800" b="1" dirty="0">
              <a:solidFill>
                <a:srgbClr val="00808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136904" cy="4571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7" y="6696413"/>
            <a:ext cx="9144000" cy="16158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A51D-E7CE-497C-8557-6CC7F09C7BF2}" type="slidenum">
              <a:rPr lang="pt-BR" smtClean="0"/>
              <a:t>9</a:t>
            </a:fld>
            <a:endParaRPr lang="pt-BR"/>
          </a:p>
        </p:txBody>
      </p:sp>
      <p:graphicFrame>
        <p:nvGraphicFramePr>
          <p:cNvPr id="7" name="Gráfic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050015"/>
              </p:ext>
            </p:extLst>
          </p:nvPr>
        </p:nvGraphicFramePr>
        <p:xfrm>
          <a:off x="539552" y="1340768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19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1437</Words>
  <Application>Microsoft Office PowerPoint</Application>
  <PresentationFormat>Apresentação na tela (4:3)</PresentationFormat>
  <Paragraphs>585</Paragraphs>
  <Slides>26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Tema do Office</vt:lpstr>
      <vt:lpstr>Apresentação do PowerPoint</vt:lpstr>
      <vt:lpstr>Mulheres nas eleições 2018 A importância dos fundos públicos</vt:lpstr>
      <vt:lpstr>SIELE</vt:lpstr>
      <vt:lpstr>Proporção de candidatas aptas</vt:lpstr>
      <vt:lpstr>Proporção de candidatas aptas a deputada estadual/distrital</vt:lpstr>
      <vt:lpstr>Proporção de candidatas aptas a deputada federal</vt:lpstr>
      <vt:lpstr>Proporção de candidatas eleitas</vt:lpstr>
      <vt:lpstr>Proporção de eleitas para deputada estadual/distrital</vt:lpstr>
      <vt:lpstr>Proporção de eleitas para deputada federal</vt:lpstr>
      <vt:lpstr>Candidatas e eleitas</vt:lpstr>
      <vt:lpstr>Total e variação de votos</vt:lpstr>
      <vt:lpstr>Total de votos</vt:lpstr>
      <vt:lpstr>Proporção de receitas das mulheres</vt:lpstr>
      <vt:lpstr>Percentual de receitas das mulheres</vt:lpstr>
      <vt:lpstr>Importância dos recursos públicos</vt:lpstr>
      <vt:lpstr>Mulheres dependem mais dos recursos públicos</vt:lpstr>
      <vt:lpstr>Mulheres dependem mais dos recursos públicos</vt:lpstr>
      <vt:lpstr>Mulheres dependem mais dos recursos públicos</vt:lpstr>
      <vt:lpstr>Homens abocanham os recursos privados</vt:lpstr>
      <vt:lpstr>Homens abocanham os recursos privados</vt:lpstr>
      <vt:lpstr>Homens abocanham os recursos privados</vt:lpstr>
      <vt:lpstr>Homens abocanham os recursos privados</vt:lpstr>
      <vt:lpstr>Origem das receitas  (recursos mais importantes)</vt:lpstr>
      <vt:lpstr>Origem das receitas  (recursos por sexo)</vt:lpstr>
      <vt:lpstr>Recursos públicos</vt:lpstr>
      <vt:lpstr>OBRIGADO(A)!</vt:lpstr>
    </vt:vector>
  </TitlesOfParts>
  <Company>Câmara dos Deputados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Junio Koithi Hamada</dc:creator>
  <cp:lastModifiedBy>João Carlos Afonso Costa</cp:lastModifiedBy>
  <cp:revision>50</cp:revision>
  <dcterms:created xsi:type="dcterms:W3CDTF">2019-02-08T18:12:32Z</dcterms:created>
  <dcterms:modified xsi:type="dcterms:W3CDTF">2019-05-08T15:17:36Z</dcterms:modified>
</cp:coreProperties>
</file>