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5143500" cx="9144000"/>
  <p:notesSz cx="6858000" cy="9144000"/>
  <p:embeddedFontLst>
    <p:embeddedFont>
      <p:font typeface="Montserrat SemiBold"/>
      <p:regular r:id="rId62"/>
      <p:bold r:id="rId63"/>
      <p:italic r:id="rId64"/>
      <p:boldItalic r:id="rId65"/>
    </p:embeddedFont>
    <p:embeddedFont>
      <p:font typeface="Raleway ExtraBold"/>
      <p:bold r:id="rId66"/>
      <p:boldItalic r:id="rId67"/>
    </p:embeddedFont>
    <p:embeddedFont>
      <p:font typeface="Montserrat"/>
      <p:regular r:id="rId68"/>
      <p:bold r:id="rId69"/>
      <p:italic r:id="rId70"/>
      <p:boldItalic r:id="rId71"/>
    </p:embeddedFont>
    <p:embeddedFont>
      <p:font typeface="Montserrat Medium"/>
      <p:regular r:id="rId72"/>
      <p:bold r:id="rId73"/>
      <p:italic r:id="rId74"/>
      <p:boldItalic r:id="rId75"/>
    </p:embeddedFont>
    <p:embeddedFont>
      <p:font typeface="Montserrat ExtraBold"/>
      <p:bold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96">
          <p15:clr>
            <a:srgbClr val="747775"/>
          </p15:clr>
        </p15:guide>
        <p15:guide id="2" orient="horz" pos="3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C5D344-BF7F-4BE0-8DB2-E4684ACBDA10}">
  <a:tblStyle styleId="{F2C5D344-BF7F-4BE0-8DB2-E4684ACBDA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6"/>
        <p:guide pos="3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MontserratMedium-bold.fntdata"/><Relationship Id="rId72" Type="http://schemas.openxmlformats.org/officeDocument/2006/relationships/font" Target="fonts/MontserratMedium-regular.fntdata"/><Relationship Id="rId31" Type="http://schemas.openxmlformats.org/officeDocument/2006/relationships/slide" Target="slides/slide25.xml"/><Relationship Id="rId75" Type="http://schemas.openxmlformats.org/officeDocument/2006/relationships/font" Target="fonts/MontserratMedium-boldItalic.fntdata"/><Relationship Id="rId30" Type="http://schemas.openxmlformats.org/officeDocument/2006/relationships/slide" Target="slides/slide24.xml"/><Relationship Id="rId74" Type="http://schemas.openxmlformats.org/officeDocument/2006/relationships/font" Target="fonts/MontserratMedium-italic.fntdata"/><Relationship Id="rId33" Type="http://schemas.openxmlformats.org/officeDocument/2006/relationships/slide" Target="slides/slide27.xml"/><Relationship Id="rId77" Type="http://schemas.openxmlformats.org/officeDocument/2006/relationships/font" Target="fonts/MontserratExtraBold-boldItalic.fntdata"/><Relationship Id="rId32" Type="http://schemas.openxmlformats.org/officeDocument/2006/relationships/slide" Target="slides/slide26.xml"/><Relationship Id="rId76" Type="http://schemas.openxmlformats.org/officeDocument/2006/relationships/font" Target="fonts/MontserratExtraBold-bold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Montserrat-boldItalic.fntdata"/><Relationship Id="rId70" Type="http://schemas.openxmlformats.org/officeDocument/2006/relationships/font" Target="fonts/Montserrat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SemiBold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MontserratSemiBold-italic.fntdata"/><Relationship Id="rId63" Type="http://schemas.openxmlformats.org/officeDocument/2006/relationships/font" Target="fonts/MontserratSemiBold-bold.fntdata"/><Relationship Id="rId22" Type="http://schemas.openxmlformats.org/officeDocument/2006/relationships/slide" Target="slides/slide16.xml"/><Relationship Id="rId66" Type="http://schemas.openxmlformats.org/officeDocument/2006/relationships/font" Target="fonts/RalewayExtraBold-bold.fntdata"/><Relationship Id="rId21" Type="http://schemas.openxmlformats.org/officeDocument/2006/relationships/slide" Target="slides/slide15.xml"/><Relationship Id="rId65" Type="http://schemas.openxmlformats.org/officeDocument/2006/relationships/font" Target="fonts/MontserratSemiBold-boldItalic.fntdata"/><Relationship Id="rId24" Type="http://schemas.openxmlformats.org/officeDocument/2006/relationships/slide" Target="slides/slide18.xml"/><Relationship Id="rId68" Type="http://schemas.openxmlformats.org/officeDocument/2006/relationships/font" Target="fonts/Montserrat-regular.fntdata"/><Relationship Id="rId23" Type="http://schemas.openxmlformats.org/officeDocument/2006/relationships/slide" Target="slides/slide17.xml"/><Relationship Id="rId67" Type="http://schemas.openxmlformats.org/officeDocument/2006/relationships/font" Target="fonts/RalewayExtraBold-bold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Montserrat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ca0d229d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ca0d229d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2f08161e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2f08161e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e2a5c83b0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e2a5c83b0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e457d52b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e457d52b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df7135938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df7135938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e2f08161e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e2f08161e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e2f08161e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e2f08161e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e2f08161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e2f08161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e2e71f3b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e2e71f3b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dc748c025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dc748c025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de457d52b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de457d52b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dbbf78353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dbbf78353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de457d52b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de457d52b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e2a5c83b0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e2a5c83b0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dca0d229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dca0d229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dca0d229d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dca0d229d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e2f08161e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e2f08161e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0e0391f659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0e0391f65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e2a5c83b0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e2a5c83b0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0e0391f6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0e0391f6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0e0391f65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0e0391f65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de77348e3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de77348e3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2a5c83b0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2a5c83b0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ddf71359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ddf71359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dca0d229d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dca0d229d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e2f08161e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e2f08161e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e2f08161e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e2f08161e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df2a1b492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df2a1b492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ddf713593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ddf713593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dca0d229d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dca0d229d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e2f08161e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e2f08161e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e2a5c83b0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e2a5c83b0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0e0391f65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0e0391f65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2a5c83b0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2a5c83b0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e2a5c83b0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e2a5c83b0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ddbbf7835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ddbbf7835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ddbbf78353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ddbbf78353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ddbbf78353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ddbbf78353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02e7b6ba7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02e7b6ba7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de457d52b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de457d52b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de361e99e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de361e99e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de457d52b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2de457d52b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de457d52b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2de457d52b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df2a1b4920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df2a1b4920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2a5c83b0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e2a5c83b0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ddbbf78353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ddbbf78353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ddbbf78353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ddbbf78353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de2e71f3b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de2e71f3b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de244c453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de244c453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dca0d229d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dca0d229d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e2f08161e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e2f08161e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ca0d229d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ca0d229d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ca0d229d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ca0d229d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c748c025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dc748c025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2e7b6ba7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02e7b6ba7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311700" y="1629600"/>
            <a:ext cx="85206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629788"/>
            <a:ext cx="3503400" cy="51300"/>
          </a:xfrm>
          <a:prstGeom prst="rect">
            <a:avLst/>
          </a:prstGeom>
          <a:solidFill>
            <a:srgbClr val="641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685900" y="4629788"/>
            <a:ext cx="3458100" cy="51300"/>
          </a:xfrm>
          <a:prstGeom prst="rect">
            <a:avLst/>
          </a:prstGeom>
          <a:solidFill>
            <a:srgbClr val="641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2550" y="4386575"/>
            <a:ext cx="1898902" cy="5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6" name="Google Shape;5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ExtraBold"/>
              <a:buNone/>
              <a:defRPr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SemiBold"/>
              <a:buNone/>
              <a:defRPr sz="25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ExtraBold"/>
              <a:buNone/>
              <a:defRPr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41F99"/>
              </a:buClr>
              <a:buSzPts val="2500"/>
              <a:buFont typeface="Montserrat ExtraBold"/>
              <a:buNone/>
              <a:defRPr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3" name="Google Shape;3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4" name="Google Shape;4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9500" y="4527050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jpg"/><Relationship Id="rId4" Type="http://schemas.openxmlformats.org/officeDocument/2006/relationships/image" Target="../media/image3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/>
        </p:nvSpPr>
        <p:spPr>
          <a:xfrm>
            <a:off x="1134975" y="3190050"/>
            <a:ext cx="66942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05 de junho de 2024</a:t>
            </a:r>
            <a:endParaRPr sz="2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982275" y="903350"/>
            <a:ext cx="6846900" cy="25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Comissão de Defesa dos Direitos da Mulher</a:t>
            </a:r>
            <a:endParaRPr sz="36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Câmara Federal</a:t>
            </a:r>
            <a:endParaRPr sz="28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5630525" y="3763675"/>
            <a:ext cx="1120500" cy="1120500"/>
          </a:xfrm>
          <a:prstGeom prst="rtTriangle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/>
          <p:nvPr/>
        </p:nvSpPr>
        <p:spPr>
          <a:xfrm rot="10800000">
            <a:off x="7809400" y="1225900"/>
            <a:ext cx="1120500" cy="1120500"/>
          </a:xfrm>
          <a:prstGeom prst="rtTriangle">
            <a:avLst/>
          </a:prstGeom>
          <a:solidFill>
            <a:srgbClr val="862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>
            <a:off x="7475625" y="4523450"/>
            <a:ext cx="14883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Ligue 180 - Capacitações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311700" y="1298000"/>
            <a:ext cx="518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Retomada das capacitações periódicas das atendentes: realização de </a:t>
            </a:r>
            <a:r>
              <a:rPr b="1" lang="pt-BR" sz="1400"/>
              <a:t>10 capacitações desde 2023</a:t>
            </a: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. Entre as temáticas: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100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Violências sexuais – Carnaval;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Exploração sexual de crianças e adolescentes;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Lei Maria da Penha;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Campanha de Enfrentamento à Misoginia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Violência Política contra Mulheres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Violência contra a mulheres na perspectiva de raça, classe e etnia;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Carnaval - Apresentação do Protocolo Não é Não;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9880" lvl="0" marL="457200" rtl="0" algn="l">
              <a:spcBef>
                <a:spcPts val="0"/>
              </a:spcBef>
              <a:spcAft>
                <a:spcPts val="0"/>
              </a:spcAft>
              <a:buSzPts val="1280"/>
              <a:buFont typeface="Montserrat Medium"/>
              <a:buChar char="●"/>
            </a:pPr>
            <a:r>
              <a:rPr lang="pt-BR" sz="1280">
                <a:latin typeface="Montserrat Medium"/>
                <a:ea typeface="Montserrat Medium"/>
                <a:cs typeface="Montserrat Medium"/>
                <a:sym typeface="Montserrat Medium"/>
              </a:rPr>
              <a:t>Qualificação do atendimento acolhedor e humanizado.</a:t>
            </a:r>
            <a:endParaRPr sz="128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14602" l="0" r="0" t="0"/>
          <a:stretch/>
        </p:blipFill>
        <p:spPr>
          <a:xfrm>
            <a:off x="5748200" y="2875290"/>
            <a:ext cx="3084099" cy="191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 b="17490" l="0" r="18593" t="27506"/>
          <a:stretch/>
        </p:blipFill>
        <p:spPr>
          <a:xfrm>
            <a:off x="5748200" y="1297999"/>
            <a:ext cx="3084099" cy="1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7235400" y="4789325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Fotos: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63" y="105038"/>
            <a:ext cx="8941276" cy="49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/>
        </p:nvSpPr>
        <p:spPr>
          <a:xfrm>
            <a:off x="311700" y="1028550"/>
            <a:ext cx="45183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3525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" name="Google Shape;163;p24" title="Points scored"/>
          <p:cNvPicPr preferRelativeResize="0"/>
          <p:nvPr/>
        </p:nvPicPr>
        <p:blipFill rotWithShape="1">
          <a:blip r:embed="rId3">
            <a:alphaModFix/>
          </a:blip>
          <a:srcRect b="3932" l="7357" r="2038" t="8278"/>
          <a:stretch/>
        </p:blipFill>
        <p:spPr>
          <a:xfrm>
            <a:off x="153925" y="929625"/>
            <a:ext cx="8836149" cy="40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199375" y="270350"/>
            <a:ext cx="5276700" cy="14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Ligue 180</a:t>
            </a:r>
            <a:endParaRPr sz="23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Série histórica</a:t>
            </a:r>
            <a:r>
              <a:rPr lang="pt-BR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atendimentos realizados </a:t>
            </a:r>
            <a:endParaRPr sz="17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/>
          <p:nvPr/>
        </p:nvSpPr>
        <p:spPr>
          <a:xfrm>
            <a:off x="5832226" y="3750200"/>
            <a:ext cx="3099000" cy="61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ED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40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casas anunciadas </a:t>
            </a:r>
            <a:b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em </a:t>
            </a: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março/2023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5"/>
          <p:cNvSpPr/>
          <p:nvPr/>
        </p:nvSpPr>
        <p:spPr>
          <a:xfrm>
            <a:off x="5800788" y="2831938"/>
            <a:ext cx="3099000" cy="71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ED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3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62 </a:t>
            </a:r>
            <a:r>
              <a:rPr lang="pt-BR" sz="13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solicitações de </a:t>
            </a:r>
            <a:br>
              <a:rPr lang="pt-BR" sz="13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pt-BR" sz="13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implantação</a:t>
            </a:r>
            <a:endParaRPr b="1" sz="13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recebidas em 2023</a:t>
            </a:r>
            <a:endParaRPr sz="1300"/>
          </a:p>
        </p:txBody>
      </p:sp>
      <p:sp>
        <p:nvSpPr>
          <p:cNvPr id="171" name="Google Shape;171;p25"/>
          <p:cNvSpPr txBox="1"/>
          <p:nvPr>
            <p:ph type="title"/>
          </p:nvPr>
        </p:nvSpPr>
        <p:spPr>
          <a:xfrm>
            <a:off x="362550" y="272550"/>
            <a:ext cx="434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Casa da Mulher Brasileira</a:t>
            </a: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600" y="632850"/>
            <a:ext cx="4341602" cy="434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5"/>
          <p:cNvGrpSpPr/>
          <p:nvPr/>
        </p:nvGrpSpPr>
        <p:grpSpPr>
          <a:xfrm>
            <a:off x="5693755" y="994748"/>
            <a:ext cx="1532125" cy="2460607"/>
            <a:chOff x="5438175" y="1141450"/>
            <a:chExt cx="1388675" cy="2230225"/>
          </a:xfrm>
        </p:grpSpPr>
        <p:sp>
          <p:nvSpPr>
            <p:cNvPr id="174" name="Google Shape;174;p25"/>
            <p:cNvSpPr/>
            <p:nvPr/>
          </p:nvSpPr>
          <p:spPr>
            <a:xfrm>
              <a:off x="5518116" y="114145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5660675" y="226335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6691850" y="237585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5438175" y="29763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6429700" y="32591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25"/>
          <p:cNvSpPr/>
          <p:nvPr/>
        </p:nvSpPr>
        <p:spPr>
          <a:xfrm>
            <a:off x="5911257" y="1278758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4484295" y="2166292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5146610" y="2743725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5"/>
          <p:cNvSpPr/>
          <p:nvPr/>
        </p:nvSpPr>
        <p:spPr>
          <a:xfrm>
            <a:off x="7306290" y="1808295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/>
          <p:nvPr/>
        </p:nvSpPr>
        <p:spPr>
          <a:xfrm>
            <a:off x="7225931" y="2251357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5"/>
          <p:cNvSpPr/>
          <p:nvPr/>
        </p:nvSpPr>
        <p:spPr>
          <a:xfrm>
            <a:off x="6864570" y="3143387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6638806" y="3632514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"/>
          <p:cNvSpPr/>
          <p:nvPr/>
        </p:nvSpPr>
        <p:spPr>
          <a:xfrm>
            <a:off x="5939281" y="4100926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5210906" y="3537215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5654270" y="4449739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9" name="Google Shape;189;p25"/>
          <p:cNvGrpSpPr/>
          <p:nvPr/>
        </p:nvGrpSpPr>
        <p:grpSpPr>
          <a:xfrm>
            <a:off x="4731959" y="943941"/>
            <a:ext cx="2386852" cy="3035261"/>
            <a:chOff x="3767850" y="1095400"/>
            <a:chExt cx="2163375" cy="2751075"/>
          </a:xfrm>
        </p:grpSpPr>
        <p:sp>
          <p:nvSpPr>
            <p:cNvPr id="190" name="Google Shape;190;p25"/>
            <p:cNvSpPr/>
            <p:nvPr/>
          </p:nvSpPr>
          <p:spPr>
            <a:xfrm>
              <a:off x="3767850" y="109540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5309325" y="15709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5796225" y="171202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4862100" y="28969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4997100" y="36214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4311075" y="329975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774600" y="37339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4909600" y="14584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410675" y="1873500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727500" y="2584475"/>
              <a:ext cx="135000" cy="112500"/>
            </a:xfrm>
            <a:prstGeom prst="triangle">
              <a:avLst>
                <a:gd fmla="val 50000" name="adj"/>
              </a:avLst>
            </a:prstGeom>
            <a:solidFill>
              <a:srgbClr val="862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25"/>
          <p:cNvSpPr/>
          <p:nvPr/>
        </p:nvSpPr>
        <p:spPr>
          <a:xfrm>
            <a:off x="6489859" y="3293962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3952597" y="2382224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/>
          <p:nvPr/>
        </p:nvSpPr>
        <p:spPr>
          <a:xfrm>
            <a:off x="4768148" y="1553456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5405200" y="1744817"/>
            <a:ext cx="1671925" cy="2205789"/>
            <a:chOff x="6654375" y="1328706"/>
            <a:chExt cx="1769982" cy="2335156"/>
          </a:xfrm>
        </p:grpSpPr>
        <p:sp>
          <p:nvSpPr>
            <p:cNvPr id="204" name="Google Shape;204;p25"/>
            <p:cNvSpPr/>
            <p:nvPr/>
          </p:nvSpPr>
          <p:spPr>
            <a:xfrm>
              <a:off x="7513395" y="1328706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988173" y="1577236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8275861" y="1501036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8322057" y="1774927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7830488" y="2107906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8049875" y="2292748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145859" y="2639511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728168" y="2779646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7625848" y="3161917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7275290" y="3409775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6987719" y="3240818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6885399" y="3561562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6654375" y="3561562"/>
              <a:ext cx="102300" cy="102300"/>
            </a:xfrm>
            <a:prstGeom prst="ellipse">
              <a:avLst/>
            </a:prstGeom>
            <a:solidFill>
              <a:srgbClr val="F35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7" name="Google Shape;217;p25"/>
          <p:cNvGrpSpPr/>
          <p:nvPr/>
        </p:nvGrpSpPr>
        <p:grpSpPr>
          <a:xfrm>
            <a:off x="6216630" y="1677597"/>
            <a:ext cx="872869" cy="385583"/>
            <a:chOff x="7513395" y="1257543"/>
            <a:chExt cx="924062" cy="408198"/>
          </a:xfrm>
        </p:grpSpPr>
        <p:sp>
          <p:nvSpPr>
            <p:cNvPr id="218" name="Google Shape;218;p25"/>
            <p:cNvSpPr/>
            <p:nvPr/>
          </p:nvSpPr>
          <p:spPr>
            <a:xfrm>
              <a:off x="8369056" y="1394262"/>
              <a:ext cx="68400" cy="68400"/>
            </a:xfrm>
            <a:prstGeom prst="rect">
              <a:avLst/>
            </a:prstGeom>
            <a:solidFill>
              <a:srgbClr val="269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8351901" y="1597341"/>
              <a:ext cx="68400" cy="68400"/>
            </a:xfrm>
            <a:prstGeom prst="rect">
              <a:avLst/>
            </a:prstGeom>
            <a:solidFill>
              <a:srgbClr val="269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8239054" y="1257543"/>
              <a:ext cx="68400" cy="68400"/>
            </a:xfrm>
            <a:prstGeom prst="rect">
              <a:avLst/>
            </a:prstGeom>
            <a:solidFill>
              <a:srgbClr val="269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7830488" y="1257543"/>
              <a:ext cx="68400" cy="68400"/>
            </a:xfrm>
            <a:prstGeom prst="rect">
              <a:avLst/>
            </a:prstGeom>
            <a:solidFill>
              <a:srgbClr val="269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7513395" y="1535026"/>
              <a:ext cx="68400" cy="68400"/>
            </a:xfrm>
            <a:prstGeom prst="rect">
              <a:avLst/>
            </a:prstGeom>
            <a:solidFill>
              <a:srgbClr val="269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" name="Google Shape;223;p25"/>
          <p:cNvSpPr txBox="1"/>
          <p:nvPr/>
        </p:nvSpPr>
        <p:spPr>
          <a:xfrm>
            <a:off x="650450" y="1245950"/>
            <a:ext cx="3505200" cy="24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em funcionamento, 3 delas inauguradas em 2023-2024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em obras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em projeto ou licitação</a:t>
            </a:r>
            <a:endParaRPr sz="1300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12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em implementação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CMB Interior: </a:t>
            </a:r>
            <a:r>
              <a:rPr b="1" lang="pt-BR" sz="1300">
                <a:latin typeface="Montserrat"/>
                <a:ea typeface="Montserrat"/>
                <a:cs typeface="Montserrat"/>
                <a:sym typeface="Montserrat"/>
              </a:rPr>
              <a:t>14 municípios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definidos (formalizando as parcerias)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CMB Estadual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5"/>
          <p:cNvSpPr/>
          <p:nvPr/>
        </p:nvSpPr>
        <p:spPr>
          <a:xfrm>
            <a:off x="368400" y="2506436"/>
            <a:ext cx="208500" cy="1803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/>
          <p:nvPr/>
        </p:nvSpPr>
        <p:spPr>
          <a:xfrm>
            <a:off x="374230" y="1364225"/>
            <a:ext cx="196800" cy="164100"/>
          </a:xfrm>
          <a:prstGeom prst="triangle">
            <a:avLst>
              <a:gd fmla="val 50000" name="adj"/>
            </a:avLst>
          </a:prstGeom>
          <a:solidFill>
            <a:srgbClr val="862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374225" y="1862175"/>
            <a:ext cx="196800" cy="1641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412800" y="3375052"/>
            <a:ext cx="164100" cy="164100"/>
          </a:xfrm>
          <a:prstGeom prst="rect">
            <a:avLst/>
          </a:prstGeom>
          <a:solidFill>
            <a:srgbClr val="269B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368398" y="2184462"/>
            <a:ext cx="196800" cy="1638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5850721" y="1731038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5061866" y="3293949"/>
            <a:ext cx="149100" cy="124200"/>
          </a:xfrm>
          <a:prstGeom prst="triangl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412801" y="2867926"/>
            <a:ext cx="164100" cy="164100"/>
          </a:xfrm>
          <a:prstGeom prst="ellipse">
            <a:avLst/>
          </a:prstGeom>
          <a:solidFill>
            <a:srgbClr val="F35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7393515" y="1951995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7393515" y="2095695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5589895" y="3632537"/>
            <a:ext cx="149100" cy="124200"/>
          </a:xfrm>
          <a:prstGeom prst="triangl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362550" y="3805425"/>
            <a:ext cx="4121700" cy="1173300"/>
          </a:xfrm>
          <a:prstGeom prst="roundRect">
            <a:avLst>
              <a:gd fmla="val 16667" name="adj"/>
            </a:avLst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Mais de 197 mil </a:t>
            </a:r>
            <a:br>
              <a:rPr lang="pt-BR" sz="2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mulheres atendidas em 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/>
          <p:nvPr/>
        </p:nvSpPr>
        <p:spPr>
          <a:xfrm>
            <a:off x="5170900" y="3881375"/>
            <a:ext cx="3973200" cy="1262100"/>
          </a:xfrm>
          <a:prstGeom prst="rect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t-BR" sz="2400">
                <a:solidFill>
                  <a:srgbClr val="5B1C90"/>
                </a:solidFill>
              </a:rPr>
              <a:t>Casa da Mulher Brasileira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6"/>
          <p:cNvSpPr txBox="1"/>
          <p:nvPr>
            <p:ph idx="1" type="body"/>
          </p:nvPr>
        </p:nvSpPr>
        <p:spPr>
          <a:xfrm>
            <a:off x="311700" y="1152475"/>
            <a:ext cx="8520600" cy="26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/>
              <a:t>10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200"/>
              <a:t>em funcionamento: 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Campo Grande (MS), Curitiba (PR), Fortaleza (CE), São Paulo (SP), Boa Vista (RR), Ceilândia (DF), São Luís (MA), Salvador/BA, Ananindeua/PA, Teresina/PI</a:t>
            </a:r>
            <a:endParaRPr b="1" sz="1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/>
              <a:t>5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200"/>
              <a:t>em obras: 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Aracaju/SE, Goiânia/GO, Palmas/TO, Vila Velha/ES, Macapá/AP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/>
              <a:t>2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em licitação: Manaus/AM, Belo Horizonte/MG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/>
              <a:t>12 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em implementação: Belém/PA, Cuiabá/MT, Florianópolis/SC, João Pessoa/PB, Maceió/AL, Maringá/PR, Natal/RN, Porto Alegre/RS, Porto Velho/RO, Recife/PE, Rio de Janeiro/RJ, Serra/ES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/>
              <a:t>6 em projeto até aprovação nas Prefeituras: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Corumbá/MS, Marabá/PA, Rio Branco/AC, Dourados/MS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CMB Interior: 14 municípios definidos (formalizando as parcerias)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200"/>
              <a:t>5 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CMB Estadual</a:t>
            </a:r>
            <a:endParaRPr sz="1700"/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3">
            <a:alphaModFix/>
          </a:blip>
          <a:srcRect b="13748" l="0" r="0" t="0"/>
          <a:stretch/>
        </p:blipFill>
        <p:spPr>
          <a:xfrm>
            <a:off x="-46525" y="3580075"/>
            <a:ext cx="6433577" cy="15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325" y="4578425"/>
            <a:ext cx="1402799" cy="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>
            <p:ph type="title"/>
          </p:nvPr>
        </p:nvSpPr>
        <p:spPr>
          <a:xfrm>
            <a:off x="311700" y="251325"/>
            <a:ext cx="85206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Casa da Mulher Brasileira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Solicitação de Casas feitas por 62 municípios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311700" y="1281600"/>
            <a:ext cx="4375500" cy="3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Alagoas: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Santana do Ipanema, Alagoinhas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2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Bahia: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Feira de Santana, Vitória da Conquista, Ilhéu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Ceará: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Caucaia, Limoeiro do Norte, Itapipoca, São Benedito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Distrito Federal: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Ceilândia, Planaltina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Goiás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: Mineiros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Maranhão: 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Barreirinhas, Pinheiro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Minas Gerais: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Poços de Caldas, Juiz de Fora, Almenara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Mato Grosso do Sul: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Ponta Porã, Três Lagoas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Mato Grosso: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Rondonópolis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Pará: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Marajó, Juruti, Santarém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Paraíba: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Cabedelo, 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Cajazeiras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, Conde, Campina Grande, Patos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spcBef>
                <a:spcPts val="1000"/>
              </a:spcBef>
              <a:spcAft>
                <a:spcPts val="0"/>
              </a:spcAft>
              <a:buSzPts val="900"/>
              <a:buFont typeface="Montserrat Medium"/>
              <a:buChar char="●"/>
            </a:pPr>
            <a:r>
              <a:rPr b="1" lang="pt-BR" sz="900"/>
              <a:t>Pernambuco:</a:t>
            </a:r>
            <a:r>
              <a:rPr lang="pt-BR" sz="900">
                <a:latin typeface="Montserrat Medium"/>
                <a:ea typeface="Montserrat Medium"/>
                <a:cs typeface="Montserrat Medium"/>
                <a:sym typeface="Montserrat Medium"/>
              </a:rPr>
              <a:t> Serra Talhada, Caruaru, Petrolina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4572450" y="1281600"/>
            <a:ext cx="4436100" cy="3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Piauí: 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Floriano, Parnaíba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Rio Grande do Norte: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Mossoró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Rondônia: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Cacoal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Rio Grande do Sul: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Passo Fundo, Santana do Livramento, São Leopoldo, Caxias do Sul, Bento Gonçalves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Santa Catarina: 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Joinville, Lages, São José, Blumenau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São Paulo: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Andradina, Barra Bonita, Campinas, Diadema, Guarulhos, Jaboticabal, Sorocaba, Taubaté, Ribeirão Preto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Paraná: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Londrina, Pato Branco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Rio de Janeiro: 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Volta Redonda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Santa Catarina: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Blumenau, Joinville, Lajes, São José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b="1" lang="pt-B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Tocantins:</a:t>
            </a:r>
            <a:r>
              <a:rPr lang="pt-BR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Araguaína, Gurupi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13774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168450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19740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226365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255322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2823613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311145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33992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36696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397492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426275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951" y="45505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13774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170262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200110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229957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2729725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301065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345835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3737500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4028088"/>
            <a:ext cx="129725" cy="1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26" y="4318675"/>
            <a:ext cx="129725" cy="1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/>
          <p:nvPr>
            <p:ph type="title"/>
          </p:nvPr>
        </p:nvSpPr>
        <p:spPr>
          <a:xfrm>
            <a:off x="311700" y="379650"/>
            <a:ext cx="85206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lang="pt-BR" sz="2650">
                <a:solidFill>
                  <a:srgbClr val="5B1C90"/>
                </a:solidFill>
              </a:rPr>
              <a:t>Casa da Mulher Brasileira </a:t>
            </a:r>
            <a:br>
              <a:rPr lang="pt-BR" sz="2400">
                <a:solidFill>
                  <a:srgbClr val="5B1C90"/>
                </a:solidFill>
              </a:rPr>
            </a:br>
            <a:r>
              <a:rPr lang="pt-BR" sz="2200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Orçamento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3">
            <a:alphaModFix/>
          </a:blip>
          <a:srcRect b="23109" l="0" r="0" t="31371"/>
          <a:stretch/>
        </p:blipFill>
        <p:spPr>
          <a:xfrm>
            <a:off x="0" y="2791325"/>
            <a:ext cx="9144000" cy="23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/>
        </p:nvSpPr>
        <p:spPr>
          <a:xfrm>
            <a:off x="7440850" y="4906225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Prefeitura de Salvador</a:t>
            </a:r>
            <a:endParaRPr sz="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360400" y="1337549"/>
            <a:ext cx="2203800" cy="1261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R$ 18 milhões:</a:t>
            </a: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 da Casa da Mulher Brasileira na capital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2717123" y="1358606"/>
            <a:ext cx="2329800" cy="1261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R$ 7,5 milhões:</a:t>
            </a: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 da Casa da Mulher Brasileira no interior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5199850" y="1358616"/>
            <a:ext cx="3703800" cy="1261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R$ 26 milhões:</a:t>
            </a: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total previsto no orçamento do Ministério das Mulheres à construção de Casas da Mulher Brasileira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9" title="Points scored"/>
          <p:cNvPicPr preferRelativeResize="0"/>
          <p:nvPr/>
        </p:nvPicPr>
        <p:blipFill rotWithShape="1">
          <a:blip r:embed="rId3">
            <a:alphaModFix/>
          </a:blip>
          <a:srcRect b="4012" l="0" r="0" t="0"/>
          <a:stretch/>
        </p:blipFill>
        <p:spPr>
          <a:xfrm>
            <a:off x="2680775" y="1591350"/>
            <a:ext cx="6260301" cy="3455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9" name="Google Shape;289;p29"/>
          <p:cNvGraphicFramePr/>
          <p:nvPr/>
        </p:nvGraphicFramePr>
        <p:xfrm>
          <a:off x="387900" y="1831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{F2C5D344-BF7F-4BE0-8DB2-E4684ACBDA10}</a:tableStyleId>
              </a:tblPr>
              <a:tblGrid>
                <a:gridCol w="2425450"/>
              </a:tblGrid>
              <a:tr h="77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Projeto de Lei </a:t>
                      </a:r>
                      <a:br>
                        <a:rPr lang="pt-BR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</a:br>
                      <a:r>
                        <a:rPr lang="pt-BR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Orçamentária Anual </a:t>
                      </a:r>
                      <a:br>
                        <a:rPr lang="pt-BR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</a:br>
                      <a:r>
                        <a:rPr b="1" lang="pt-BR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2015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R$ 236 milhões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Projeto de Lei </a:t>
                      </a:r>
                      <a:br>
                        <a:rPr lang="pt-BR" sz="12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</a:br>
                      <a:r>
                        <a:rPr lang="pt-BR" sz="12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Orçamentária Anual </a:t>
                      </a:r>
                      <a:br>
                        <a:rPr lang="pt-BR" sz="12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</a:br>
                      <a:r>
                        <a:rPr b="1" lang="pt-BR" sz="12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1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R$ 23 milhões</a:t>
                      </a:r>
                      <a:endParaRPr b="1"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90" name="Google Shape;290;p29"/>
          <p:cNvSpPr txBox="1"/>
          <p:nvPr/>
        </p:nvSpPr>
        <p:spPr>
          <a:xfrm>
            <a:off x="8107825" y="1524125"/>
            <a:ext cx="64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480</a:t>
            </a: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1" name="Google Shape;291;p29"/>
          <p:cNvSpPr txBox="1"/>
          <p:nvPr/>
        </p:nvSpPr>
        <p:spPr>
          <a:xfrm>
            <a:off x="3256850" y="1524125"/>
            <a:ext cx="261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Série história (em milhões)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311700" y="445025"/>
            <a:ext cx="8441700" cy="10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16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Orçamento - linha do tempo</a:t>
            </a:r>
            <a:endParaRPr sz="1500">
              <a:solidFill>
                <a:srgbClr val="641F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</a:t>
            </a: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Secretaria de Políticas para Mulheres ao Ministério das Mulheres</a:t>
            </a:r>
            <a:endParaRPr sz="20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311700" y="3008800"/>
            <a:ext cx="6542400" cy="154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Mais de</a:t>
            </a: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$ 300 milhões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investimentos </a:t>
            </a:r>
            <a:b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Casas da Mulher Brasileira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Centros de Referência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desde 2023.</a:t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328950" y="1055800"/>
            <a:ext cx="4028700" cy="1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A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tendimento humanizado e multiprofissional às mulheres em situação violência, com equipes de apoio psicossocial e jurídico.</a:t>
            </a:r>
            <a:b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</a:pP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Número de Centros no Brasil: </a:t>
            </a:r>
            <a:r>
              <a:rPr b="1" lang="pt-BR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306</a:t>
            </a:r>
            <a:endParaRPr b="1"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</a:pP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Inaugurações previstas em 2024:</a:t>
            </a:r>
            <a:r>
              <a:rPr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i="1" sz="9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Centro de Referência de Atendimento à Mulher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00" name="Google Shape;300;p30"/>
          <p:cNvGrpSpPr/>
          <p:nvPr/>
        </p:nvGrpSpPr>
        <p:grpSpPr>
          <a:xfrm>
            <a:off x="4630550" y="875075"/>
            <a:ext cx="4130848" cy="4134851"/>
            <a:chOff x="4701450" y="875075"/>
            <a:chExt cx="4130848" cy="4134851"/>
          </a:xfrm>
        </p:grpSpPr>
        <p:pic>
          <p:nvPicPr>
            <p:cNvPr id="301" name="Google Shape;30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01450" y="875075"/>
              <a:ext cx="4130848" cy="4134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30"/>
            <p:cNvSpPr/>
            <p:nvPr/>
          </p:nvSpPr>
          <p:spPr>
            <a:xfrm>
              <a:off x="7308085" y="157292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7257885" y="16109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7696810" y="168218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7798965" y="19355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7845010" y="195348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7045093" y="141413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7022948" y="138400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7022948" y="145526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6973830" y="11170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6902568" y="152652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6693169" y="168218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561117" y="186426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168121" y="175345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787996" y="230427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311246" y="233326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401436" y="242666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311246" y="25233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4927903" y="21915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6155220" y="270048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6561117" y="274237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6561117" y="298720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6393609" y="303874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6409699" y="334477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6693169" y="329000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6693169" y="34897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6577207" y="34897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6577207" y="3702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6667396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6715724" y="368943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6802695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6738659" y="376070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6802695" y="384767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6764431" y="392679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6802695" y="393464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6731243" y="400590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6831306" y="40860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6873958" y="415729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6973830" y="401477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7051836" y="401477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7129841" y="398194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7214590" y="401477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7257871" y="422855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7129827" y="45152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7022933" y="454423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7077696" y="45152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7006434" y="449915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7077696" y="444398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6973816" y="444398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7045078" y="444398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7045078" y="438921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7006434" y="438921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6693154" y="42998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6731243" y="427729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6802681" y="438921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6667382" y="444398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6632365" y="457041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6764417" y="464168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7360961" y="393464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7034605" y="378904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6945205" y="378904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6886625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6980573" y="383196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7006434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6980573" y="35303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7051836" y="34160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7094195" y="35633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7148959" y="34897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7207817" y="35303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7308070" y="354293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7329133" y="363458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7755888" y="339862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7755888" y="34591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720725" y="34390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7722480" y="351028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8114073" y="34591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8099007" y="34897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7943376" y="35633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7870212" y="358155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797049" y="361419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812114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7870212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7943376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7943376" y="37177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7883377" y="37177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7827151" y="37177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7773733" y="3702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7773733" y="365281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7723885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677254" y="36733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7664090" y="3702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7723885" y="3702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7723885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7797049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7844996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7930417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7773733" y="376927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7858555" y="376508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7468425" y="3702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7404184" y="372407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7482526" y="372407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7439815" y="37445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7404184" y="376927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7504408" y="378904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7446587" y="38158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7379245" y="38158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7482511" y="386031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7517850" y="38158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7625533" y="316567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7349406" y="34160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7308070" y="333453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7214575" y="329000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7220221" y="320716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7077696" y="320716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6973816" y="321994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7220221" y="309441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7186608" y="309441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7129827" y="303874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7129827" y="298720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7186608" y="296081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7220221" y="289882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7186608" y="301177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7379245" y="298720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7349406" y="299975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7329133" y="303447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7329133" y="307101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7360961" y="310799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8151722" y="317925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8170269" y="313589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8222985" y="307101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8170269" y="296277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8207919" y="289882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8085901" y="294051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8014639" y="290687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8114073" y="281267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7954639" y="274237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8099007" y="26848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7943376" y="256030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7625533" y="26426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7446587" y="27138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7368538" y="261793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8099007" y="246642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8067354" y="23755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8318557" y="23755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8279181" y="23755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8350444" y="242666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8483637" y="249793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8430658" y="25233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8430658" y="253768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8483637" y="256030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8294247" y="264262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8350444" y="265950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8350444" y="271388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8306124" y="26848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8243375" y="26848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8243375" y="272327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8294247" y="272327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8294247" y="275609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8232258" y="278514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8243375" y="263717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8196627" y="270048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8554899" y="239516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8491009" y="24045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8452671" y="237553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8569775" y="234595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8601456" y="230427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8626176" y="223300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8626176" y="217178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8626176" y="210051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8582441" y="199760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8569775" y="219645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8569775" y="225886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8511179" y="224776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8530194" y="229237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8483651" y="231110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8523934" y="236056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8530194" y="214498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8491023" y="218962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8452671" y="2233008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8434212" y="228257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8396182" y="221336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8434212" y="21548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8421721" y="209046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8377401" y="213944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8301341" y="223299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8232273" y="2171765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8185028" y="215488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8256290" y="212519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8196642" y="20836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8099021" y="202473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8151737" y="193551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8294262" y="1935511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8396182" y="196757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8014653" y="181053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8170284" y="1787399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8267904" y="1799452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8243389" y="182882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7368553" y="1931226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7379260" y="1981484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7186623" y="1828837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7165472" y="2029153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7165472" y="2139440"/>
              <a:ext cx="71400" cy="71400"/>
            </a:xfrm>
            <a:prstGeom prst="ellipse">
              <a:avLst/>
            </a:prstGeom>
            <a:solidFill>
              <a:srgbClr val="01A858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03" name="Google Shape;5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791" y="213428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791" y="2431964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"/>
          <p:cNvSpPr txBox="1"/>
          <p:nvPr>
            <p:ph type="title"/>
          </p:nvPr>
        </p:nvSpPr>
        <p:spPr>
          <a:xfrm>
            <a:off x="311700" y="445025"/>
            <a:ext cx="83037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Implementação de equipamentos e protocolos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de </a:t>
            </a: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atendimento</a:t>
            </a: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 com foco em mulheres indígenas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10" name="Google Shape;510;p31"/>
          <p:cNvSpPr txBox="1"/>
          <p:nvPr>
            <p:ph idx="1" type="body"/>
          </p:nvPr>
        </p:nvSpPr>
        <p:spPr>
          <a:xfrm>
            <a:off x="311700" y="1562125"/>
            <a:ext cx="4204500" cy="12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Casa da Mulher Brasileira de Dourados/MS: 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unidade terá fluxo e protocolos de atendimento específicos para mulheres indígenas, servindo de referência nacional para as demais Casas e Centros.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1" name="Google Shape;511;p31"/>
          <p:cNvSpPr txBox="1"/>
          <p:nvPr>
            <p:ph idx="1" type="body"/>
          </p:nvPr>
        </p:nvSpPr>
        <p:spPr>
          <a:xfrm>
            <a:off x="311700" y="3208675"/>
            <a:ext cx="4344900" cy="10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pt-BR" sz="1500"/>
              <a:t>Casas da Mulher Indígena: </a:t>
            </a:r>
            <a:br>
              <a:rPr b="1" lang="pt-BR" sz="1500"/>
            </a:b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nova política irá instalar unidades em todos os biomas brasileiros (Amazônia, Caatinga, Cerrado, Mata Atlântica, Pantanal e Pampa).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2" name="Google Shape;512;p31"/>
          <p:cNvSpPr txBox="1"/>
          <p:nvPr/>
        </p:nvSpPr>
        <p:spPr>
          <a:xfrm>
            <a:off x="5007750" y="1698325"/>
            <a:ext cx="26970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Marcado por conflitos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agrários,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Mato Grosso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 Sul (MS) é o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estado com maior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número absoluto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(149) e taxa (15,7 óbitos/ 100 mil)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mortes de mulheres e adolescentes indígenas no Brasil, com destaque para a região de Dourados.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13" name="Google Shape;5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7551" y="1954225"/>
            <a:ext cx="2008052" cy="20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1"/>
          <p:cNvSpPr/>
          <p:nvPr/>
        </p:nvSpPr>
        <p:spPr>
          <a:xfrm>
            <a:off x="4783450" y="1587625"/>
            <a:ext cx="4204500" cy="2677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4294967295" type="subTitle"/>
          </p:nvPr>
        </p:nvSpPr>
        <p:spPr>
          <a:xfrm>
            <a:off x="311700" y="405250"/>
            <a:ext cx="8520600" cy="8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Mais de 20 leis aprovadas em defesa das mulheres</a:t>
            </a:r>
            <a:b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 sz="16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Destaques recentes:</a:t>
            </a:r>
            <a:endParaRPr sz="16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00050" y="1426450"/>
            <a:ext cx="8086800" cy="29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Lei 14.674/2023</a:t>
            </a:r>
            <a:r>
              <a:rPr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Prevê o pagamento de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auxílio-aluguel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decorrência de situação de vulnerabilidade social e econômica da mulher afastada do lar.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Lei nº 14.717/2023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Institui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pensão aos órfãos de mulheres vítimas de feminicídio, com renda inferior a 1/4 do salário mínimo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Lei 14.550/2023 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- Determina </a:t>
            </a:r>
            <a:r>
              <a:rPr b="1" lang="pt-BR" sz="13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proteção imediata para mulheres que denunciam violência doméstica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, independentemente de registro de boletim de ocorrência policial. Também c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oncede o devido valor ao depoimento da vítima e estabelece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que medidas protetivas não têm prazo. </a:t>
            </a:r>
            <a:endParaRPr sz="1300">
              <a:solidFill>
                <a:srgbClr val="FF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Lei  nº 14.713/2023 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- Estabelece o </a:t>
            </a:r>
            <a:r>
              <a:rPr b="1" lang="pt-BR" sz="13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risco de violência doméstica ou familiar como causa impeditiva ao exercício da guarda compartilhada</a:t>
            </a: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66" y="15585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66" y="215143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66" y="27975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66" y="3887289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2"/>
          <p:cNvSpPr/>
          <p:nvPr/>
        </p:nvSpPr>
        <p:spPr>
          <a:xfrm>
            <a:off x="356700" y="3091575"/>
            <a:ext cx="6641400" cy="81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529.690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Mulheres recorreram a medidas protetivas de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urgência em 2023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0" name="Google Shape;520;p32"/>
          <p:cNvSpPr/>
          <p:nvPr/>
        </p:nvSpPr>
        <p:spPr>
          <a:xfrm>
            <a:off x="356700" y="1547925"/>
            <a:ext cx="6641400" cy="134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2"/>
          <p:cNvSpPr txBox="1"/>
          <p:nvPr/>
        </p:nvSpPr>
        <p:spPr>
          <a:xfrm>
            <a:off x="566150" y="1660575"/>
            <a:ext cx="38082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R$ 14 milhões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de investimento em </a:t>
            </a:r>
            <a:r>
              <a:rPr b="1"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tornozeleiras eletrônicas</a:t>
            </a:r>
            <a:r>
              <a:rPr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para agressores em casos de violência doméstica e familiar contra mulheres. 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2" name="Google Shape;522;p32"/>
          <p:cNvSpPr txBox="1"/>
          <p:nvPr/>
        </p:nvSpPr>
        <p:spPr>
          <a:xfrm>
            <a:off x="311700" y="445025"/>
            <a:ext cx="8520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Segurança Pública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23" name="Google Shape;5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125" y="1408938"/>
            <a:ext cx="3936471" cy="260637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2"/>
          <p:cNvSpPr txBox="1"/>
          <p:nvPr/>
        </p:nvSpPr>
        <p:spPr>
          <a:xfrm>
            <a:off x="7188675" y="4015300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 Reprodução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 txBox="1"/>
          <p:nvPr/>
        </p:nvSpPr>
        <p:spPr>
          <a:xfrm>
            <a:off x="311700" y="1609475"/>
            <a:ext cx="4528200" cy="23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</a:pPr>
            <a:r>
              <a:rPr b="1" lang="pt-BR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R$ 100 milhões</a:t>
            </a:r>
            <a:r>
              <a:rPr b="1" lang="pt-BR" sz="12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de repasse para Fundos Estaduais de Segurança Pública para enfrentamento à violência contra mulheres e incentivos a cursos e programas de formação. 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</a:pPr>
            <a:r>
              <a:rPr lang="pt-BR" sz="12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Distribuição de </a:t>
            </a:r>
            <a:r>
              <a:rPr b="1"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268 viaturas</a:t>
            </a:r>
            <a:r>
              <a:rPr b="1" lang="pt-BR" sz="12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com o objetivo de promover o aparelhamento das Patrulhas/Rondas Maria da Penha e das </a:t>
            </a:r>
            <a:r>
              <a:rPr b="1" lang="pt-BR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519</a:t>
            </a:r>
            <a:r>
              <a:rPr lang="pt-BR" sz="15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Delegacias Especializadas de Atendimento à Mulher.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0" name="Google Shape;530;p33"/>
          <p:cNvSpPr/>
          <p:nvPr/>
        </p:nvSpPr>
        <p:spPr>
          <a:xfrm rot="10800000">
            <a:off x="7711800" y="1111825"/>
            <a:ext cx="1120500" cy="1120500"/>
          </a:xfrm>
          <a:prstGeom prst="rtTriangle">
            <a:avLst/>
          </a:prstGeom>
          <a:solidFill>
            <a:srgbClr val="FFCF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3"/>
          <p:cNvSpPr txBox="1"/>
          <p:nvPr/>
        </p:nvSpPr>
        <p:spPr>
          <a:xfrm>
            <a:off x="311700" y="445025"/>
            <a:ext cx="8520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Segurança Pública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32" name="Google Shape;532;p33"/>
          <p:cNvPicPr preferRelativeResize="0"/>
          <p:nvPr/>
        </p:nvPicPr>
        <p:blipFill rotWithShape="1">
          <a:blip r:embed="rId3">
            <a:alphaModFix/>
          </a:blip>
          <a:srcRect b="0" l="0" r="20879" t="0"/>
          <a:stretch/>
        </p:blipFill>
        <p:spPr>
          <a:xfrm>
            <a:off x="4983325" y="1223875"/>
            <a:ext cx="3724073" cy="31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3"/>
          <p:cNvSpPr txBox="1"/>
          <p:nvPr/>
        </p:nvSpPr>
        <p:spPr>
          <a:xfrm rot="5400000">
            <a:off x="7993100" y="3529800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Tânia Rêgo/Agência Brasil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34" name="Google Shape;5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91" y="174623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91" y="2865089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4"/>
          <p:cNvSpPr txBox="1"/>
          <p:nvPr>
            <p:ph idx="4294967295" type="ctrTitle"/>
          </p:nvPr>
        </p:nvSpPr>
        <p:spPr>
          <a:xfrm>
            <a:off x="311708" y="141342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Igualdade, A</a:t>
            </a:r>
            <a:r>
              <a:rPr lang="pt-BR"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utonomia Econômica </a:t>
            </a:r>
            <a:br>
              <a:rPr lang="pt-BR"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 sz="25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 Política de Cuidados</a:t>
            </a:r>
            <a:endParaRPr sz="25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 ExtraBold"/>
                <a:ea typeface="Montserrat ExtraBold"/>
                <a:cs typeface="Montserrat ExtraBold"/>
                <a:sym typeface="Montserrat ExtraBold"/>
              </a:rPr>
              <a:t>Igualdade Salarial entre Mulheres e Homens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46" name="Google Shape;546;p35"/>
          <p:cNvSpPr txBox="1"/>
          <p:nvPr>
            <p:ph idx="1" type="body"/>
          </p:nvPr>
        </p:nvSpPr>
        <p:spPr>
          <a:xfrm>
            <a:off x="311700" y="1152475"/>
            <a:ext cx="8520600" cy="18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Lei 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ancionada em julho de 2023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Ineditismo da lei: relatório de transparência, multa e fiscalização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Dados do 1º Relatório de Transparência Salarial entre Mulheres e Homens (março/2024):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5B1C9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5B1C90"/>
                </a:solidFill>
              </a:rPr>
              <a:t>                           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                                                        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</p:txBody>
      </p:sp>
      <p:pic>
        <p:nvPicPr>
          <p:cNvPr id="547" name="Google Shape;5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6" y="122612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6" y="156102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6" y="1881025"/>
            <a:ext cx="272077" cy="2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5"/>
          <p:cNvSpPr/>
          <p:nvPr/>
        </p:nvSpPr>
        <p:spPr>
          <a:xfrm>
            <a:off x="864325" y="2373550"/>
            <a:ext cx="31131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49.587</a:t>
            </a:r>
            <a:r>
              <a:rPr lang="pt-BR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empresas</a:t>
            </a:r>
            <a:endParaRPr/>
          </a:p>
        </p:txBody>
      </p:sp>
      <p:sp>
        <p:nvSpPr>
          <p:cNvPr id="551" name="Google Shape;551;p35"/>
          <p:cNvSpPr/>
          <p:nvPr/>
        </p:nvSpPr>
        <p:spPr>
          <a:xfrm>
            <a:off x="4279575" y="2373550"/>
            <a:ext cx="39123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17,7 milhões</a:t>
            </a:r>
            <a:r>
              <a:rPr lang="pt-BR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empregados(as)</a:t>
            </a:r>
            <a:endParaRPr/>
          </a:p>
        </p:txBody>
      </p:sp>
      <p:sp>
        <p:nvSpPr>
          <p:cNvPr id="552" name="Google Shape;552;p35"/>
          <p:cNvSpPr/>
          <p:nvPr/>
        </p:nvSpPr>
        <p:spPr>
          <a:xfrm>
            <a:off x="864325" y="3267575"/>
            <a:ext cx="7327800" cy="747000"/>
          </a:xfrm>
          <a:prstGeom prst="roundRect">
            <a:avLst>
              <a:gd fmla="val 16667" name="adj"/>
            </a:avLst>
          </a:prstGeom>
          <a:solidFill>
            <a:srgbClr val="DED8FF"/>
          </a:solidFill>
          <a:ln cap="flat" cmpd="sng" w="9525">
            <a:solidFill>
              <a:srgbClr val="DED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19,4%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é o percentual que as mulheres recebem a menos do que os homens.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6"/>
          <p:cNvSpPr txBox="1"/>
          <p:nvPr>
            <p:ph type="title"/>
          </p:nvPr>
        </p:nvSpPr>
        <p:spPr>
          <a:xfrm>
            <a:off x="311700" y="445025"/>
            <a:ext cx="8520600" cy="9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/>
              <a:t>Igualdade Salarial entre Mulheres e Homens</a:t>
            </a:r>
            <a:endParaRPr sz="26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pt-BR" sz="2200">
                <a:latin typeface="Montserrat SemiBold"/>
                <a:ea typeface="Montserrat SemiBold"/>
                <a:cs typeface="Montserrat SemiBold"/>
                <a:sym typeface="Montserrat SemiBold"/>
              </a:rPr>
              <a:t>Mulheres negras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8" name="Google Shape;5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523" y="1291525"/>
            <a:ext cx="3827050" cy="31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6"/>
          <p:cNvSpPr txBox="1"/>
          <p:nvPr/>
        </p:nvSpPr>
        <p:spPr>
          <a:xfrm>
            <a:off x="311700" y="1907750"/>
            <a:ext cx="3472200" cy="15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R$ 3.040,89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é a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remuneração média da mulher negra, que corresponde a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68% da média,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enquanto a dos homens não-negros é de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R$ 5.718,40 - 27,9% superior à média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7"/>
          <p:cNvSpPr txBox="1"/>
          <p:nvPr>
            <p:ph idx="1" type="body"/>
          </p:nvPr>
        </p:nvSpPr>
        <p:spPr>
          <a:xfrm>
            <a:off x="311700" y="1152475"/>
            <a:ext cx="85206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De forma inédita, foram apresentados dados que indicam se as empresas têm, efetivamente, políticas de incentivo à contratação, permanência e ascensão profissional das mulheres. O Relatório aponta que: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Apenas </a:t>
            </a:r>
            <a:r>
              <a:rPr b="1" lang="pt-BR" sz="1400"/>
              <a:t>32,6%</a:t>
            </a:r>
            <a:r>
              <a:rPr lang="pt-BR" sz="1400"/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das empresas têm políticas de incentivo à contratação de mulheres; o valor é ainda menor quando se consideram grupos específicos de mulheres: negras </a:t>
            </a:r>
            <a:r>
              <a:rPr lang="pt-BR" sz="1400"/>
              <a:t>(</a:t>
            </a:r>
            <a:r>
              <a:rPr b="1" lang="pt-BR" sz="1400"/>
              <a:t>26,4%</a:t>
            </a:r>
            <a:r>
              <a:rPr lang="pt-BR" sz="1400"/>
              <a:t>)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; mulheres com deficiência</a:t>
            </a:r>
            <a:r>
              <a:rPr lang="pt-BR" sz="1400"/>
              <a:t> (</a:t>
            </a:r>
            <a:r>
              <a:rPr b="1" lang="pt-BR" sz="1400"/>
              <a:t>23,3%</a:t>
            </a:r>
            <a:r>
              <a:rPr lang="pt-BR" sz="1400"/>
              <a:t>)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; LBTQIAP+ </a:t>
            </a:r>
            <a:r>
              <a:rPr lang="pt-BR" sz="1400"/>
              <a:t>(</a:t>
            </a:r>
            <a:r>
              <a:rPr b="1" lang="pt-BR" sz="1400"/>
              <a:t>20,6%</a:t>
            </a:r>
            <a:r>
              <a:rPr lang="pt-BR" sz="1400"/>
              <a:t>)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; mulheres chefes de família </a:t>
            </a:r>
            <a:r>
              <a:rPr lang="pt-BR" sz="1400"/>
              <a:t>(</a:t>
            </a:r>
            <a:r>
              <a:rPr b="1" lang="pt-BR" sz="1400"/>
              <a:t>22,4%</a:t>
            </a:r>
            <a:r>
              <a:rPr lang="pt-BR" sz="1400"/>
              <a:t>)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; mulheres vítimas de violência </a:t>
            </a:r>
            <a:r>
              <a:rPr lang="pt-BR" sz="1400"/>
              <a:t>(</a:t>
            </a:r>
            <a:r>
              <a:rPr b="1" lang="pt-BR" sz="1400"/>
              <a:t>5,4%</a:t>
            </a:r>
            <a:r>
              <a:rPr lang="pt-BR" sz="1400"/>
              <a:t>);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38,3%</a:t>
            </a:r>
            <a:r>
              <a:rPr lang="pt-BR" sz="1400"/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declararam que adotam políticas para promoção de mulheres a cargos de direção e gerência;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39,7%</a:t>
            </a:r>
            <a:r>
              <a:rPr lang="pt-BR" sz="1400"/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adotam políticas como de flexibilização de regime de trabalho para apoio à parentalidade;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17,7%</a:t>
            </a:r>
            <a:r>
              <a:rPr lang="pt-BR" sz="1400"/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de licença maternidade/paternidade estendida e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00"/>
              <a:buChar char="●"/>
            </a:pPr>
            <a:r>
              <a:rPr b="1" lang="pt-BR" sz="1400"/>
              <a:t>21,4%</a:t>
            </a:r>
            <a:r>
              <a:rPr lang="pt-BR" sz="1400"/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auxílio-creche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5" name="Google Shape;56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 ExtraBold"/>
                <a:ea typeface="Montserrat ExtraBold"/>
                <a:cs typeface="Montserrat ExtraBold"/>
                <a:sym typeface="Montserrat ExtraBold"/>
              </a:rPr>
              <a:t>Igualdade Salarial entre Mulheres e Homens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66" name="Google Shape;5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01" y="202512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01" y="3031263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01" y="3600188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01" y="4145688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01" y="4488913"/>
            <a:ext cx="272077" cy="26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8"/>
          <p:cNvSpPr txBox="1"/>
          <p:nvPr>
            <p:ph type="title"/>
          </p:nvPr>
        </p:nvSpPr>
        <p:spPr>
          <a:xfrm>
            <a:off x="311700" y="445025"/>
            <a:ext cx="85206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Relatório respeita a </a:t>
            </a:r>
            <a:r>
              <a:rPr lang="pt-BR" sz="2400">
                <a:solidFill>
                  <a:srgbClr val="5B1C90"/>
                </a:solidFill>
              </a:rPr>
              <a:t>Lei Geral de Proteção de Dados</a:t>
            </a:r>
            <a:endParaRPr sz="2400">
              <a:solidFill>
                <a:srgbClr val="5B1C90"/>
              </a:solidFill>
            </a:endParaRPr>
          </a:p>
        </p:txBody>
      </p:sp>
      <p:sp>
        <p:nvSpPr>
          <p:cNvPr id="576" name="Google Shape;576;p38"/>
          <p:cNvSpPr/>
          <p:nvPr/>
        </p:nvSpPr>
        <p:spPr>
          <a:xfrm>
            <a:off x="321300" y="1771763"/>
            <a:ext cx="8501400" cy="184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Os dados  dos relatórios serão anonimizados, observada a proteção de dados pessoais de que trata a Lei Geral de Proteção de Dados (LGPD), Lei nº 13.709/2018.</a:t>
            </a:r>
            <a:endParaRPr/>
          </a:p>
        </p:txBody>
      </p:sp>
      <p:pic>
        <p:nvPicPr>
          <p:cNvPr id="577" name="Google Shape;5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950" y="1522837"/>
            <a:ext cx="464125" cy="48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9"/>
          <p:cNvSpPr/>
          <p:nvPr/>
        </p:nvSpPr>
        <p:spPr>
          <a:xfrm rot="10800000">
            <a:off x="7700275" y="1205125"/>
            <a:ext cx="1120500" cy="1120500"/>
          </a:xfrm>
          <a:prstGeom prst="rtTriangle">
            <a:avLst/>
          </a:prstGeom>
          <a:solidFill>
            <a:srgbClr val="04C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9"/>
          <p:cNvSpPr txBox="1"/>
          <p:nvPr>
            <p:ph idx="1" type="body"/>
          </p:nvPr>
        </p:nvSpPr>
        <p:spPr>
          <a:xfrm>
            <a:off x="278250" y="1221475"/>
            <a:ext cx="4274700" cy="10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Criado em 2005, e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stimula empresas a adotarem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medidas que </a:t>
            </a:r>
            <a:r>
              <a:rPr b="1" lang="pt-BR" sz="1300">
                <a:solidFill>
                  <a:schemeClr val="dk1"/>
                </a:solidFill>
              </a:rPr>
              <a:t>ampli</a:t>
            </a:r>
            <a:r>
              <a:rPr b="1" lang="pt-BR" sz="1300"/>
              <a:t>em</a:t>
            </a:r>
            <a:r>
              <a:rPr b="1" lang="pt-BR" sz="1300">
                <a:solidFill>
                  <a:schemeClr val="dk1"/>
                </a:solidFill>
              </a:rPr>
              <a:t> a inserção, a permanência e a ascensão profissiona</a:t>
            </a:r>
            <a:r>
              <a:rPr b="1" lang="pt-BR" sz="1300"/>
              <a:t>l </a:t>
            </a:r>
            <a:r>
              <a:rPr b="1" lang="pt-BR" sz="1300">
                <a:solidFill>
                  <a:schemeClr val="dk1"/>
                </a:solidFill>
              </a:rPr>
              <a:t>das mulheres no mercado de trabalho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4" name="Google Shape;584;p39"/>
          <p:cNvSpPr txBox="1"/>
          <p:nvPr>
            <p:ph type="title"/>
          </p:nvPr>
        </p:nvSpPr>
        <p:spPr>
          <a:xfrm>
            <a:off x="311700" y="445025"/>
            <a:ext cx="8439000" cy="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/>
              <a:t>Programa Pró-Equidade de Gênero e Raça</a:t>
            </a:r>
            <a:endParaRPr sz="2400"/>
          </a:p>
        </p:txBody>
      </p:sp>
      <p:sp>
        <p:nvSpPr>
          <p:cNvPr id="585" name="Google Shape;585;p39"/>
          <p:cNvSpPr txBox="1"/>
          <p:nvPr>
            <p:ph idx="1" type="body"/>
          </p:nvPr>
        </p:nvSpPr>
        <p:spPr>
          <a:xfrm>
            <a:off x="311700" y="2433575"/>
            <a:ext cx="4207800" cy="22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7</a:t>
            </a: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ª edição/2023:</a:t>
            </a:r>
            <a:r>
              <a:rPr lang="pt-BR"/>
              <a:t> </a:t>
            </a:r>
            <a:r>
              <a:rPr b="1" lang="pt-BR"/>
              <a:t>103 empresas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participantes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Mais de </a:t>
            </a:r>
            <a:r>
              <a:rPr b="1" lang="pt-BR"/>
              <a:t>R$ 680 bilhões </a:t>
            </a: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movimentados na economia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Montserrat Medium"/>
              <a:buChar char="●"/>
            </a:pPr>
            <a:r>
              <a:rPr b="1" lang="pt-BR"/>
              <a:t>191 empresas/organizações </a:t>
            </a: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 envolvidas em 6 edições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86" name="Google Shape;5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2571650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3248187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3924725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9"/>
          <p:cNvPicPr preferRelativeResize="0"/>
          <p:nvPr/>
        </p:nvPicPr>
        <p:blipFill rotWithShape="1">
          <a:blip r:embed="rId4">
            <a:alphaModFix/>
          </a:blip>
          <a:srcRect b="0" l="7487" r="8669" t="0"/>
          <a:stretch/>
        </p:blipFill>
        <p:spPr>
          <a:xfrm>
            <a:off x="4711750" y="1329124"/>
            <a:ext cx="3965624" cy="315452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9"/>
          <p:cNvSpPr txBox="1"/>
          <p:nvPr/>
        </p:nvSpPr>
        <p:spPr>
          <a:xfrm>
            <a:off x="4711750" y="4483650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0"/>
          <p:cNvSpPr txBox="1"/>
          <p:nvPr/>
        </p:nvSpPr>
        <p:spPr>
          <a:xfrm>
            <a:off x="652525" y="1877625"/>
            <a:ext cx="3722700" cy="23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Adequação de uniformes e equipamentos de proteção para mulheres;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Criação de mecanismos para promoção de carreiras e ascensão profissional;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Incentivo à entrada de mulheres em áreas tecnológicas;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96" name="Google Shape;59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Programa Pró-Equidade de Gênero e Raça</a:t>
            </a:r>
            <a:endParaRPr/>
          </a:p>
        </p:txBody>
      </p:sp>
      <p:sp>
        <p:nvSpPr>
          <p:cNvPr id="597" name="Google Shape;597;p40"/>
          <p:cNvSpPr txBox="1"/>
          <p:nvPr/>
        </p:nvSpPr>
        <p:spPr>
          <a:xfrm>
            <a:off x="652525" y="1276375"/>
            <a:ext cx="410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Ações de destaque </a:t>
            </a:r>
            <a:endParaRPr sz="2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8" name="Google Shape;598;p40"/>
          <p:cNvSpPr txBox="1"/>
          <p:nvPr/>
        </p:nvSpPr>
        <p:spPr>
          <a:xfrm>
            <a:off x="4692150" y="1877625"/>
            <a:ext cx="3846600" cy="23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Adoção de linguagem inclusiva nas documentações da empresa/organização;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Garantia da presença de mulheres negras nas peças publicitárias; 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Disseminação da cultura de equidade de gênero e raça para as empresas de relacionamento.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99" name="Google Shape;5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6" y="196257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6" y="282017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6" y="367777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76" y="196257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76" y="282017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76" y="3440500"/>
            <a:ext cx="272077" cy="2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0"/>
          <p:cNvSpPr/>
          <p:nvPr/>
        </p:nvSpPr>
        <p:spPr>
          <a:xfrm>
            <a:off x="424650" y="1199625"/>
            <a:ext cx="8294700" cy="3174900"/>
          </a:xfrm>
          <a:prstGeom prst="roundRect">
            <a:avLst>
              <a:gd fmla="val 5952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1"/>
          <p:cNvSpPr/>
          <p:nvPr/>
        </p:nvSpPr>
        <p:spPr>
          <a:xfrm>
            <a:off x="5212800" y="3333400"/>
            <a:ext cx="1120500" cy="1120500"/>
          </a:xfrm>
          <a:prstGeom prst="rtTriangle">
            <a:avLst/>
          </a:prstGeom>
          <a:solidFill>
            <a:srgbClr val="FFCF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1"/>
          <p:cNvSpPr txBox="1"/>
          <p:nvPr>
            <p:ph type="title"/>
          </p:nvPr>
        </p:nvSpPr>
        <p:spPr>
          <a:xfrm>
            <a:off x="311700" y="1274875"/>
            <a:ext cx="4683600" cy="30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5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Programa Beatriz Nascimento de Mulheres na Ciência</a:t>
            </a:r>
            <a:endParaRPr b="1" sz="1750">
              <a:solidFill>
                <a:srgbClr val="5B1C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R$ 6 milhões</a:t>
            </a:r>
            <a:r>
              <a:rPr lang="pt-BR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a concessão de bolsas de doutorado-sanduíche e pós-doutorado no exterior,e bolsas de doutorado sanduíche e pós-doutorado no exterior dedicado a mulheres negras, indígenas, quilombolas e ciganas.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5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  <a:t>Programa Meninas nas Ciências Exatas, Engenharias e Computação</a:t>
            </a:r>
            <a:r>
              <a:rPr b="1" lang="pt-BR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22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R$ 100 milhões</a:t>
            </a: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vai apoiar projetos que estimulem o ingresso, a formação e a permanência de meninas e mulheres nas Ciências Exatas, Engenharias e na Computação.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12" name="Google Shape;61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Mulheres e m</a:t>
            </a: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eninas nas Ciências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13" name="Google Shape;613;p41"/>
          <p:cNvPicPr preferRelativeResize="0"/>
          <p:nvPr/>
        </p:nvPicPr>
        <p:blipFill rotWithShape="1">
          <a:blip r:embed="rId3">
            <a:alphaModFix/>
          </a:blip>
          <a:srcRect b="7603" l="11478" r="20963" t="3987"/>
          <a:stretch/>
        </p:blipFill>
        <p:spPr>
          <a:xfrm>
            <a:off x="5334025" y="1202025"/>
            <a:ext cx="3606026" cy="314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228675"/>
            <a:ext cx="5831100" cy="33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8371" lvl="0" marL="457200" rtl="0" algn="l">
              <a:spcBef>
                <a:spcPts val="0"/>
              </a:spcBef>
              <a:spcAft>
                <a:spcPts val="0"/>
              </a:spcAft>
              <a:buSzPts val="1256"/>
              <a:buFont typeface="Montserrat Medium"/>
              <a:buChar char="●"/>
            </a:pP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Escuta de representantes do Conselho Estadual da Mulher (RS) que revelou denúncias de abusos em abrigos;</a:t>
            </a:r>
            <a:endParaRPr sz="1256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8371" lvl="0" marL="457200" rtl="0" algn="l">
              <a:spcBef>
                <a:spcPts val="1000"/>
              </a:spcBef>
              <a:spcAft>
                <a:spcPts val="0"/>
              </a:spcAft>
              <a:buSzPts val="1256"/>
              <a:buFont typeface="Montserrat Medium"/>
              <a:buChar char="●"/>
            </a:pP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Campanha com os Correios para doação de objetos para mulheres e crianças;</a:t>
            </a:r>
            <a:endParaRPr sz="1256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8371" lvl="0" marL="457200" rtl="0" algn="l">
              <a:spcBef>
                <a:spcPts val="1000"/>
              </a:spcBef>
              <a:spcAft>
                <a:spcPts val="0"/>
              </a:spcAft>
              <a:buSzPts val="1256"/>
              <a:buFont typeface="Montserrat Medium"/>
              <a:buChar char="●"/>
            </a:pP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Elaboração do documento </a:t>
            </a:r>
            <a:r>
              <a:rPr b="1" lang="pt-BR" sz="1256"/>
              <a:t>“Diretrizes de Proteção às Mulheres e Meninas em Situações de Emergências Climáticas”</a:t>
            </a: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, em conjunto com ONU Mulheres e movimentos de mulheres do estado, encaminhado ao governo do RS;</a:t>
            </a:r>
            <a:endParaRPr sz="1256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8371" lvl="0" marL="457200" rtl="0" algn="l">
              <a:spcBef>
                <a:spcPts val="1000"/>
              </a:spcBef>
              <a:spcAft>
                <a:spcPts val="0"/>
              </a:spcAft>
              <a:buSzPts val="1256"/>
              <a:buFont typeface="Montserrat Medium"/>
              <a:buChar char="●"/>
            </a:pP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Envio de equipe do Ministério das Mulheres para atuação no estado;</a:t>
            </a:r>
            <a:endParaRPr sz="1256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8371" lvl="0" marL="457200" rtl="0" algn="l">
              <a:spcBef>
                <a:spcPts val="1000"/>
              </a:spcBef>
              <a:spcAft>
                <a:spcPts val="1000"/>
              </a:spcAft>
              <a:buSzPts val="1256"/>
              <a:buFont typeface="Montserrat Medium"/>
              <a:buChar char="●"/>
            </a:pPr>
            <a:r>
              <a:rPr lang="pt-BR" sz="1256">
                <a:latin typeface="Montserrat Medium"/>
                <a:ea typeface="Montserrat Medium"/>
                <a:cs typeface="Montserrat Medium"/>
                <a:sym typeface="Montserrat Medium"/>
              </a:rPr>
              <a:t>Elaboração de </a:t>
            </a:r>
            <a:r>
              <a:rPr b="1" lang="pt-BR" sz="1256"/>
              <a:t>Plano de Ação do Ministério das Mulheres.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Ações para o Rio Grande do Sul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16" y="13378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16" y="18940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16" y="248071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16" y="347773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16" y="403888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0185" y="975325"/>
            <a:ext cx="2908403" cy="358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2"/>
          <p:cNvSpPr/>
          <p:nvPr/>
        </p:nvSpPr>
        <p:spPr>
          <a:xfrm>
            <a:off x="266450" y="1778263"/>
            <a:ext cx="6601800" cy="20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Cidadania Fiscal para as Mulheres</a:t>
            </a:r>
            <a:endParaRPr/>
          </a:p>
        </p:txBody>
      </p:sp>
      <p:sp>
        <p:nvSpPr>
          <p:cNvPr id="620" name="Google Shape;620;p42"/>
          <p:cNvSpPr txBox="1"/>
          <p:nvPr>
            <p:ph idx="1" type="body"/>
          </p:nvPr>
        </p:nvSpPr>
        <p:spPr>
          <a:xfrm>
            <a:off x="434875" y="1778263"/>
            <a:ext cx="4873200" cy="197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Montserrat ExtraBold"/>
                <a:ea typeface="Montserrat ExtraBold"/>
                <a:cs typeface="Montserrat ExtraBold"/>
                <a:sym typeface="Montserrat ExtraBold"/>
              </a:rPr>
              <a:t>Programa Desenrola</a:t>
            </a:r>
            <a:endParaRPr sz="17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750"/>
              </a:spcBef>
              <a:spcAft>
                <a:spcPts val="75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Nas fases 1 e 2 foram atendidos 10,7 milhões de brasileiros,</a:t>
            </a:r>
            <a:r>
              <a:rPr lang="pt-BR" sz="17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700"/>
              <a:t>54,83% são mulheres</a:t>
            </a:r>
            <a:r>
              <a:rPr lang="pt-BR" sz="1700"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Principais serviços renegociados: financeiros, seguros, comércio, conta de luz, educação, conta de água, conta de telefone, emprego de pequeno porte.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621" name="Google Shape;621;p42"/>
          <p:cNvPicPr preferRelativeResize="0"/>
          <p:nvPr/>
        </p:nvPicPr>
        <p:blipFill rotWithShape="1">
          <a:blip r:embed="rId3">
            <a:alphaModFix/>
          </a:blip>
          <a:srcRect b="0" l="15814" r="17148" t="0"/>
          <a:stretch/>
        </p:blipFill>
        <p:spPr>
          <a:xfrm>
            <a:off x="5670975" y="1253138"/>
            <a:ext cx="3161325" cy="30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3"/>
          <p:cNvSpPr/>
          <p:nvPr/>
        </p:nvSpPr>
        <p:spPr>
          <a:xfrm>
            <a:off x="7475625" y="4523450"/>
            <a:ext cx="14883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3"/>
          <p:cNvSpPr/>
          <p:nvPr/>
        </p:nvSpPr>
        <p:spPr>
          <a:xfrm>
            <a:off x="396825" y="1720725"/>
            <a:ext cx="6651000" cy="1236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Reúne diretrizes e organiza políticas novas - como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lavanderias </a:t>
            </a:r>
            <a:b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comunitárias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cozinhas públicas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e já existentes - como escolas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tempo integral e casas para assistência de pessoas idosas ou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 deficiência.</a:t>
            </a:r>
            <a:endParaRPr sz="1200"/>
          </a:p>
        </p:txBody>
      </p:sp>
      <p:sp>
        <p:nvSpPr>
          <p:cNvPr id="628" name="Google Shape;628;p43"/>
          <p:cNvSpPr txBox="1"/>
          <p:nvPr>
            <p:ph type="title"/>
          </p:nvPr>
        </p:nvSpPr>
        <p:spPr>
          <a:xfrm>
            <a:off x="311700" y="410075"/>
            <a:ext cx="8520600" cy="10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/>
              <a:t>Política do Cuidado</a:t>
            </a:r>
            <a:endParaRPr sz="265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52105"/>
              <a:buFont typeface="Arial"/>
              <a:buNone/>
            </a:pPr>
            <a:r>
              <a:rPr lang="pt-BR" sz="2111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Elaboração da Política Nacional de Cuidados e do Plano Nacional </a:t>
            </a:r>
            <a:br>
              <a:rPr lang="pt-BR" sz="2111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pt-BR" sz="2111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Cuidados</a:t>
            </a:r>
            <a:endParaRPr sz="2400"/>
          </a:p>
        </p:txBody>
      </p:sp>
      <p:sp>
        <p:nvSpPr>
          <p:cNvPr id="629" name="Google Shape;629;p43"/>
          <p:cNvSpPr txBox="1"/>
          <p:nvPr/>
        </p:nvSpPr>
        <p:spPr>
          <a:xfrm rot="5400000">
            <a:off x="8117925" y="2074425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Foto: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30" name="Google Shape;630;p43"/>
          <p:cNvPicPr preferRelativeResize="0"/>
          <p:nvPr/>
        </p:nvPicPr>
        <p:blipFill rotWithShape="1">
          <a:blip r:embed="rId3">
            <a:alphaModFix/>
          </a:blip>
          <a:srcRect b="12149" l="7332" r="8293" t="3476"/>
          <a:stretch/>
        </p:blipFill>
        <p:spPr>
          <a:xfrm>
            <a:off x="6161200" y="1448750"/>
            <a:ext cx="2671027" cy="17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3"/>
          <p:cNvSpPr/>
          <p:nvPr/>
        </p:nvSpPr>
        <p:spPr>
          <a:xfrm>
            <a:off x="396825" y="3375525"/>
            <a:ext cx="8435400" cy="159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Ministério das Mulheres destinou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R$ 6 milhões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por meio de editais, para ações de formação com mulheres em autonomia econômica e cuidados e para construção de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lavanderias públicas comunitárias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edital da construção das lavanderias, prevendo destinação de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R$ 2,6 milhões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foi lançado em novembro para estados e municípios apresentarem propostas. É uma iniciativa inédita no país, resultado das demandas das mulheres.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4"/>
          <p:cNvSpPr txBox="1"/>
          <p:nvPr>
            <p:ph type="title"/>
          </p:nvPr>
        </p:nvSpPr>
        <p:spPr>
          <a:xfrm>
            <a:off x="311700" y="445025"/>
            <a:ext cx="8520600" cy="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Política do Cuidado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Grupo de Trabalho Interministerial: MMulheres e MDS</a:t>
            </a:r>
            <a:endParaRPr sz="2000"/>
          </a:p>
        </p:txBody>
      </p:sp>
      <p:sp>
        <p:nvSpPr>
          <p:cNvPr id="637" name="Google Shape;637;p44"/>
          <p:cNvSpPr txBox="1"/>
          <p:nvPr>
            <p:ph idx="1" type="body"/>
          </p:nvPr>
        </p:nvSpPr>
        <p:spPr>
          <a:xfrm>
            <a:off x="311700" y="1421825"/>
            <a:ext cx="8520600" cy="16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No âmbito do GTI, foram realizadas </a:t>
            </a:r>
            <a:r>
              <a:rPr b="1" lang="pt-BR" sz="1600">
                <a:highlight>
                  <a:srgbClr val="FFFFFF"/>
                </a:highlight>
              </a:rPr>
              <a:t>29 atividades</a:t>
            </a:r>
            <a:r>
              <a:rPr lang="pt-BR" sz="14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de escuta sobre a Política Nacional de Cuidados, com </a:t>
            </a:r>
            <a:r>
              <a:rPr b="1" lang="pt-BR" sz="1600">
                <a:highlight>
                  <a:srgbClr val="FFFFFF"/>
                </a:highlight>
              </a:rPr>
              <a:t>453 participantes</a:t>
            </a:r>
            <a:r>
              <a:rPr lang="pt-BR" sz="14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. As rodas de escuta envolveram segmentos diretamente ligados a temáticas e instâncias correlatas: mulheres rurais; mulheres indígenas; mulheres catadoras de materiais recicláveis; trabalhadoras domésticas remuneradas; mulheres das ilhas (Belém/PA); trabalhadoras não remuneradas do cuidado; dentre outras.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8" name="Google Shape;638;p44"/>
          <p:cNvSpPr/>
          <p:nvPr/>
        </p:nvSpPr>
        <p:spPr>
          <a:xfrm>
            <a:off x="405600" y="3258225"/>
            <a:ext cx="8426700" cy="107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2023, também foi disponibilizada a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Consulta Pública sobre o Marco Conceitual da Política Nacional de Cuidados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que contou com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174 participantes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que apresentaram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478 propostas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5"/>
          <p:cNvSpPr/>
          <p:nvPr/>
        </p:nvSpPr>
        <p:spPr>
          <a:xfrm rot="10800000">
            <a:off x="7797375" y="445025"/>
            <a:ext cx="1120500" cy="1120500"/>
          </a:xfrm>
          <a:prstGeom prst="rtTriangle">
            <a:avLst/>
          </a:prstGeom>
          <a:solidFill>
            <a:srgbClr val="8629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5"/>
          <p:cNvSpPr/>
          <p:nvPr/>
        </p:nvSpPr>
        <p:spPr>
          <a:xfrm>
            <a:off x="5177325" y="3583200"/>
            <a:ext cx="1120500" cy="1120500"/>
          </a:xfrm>
          <a:prstGeom prst="rtTriangle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5"/>
          <p:cNvSpPr/>
          <p:nvPr/>
        </p:nvSpPr>
        <p:spPr>
          <a:xfrm>
            <a:off x="7413950" y="4490900"/>
            <a:ext cx="1503900" cy="4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5"/>
          <p:cNvSpPr txBox="1"/>
          <p:nvPr>
            <p:ph type="title"/>
          </p:nvPr>
        </p:nvSpPr>
        <p:spPr>
          <a:xfrm>
            <a:off x="311700" y="445025"/>
            <a:ext cx="8520600" cy="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Política do Cuidado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Troca de experiências: Colômbia</a:t>
            </a:r>
            <a:endParaRPr sz="2000"/>
          </a:p>
        </p:txBody>
      </p:sp>
      <p:sp>
        <p:nvSpPr>
          <p:cNvPr id="647" name="Google Shape;647;p45"/>
          <p:cNvSpPr txBox="1"/>
          <p:nvPr>
            <p:ph idx="1" type="body"/>
          </p:nvPr>
        </p:nvSpPr>
        <p:spPr>
          <a:xfrm>
            <a:off x="311700" y="1421825"/>
            <a:ext cx="4535400" cy="3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Em visita à Colômbia, a ministra Cida Gonçalves, junto com o ministro Wellington Dias, conheceu uma das </a:t>
            </a:r>
            <a:r>
              <a:rPr b="1" lang="pt-BR" sz="1600">
                <a:highlight>
                  <a:srgbClr val="FFFFFF"/>
                </a:highlight>
              </a:rPr>
              <a:t>“Manzana del Cuidado”</a:t>
            </a:r>
            <a:r>
              <a:rPr lang="pt-BR" sz="14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, em Teusaquillo. As “manzanas”, ou quarteirões de cuidados, funcionam como centros de ajuda, educação e entretenimento, e oferecem diversos serviços gratuitos a mulheres e a seus familiares, para que possam dar continuidade a projetos interrompidos em razão da sobrecarga dos trabalhos. Um dos objetivos do local é reduzir o tempo que as pessoas dedicam ao cuidado.</a:t>
            </a:r>
            <a:endParaRPr sz="1400"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48" name="Google Shape;64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350" y="529484"/>
            <a:ext cx="3544800" cy="20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350" y="2610835"/>
            <a:ext cx="3544800" cy="2003178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5"/>
          <p:cNvSpPr txBox="1"/>
          <p:nvPr/>
        </p:nvSpPr>
        <p:spPr>
          <a:xfrm>
            <a:off x="7320975" y="4640150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Fotos: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6"/>
          <p:cNvSpPr txBox="1"/>
          <p:nvPr>
            <p:ph type="title"/>
          </p:nvPr>
        </p:nvSpPr>
        <p:spPr>
          <a:xfrm>
            <a:off x="311700" y="445025"/>
            <a:ext cx="85206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Política de Cuidado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Ações na área da Educação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6" name="Google Shape;656;p46"/>
          <p:cNvSpPr txBox="1"/>
          <p:nvPr>
            <p:ph idx="1" type="body"/>
          </p:nvPr>
        </p:nvSpPr>
        <p:spPr>
          <a:xfrm>
            <a:off x="311700" y="1405075"/>
            <a:ext cx="8520600" cy="22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pt-BR"/>
              <a:t>Escolas de Tempo Integral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R$ 9 bilhões investidos para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creches e pré-escolas e aquisição de novos ônibus de transporte escolar.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pt-BR"/>
              <a:t>Programa Nacional de Alimentação Escolar: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reajuste de 39% na transferência de recursos.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1" lang="pt-BR"/>
              <a:t>Programa Pé-de-Meia: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incentivo financeiro educacional com pagamentos mensais e anuais a estudantes de baixa renda da rede pública.</a:t>
            </a:r>
            <a:endParaRPr b="1"/>
          </a:p>
        </p:txBody>
      </p:sp>
      <p:sp>
        <p:nvSpPr>
          <p:cNvPr id="657" name="Google Shape;657;p46"/>
          <p:cNvSpPr/>
          <p:nvPr/>
        </p:nvSpPr>
        <p:spPr>
          <a:xfrm>
            <a:off x="404800" y="3718725"/>
            <a:ext cx="36447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1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R$ 7 bilhões </a:t>
            </a: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ao ano</a:t>
            </a:r>
            <a:endParaRPr sz="1700"/>
          </a:p>
        </p:txBody>
      </p:sp>
      <p:sp>
        <p:nvSpPr>
          <p:cNvPr id="658" name="Google Shape;658;p46"/>
          <p:cNvSpPr/>
          <p:nvPr/>
        </p:nvSpPr>
        <p:spPr>
          <a:xfrm>
            <a:off x="4351700" y="3718725"/>
            <a:ext cx="43875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1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2,5 milhões </a:t>
            </a: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estudantes</a:t>
            </a:r>
            <a:endParaRPr sz="1700"/>
          </a:p>
        </p:txBody>
      </p:sp>
      <p:pic>
        <p:nvPicPr>
          <p:cNvPr id="659" name="Google Shape;6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25" y="1537675"/>
            <a:ext cx="216573" cy="22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25" y="2222175"/>
            <a:ext cx="216573" cy="22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25" y="2906675"/>
            <a:ext cx="216573" cy="22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7"/>
          <p:cNvSpPr txBox="1"/>
          <p:nvPr>
            <p:ph idx="4294967295" type="body"/>
          </p:nvPr>
        </p:nvSpPr>
        <p:spPr>
          <a:xfrm>
            <a:off x="1554150" y="1770575"/>
            <a:ext cx="6035700" cy="8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</a:t>
            </a: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articipação das mulheres em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espaços de poder e decisão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"/>
          <p:cNvSpPr txBox="1"/>
          <p:nvPr>
            <p:ph type="title"/>
          </p:nvPr>
        </p:nvSpPr>
        <p:spPr>
          <a:xfrm>
            <a:off x="311700" y="445025"/>
            <a:ext cx="8520600" cy="8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Plano Nacional de Enfrentamento à Violência Política contra Mulheres</a:t>
            </a:r>
            <a:endParaRPr sz="2400"/>
          </a:p>
        </p:txBody>
      </p:sp>
      <p:sp>
        <p:nvSpPr>
          <p:cNvPr id="672" name="Google Shape;672;p48"/>
          <p:cNvSpPr txBox="1"/>
          <p:nvPr>
            <p:ph idx="1" type="body"/>
          </p:nvPr>
        </p:nvSpPr>
        <p:spPr>
          <a:xfrm>
            <a:off x="311700" y="1395425"/>
            <a:ext cx="5450100" cy="17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Medium"/>
              <a:buChar char="●"/>
            </a:pP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Novo Plano propõe a ampliação do conceito de ‘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violência política contra mulheres’ para além da legislação vigente, limitada a mulheres em cargos políticos.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Montserrat Medium"/>
              <a:buChar char="●"/>
            </a:pP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Proposta foi construída em um grupo de trabalho composto por p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arlamentares, representantes do sistema de Justiça, de institutos de pesquisa e fóruns, movimentos sociais e demais organizações.</a:t>
            </a:r>
            <a:endParaRPr sz="1200"/>
          </a:p>
        </p:txBody>
      </p:sp>
      <p:sp>
        <p:nvSpPr>
          <p:cNvPr id="673" name="Google Shape;673;p48"/>
          <p:cNvSpPr txBox="1"/>
          <p:nvPr>
            <p:ph idx="1" type="body"/>
          </p:nvPr>
        </p:nvSpPr>
        <p:spPr>
          <a:xfrm>
            <a:off x="311700" y="3226625"/>
            <a:ext cx="7968600" cy="13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5B1C90"/>
                </a:solidFill>
              </a:rPr>
              <a:t>Investimento em participação política:</a:t>
            </a:r>
            <a:endParaRPr b="1" sz="1600">
              <a:solidFill>
                <a:srgbClr val="5B1C90"/>
              </a:solidFill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pt-BR" sz="1500"/>
              <a:t>R$ 6 milhões</a:t>
            </a:r>
            <a:r>
              <a:rPr b="1" lang="pt-BR" sz="1600"/>
              <a:t>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para projetos de formação de liderança para mulheres.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Campanha</a:t>
            </a:r>
            <a:r>
              <a:rPr lang="pt-BR" sz="15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500"/>
              <a:t>Mais Mulheres no Poder, Mais Democracia</a:t>
            </a:r>
            <a:endParaRPr b="1" sz="1500"/>
          </a:p>
        </p:txBody>
      </p:sp>
      <p:pic>
        <p:nvPicPr>
          <p:cNvPr id="674" name="Google Shape;67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51" y="1475225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51" y="2209412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51" y="3758537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51" y="4166137"/>
            <a:ext cx="205925" cy="216537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8"/>
          <p:cNvSpPr/>
          <p:nvPr/>
        </p:nvSpPr>
        <p:spPr>
          <a:xfrm>
            <a:off x="5983500" y="1475225"/>
            <a:ext cx="2848800" cy="1458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latin typeface="Montserrat"/>
                <a:ea typeface="Montserrat"/>
                <a:cs typeface="Montserrat"/>
                <a:sym typeface="Montserrat"/>
              </a:rPr>
              <a:t>Lei nº 14.192/2021: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estabelece normas para</a:t>
            </a:r>
            <a:r>
              <a:rPr b="1" lang="pt-BR" sz="1200">
                <a:latin typeface="Montserrat"/>
                <a:ea typeface="Montserrat"/>
                <a:cs typeface="Montserrat"/>
                <a:sym typeface="Montserrat"/>
              </a:rPr>
              <a:t> prevenir, reprimir </a:t>
            </a:r>
            <a:br>
              <a:rPr b="1" lang="pt-BR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200">
                <a:latin typeface="Montserrat"/>
                <a:ea typeface="Montserrat"/>
                <a:cs typeface="Montserrat"/>
                <a:sym typeface="Montserrat"/>
              </a:rPr>
              <a:t>e combater a violência política contra a mulher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 e assegurar a participação delas em debates eleitorais.</a:t>
            </a:r>
            <a:endParaRPr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9"/>
          <p:cNvSpPr txBox="1"/>
          <p:nvPr>
            <p:ph type="title"/>
          </p:nvPr>
        </p:nvSpPr>
        <p:spPr>
          <a:xfrm>
            <a:off x="311700" y="445025"/>
            <a:ext cx="8520600" cy="11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Plano Nacional de Enfrentamento à Violência Política contra Mulheres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Grupo de Trabalho Interministerial</a:t>
            </a:r>
            <a:endParaRPr sz="20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4" name="Google Shape;684;p49"/>
          <p:cNvSpPr txBox="1"/>
          <p:nvPr/>
        </p:nvSpPr>
        <p:spPr>
          <a:xfrm>
            <a:off x="311700" y="1817925"/>
            <a:ext cx="8520600" cy="28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Reuniões </a:t>
            </a:r>
            <a:r>
              <a:rPr lang="pt-BR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entre maio e setembro de 2023. </a:t>
            </a: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de </a:t>
            </a:r>
            <a:r>
              <a:rPr lang="pt-BR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50 mulheres </a:t>
            </a: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ouvidas.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Parlamentares e ex-parlamentares: 14 mulheres, das cinco regiões do país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Instituto de pesquisa e fóruns: 8 mulheres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Pesquisadoras da academia: 4 mulheres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Representantes do Sistema de Justiça: 7 servidoras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Representantes de movimentos e organizações sociais: 17 mulheres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Além de participantes externas convidadas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Montserrat Medium"/>
              <a:buChar char="●"/>
            </a:pP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Público geral: cerca de 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200 pessoas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acompanharam as escutas abertas do GTI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85" name="Google Shape;6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231272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264992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299807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334622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368802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4029825"/>
            <a:ext cx="136801" cy="1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25" y="4402075"/>
            <a:ext cx="136801" cy="1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0"/>
          <p:cNvSpPr/>
          <p:nvPr/>
        </p:nvSpPr>
        <p:spPr>
          <a:xfrm>
            <a:off x="7413950" y="4490900"/>
            <a:ext cx="1503900" cy="4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7" name="Google Shape;697;p50" title="Points scored"/>
          <p:cNvPicPr preferRelativeResize="0"/>
          <p:nvPr/>
        </p:nvPicPr>
        <p:blipFill rotWithShape="1">
          <a:blip r:embed="rId3">
            <a:alphaModFix/>
          </a:blip>
          <a:srcRect b="0" l="6872" r="0" t="0"/>
          <a:stretch/>
        </p:blipFill>
        <p:spPr>
          <a:xfrm>
            <a:off x="3584875" y="1488325"/>
            <a:ext cx="5262201" cy="335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0"/>
          <p:cNvSpPr txBox="1"/>
          <p:nvPr>
            <p:ph type="title"/>
          </p:nvPr>
        </p:nvSpPr>
        <p:spPr>
          <a:xfrm>
            <a:off x="311700" y="422675"/>
            <a:ext cx="6889200" cy="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/>
              <a:t>Secretarias Estaduais </a:t>
            </a:r>
            <a:r>
              <a:rPr lang="pt-BR" sz="2400"/>
              <a:t>de Mulheres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Ações de consolidação e ampliação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9" name="Google Shape;699;p50"/>
          <p:cNvSpPr txBox="1"/>
          <p:nvPr>
            <p:ph idx="1" type="body"/>
          </p:nvPr>
        </p:nvSpPr>
        <p:spPr>
          <a:xfrm>
            <a:off x="296925" y="1488325"/>
            <a:ext cx="3008100" cy="32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/>
              <a:t>R$ 7,2 milhões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investidos em 2023/2024 em projetos de fortalecimento de Secretarias estaduais de mulheres para aquisição de equipamentos e formação de gestoras. </a:t>
            </a:r>
            <a:br>
              <a:rPr lang="pt-BR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Retomada do n</a:t>
            </a:r>
            <a:r>
              <a:rPr lang="pt-BR" sz="14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úmero de Secretarias desde 2023</a:t>
            </a:r>
            <a:endParaRPr sz="1400"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4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II Fórum de Gestoras de Políticas para as Mulheres - junho de 2024</a:t>
            </a:r>
            <a:endParaRPr sz="1400"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0" name="Google Shape;700;p50"/>
          <p:cNvSpPr txBox="1"/>
          <p:nvPr/>
        </p:nvSpPr>
        <p:spPr>
          <a:xfrm>
            <a:off x="3796000" y="1552950"/>
            <a:ext cx="21174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EVOLUÇÃO DO NÚMERO DE SECRETARIAS POR ANO</a:t>
            </a:r>
            <a:endParaRPr sz="1300">
              <a:solidFill>
                <a:schemeClr val="dk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"/>
          <p:cNvSpPr txBox="1"/>
          <p:nvPr>
            <p:ph idx="1" type="body"/>
          </p:nvPr>
        </p:nvSpPr>
        <p:spPr>
          <a:xfrm>
            <a:off x="311700" y="1339325"/>
            <a:ext cx="4339200" cy="33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6"/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Ministério das Mulheres instala fóruns para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mulheres quilombolas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movimento Hip-Hop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do campo, da floresta e das águas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da pesca, aquicultura artesanal e marisqueiras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autonomia econômica e cuidado e violência contra mulheres lésbicas</a:t>
            </a:r>
            <a:b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636"/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Os espaços estabelecem diálogos para o enfrentamento da misoginia, da violência e do racismo e o fortalecimento de políticas públicas.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6" name="Google Shape;706;p51"/>
          <p:cNvSpPr txBox="1"/>
          <p:nvPr>
            <p:ph type="title"/>
          </p:nvPr>
        </p:nvSpPr>
        <p:spPr>
          <a:xfrm>
            <a:off x="311700" y="321700"/>
            <a:ext cx="85206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/>
              <a:t>Participação social</a:t>
            </a:r>
            <a:endParaRPr sz="26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Montserrat SemiBold"/>
                <a:ea typeface="Montserrat SemiBold"/>
                <a:cs typeface="Montserrat SemiBold"/>
                <a:sym typeface="Montserrat SemiBold"/>
              </a:rPr>
              <a:t>Instalação de 5 fóruns de participação da sociedade civil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707" name="Google Shape;707;p51"/>
          <p:cNvGrpSpPr/>
          <p:nvPr/>
        </p:nvGrpSpPr>
        <p:grpSpPr>
          <a:xfrm>
            <a:off x="4741725" y="1470500"/>
            <a:ext cx="4221625" cy="2932650"/>
            <a:chOff x="4751650" y="1257550"/>
            <a:chExt cx="4221625" cy="2932650"/>
          </a:xfrm>
        </p:grpSpPr>
        <p:sp>
          <p:nvSpPr>
            <p:cNvPr id="708" name="Google Shape;708;p51"/>
            <p:cNvSpPr/>
            <p:nvPr/>
          </p:nvSpPr>
          <p:spPr>
            <a:xfrm rot="5400000">
              <a:off x="4751650" y="1257550"/>
              <a:ext cx="1120500" cy="1120500"/>
            </a:xfrm>
            <a:prstGeom prst="rtTriangle">
              <a:avLst/>
            </a:prstGeom>
            <a:solidFill>
              <a:srgbClr val="04C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9" name="Google Shape;709;p51"/>
            <p:cNvPicPr preferRelativeResize="0"/>
            <p:nvPr/>
          </p:nvPicPr>
          <p:blipFill rotWithShape="1">
            <a:blip r:embed="rId3">
              <a:alphaModFix/>
            </a:blip>
            <a:srcRect b="0" l="3437" r="0" t="0"/>
            <a:stretch/>
          </p:blipFill>
          <p:spPr>
            <a:xfrm>
              <a:off x="4842919" y="1339325"/>
              <a:ext cx="4130355" cy="2850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p51"/>
            <p:cNvSpPr txBox="1"/>
            <p:nvPr/>
          </p:nvSpPr>
          <p:spPr>
            <a:xfrm>
              <a:off x="7376375" y="4021900"/>
              <a:ext cx="1596900" cy="1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00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Foto: Divulgação/MMulheres</a:t>
              </a:r>
              <a:endParaRPr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pic>
        <p:nvPicPr>
          <p:cNvPr id="711" name="Google Shape;71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26" y="1787555"/>
            <a:ext cx="160044" cy="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26" y="2109905"/>
            <a:ext cx="160044" cy="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26" y="2432255"/>
            <a:ext cx="160044" cy="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26" y="2754605"/>
            <a:ext cx="160044" cy="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26" y="3276205"/>
            <a:ext cx="160044" cy="16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5400000">
            <a:off x="4945200" y="2125800"/>
            <a:ext cx="1120500" cy="1120500"/>
          </a:xfrm>
          <a:prstGeom prst="rtTriangle">
            <a:avLst/>
          </a:prstGeom>
          <a:solidFill>
            <a:srgbClr val="FFCF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8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Lançamento Raseam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Relatório Anual Socioeconômico da Mulher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11700" y="1377400"/>
            <a:ext cx="86799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latin typeface="Montserrat Medium"/>
                <a:ea typeface="Montserrat Medium"/>
                <a:cs typeface="Montserrat Medium"/>
                <a:sym typeface="Montserrat Medium"/>
              </a:rPr>
              <a:t>Após quatro anos, publicação é retomada e traz </a:t>
            </a:r>
            <a:r>
              <a:rPr b="1" lang="pt-BR"/>
              <a:t>270 indicadores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25" y="2227400"/>
            <a:ext cx="3939575" cy="22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311700" y="1862175"/>
            <a:ext cx="4633500" cy="29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Ao todo, são </a:t>
            </a: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sete eixos temáticos</a:t>
            </a: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Estrutura Demográfica;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Autonomia Econômica e Igualdade no Mundo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Trabalho; </a:t>
            </a:r>
            <a:endParaRPr sz="117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Educação para a Igualdade e Cidadania;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Saúde Integral, Direitos Sexuais e Direitos Reprodutivos;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Enfrentamento de todas as formas de violência contra as mulheres;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Mulheres em espaços de poder e decisão; e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AutoNum type="arabicPeriod"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Mulheres no Esporte.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2"/>
          <p:cNvSpPr txBox="1"/>
          <p:nvPr/>
        </p:nvSpPr>
        <p:spPr>
          <a:xfrm>
            <a:off x="311700" y="183381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Transversalidade de políticas para as mulheres</a:t>
            </a:r>
            <a:endParaRPr sz="24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3"/>
          <p:cNvSpPr txBox="1"/>
          <p:nvPr/>
        </p:nvSpPr>
        <p:spPr>
          <a:xfrm>
            <a:off x="311700" y="1471800"/>
            <a:ext cx="8133000" cy="3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R$ 216 bilhões</a:t>
            </a:r>
            <a:r>
              <a:rPr lang="pt-BR" sz="1600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valor total empenhado pelo governo federal em ações que beneficiaram as mulheres no exercício de 2023 (ações exclusivas e não 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exclusivas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).</a:t>
            </a:r>
            <a:b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Proteção Social</a:t>
            </a: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pt-BR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</a:t>
            </a: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R$ 133,5 bilhões</a:t>
            </a:r>
            <a:r>
              <a:rPr lang="pt-B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pt-BR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Inclui benefícios como Bolsa Família e Benefícios de Prestação Continuada (BPC).</a:t>
            </a:r>
            <a:br>
              <a:rPr lang="pt-BR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pt-BR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Saúde Integral à Mulher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com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R$ 70,5 bilhões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pt-BR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sendo R$ 43 milhões destinados à “estruturação da rede de atenção materna e infantil”.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pt-BR" sz="10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Fonte: A Mulher no Orçamento, 2024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6" name="Google Shape;726;p53"/>
          <p:cNvSpPr txBox="1"/>
          <p:nvPr/>
        </p:nvSpPr>
        <p:spPr>
          <a:xfrm>
            <a:off x="311700" y="445025"/>
            <a:ext cx="85206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Orçamento</a:t>
            </a:r>
            <a:endParaRPr sz="24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Transversalidade das políticas para mulheres</a:t>
            </a:r>
            <a:endParaRPr b="1" sz="2000">
              <a:solidFill>
                <a:srgbClr val="641F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7" name="Google Shape;7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26" y="2792625"/>
            <a:ext cx="272077" cy="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26" y="3463575"/>
            <a:ext cx="272077" cy="26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4"/>
          <p:cNvSpPr txBox="1"/>
          <p:nvPr/>
        </p:nvSpPr>
        <p:spPr>
          <a:xfrm>
            <a:off x="328950" y="1055800"/>
            <a:ext cx="85206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Serviço de Atendimento Especializado a Famílias e Indivíduos (PAEFI) </a:t>
            </a:r>
            <a:endParaRPr sz="1500"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V</a:t>
            </a:r>
            <a:r>
              <a:rPr lang="pt-BR" sz="15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oltado para famílias e pessoas que estão em situação de risco social ou tiveram direitos violados.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pt-B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187.418 mulheres</a:t>
            </a: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situação de violência intrafamiliar atendidas em 2023. </a:t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Equivale a 60% do total de atendimentos realizados.</a:t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</a:pPr>
            <a:r>
              <a:rPr b="1" lang="pt-B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189 mulheres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situação de tráfico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atendidas em 2023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6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125 Unidades de Acolhimento</a:t>
            </a:r>
            <a:r>
              <a:rPr b="1" lang="pt-BR" sz="13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6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destinadas exclusivamente para acolher mulheres</a:t>
            </a:r>
            <a:r>
              <a:rPr b="1" lang="pt-BR" sz="160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6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vítimas de violência</a:t>
            </a: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,</a:t>
            </a:r>
            <a:r>
              <a:rPr lang="pt-BR" sz="13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que precisam se afastar de casa por sofrer ameaças e correr risco de morte. Elas podem ser acolhidas juntamente com seus filhos.</a:t>
            </a:r>
            <a:r>
              <a:rPr lang="pt-BR" sz="13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P</a:t>
            </a:r>
            <a:r>
              <a:rPr lang="pt-BR" sz="13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resente em 23 estados, </a:t>
            </a:r>
            <a:r>
              <a:rPr b="1" lang="pt-BR" sz="16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atende cerca de </a:t>
            </a:r>
            <a:r>
              <a:rPr b="1" lang="pt-BR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 mil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pessoas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ano.</a:t>
            </a:r>
            <a:endParaRPr sz="13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4" name="Google Shape;734;p54"/>
          <p:cNvSpPr txBox="1"/>
          <p:nvPr/>
        </p:nvSpPr>
        <p:spPr>
          <a:xfrm>
            <a:off x="311700" y="445025"/>
            <a:ext cx="8520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Sistema Único de Assistência Social (SUAS)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35" name="Google Shape;735;p54"/>
          <p:cNvSpPr/>
          <p:nvPr/>
        </p:nvSpPr>
        <p:spPr>
          <a:xfrm>
            <a:off x="0" y="4684900"/>
            <a:ext cx="7303800" cy="51300"/>
          </a:xfrm>
          <a:prstGeom prst="rect">
            <a:avLst/>
          </a:prstGeom>
          <a:solidFill>
            <a:srgbClr val="641F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6" name="Google Shape;7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91" y="212288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91" y="275103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91" y="3157764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5"/>
          <p:cNvSpPr txBox="1"/>
          <p:nvPr/>
        </p:nvSpPr>
        <p:spPr>
          <a:xfrm>
            <a:off x="387900" y="1428800"/>
            <a:ext cx="3996000" cy="26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8.666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Centros de Referência de Assistência Social (CRAS), distribuídos em </a:t>
            </a: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5.556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municípios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(99,7%).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8.653 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Centros de Convivência ofertam atividades em grupo para crianças, adolescentes, adultos e idosos, em </a:t>
            </a: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2.555 municípios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(45,9%)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2.900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Centros de Referência Especializados de Assistência Social em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2.640 municípios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(47,4%). </a:t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4" name="Google Shape;744;p55"/>
          <p:cNvSpPr txBox="1"/>
          <p:nvPr/>
        </p:nvSpPr>
        <p:spPr>
          <a:xfrm>
            <a:off x="311700" y="445025"/>
            <a:ext cx="85206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Sistema Único de Assistência Social (SUAS)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Capilaridade da rede de atendimento</a:t>
            </a:r>
            <a:endParaRPr sz="2000">
              <a:solidFill>
                <a:srgbClr val="5B1C9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45" name="Google Shape;745;p55"/>
          <p:cNvSpPr txBox="1"/>
          <p:nvPr/>
        </p:nvSpPr>
        <p:spPr>
          <a:xfrm>
            <a:off x="4383775" y="1428800"/>
            <a:ext cx="4448400" cy="26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6.660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Unidades de Acolhimento para crianças e adolescentes, pessoas idosas, pessoas em situação de rua, mulheres vítimas de violência e migrantes.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246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Centros POP para o atendimento da população em situação de rua em </a:t>
            </a: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219 municípios.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300"/>
              <a:buChar char="●"/>
            </a:pP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2.024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Centros-Dia que ofertam atendimento especializado a pessoas idosas e com deficiência que necessitam de cuidados.</a:t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6" name="Google Shape;7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16" y="15494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16" y="23541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16" y="33805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166" y="15494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166" y="258408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166" y="3380564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6"/>
          <p:cNvSpPr txBox="1"/>
          <p:nvPr>
            <p:ph idx="1" type="body"/>
          </p:nvPr>
        </p:nvSpPr>
        <p:spPr>
          <a:xfrm>
            <a:off x="311700" y="1609675"/>
            <a:ext cx="5693100" cy="22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Rede de cuidados integral para assegurar às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mulheres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o direito à saúde reprodutiva e à atenção humanizada à gravidez, ao parto e ao puerpério e às crianças o direito ao nascimento seguro e ao crescimento e ao desenvolvimento.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 Medium"/>
              <a:buChar char="●"/>
            </a:pPr>
            <a:r>
              <a:rPr b="1" lang="pt-BR" sz="1400">
                <a:solidFill>
                  <a:schemeClr val="dk1"/>
                </a:solidFill>
              </a:rPr>
              <a:t>Eixo da Saúde no âmbito do Programa de Aceleração do Crescimento (Novo PAC):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previsão de construção de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6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 maternidades e 30 Centros de Parto Normal.</a:t>
            </a:r>
            <a:r>
              <a:rPr i="1"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57" name="Google Shape;757;p56"/>
          <p:cNvSpPr/>
          <p:nvPr/>
        </p:nvSpPr>
        <p:spPr>
          <a:xfrm rot="10800000">
            <a:off x="7811000" y="1609675"/>
            <a:ext cx="1120500" cy="1120500"/>
          </a:xfrm>
          <a:prstGeom prst="rtTriangle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56"/>
          <p:cNvSpPr txBox="1"/>
          <p:nvPr>
            <p:ph type="title"/>
          </p:nvPr>
        </p:nvSpPr>
        <p:spPr>
          <a:xfrm>
            <a:off x="311700" y="445025"/>
            <a:ext cx="8520600" cy="8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reprodutivos:</a:t>
            </a:r>
            <a:endParaRPr sz="265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44">
                <a:latin typeface="Montserrat SemiBold"/>
                <a:ea typeface="Montserrat SemiBold"/>
                <a:cs typeface="Montserrat SemiBold"/>
                <a:sym typeface="Montserrat SemiBold"/>
              </a:rPr>
              <a:t>Mortalidade materna e violência obstétrica</a:t>
            </a:r>
            <a:endParaRPr sz="2244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9" name="Google Shape;759;p56"/>
          <p:cNvPicPr preferRelativeResize="0"/>
          <p:nvPr/>
        </p:nvPicPr>
        <p:blipFill rotWithShape="1">
          <a:blip r:embed="rId3">
            <a:alphaModFix/>
          </a:blip>
          <a:srcRect b="5780" l="32237" r="10268" t="2181"/>
          <a:stretch/>
        </p:blipFill>
        <p:spPr>
          <a:xfrm>
            <a:off x="6354600" y="1715575"/>
            <a:ext cx="2477701" cy="264382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6"/>
          <p:cNvSpPr/>
          <p:nvPr/>
        </p:nvSpPr>
        <p:spPr>
          <a:xfrm>
            <a:off x="502250" y="3729775"/>
            <a:ext cx="5502600" cy="1041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3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Em 2021, a taxa de mortalidade materna para cada 100 mil nascidos vivos foi de 107,4. Em 2019, ano anterior à pandemia, essa mesma taxa era de 57,19.</a:t>
            </a:r>
            <a:endParaRPr/>
          </a:p>
        </p:txBody>
      </p:sp>
      <p:pic>
        <p:nvPicPr>
          <p:cNvPr id="761" name="Google Shape;76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41" y="17155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41" y="2869314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7"/>
          <p:cNvSpPr txBox="1"/>
          <p:nvPr>
            <p:ph idx="1" type="body"/>
          </p:nvPr>
        </p:nvSpPr>
        <p:spPr>
          <a:xfrm>
            <a:off x="311700" y="1443000"/>
            <a:ext cx="8371500" cy="15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Estratégia de escalonamento de LARC (métodos contraceptivos de longa ação) em </a:t>
            </a:r>
            <a:r>
              <a:rPr b="1" lang="pt-BR" sz="1600"/>
              <a:t>parceria com </a:t>
            </a:r>
            <a:r>
              <a:rPr b="1" lang="pt-BR" sz="1600"/>
              <a:t>o</a:t>
            </a:r>
            <a:r>
              <a:rPr b="1" lang="pt-BR" sz="1600"/>
              <a:t> UNFPA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(Fundo de População da Organização das Nações Unidas), para </a:t>
            </a:r>
            <a:r>
              <a:rPr b="1" lang="pt-BR" sz="1600"/>
              <a:t>qualificação profissional em contracepção e direitos sexuais e reprodutivos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, a partir de 10 centros de referência em contracepção em 5 estados brasileiros. 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8" name="Google Shape;768;p57"/>
          <p:cNvSpPr txBox="1"/>
          <p:nvPr>
            <p:ph type="title"/>
          </p:nvPr>
        </p:nvSpPr>
        <p:spPr>
          <a:xfrm>
            <a:off x="311700" y="445025"/>
            <a:ext cx="85206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20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Ampliação do acesso a métodos contraceptivos</a:t>
            </a:r>
            <a:endParaRPr sz="2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9" name="Google Shape;769;p57"/>
          <p:cNvSpPr txBox="1"/>
          <p:nvPr/>
        </p:nvSpPr>
        <p:spPr>
          <a:xfrm>
            <a:off x="5293150" y="3247275"/>
            <a:ext cx="2555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60.569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DIUS 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inseridos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em 2023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0" name="Google Shape;770;p57"/>
          <p:cNvSpPr txBox="1"/>
          <p:nvPr/>
        </p:nvSpPr>
        <p:spPr>
          <a:xfrm>
            <a:off x="1274300" y="3313475"/>
            <a:ext cx="2555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21.919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DIUs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inseridos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 2021</a:t>
            </a:r>
            <a:endParaRPr/>
          </a:p>
        </p:txBody>
      </p:sp>
      <p:sp>
        <p:nvSpPr>
          <p:cNvPr id="771" name="Google Shape;771;p57"/>
          <p:cNvSpPr/>
          <p:nvPr/>
        </p:nvSpPr>
        <p:spPr>
          <a:xfrm>
            <a:off x="3966075" y="3643575"/>
            <a:ext cx="1190400" cy="317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7"/>
          <p:cNvSpPr txBox="1"/>
          <p:nvPr/>
        </p:nvSpPr>
        <p:spPr>
          <a:xfrm>
            <a:off x="3938325" y="2997063"/>
            <a:ext cx="124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lang="pt-BR" sz="150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  <a:t>umento de 176%</a:t>
            </a:r>
            <a:endParaRPr b="1" sz="1500">
              <a:solidFill>
                <a:srgbClr val="641F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p57"/>
          <p:cNvSpPr/>
          <p:nvPr/>
        </p:nvSpPr>
        <p:spPr>
          <a:xfrm>
            <a:off x="1274300" y="3110525"/>
            <a:ext cx="2555100" cy="126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</p:txBody>
      </p:sp>
      <p:sp>
        <p:nvSpPr>
          <p:cNvPr id="774" name="Google Shape;774;p57"/>
          <p:cNvSpPr/>
          <p:nvPr/>
        </p:nvSpPr>
        <p:spPr>
          <a:xfrm>
            <a:off x="5314600" y="3110525"/>
            <a:ext cx="2555100" cy="126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8"/>
          <p:cNvSpPr/>
          <p:nvPr/>
        </p:nvSpPr>
        <p:spPr>
          <a:xfrm>
            <a:off x="417850" y="1714775"/>
            <a:ext cx="6878400" cy="231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58"/>
          <p:cNvSpPr txBox="1"/>
          <p:nvPr>
            <p:ph idx="1" type="body"/>
          </p:nvPr>
        </p:nvSpPr>
        <p:spPr>
          <a:xfrm>
            <a:off x="548825" y="2061875"/>
            <a:ext cx="5188200" cy="16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Qualificação de profissionais do </a:t>
            </a:r>
            <a:r>
              <a:rPr b="1" lang="pt-BR" sz="1600"/>
              <a:t>Programa Mais Médicos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, a partir da sensibilização e estímulo à oferta de planejamento reprodutivo e familiar e contracepção na Atenção Primária à Saúde, incluindo a </a:t>
            </a:r>
            <a:r>
              <a:rPr b="1" lang="pt-BR" sz="1400"/>
              <a:t>oferta de informação e contracepção ao público adolescente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, ainda que desacompanhados dos pais ou responsáveis.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1" name="Google Shape;781;p58"/>
          <p:cNvSpPr txBox="1"/>
          <p:nvPr>
            <p:ph type="title"/>
          </p:nvPr>
        </p:nvSpPr>
        <p:spPr>
          <a:xfrm>
            <a:off x="311700" y="445025"/>
            <a:ext cx="8520600" cy="9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Ampliação do acesso a métodos contraceptivos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82" name="Google Shape;782;p58"/>
          <p:cNvPicPr preferRelativeResize="0"/>
          <p:nvPr/>
        </p:nvPicPr>
        <p:blipFill rotWithShape="1">
          <a:blip r:embed="rId3">
            <a:alphaModFix/>
          </a:blip>
          <a:srcRect b="31661" l="0" r="0" t="0"/>
          <a:stretch/>
        </p:blipFill>
        <p:spPr>
          <a:xfrm>
            <a:off x="5822350" y="1350125"/>
            <a:ext cx="2974748" cy="304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9"/>
          <p:cNvSpPr txBox="1"/>
          <p:nvPr>
            <p:ph idx="1" type="body"/>
          </p:nvPr>
        </p:nvSpPr>
        <p:spPr>
          <a:xfrm>
            <a:off x="311700" y="1421525"/>
            <a:ext cx="7875000" cy="20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R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etomada das ações de prevenção, de diagnóstico (principalmente testagem rápida), de vacinação e de tratamento de ISTs, entre elas o HIV/Aids, que haviam sido reduzidas durante pandemia de Covid-19.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m 2022,</a:t>
            </a:r>
            <a:r>
              <a:rPr b="1" lang="pt-BR" sz="1700"/>
              <a:t> 78,3%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 das novas infecções pelo HIV no sexo feminino ocorreram em mulheres em idade reprodutiva (15 a 49 anos). </a:t>
            </a:r>
            <a:r>
              <a:rPr b="1" lang="pt-BR" sz="1700"/>
              <a:t>64,1%</a:t>
            </a:r>
            <a:r>
              <a:rPr lang="pt-BR" sz="1400">
                <a:latin typeface="Montserrat Medium"/>
                <a:ea typeface="Montserrat Medium"/>
                <a:cs typeface="Montserrat Medium"/>
                <a:sym typeface="Montserrat Medium"/>
              </a:rPr>
              <a:t> dos casos ocorreram em mulheres negras.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8" name="Google Shape;788;p59"/>
          <p:cNvSpPr txBox="1"/>
          <p:nvPr>
            <p:ph type="title"/>
          </p:nvPr>
        </p:nvSpPr>
        <p:spPr>
          <a:xfrm>
            <a:off x="311700" y="445025"/>
            <a:ext cx="85206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Prevenção de infecções sexualmente transmissíveis (ISTs)</a:t>
            </a:r>
            <a:endParaRPr sz="20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89" name="Google Shape;7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5" y="153826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5" y="2442901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0"/>
          <p:cNvSpPr txBox="1"/>
          <p:nvPr>
            <p:ph idx="1" type="body"/>
          </p:nvPr>
        </p:nvSpPr>
        <p:spPr>
          <a:xfrm>
            <a:off x="311700" y="1403825"/>
            <a:ext cx="85530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500"/>
              <a:t>Semana Nacional de Prevenção à Gravidez na </a:t>
            </a:r>
            <a:r>
              <a:rPr b="1" lang="pt-BR" sz="1500"/>
              <a:t>Adolescência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D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isseminação de informações sobre medidas preventivas e educativas que contribuam para a redução da incidência da gravidez na adolescência.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500"/>
              <a:t>Programa Saúde na Escola</a:t>
            </a:r>
            <a:endParaRPr b="1"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Estratégica de articulação entre as equipes dos sistemas públicos de Saúde e de Educação Básica com foco em crianças, adolescentes, jovens e adultos da educação pública. Entre as temáticas abordadas estão a saúde sexual e reprodutiva e prevenção de IST/HIV.</a:t>
            </a:r>
            <a:endParaRPr b="1" sz="1300">
              <a:solidFill>
                <a:srgbClr val="FF0000"/>
              </a:solidFill>
            </a:endParaRPr>
          </a:p>
        </p:txBody>
      </p:sp>
      <p:sp>
        <p:nvSpPr>
          <p:cNvPr id="796" name="Google Shape;796;p60"/>
          <p:cNvSpPr txBox="1"/>
          <p:nvPr>
            <p:ph type="title"/>
          </p:nvPr>
        </p:nvSpPr>
        <p:spPr>
          <a:xfrm>
            <a:off x="311700" y="445025"/>
            <a:ext cx="78273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Ações com foco na </a:t>
            </a: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adolescência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7" name="Google Shape;797;p60"/>
          <p:cNvSpPr/>
          <p:nvPr/>
        </p:nvSpPr>
        <p:spPr>
          <a:xfrm>
            <a:off x="427175" y="3394700"/>
            <a:ext cx="1682700" cy="1069500"/>
          </a:xfrm>
          <a:prstGeom prst="roundRect">
            <a:avLst>
              <a:gd fmla="val 16667" name="adj"/>
            </a:avLst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5.506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municípios</a:t>
            </a:r>
            <a:endParaRPr sz="1300"/>
          </a:p>
        </p:txBody>
      </p:sp>
      <p:sp>
        <p:nvSpPr>
          <p:cNvPr id="798" name="Google Shape;798;p60"/>
          <p:cNvSpPr/>
          <p:nvPr/>
        </p:nvSpPr>
        <p:spPr>
          <a:xfrm>
            <a:off x="2309963" y="3394700"/>
            <a:ext cx="4274100" cy="1069500"/>
          </a:xfrm>
          <a:prstGeom prst="roundRect">
            <a:avLst>
              <a:gd fmla="val 16667" name="adj"/>
            </a:avLst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102.199 escolas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ncluindo creches públicas, escolas rurais, quilombolas, indígenas e com alunos em medidas socioeducativas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9" name="Google Shape;799;p60"/>
          <p:cNvSpPr/>
          <p:nvPr/>
        </p:nvSpPr>
        <p:spPr>
          <a:xfrm>
            <a:off x="6773425" y="3394700"/>
            <a:ext cx="1975800" cy="1069500"/>
          </a:xfrm>
          <a:prstGeom prst="roundRect">
            <a:avLst>
              <a:gd fmla="val 16667" name="adj"/>
            </a:avLst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25,2 milhões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estudantes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1"/>
          <p:cNvSpPr/>
          <p:nvPr/>
        </p:nvSpPr>
        <p:spPr>
          <a:xfrm>
            <a:off x="5288875" y="2937200"/>
            <a:ext cx="1102200" cy="1091400"/>
          </a:xfrm>
          <a:prstGeom prst="rtTriangle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61"/>
          <p:cNvSpPr txBox="1"/>
          <p:nvPr/>
        </p:nvSpPr>
        <p:spPr>
          <a:xfrm>
            <a:off x="311700" y="1483950"/>
            <a:ext cx="4496700" cy="22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Eliminação do câncer de colo de útero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Incorporada ao SUS tecnologia de testagem molecular para detecção do vírus HPV e rastreamento.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Investimento de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R$ 18 milhões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em um projeto piloto de testagem realizado em Pernambuco, incorporado agora em todo o território nacional.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6" name="Google Shape;806;p61"/>
          <p:cNvSpPr txBox="1"/>
          <p:nvPr>
            <p:ph type="title"/>
          </p:nvPr>
        </p:nvSpPr>
        <p:spPr>
          <a:xfrm>
            <a:off x="311700" y="445025"/>
            <a:ext cx="8520600" cy="4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sexuais e reprodutivos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07" name="Google Shape;80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5" y="199411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5" y="2755114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61"/>
          <p:cNvPicPr preferRelativeResize="0"/>
          <p:nvPr/>
        </p:nvPicPr>
        <p:blipFill rotWithShape="1">
          <a:blip r:embed="rId4">
            <a:alphaModFix/>
          </a:blip>
          <a:srcRect b="0" l="1912" r="9" t="0"/>
          <a:stretch/>
        </p:blipFill>
        <p:spPr>
          <a:xfrm>
            <a:off x="5376750" y="1592400"/>
            <a:ext cx="3455549" cy="234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 rot="10800000">
            <a:off x="7711800" y="1194825"/>
            <a:ext cx="1120500" cy="1120500"/>
          </a:xfrm>
          <a:prstGeom prst="rtTriangle">
            <a:avLst/>
          </a:prstGeom>
          <a:solidFill>
            <a:srgbClr val="183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Agendas internacionais 2024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11700" y="1424000"/>
            <a:ext cx="4673100" cy="28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pt-BR" sz="1600"/>
              <a:t>CSW 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(Comissão sobre a Situação da Mulher) - ONU/Nova Iorque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258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pt-BR" sz="1600"/>
              <a:t>CEDAW 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(Convenção sobre a eliminação de todas as formas de discriminação contra as mulheres) - ONU/Genebra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258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pt-BR" sz="1600"/>
              <a:t>CIM/</a:t>
            </a:r>
            <a:r>
              <a:rPr b="1" lang="pt-BR" sz="1600"/>
              <a:t>MESECVI 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(Convenção de Belém do Pará) - Chile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258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b="1" lang="pt-BR" sz="1600"/>
              <a:t>RMAAM 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Reunião de Ministras e Altas Autoridades da Mulher do Mercosul) - Paraguai (confirmado?)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6205" r="3459" t="0"/>
          <a:stretch/>
        </p:blipFill>
        <p:spPr>
          <a:xfrm>
            <a:off x="5143125" y="1284200"/>
            <a:ext cx="3570826" cy="296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2"/>
          <p:cNvSpPr txBox="1"/>
          <p:nvPr>
            <p:ph idx="1" type="body"/>
          </p:nvPr>
        </p:nvSpPr>
        <p:spPr>
          <a:xfrm>
            <a:off x="311700" y="933400"/>
            <a:ext cx="50748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</a:rPr>
              <a:t>Programa de Proteção e Promoção da Saúde Menstrual e Dignidade Menstrual: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distribuição gratuita e continuada de absorventes para meninas, mulheres e demais pessoas que menstruam e que est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ão em situação de vulnerabilidade.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janeiro a março de 2024: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5" name="Google Shape;815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Dignidade</a:t>
            </a: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pt-BR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menstrual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6" name="Google Shape;816;p62"/>
          <p:cNvSpPr txBox="1"/>
          <p:nvPr>
            <p:ph idx="1" type="body"/>
          </p:nvPr>
        </p:nvSpPr>
        <p:spPr>
          <a:xfrm>
            <a:off x="311700" y="2295400"/>
            <a:ext cx="2709900" cy="17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56.8</a:t>
            </a:r>
            <a:r>
              <a:rPr b="1" lang="pt-BR" sz="1600"/>
              <a:t> milhões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absorventes distribuídos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1,3 milhão</a:t>
            </a:r>
            <a:r>
              <a:rPr lang="pt-BR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pessoas beneficiadas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3.702</a:t>
            </a:r>
            <a:r>
              <a:rPr b="1" lang="pt-BR" sz="1300">
                <a:solidFill>
                  <a:schemeClr val="dk1"/>
                </a:solidFill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municípios brasileiros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7" name="Google Shape;817;p62"/>
          <p:cNvSpPr txBox="1"/>
          <p:nvPr>
            <p:ph idx="1" type="body"/>
          </p:nvPr>
        </p:nvSpPr>
        <p:spPr>
          <a:xfrm>
            <a:off x="3088225" y="2295400"/>
            <a:ext cx="2514600" cy="15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R$ 28,2 milhões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investidos para distribuição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</a:rPr>
              <a:t>R$ 9 milhões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investidos para distribuição em presídios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8" name="Google Shape;818;p62"/>
          <p:cNvSpPr/>
          <p:nvPr/>
        </p:nvSpPr>
        <p:spPr>
          <a:xfrm>
            <a:off x="0" y="3914700"/>
            <a:ext cx="6461700" cy="1228800"/>
          </a:xfrm>
          <a:prstGeom prst="rect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62"/>
          <p:cNvSpPr txBox="1"/>
          <p:nvPr/>
        </p:nvSpPr>
        <p:spPr>
          <a:xfrm>
            <a:off x="311700" y="4159650"/>
            <a:ext cx="178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REFORMA TRIBUTÁRIA</a:t>
            </a:r>
            <a:endParaRPr sz="18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20" name="Google Shape;820;p62"/>
          <p:cNvSpPr txBox="1"/>
          <p:nvPr/>
        </p:nvSpPr>
        <p:spPr>
          <a:xfrm>
            <a:off x="2094000" y="4104150"/>
            <a:ext cx="35025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625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Redução de 60% dos impostos sobre todos os produtos de cuidados básicos </a:t>
            </a:r>
            <a:b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 saúde menstrual.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21" name="Google Shape;821;p62"/>
          <p:cNvPicPr preferRelativeResize="0"/>
          <p:nvPr/>
        </p:nvPicPr>
        <p:blipFill rotWithShape="1">
          <a:blip r:embed="rId3">
            <a:alphaModFix/>
          </a:blip>
          <a:srcRect b="0" l="38558" r="14258" t="0"/>
          <a:stretch/>
        </p:blipFill>
        <p:spPr>
          <a:xfrm>
            <a:off x="5602825" y="0"/>
            <a:ext cx="35025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2"/>
          <p:cNvPicPr preferRelativeResize="0"/>
          <p:nvPr/>
        </p:nvPicPr>
        <p:blipFill rotWithShape="1">
          <a:blip r:embed="rId4">
            <a:alphaModFix/>
          </a:blip>
          <a:srcRect b="0" l="27610" r="26024" t="0"/>
          <a:stretch/>
        </p:blipFill>
        <p:spPr>
          <a:xfrm>
            <a:off x="5602825" y="0"/>
            <a:ext cx="35782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3"/>
          <p:cNvSpPr txBox="1"/>
          <p:nvPr>
            <p:ph idx="4294967295" type="ctrTitle"/>
          </p:nvPr>
        </p:nvSpPr>
        <p:spPr>
          <a:xfrm>
            <a:off x="311700" y="452450"/>
            <a:ext cx="78180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Autonomia econômica: </a:t>
            </a:r>
            <a:br>
              <a:rPr b="1" lang="pt-BR" sz="240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mulheres do campo, das águas e florestas</a:t>
            </a:r>
            <a:endParaRPr sz="20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8" name="Google Shape;828;p63"/>
          <p:cNvSpPr txBox="1"/>
          <p:nvPr/>
        </p:nvSpPr>
        <p:spPr>
          <a:xfrm>
            <a:off x="311700" y="1530900"/>
            <a:ext cx="8260800" cy="3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Programa Quintais Produtivos para Mulheres Rurais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Possibilita o acesso de mulheres rurais à tecnologia, aquisição de insumos e equipamentos a fim de utilizarem os quintais de suas casas para a criação de animais de pequeno porte e a produção de alimentos para fins comerciais.</a:t>
            </a:r>
            <a:r>
              <a:rPr lang="pt-BR" sz="1300">
                <a:solidFill>
                  <a:srgbClr val="FF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pt-BR" sz="1300">
                <a:solidFill>
                  <a:srgbClr val="FF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300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B1C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B1C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Programa de Aquisição de Alimentos</a:t>
            </a:r>
            <a:r>
              <a:rPr lang="pt-BR" sz="1600">
                <a:latin typeface="Montserrat Medium"/>
                <a:ea typeface="Montserrat Medium"/>
                <a:cs typeface="Montserrat Medium"/>
                <a:sym typeface="Montserrat Medium"/>
              </a:rPr>
              <a:t> (PAA)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Mulheres são maioria no fornecimento de alimentos: </a:t>
            </a:r>
            <a:r>
              <a:rPr b="1" lang="pt-BR" sz="16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50.153 agricultoras familiares. 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(61,38% do total). Em 2023, o governo federal investiu cerca de </a:t>
            </a:r>
            <a:r>
              <a:rPr b="1" lang="pt-BR" sz="16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R$ 1 bilhão.</a:t>
            </a:r>
            <a:endParaRPr b="1" sz="1600">
              <a:solidFill>
                <a:srgbClr val="5B1C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63"/>
          <p:cNvSpPr/>
          <p:nvPr/>
        </p:nvSpPr>
        <p:spPr>
          <a:xfrm>
            <a:off x="754450" y="2749800"/>
            <a:ext cx="33846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R$ 20 milhões</a:t>
            </a:r>
            <a:r>
              <a:rPr lang="pt-BR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investidos</a:t>
            </a:r>
            <a:endParaRPr/>
          </a:p>
        </p:txBody>
      </p:sp>
      <p:sp>
        <p:nvSpPr>
          <p:cNvPr id="830" name="Google Shape;830;p63"/>
          <p:cNvSpPr/>
          <p:nvPr/>
        </p:nvSpPr>
        <p:spPr>
          <a:xfrm>
            <a:off x="4376690" y="2749800"/>
            <a:ext cx="4195800" cy="51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5B1C90"/>
                </a:solidFill>
                <a:latin typeface="Montserrat"/>
                <a:ea typeface="Montserrat"/>
                <a:cs typeface="Montserrat"/>
                <a:sym typeface="Montserrat"/>
              </a:rPr>
              <a:t>1.998 mulheres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beneficiadas</a:t>
            </a:r>
            <a:endParaRPr/>
          </a:p>
        </p:txBody>
      </p:sp>
      <p:pic>
        <p:nvPicPr>
          <p:cNvPr id="831" name="Google Shape;83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1646925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3600375"/>
            <a:ext cx="205925" cy="21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4"/>
          <p:cNvSpPr txBox="1"/>
          <p:nvPr/>
        </p:nvSpPr>
        <p:spPr>
          <a:xfrm>
            <a:off x="311700" y="1555850"/>
            <a:ext cx="29580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inha especial de crédito Pronaf Mulher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 do Plano Safra da Agricultura Familiar 2023/2024.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Destinada às agricultoras com renda anual de até R$ 100 mil, c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om limite de financiamento de até R$ 25 mil por ano e taxa de juros de 4% ao ano.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8" name="Google Shape;838;p64" title="Points scored"/>
          <p:cNvPicPr preferRelativeResize="0"/>
          <p:nvPr/>
        </p:nvPicPr>
        <p:blipFill rotWithShape="1">
          <a:blip r:embed="rId3">
            <a:alphaModFix/>
          </a:blip>
          <a:srcRect b="2497" l="11746" r="0" t="3242"/>
          <a:stretch/>
        </p:blipFill>
        <p:spPr>
          <a:xfrm>
            <a:off x="4079975" y="1461950"/>
            <a:ext cx="4452426" cy="29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4"/>
          <p:cNvSpPr txBox="1"/>
          <p:nvPr/>
        </p:nvSpPr>
        <p:spPr>
          <a:xfrm>
            <a:off x="4505450" y="2679325"/>
            <a:ext cx="1066200" cy="3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R$ 24,78 milhões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0" name="Google Shape;840;p64"/>
          <p:cNvSpPr txBox="1"/>
          <p:nvPr/>
        </p:nvSpPr>
        <p:spPr>
          <a:xfrm>
            <a:off x="5717625" y="2679325"/>
            <a:ext cx="1066200" cy="3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R$ 25,77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milhões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1" name="Google Shape;841;p64"/>
          <p:cNvSpPr txBox="1"/>
          <p:nvPr/>
        </p:nvSpPr>
        <p:spPr>
          <a:xfrm>
            <a:off x="7050275" y="1609100"/>
            <a:ext cx="944700" cy="3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R$ 67,39 milhões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2" name="Google Shape;842;p64"/>
          <p:cNvSpPr txBox="1"/>
          <p:nvPr/>
        </p:nvSpPr>
        <p:spPr>
          <a:xfrm>
            <a:off x="4505450" y="1555850"/>
            <a:ext cx="19629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RECURSOS CONTRATADOS</a:t>
            </a:r>
            <a:endParaRPr sz="13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43" name="Google Shape;84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Autonomia econômica: </a:t>
            </a:r>
            <a:br>
              <a:rPr b="1" lang="pt-BR" sz="240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000">
                <a:solidFill>
                  <a:srgbClr val="641F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mulheres do campo, das águas e florestas</a:t>
            </a:r>
            <a:endParaRPr sz="2000">
              <a:solidFill>
                <a:srgbClr val="641F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5"/>
          <p:cNvSpPr txBox="1"/>
          <p:nvPr>
            <p:ph idx="1" type="body"/>
          </p:nvPr>
        </p:nvSpPr>
        <p:spPr>
          <a:xfrm>
            <a:off x="235500" y="1384613"/>
            <a:ext cx="4621200" cy="17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solidFill>
                  <a:srgbClr val="641F99"/>
                </a:solidFill>
                <a:highlight>
                  <a:schemeClr val="lt1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Cadastro Único:</a:t>
            </a:r>
            <a:r>
              <a:rPr lang="pt-BR" sz="1400">
                <a:solidFill>
                  <a:srgbClr val="641F99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pt-BR" sz="14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r</a:t>
            </a: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eúne informações de 96 milhões de pessoas. </a:t>
            </a:r>
            <a:r>
              <a:rPr b="1" lang="pt-BR" sz="1200">
                <a:highlight>
                  <a:schemeClr val="lt1"/>
                </a:highlight>
              </a:rPr>
              <a:t>54 milhões são meninas e mulheres; 30 milhões</a:t>
            </a:r>
            <a:r>
              <a:rPr lang="pt-BR" sz="1200">
                <a:highlight>
                  <a:schemeClr val="lt1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têm renda familiar per capita inferior a R$ 218/mês. </a:t>
            </a:r>
            <a:r>
              <a:rPr b="1" lang="pt-BR" sz="1200">
                <a:highlight>
                  <a:schemeClr val="lt1"/>
                </a:highlight>
              </a:rPr>
              <a:t>68%</a:t>
            </a: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delas são </a:t>
            </a: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negras</a:t>
            </a: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Bolsa Família</a:t>
            </a:r>
            <a:r>
              <a:rPr lang="pt-BR" sz="1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:</a:t>
            </a:r>
            <a:r>
              <a:rPr lang="pt-BR" sz="12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br>
              <a:rPr lang="pt-BR"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pt-BR" sz="1200">
                <a:solidFill>
                  <a:schemeClr val="dk1"/>
                </a:solidFill>
              </a:rPr>
              <a:t>86%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das </a:t>
            </a:r>
            <a:r>
              <a:rPr lang="pt-BR" sz="1200">
                <a:latin typeface="Montserrat Medium"/>
                <a:ea typeface="Montserrat Medium"/>
                <a:cs typeface="Montserrat Medium"/>
                <a:sym typeface="Montserrat Medium"/>
              </a:rPr>
              <a:t>famílias beneficiadas 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são </a:t>
            </a:r>
            <a:r>
              <a:rPr b="1" lang="pt-BR" sz="1200">
                <a:solidFill>
                  <a:schemeClr val="dk1"/>
                </a:solidFill>
              </a:rPr>
              <a:t>chefiadas por mulheres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9" name="Google Shape;849;p65"/>
          <p:cNvSpPr txBox="1"/>
          <p:nvPr>
            <p:ph type="title"/>
          </p:nvPr>
        </p:nvSpPr>
        <p:spPr>
          <a:xfrm>
            <a:off x="235500" y="445025"/>
            <a:ext cx="8520600" cy="8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lang="pt-BR" sz="2650"/>
              <a:t>Combate à fome e à pobreza</a:t>
            </a:r>
            <a:endParaRPr sz="26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latin typeface="Montserrat SemiBold"/>
                <a:ea typeface="Montserrat SemiBold"/>
                <a:cs typeface="Montserrat SemiBold"/>
                <a:sym typeface="Montserrat SemiBold"/>
              </a:rPr>
              <a:t>Programas sociais do governo federal: impacto na vida das mulheres 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850" name="Google Shape;850;p65"/>
          <p:cNvGrpSpPr/>
          <p:nvPr/>
        </p:nvGrpSpPr>
        <p:grpSpPr>
          <a:xfrm>
            <a:off x="5198128" y="1516000"/>
            <a:ext cx="3557969" cy="1798180"/>
            <a:chOff x="5274328" y="1460825"/>
            <a:chExt cx="3557969" cy="1798180"/>
          </a:xfrm>
        </p:grpSpPr>
        <p:sp>
          <p:nvSpPr>
            <p:cNvPr id="851" name="Google Shape;851;p65"/>
            <p:cNvSpPr/>
            <p:nvPr/>
          </p:nvSpPr>
          <p:spPr>
            <a:xfrm>
              <a:off x="5274328" y="2225805"/>
              <a:ext cx="1033200" cy="1033200"/>
            </a:xfrm>
            <a:prstGeom prst="rtTriangle">
              <a:avLst/>
            </a:prstGeom>
            <a:solidFill>
              <a:srgbClr val="D6C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2" name="Google Shape;852;p65"/>
            <p:cNvPicPr preferRelativeResize="0"/>
            <p:nvPr/>
          </p:nvPicPr>
          <p:blipFill rotWithShape="1">
            <a:blip r:embed="rId3">
              <a:alphaModFix/>
            </a:blip>
            <a:srcRect b="3984" l="556" r="0" t="7268"/>
            <a:stretch/>
          </p:blipFill>
          <p:spPr>
            <a:xfrm>
              <a:off x="5355612" y="1460825"/>
              <a:ext cx="3476685" cy="17241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3" name="Google Shape;853;p65"/>
          <p:cNvSpPr txBox="1"/>
          <p:nvPr/>
        </p:nvSpPr>
        <p:spPr>
          <a:xfrm>
            <a:off x="235500" y="3182800"/>
            <a:ext cx="86409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Minha Casa Minha Vida: </a:t>
            </a:r>
            <a:br>
              <a:rPr lang="pt-BR" sz="1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90%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das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 milhões das unidades 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contratadas desde o início do programa (2009)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estão em nome de mulheres.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Auxílio-gás:</a:t>
            </a:r>
            <a:r>
              <a:rPr lang="pt-BR" sz="13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br>
              <a:rPr lang="pt-BR" sz="13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89,3% dos lares 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 receberam o auxílio em </a:t>
            </a:r>
            <a:r>
              <a:rPr lang="pt-BR" sz="12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fevereiro de 2023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são chefiados por mulheres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Ao todo, 5,55 milhões de famílias foram beneficiadas.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854" name="Google Shape;854;p65"/>
          <p:cNvSpPr/>
          <p:nvPr/>
        </p:nvSpPr>
        <p:spPr>
          <a:xfrm>
            <a:off x="7349050" y="4556475"/>
            <a:ext cx="1576500" cy="3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Mulheres rurais e cidadania</a:t>
            </a:r>
            <a:endParaRPr/>
          </a:p>
        </p:txBody>
      </p:sp>
      <p:sp>
        <p:nvSpPr>
          <p:cNvPr id="860" name="Google Shape;860;p66"/>
          <p:cNvSpPr txBox="1"/>
          <p:nvPr>
            <p:ph idx="1" type="body"/>
          </p:nvPr>
        </p:nvSpPr>
        <p:spPr>
          <a:xfrm>
            <a:off x="311700" y="1152475"/>
            <a:ext cx="8520600" cy="20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Programa Nacional de Cidadania e Bem Viver para Mulheres Rurais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Acesso das mulheres rurais à documentação civil, trabalhista, jurídica e ao Cadastro Nacional da Agricultura Familiar</a:t>
            </a:r>
            <a:r>
              <a:rPr lang="pt-BR" sz="13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br>
              <a:rPr lang="pt-BR" sz="13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pt-BR" sz="1500">
                <a:highlight>
                  <a:schemeClr val="lt1"/>
                </a:highlight>
              </a:rPr>
              <a:t>853.490 mil mulheres</a:t>
            </a:r>
            <a:r>
              <a:rPr lang="pt-BR" sz="15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3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cadastradas até dezembro de 2023.</a:t>
            </a:r>
            <a:endParaRPr sz="1300">
              <a:solidFill>
                <a:schemeClr val="dk1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 sz="13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Retomada dos Mutirões de Documentação focados nas mulheres rurais. De agosto a novembro de 2023:</a:t>
            </a:r>
            <a:r>
              <a:rPr lang="pt-BR" sz="13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t-BR" sz="1400">
                <a:solidFill>
                  <a:schemeClr val="dk1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861" name="Google Shape;861;p66"/>
          <p:cNvSpPr/>
          <p:nvPr/>
        </p:nvSpPr>
        <p:spPr>
          <a:xfrm>
            <a:off x="456300" y="3333225"/>
            <a:ext cx="2499300" cy="112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mutirões em 10 estados brasileiros</a:t>
            </a:r>
            <a:endParaRPr sz="1200"/>
          </a:p>
        </p:txBody>
      </p:sp>
      <p:sp>
        <p:nvSpPr>
          <p:cNvPr id="862" name="Google Shape;862;p66"/>
          <p:cNvSpPr/>
          <p:nvPr/>
        </p:nvSpPr>
        <p:spPr>
          <a:xfrm>
            <a:off x="3067225" y="3333225"/>
            <a:ext cx="5555100" cy="112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9.167 mulheres </a:t>
            </a: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diferentes comunidades e </a:t>
            </a:r>
            <a:b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territórios rurais: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assentadas, quilombolas, </a:t>
            </a:r>
            <a:b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indígenas, agricultoras familiares, extrativistas.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3" name="Google Shape;86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1683100"/>
            <a:ext cx="205925" cy="21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01" y="2607900"/>
            <a:ext cx="205925" cy="21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7"/>
          <p:cNvSpPr txBox="1"/>
          <p:nvPr>
            <p:ph type="title"/>
          </p:nvPr>
        </p:nvSpPr>
        <p:spPr>
          <a:xfrm>
            <a:off x="420450" y="204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Obrigada!</a:t>
            </a:r>
            <a:endParaRPr/>
          </a:p>
        </p:txBody>
      </p:sp>
      <p:pic>
        <p:nvPicPr>
          <p:cNvPr id="870" name="Google Shape;87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" y="0"/>
            <a:ext cx="10322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Brasil sem Misoginia - </a:t>
            </a: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Ações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1000075"/>
            <a:ext cx="85206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Mais de 140 empresas, instituições públicas, movimentos sociais, organizações diversas</a:t>
            </a:r>
            <a:r>
              <a:rPr lang="pt-BR" sz="1300">
                <a:latin typeface="Montserrat Medium"/>
                <a:ea typeface="Montserrat Medium"/>
                <a:cs typeface="Montserrat Medium"/>
                <a:sym typeface="Montserrat Medium"/>
              </a:rPr>
              <a:t>, como torcidas de futebol, já se envolveram com a à iniciativa.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417550" y="1787700"/>
            <a:ext cx="4328100" cy="130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Futebol sem misoginia: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Parceria entre os ministérios das Mulheres e do Esporte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levam a faixa "Futebol sem Misoginia"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jogos da Copa do Brasil e diversos campeonatos estaduais.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5256000" y="3239875"/>
            <a:ext cx="3576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Fotos</a:t>
            </a: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311700" y="3544050"/>
            <a:ext cx="4193400" cy="130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B1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Carnaval</a:t>
            </a: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Faixa “Carnaval de Respeito” foi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exibida em diversas cidades em fevereiro,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uma ação conjunta do MMulheres com Secretarias de Mulheres no âmbito da </a:t>
            </a:r>
            <a:b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iniciativa Brasil sem Misoginia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18326" l="5555" r="5555" t="37147"/>
          <a:stretch/>
        </p:blipFill>
        <p:spPr>
          <a:xfrm>
            <a:off x="3935600" y="1635175"/>
            <a:ext cx="4808300" cy="1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b="27472" l="0" r="0" t="22466"/>
          <a:stretch/>
        </p:blipFill>
        <p:spPr>
          <a:xfrm>
            <a:off x="3935600" y="3395850"/>
            <a:ext cx="4808300" cy="16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/>
        </p:nvSpPr>
        <p:spPr>
          <a:xfrm>
            <a:off x="311700" y="183381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Enfrentamento a todas as formas </a:t>
            </a:r>
            <a:b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 sz="2400">
                <a:solidFill>
                  <a:srgbClr val="641F9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violência contra mulheres</a:t>
            </a:r>
            <a:endParaRPr sz="2400">
              <a:solidFill>
                <a:srgbClr val="641F9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 rot="10800000">
            <a:off x="7343200" y="2233400"/>
            <a:ext cx="1120500" cy="1120500"/>
          </a:xfrm>
          <a:prstGeom prst="rtTriangle">
            <a:avLst/>
          </a:prstGeom>
          <a:solidFill>
            <a:srgbClr val="D6C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328950" y="1055800"/>
            <a:ext cx="80586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Lançado em 2023 com o objetivo de </a:t>
            </a:r>
            <a:r>
              <a:rPr b="1" lang="pt-BR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prevenir todas as formas de discriminações, misoginia e violências contra as mulheres</a:t>
            </a:r>
            <a:r>
              <a:rPr lang="pt-BR" sz="13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por meio de políticas governamentais, somadas a ações de mobilização e engajamento da sociedade.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Plano de Ação foi lançado em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março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2024.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Pacto Nacional de Prevenção aos Feminicídios</a:t>
            </a:r>
            <a:endParaRPr sz="2400">
              <a:solidFill>
                <a:srgbClr val="5B1C9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125" name="Google Shape;125;p20"/>
          <p:cNvGraphicFramePr/>
          <p:nvPr/>
        </p:nvGraphicFramePr>
        <p:xfrm>
          <a:off x="431125" y="234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{F2C5D344-BF7F-4BE0-8DB2-E4684ACBDA10}</a:tableStyleId>
              </a:tblPr>
              <a:tblGrid>
                <a:gridCol w="4369800"/>
              </a:tblGrid>
              <a:tr h="976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6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Plano de Ação com</a:t>
                      </a:r>
                      <a:endParaRPr sz="16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6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73 medidas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6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6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Previsão de orçamento de </a:t>
                      </a:r>
                      <a:endParaRPr sz="16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6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R$ 2,5 bilhões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B1C9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6" name="Google Shape;126;p20"/>
          <p:cNvSpPr txBox="1"/>
          <p:nvPr/>
        </p:nvSpPr>
        <p:spPr>
          <a:xfrm>
            <a:off x="6150625" y="-780675"/>
            <a:ext cx="436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6866800" y="4294750"/>
            <a:ext cx="15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Foto:  Divulgação/MMulheres</a:t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19431" l="0" r="0" t="10344"/>
          <a:stretch/>
        </p:blipFill>
        <p:spPr>
          <a:xfrm>
            <a:off x="5015250" y="2341150"/>
            <a:ext cx="3338415" cy="195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7475625" y="4523450"/>
            <a:ext cx="14883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347700" y="1673250"/>
            <a:ext cx="8520600" cy="290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41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347700" y="445025"/>
            <a:ext cx="85206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Ligue 180 - Central de Atendimento à Mulher</a:t>
            </a:r>
            <a:br>
              <a:rPr lang="pt-BR" sz="2400">
                <a:solidFill>
                  <a:srgbClr val="5B1C9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 sz="2000">
                <a:solidFill>
                  <a:srgbClr val="5B1C9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Lei nº 10.714/2003</a:t>
            </a:r>
            <a:endParaRPr sz="2000">
              <a:solidFill>
                <a:srgbClr val="5B1C9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200" y="1467526"/>
            <a:ext cx="3284099" cy="328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599750" y="1725513"/>
            <a:ext cx="5079900" cy="30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rgbClr val="641F99"/>
                </a:solidFill>
                <a:latin typeface="Montserrat"/>
                <a:ea typeface="Montserrat"/>
                <a:cs typeface="Montserrat"/>
                <a:sym typeface="Montserrat"/>
              </a:rPr>
              <a:t>2023 - 2024: Reestruturação do canal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Separação do Disque 100 e retomada do protocolo específico para atendimento às mulheres.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Lançamento do canal exclusivo no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WhatsApp: (61) 9610-0180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Lançamento do 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Painel Ligue 180</a:t>
            </a: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com informações atualizadas sobre </a:t>
            </a:r>
            <a:r>
              <a:rPr b="1"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mais de 2.500 serviços de atendimento às mulheres no país.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16" y="2268589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16" y="3147526"/>
            <a:ext cx="173149" cy="1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16" y="3760951"/>
            <a:ext cx="173149" cy="1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