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0"/>
  </p:notesMasterIdLst>
  <p:handoutMasterIdLst>
    <p:handoutMasterId r:id="rId21"/>
  </p:handoutMasterIdLst>
  <p:sldIdLst>
    <p:sldId id="458" r:id="rId2"/>
    <p:sldId id="503" r:id="rId3"/>
    <p:sldId id="518" r:id="rId4"/>
    <p:sldId id="509" r:id="rId5"/>
    <p:sldId id="508" r:id="rId6"/>
    <p:sldId id="516" r:id="rId7"/>
    <p:sldId id="521" r:id="rId8"/>
    <p:sldId id="510" r:id="rId9"/>
    <p:sldId id="501" r:id="rId10"/>
    <p:sldId id="519" r:id="rId11"/>
    <p:sldId id="496" r:id="rId12"/>
    <p:sldId id="515" r:id="rId13"/>
    <p:sldId id="512" r:id="rId14"/>
    <p:sldId id="513" r:id="rId15"/>
    <p:sldId id="514" r:id="rId16"/>
    <p:sldId id="520" r:id="rId17"/>
    <p:sldId id="517" r:id="rId18"/>
    <p:sldId id="507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F2DBDA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5501" autoAdjust="0"/>
  </p:normalViewPr>
  <p:slideViewPr>
    <p:cSldViewPr>
      <p:cViewPr varScale="1">
        <p:scale>
          <a:sx n="92" d="100"/>
          <a:sy n="92" d="100"/>
        </p:scale>
        <p:origin x="10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Distribuição de pesquisadores na Fiocruz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D5-7A42-88BC-D8A5ABCF94F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D5-7A42-88BC-D8A5ABCF94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Plan1!$A$2:$A$3</c:f>
              <c:strCache>
                <c:ptCount val="2"/>
                <c:pt idx="0">
                  <c:v>Mulheres</c:v>
                </c:pt>
                <c:pt idx="1">
                  <c:v>Homens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D5-7A42-88BC-D8A5ABCF94F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4B7DD-6965-4BE4-BAF2-76081A325CA4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115FE-F641-408F-94B5-642C3E6AB5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46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DC1FD-21A7-4046-9743-5D562946ADD0}" type="datetimeFigureOut">
              <a:rPr lang="pt-BR" smtClean="0"/>
              <a:pPr/>
              <a:t>09/10/2019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13DA2-22CD-4F24-89D4-7C435C8083E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670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4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7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5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5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4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6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9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8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6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4A06-D7F1-4F1B-A80F-73D22198230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8414F-E465-4868-8523-401FA08BAB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4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cia.fiocruz.br/mulheres-da-fiocruz-se-manifestam-em-defesa-da-democraci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abiana.damasio@fiocruz.b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numulheres.org.b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483768" y="1124744"/>
            <a:ext cx="40860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latin typeface="+mj-lt"/>
              </a:rPr>
              <a:t>Participação</a:t>
            </a:r>
            <a:r>
              <a:rPr lang="en-US" sz="4000" b="1" dirty="0">
                <a:latin typeface="+mj-lt"/>
              </a:rPr>
              <a:t> de </a:t>
            </a:r>
            <a:r>
              <a:rPr lang="en-US" sz="4000" b="1" dirty="0" err="1">
                <a:latin typeface="+mj-lt"/>
              </a:rPr>
              <a:t>mulheres</a:t>
            </a:r>
            <a:r>
              <a:rPr lang="en-US" sz="4000" b="1" dirty="0">
                <a:latin typeface="+mj-lt"/>
              </a:rPr>
              <a:t> no </a:t>
            </a:r>
            <a:r>
              <a:rPr lang="en-US" sz="4000" b="1" dirty="0" err="1">
                <a:latin typeface="+mj-lt"/>
              </a:rPr>
              <a:t>desenvolvimento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científico</a:t>
            </a:r>
            <a:r>
              <a:rPr lang="en-US" sz="4000" b="1" dirty="0">
                <a:latin typeface="+mj-lt"/>
              </a:rPr>
              <a:t> e </a:t>
            </a:r>
            <a:r>
              <a:rPr lang="en-US" sz="4000" b="1" dirty="0" err="1">
                <a:latin typeface="+mj-lt"/>
              </a:rPr>
              <a:t>tecnológico</a:t>
            </a:r>
            <a:r>
              <a:rPr lang="en-US" sz="4000" b="1" dirty="0">
                <a:latin typeface="+mj-lt"/>
              </a:rPr>
              <a:t> do </a:t>
            </a:r>
            <a:r>
              <a:rPr lang="en-US" sz="4000" b="1" dirty="0" err="1">
                <a:latin typeface="+mj-lt"/>
              </a:rPr>
              <a:t>Brasil</a:t>
            </a:r>
            <a:endParaRPr lang="pt-BR" sz="4000" b="1" dirty="0">
              <a:solidFill>
                <a:srgbClr val="DDE9EC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02308" y="5286483"/>
            <a:ext cx="36724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Fabiana </a:t>
            </a:r>
            <a:r>
              <a:rPr lang="en-US" sz="2400" b="1" dirty="0" err="1"/>
              <a:t>Damásio</a:t>
            </a:r>
            <a:endParaRPr lang="en-US" sz="2400" b="1" dirty="0"/>
          </a:p>
          <a:p>
            <a:pPr algn="ctr"/>
            <a:r>
              <a:rPr lang="en-US" dirty="0" err="1"/>
              <a:t>Câmara</a:t>
            </a:r>
            <a:r>
              <a:rPr lang="en-US" dirty="0"/>
              <a:t> dos </a:t>
            </a:r>
            <a:r>
              <a:rPr lang="en-US" dirty="0" err="1"/>
              <a:t>Deputados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09 de </a:t>
            </a:r>
            <a:r>
              <a:rPr lang="en-US" dirty="0" err="1"/>
              <a:t>outubro</a:t>
            </a:r>
            <a:r>
              <a:rPr lang="en-US" dirty="0"/>
              <a:t> de 2019</a:t>
            </a:r>
          </a:p>
          <a:p>
            <a:pPr algn="ctr"/>
            <a:endParaRPr lang="pt-BR" dirty="0"/>
          </a:p>
        </p:txBody>
      </p:sp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xmlns="" id="{AE76E6F2-6626-F94F-93B8-2AF0D5F53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4365104"/>
            <a:ext cx="2492896" cy="24928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778A705-7008-5547-9AD7-1A4655ECBD5D}"/>
              </a:ext>
            </a:extLst>
          </p:cNvPr>
          <p:cNvSpPr txBox="1"/>
          <p:nvPr/>
        </p:nvSpPr>
        <p:spPr>
          <a:xfrm>
            <a:off x="2987824" y="548680"/>
            <a:ext cx="3240360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0F2EDBA-FAFE-014A-BC41-E6CC3F264D9E}"/>
              </a:ext>
            </a:extLst>
          </p:cNvPr>
          <p:cNvSpPr txBox="1"/>
          <p:nvPr/>
        </p:nvSpPr>
        <p:spPr>
          <a:xfrm>
            <a:off x="5364088" y="4462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Audiência Pública</a:t>
            </a:r>
          </a:p>
          <a:p>
            <a:pPr algn="r"/>
            <a:r>
              <a:rPr lang="pt-BR" dirty="0"/>
              <a:t>CMULHER</a:t>
            </a:r>
          </a:p>
        </p:txBody>
      </p:sp>
    </p:spTree>
    <p:extLst>
      <p:ext uri="{BB962C8B-B14F-4D97-AF65-F5344CB8AC3E}">
        <p14:creationId xmlns:p14="http://schemas.microsoft.com/office/powerpoint/2010/main" val="41384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5406" r="3634" b="23843"/>
          <a:stretch/>
        </p:blipFill>
        <p:spPr>
          <a:xfrm>
            <a:off x="679715" y="171769"/>
            <a:ext cx="3633070" cy="1816535"/>
          </a:xfrm>
          <a:ln w="9525"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193348" y="140597"/>
            <a:ext cx="180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Fiocruz Rondônia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04" y="2302232"/>
            <a:ext cx="2890240" cy="19280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6563272" y="3911081"/>
            <a:ext cx="215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Fiocruz Minas Gerais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3" y="2291261"/>
            <a:ext cx="3343469" cy="19390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CaixaDeTexto 8"/>
          <p:cNvSpPr txBox="1"/>
          <p:nvPr/>
        </p:nvSpPr>
        <p:spPr>
          <a:xfrm>
            <a:off x="1059438" y="220940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Fiocruz Bahia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5" r="1811" b="10431"/>
          <a:stretch/>
        </p:blipFill>
        <p:spPr>
          <a:xfrm>
            <a:off x="5705009" y="140597"/>
            <a:ext cx="3319489" cy="17230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6481925" y="1803638"/>
            <a:ext cx="209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Fiocruz Pernambuco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33007" y="6488668"/>
            <a:ext cx="155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Fiocruz Paraná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r="2267" b="12110"/>
          <a:stretch/>
        </p:blipFill>
        <p:spPr>
          <a:xfrm>
            <a:off x="226123" y="4543075"/>
            <a:ext cx="3312149" cy="20059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t="10945" r="8619" b="22982"/>
          <a:stretch/>
        </p:blipFill>
        <p:spPr>
          <a:xfrm>
            <a:off x="3818023" y="2145321"/>
            <a:ext cx="2199452" cy="229942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" name="CaixaDeTexto 14"/>
          <p:cNvSpPr txBox="1"/>
          <p:nvPr/>
        </p:nvSpPr>
        <p:spPr>
          <a:xfrm>
            <a:off x="4286102" y="4095747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Fiocruz MS</a:t>
            </a:r>
          </a:p>
        </p:txBody>
      </p:sp>
      <p:pic>
        <p:nvPicPr>
          <p:cNvPr id="16" name="Picture 4" descr="https://agencia.fiocruz.br/sites/agencia.fiocruz.br/files/galeriaImagens/43573856240_91928352d6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99895"/>
            <a:ext cx="3052479" cy="203447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5951043" y="6365041"/>
            <a:ext cx="157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Fiocruz Brasília</a:t>
            </a:r>
          </a:p>
        </p:txBody>
      </p:sp>
    </p:spTree>
    <p:extLst>
      <p:ext uri="{BB962C8B-B14F-4D97-AF65-F5344CB8AC3E}">
        <p14:creationId xmlns:p14="http://schemas.microsoft.com/office/powerpoint/2010/main" val="15290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96952"/>
            <a:ext cx="1872208" cy="18722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01420"/>
            <a:ext cx="1584175" cy="20402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15758" cy="97564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Algumas pesquisadoras da Fiocruz que revolucionaram a Ciência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637657F-B3D3-6441-B720-591EA78995F3}"/>
              </a:ext>
            </a:extLst>
          </p:cNvPr>
          <p:cNvSpPr/>
          <p:nvPr/>
        </p:nvSpPr>
        <p:spPr>
          <a:xfrm>
            <a:off x="1907704" y="2051007"/>
            <a:ext cx="2410404" cy="754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latin typeface="+mj-lt"/>
              </a:rPr>
              <a:t>BERTHA LUTZ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0A373C8-8FC5-974C-81A9-91378C487300}"/>
              </a:ext>
            </a:extLst>
          </p:cNvPr>
          <p:cNvSpPr/>
          <p:nvPr/>
        </p:nvSpPr>
        <p:spPr>
          <a:xfrm>
            <a:off x="5101273" y="2051007"/>
            <a:ext cx="2541851" cy="754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latin typeface="+mj-lt"/>
              </a:rPr>
              <a:t>MARIA DEANE</a:t>
            </a:r>
          </a:p>
        </p:txBody>
      </p:sp>
    </p:spTree>
    <p:extLst>
      <p:ext uri="{BB962C8B-B14F-4D97-AF65-F5344CB8AC3E}">
        <p14:creationId xmlns:p14="http://schemas.microsoft.com/office/powerpoint/2010/main" val="10620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Patrícia</a:t>
            </a:r>
            <a:r>
              <a:rPr lang="en-US" dirty="0"/>
              <a:t> </a:t>
            </a:r>
            <a:r>
              <a:rPr lang="en-US" dirty="0" err="1"/>
              <a:t>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>
                <a:latin typeface="+mj-lt"/>
              </a:rPr>
              <a:t>Prêmio Científico Christophe </a:t>
            </a:r>
            <a:r>
              <a:rPr lang="pt-BR" b="1" dirty="0" err="1">
                <a:latin typeface="+mj-lt"/>
              </a:rPr>
              <a:t>Mérieux</a:t>
            </a:r>
            <a:r>
              <a:rPr lang="pt-BR" b="1" dirty="0">
                <a:latin typeface="+mj-lt"/>
              </a:rPr>
              <a:t> 2018: primeira vez que o prêmio foi concedido a uma cientista </a:t>
            </a:r>
            <a:r>
              <a:rPr lang="pt-BR" b="1" dirty="0" err="1">
                <a:latin typeface="+mj-lt"/>
              </a:rPr>
              <a:t>brasileirA</a:t>
            </a:r>
            <a:r>
              <a:rPr lang="pt-BR" b="1" dirty="0">
                <a:latin typeface="+mj-lt"/>
              </a:rPr>
              <a:t>, desde a sua 1ª concessão; </a:t>
            </a:r>
            <a:endParaRPr lang="pt-BR" b="1" dirty="0" smtClean="0">
              <a:latin typeface="+mj-lt"/>
            </a:endParaRPr>
          </a:p>
          <a:p>
            <a:pPr marL="0" indent="0" algn="just">
              <a:buNone/>
            </a:pPr>
            <a:endParaRPr lang="en-US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“A história natural da infecção por </a:t>
            </a:r>
            <a:r>
              <a:rPr lang="pt-BR" dirty="0" err="1">
                <a:latin typeface="+mj-lt"/>
              </a:rPr>
              <a:t>zika</a:t>
            </a:r>
            <a:r>
              <a:rPr lang="pt-BR" dirty="0">
                <a:latin typeface="+mj-lt"/>
              </a:rPr>
              <a:t> durante a gestação”</a:t>
            </a:r>
          </a:p>
        </p:txBody>
      </p:sp>
      <p:pic>
        <p:nvPicPr>
          <p:cNvPr id="4098" name="Picture 2" descr="https://portal.fiocruz.br/sites/portal.fiocruz.br/files/imagensPortal/patriciabrasil_ioc_inte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006"/>
            <a:ext cx="1706151" cy="170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gencia.fiocruz.br/sites/agencia.fiocruz.br/files/u91/marciachame_premi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94"/>
          <a:stretch/>
        </p:blipFill>
        <p:spPr bwMode="auto">
          <a:xfrm>
            <a:off x="36584" y="4762050"/>
            <a:ext cx="1955901" cy="20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67744" y="4818217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Trebuchet MS" panose="020B0603020202020204" pitchFamily="34" charset="0"/>
              </a:rPr>
              <a:t>Coordenada pela pesquisadora Márcia Chame, a Plataforma Tecnológica para o Monitoramento Participativo de Emergência de Zoonoses foi uma das iniciativas vencedores do Prêmio ODS Brasil 2018.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74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Celina </a:t>
            </a:r>
            <a:r>
              <a:rPr lang="en-US" dirty="0" err="1"/>
              <a:t>Turchi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+mj-lt"/>
              </a:rPr>
              <a:t>Prêmio Péter </a:t>
            </a:r>
            <a:r>
              <a:rPr lang="pt-BR" dirty="0" err="1">
                <a:latin typeface="+mj-lt"/>
              </a:rPr>
              <a:t>Murányi</a:t>
            </a:r>
            <a:r>
              <a:rPr lang="pt-BR" dirty="0">
                <a:latin typeface="+mj-lt"/>
              </a:rPr>
              <a:t> 2018 </a:t>
            </a:r>
          </a:p>
          <a:p>
            <a:pPr algn="just"/>
            <a:r>
              <a:rPr lang="pt-BR" i="1" dirty="0">
                <a:latin typeface="+mj-lt"/>
              </a:rPr>
              <a:t>Prêmio Faz Diferença</a:t>
            </a:r>
            <a:r>
              <a:rPr lang="pt-BR" dirty="0">
                <a:latin typeface="+mj-lt"/>
              </a:rPr>
              <a:t> – Jornal o Globo</a:t>
            </a:r>
          </a:p>
          <a:p>
            <a:pPr algn="just"/>
            <a:r>
              <a:rPr lang="pt-BR" dirty="0">
                <a:latin typeface="+mj-lt"/>
              </a:rPr>
              <a:t>Revista </a:t>
            </a:r>
            <a:r>
              <a:rPr lang="pt-BR" dirty="0" err="1">
                <a:latin typeface="+mj-lt"/>
              </a:rPr>
              <a:t>Nature</a:t>
            </a:r>
            <a:r>
              <a:rPr lang="pt-BR" dirty="0">
                <a:latin typeface="+mj-lt"/>
              </a:rPr>
              <a:t>: dez cientistas mais importantes de 2016</a:t>
            </a:r>
          </a:p>
          <a:p>
            <a:pPr algn="just"/>
            <a:endParaRPr lang="pt-BR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4438853"/>
            <a:ext cx="81198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“Pesquisa na área de emergência em saúde pública é mais do que recursos para o conhecimento, é uma questão de segurança nacional, de segurança das populações”</a:t>
            </a:r>
            <a:endParaRPr lang="pt-BR" sz="2800" b="1" i="0" dirty="0">
              <a:solidFill>
                <a:srgbClr val="2D2D2D"/>
              </a:solidFill>
              <a:effectLst/>
              <a:latin typeface="Majerit"/>
            </a:endParaRPr>
          </a:p>
        </p:txBody>
      </p:sp>
      <p:pic>
        <p:nvPicPr>
          <p:cNvPr id="2052" name="Picture 4" descr="Resultado de imagem para celina turchi zika prem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r="7569" b="98"/>
          <a:stretch/>
        </p:blipFill>
        <p:spPr bwMode="auto">
          <a:xfrm>
            <a:off x="6180212" y="0"/>
            <a:ext cx="2963788" cy="22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Nisia</a:t>
            </a:r>
            <a:r>
              <a:rPr lang="en-US" dirty="0"/>
              <a:t> </a:t>
            </a:r>
            <a:r>
              <a:rPr lang="en-US" dirty="0" err="1"/>
              <a:t>Trindade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25624"/>
            <a:ext cx="8191822" cy="462771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+mj-lt"/>
              </a:rPr>
              <a:t>Primeira mulher a presidir a Fiocruz em 120 anos;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+mj-lt"/>
              </a:rPr>
              <a:t>Prêmio Nise da Silveira, na categoria mulher cientista, pela Secretaria Especial de Políticas para as Mulheres da Prefeitura do Rio de Janeiro;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+mj-lt"/>
              </a:rPr>
              <a:t>Recebeu as medalhas do centenário da Fundação Oswaldo Cruz, Euclides da Cunha e em comemoração dos 110 anos de fundação da Academia Brasileira de Letras;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+mj-lt"/>
              </a:rPr>
              <a:t>Prêmio “Destaque do Ano em orientação de iniciação científica”, do CNPq.</a:t>
            </a:r>
            <a:endParaRPr lang="en-US" b="1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50" y="6149"/>
            <a:ext cx="1494350" cy="16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17043"/>
            <a:ext cx="7886700" cy="1325563"/>
          </a:xfrm>
        </p:spPr>
        <p:txBody>
          <a:bodyPr/>
          <a:lstStyle/>
          <a:p>
            <a:r>
              <a:rPr lang="en-US" dirty="0"/>
              <a:t>Carolina </a:t>
            </a:r>
            <a:r>
              <a:rPr lang="en-US" dirty="0" err="1"/>
              <a:t>Bori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549" y="2036319"/>
            <a:ext cx="8956451" cy="4176464"/>
          </a:xfrm>
        </p:spPr>
        <p:txBody>
          <a:bodyPr>
            <a:normAutofit/>
          </a:bodyPr>
          <a:lstStyle/>
          <a:p>
            <a:pPr algn="just"/>
            <a:endParaRPr lang="pt-BR" dirty="0">
              <a:latin typeface="+mj-lt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b="1" dirty="0">
                <a:latin typeface="+mj-lt"/>
              </a:rPr>
              <a:t>Lutou pela liberdade de expressão, pela popularização da ciência, pelo ensino público de qualidade, pela defesa da Universidade pública;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b="1" dirty="0">
                <a:latin typeface="+mj-lt"/>
              </a:rPr>
              <a:t>Primeira presidente da SBPC</a:t>
            </a:r>
          </a:p>
          <a:p>
            <a:pPr algn="just"/>
            <a:endParaRPr lang="pt-BR" dirty="0">
              <a:latin typeface="+mj-lt"/>
            </a:endParaRPr>
          </a:p>
        </p:txBody>
      </p:sp>
      <p:pic>
        <p:nvPicPr>
          <p:cNvPr id="3074" name="Picture 2" descr="http://carolinabori.mec.gov.br/img/carol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983"/>
            <a:ext cx="188595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1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D2242F-44DE-AA44-BDC6-9945BA9D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325563"/>
          </a:xfrm>
        </p:spPr>
        <p:txBody>
          <a:bodyPr/>
          <a:lstStyle/>
          <a:p>
            <a:pPr algn="ctr"/>
            <a:r>
              <a:rPr lang="pt-BR" dirty="0"/>
              <a:t>Algumas questões enfrentadas pelas mulheres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2EDC45F-2DA7-134C-BA6C-0DE407CC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60848"/>
            <a:ext cx="7975798" cy="44836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latin typeface="+mj-lt"/>
              </a:rPr>
              <a:t>Busca por igualdade de </a:t>
            </a:r>
            <a:r>
              <a:rPr lang="pt-BR" dirty="0" smtClean="0">
                <a:latin typeface="+mj-lt"/>
              </a:rPr>
              <a:t>oportunidades;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Sedimentação das ações afirmativas que garantam condições para associar a maternidade com as atividades de </a:t>
            </a:r>
            <a:r>
              <a:rPr lang="pt-BR" dirty="0" smtClean="0">
                <a:latin typeface="+mj-lt"/>
              </a:rPr>
              <a:t>pesquisadora;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É importante garantir que a inclusão seja o padrão, não a exceção: ingrediente essencial para se fazer uma boa </a:t>
            </a:r>
            <a:r>
              <a:rPr lang="pt-BR" dirty="0" smtClean="0">
                <a:latin typeface="+mj-lt"/>
              </a:rPr>
              <a:t>ciência;</a:t>
            </a:r>
          </a:p>
          <a:p>
            <a:pPr marL="0" indent="0" algn="just">
              <a:buNone/>
            </a:pPr>
            <a:endParaRPr lang="pt-BR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Não pode existir, na ciência, (ou fora dela) para o preconceito.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39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1803" y="476672"/>
            <a:ext cx="8568952" cy="61206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“O </a:t>
            </a:r>
            <a:r>
              <a:rPr lang="pt-BR" u="sng" dirty="0"/>
              <a:t>movimento de mulheres da Fiocruz </a:t>
            </a:r>
            <a:r>
              <a:rPr lang="pt-BR" dirty="0"/>
              <a:t>entende que é necessário contribuir para um </a:t>
            </a:r>
            <a:r>
              <a:rPr lang="pt-BR" b="1" dirty="0"/>
              <a:t>diálogo</a:t>
            </a:r>
            <a:r>
              <a:rPr lang="pt-BR" dirty="0"/>
              <a:t> mais amplo com a sociedade sobre a necessidade de uma luta pela equidade de gênero e pelos direitos humanos, com estímulo às novas gerações e à formação de redes.</a:t>
            </a:r>
          </a:p>
          <a:p>
            <a:pPr marL="0" indent="0" algn="just">
              <a:buNone/>
            </a:pPr>
            <a:r>
              <a:rPr lang="pt-BR" dirty="0"/>
              <a:t>Formulação de um novo padrão de desenvolvimento no país que incorpore o bem-estar, </a:t>
            </a:r>
            <a:r>
              <a:rPr lang="pt-BR" b="1" dirty="0"/>
              <a:t>a ciência, tecnologia e inovação</a:t>
            </a:r>
            <a:r>
              <a:rPr lang="pt-BR" dirty="0"/>
              <a:t>, o acesso universal e equânime à saúde, à educação e à informação.</a:t>
            </a:r>
          </a:p>
          <a:p>
            <a:pPr marL="0" indent="0" algn="just">
              <a:buNone/>
            </a:pPr>
            <a:r>
              <a:rPr lang="pt-BR" dirty="0"/>
              <a:t>Fortalecimento da democracia.</a:t>
            </a:r>
          </a:p>
          <a:p>
            <a:pPr marL="0" indent="0" algn="just">
              <a:buNone/>
            </a:pPr>
            <a:r>
              <a:rPr lang="pt-BR" dirty="0"/>
              <a:t>Capacidade do Estado de conceber e implementar </a:t>
            </a:r>
            <a:r>
              <a:rPr lang="pt-BR" b="1" dirty="0"/>
              <a:t>políticas públicas </a:t>
            </a:r>
            <a:r>
              <a:rPr lang="pt-BR" dirty="0"/>
              <a:t>destinadas a promover o interesse nacional.</a:t>
            </a:r>
          </a:p>
          <a:p>
            <a:pPr marL="0" indent="0" algn="just">
              <a:buNone/>
            </a:pPr>
            <a:r>
              <a:rPr lang="pt-BR" dirty="0"/>
              <a:t>Saúde como direito: orientação tanto das atividades assistenciais, da promoção da saúde e da atuação sobre os determinantes sociais em saúde, quanto da formulação de políticas para a </a:t>
            </a:r>
            <a:r>
              <a:rPr lang="pt-BR" b="1" dirty="0"/>
              <a:t>pesquisa</a:t>
            </a:r>
            <a:r>
              <a:rPr lang="pt-BR" dirty="0"/>
              <a:t> e </a:t>
            </a:r>
            <a:r>
              <a:rPr lang="pt-BR" b="1" dirty="0"/>
              <a:t>desenvolvimento tecnológico </a:t>
            </a:r>
            <a:r>
              <a:rPr lang="pt-BR" dirty="0"/>
              <a:t>do nosso país”.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4D7C5B7-84CC-A643-B35F-551D5DFDB4D0}"/>
              </a:ext>
            </a:extLst>
          </p:cNvPr>
          <p:cNvSpPr/>
          <p:nvPr/>
        </p:nvSpPr>
        <p:spPr>
          <a:xfrm>
            <a:off x="611560" y="6381328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hlinkClick r:id="rId2"/>
              </a:rPr>
              <a:t>https://agencia.fiocruz.br/mulheres-da-fiocruz-se-manifestam-em-defesa-da-democracia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1021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79512" y="3284984"/>
            <a:ext cx="676875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6000" dirty="0">
                <a:solidFill>
                  <a:prstClr val="black"/>
                </a:solidFill>
              </a:rPr>
              <a:t>Obrigada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60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l"/>
                <a:ea typeface="MS PGothic" pitchFamily="34" charset="-128"/>
                <a:cs typeface="Calibri" pitchFamily="34" charset="0"/>
                <a:hlinkClick r:id="rId3"/>
              </a:rPr>
              <a:t>fabiana.damasio@fiocruz.br</a:t>
            </a:r>
            <a:r>
              <a:rPr lang="pt-BR" sz="3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l"/>
                <a:ea typeface="MS PGothic" pitchFamily="34" charset="-128"/>
                <a:cs typeface="Calibri" pitchFamily="34" charset="0"/>
              </a:rPr>
              <a:t> </a:t>
            </a:r>
            <a:endParaRPr lang="pt-BR" sz="3500" b="1" dirty="0">
              <a:solidFill>
                <a:srgbClr val="DDE9EC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l"/>
              <a:ea typeface="MS PGothic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As mulheres como promotoras de pesquisa e ciência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  <a:latin typeface="+mj-lt"/>
              </a:rPr>
              <a:t>28%</a:t>
            </a:r>
            <a:r>
              <a:rPr lang="pt-BR" b="1" dirty="0">
                <a:latin typeface="+mj-lt"/>
              </a:rPr>
              <a:t> </a:t>
            </a:r>
            <a:r>
              <a:rPr lang="pt-BR" dirty="0">
                <a:latin typeface="+mj-lt"/>
              </a:rPr>
              <a:t>dos pesquisadores no mundo são mulheres;</a:t>
            </a:r>
          </a:p>
          <a:p>
            <a:pPr marL="0" indent="0" algn="just">
              <a:buNone/>
            </a:pPr>
            <a:endParaRPr lang="pt-BR" dirty="0" smtClean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As </a:t>
            </a:r>
            <a:r>
              <a:rPr lang="pt-BR" dirty="0">
                <a:latin typeface="+mj-lt"/>
              </a:rPr>
              <a:t>mulheres continuam </a:t>
            </a:r>
            <a:r>
              <a:rPr lang="pt-BR" dirty="0" err="1">
                <a:latin typeface="+mj-lt"/>
              </a:rPr>
              <a:t>sub-representadas</a:t>
            </a:r>
            <a:r>
              <a:rPr lang="pt-BR" dirty="0">
                <a:latin typeface="+mj-lt"/>
              </a:rPr>
              <a:t>: tecnologia, matemática e </a:t>
            </a:r>
            <a:r>
              <a:rPr lang="pt-BR" dirty="0" smtClean="0">
                <a:latin typeface="+mj-lt"/>
              </a:rPr>
              <a:t>engenharia;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Há </a:t>
            </a:r>
            <a:r>
              <a:rPr lang="pt-BR" dirty="0">
                <a:latin typeface="+mj-lt"/>
              </a:rPr>
              <a:t>uma baixa participação e reconhecimento em premiações como o Nobel, por exemplo, em que </a:t>
            </a:r>
            <a:r>
              <a:rPr lang="pt-BR" u="sng" dirty="0">
                <a:latin typeface="+mj-lt"/>
              </a:rPr>
              <a:t>apenas 3% </a:t>
            </a:r>
            <a:r>
              <a:rPr lang="pt-BR" dirty="0">
                <a:latin typeface="+mj-lt"/>
              </a:rPr>
              <a:t>são indicadas nas áreas científicas;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Em geral, há a predominância da liderança masculina nas instituições de saúde e em diferentes áreas. </a:t>
            </a:r>
          </a:p>
        </p:txBody>
      </p:sp>
    </p:spTree>
    <p:extLst>
      <p:ext uri="{BB962C8B-B14F-4D97-AF65-F5344CB8AC3E}">
        <p14:creationId xmlns:p14="http://schemas.microsoft.com/office/powerpoint/2010/main" val="21989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59046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i="1" dirty="0">
                <a:latin typeface="+mj-lt"/>
              </a:rPr>
              <a:t>Relatório </a:t>
            </a:r>
            <a:r>
              <a:rPr lang="pt-BR" b="1" i="1" dirty="0" err="1">
                <a:latin typeface="+mj-lt"/>
              </a:rPr>
              <a:t>Education</a:t>
            </a:r>
            <a:r>
              <a:rPr lang="pt-BR" b="1" i="1" dirty="0">
                <a:latin typeface="+mj-lt"/>
              </a:rPr>
              <a:t> </a:t>
            </a:r>
            <a:r>
              <a:rPr lang="pt-BR" b="1" i="1" dirty="0" err="1">
                <a:latin typeface="+mj-lt"/>
              </a:rPr>
              <a:t>at</a:t>
            </a:r>
            <a:r>
              <a:rPr lang="pt-BR" b="1" i="1" dirty="0">
                <a:latin typeface="+mj-lt"/>
              </a:rPr>
              <a:t> </a:t>
            </a:r>
            <a:r>
              <a:rPr lang="pt-BR" b="1" i="1" dirty="0" err="1">
                <a:latin typeface="+mj-lt"/>
              </a:rPr>
              <a:t>Glance</a:t>
            </a:r>
            <a:r>
              <a:rPr lang="pt-BR" b="1" i="1" dirty="0">
                <a:latin typeface="+mj-lt"/>
              </a:rPr>
              <a:t> 2019 da </a:t>
            </a:r>
            <a:r>
              <a:rPr lang="pt-BR" b="1" dirty="0">
                <a:latin typeface="+mj-lt"/>
              </a:rPr>
              <a:t> OCDE indica que:</a:t>
            </a: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latin typeface="+mj-lt"/>
              </a:rPr>
              <a:t>Mulheres brasileiras têm 34% mais probabilidade de se formar no ensino superior do que seus pares do sexo masculino, mas também menos chances de conseguir emprego;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dirty="0"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latin typeface="+mj-lt"/>
              </a:rPr>
              <a:t>A empregabilidade de mulheres brasileiras de 25 a 34 anos com ensino superior é de 82% e cai para 63% entre mulheres de ensino técnico e para 45% entre mulheres sem essa </a:t>
            </a:r>
            <a:r>
              <a:rPr lang="pt-BR" dirty="0" smtClean="0">
                <a:latin typeface="+mj-lt"/>
              </a:rPr>
              <a:t>capacitação;</a:t>
            </a:r>
            <a:endParaRPr lang="pt-BR" dirty="0"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pt-BR" dirty="0"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latin typeface="+mj-lt"/>
              </a:rPr>
              <a:t>Enquanto 18% dos homens brasileiros de 25 a 34 anos têm ensino superior, essa porcentagem sobe para 25% entre as mulheres da mesma faixa etária (mesmo assim, muito abaixo das médias da OCDE, de 38% para homens e 51% para mulheres, segundo dados de 2018).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0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16832"/>
            <a:ext cx="8316416" cy="4375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t-BR" dirty="0"/>
          </a:p>
          <a:p>
            <a:pPr lvl="1" algn="just">
              <a:lnSpc>
                <a:spcPct val="150000"/>
              </a:lnSpc>
            </a:pPr>
            <a:r>
              <a:rPr lang="pt-BR" dirty="0"/>
              <a:t>Meninas na Ciência: garantia de mais possibilidades às mulheres na sociedade e no mercado de trabalho</a:t>
            </a:r>
            <a:r>
              <a:rPr lang="pt-BR" dirty="0" smtClean="0"/>
              <a:t>;</a:t>
            </a:r>
          </a:p>
          <a:p>
            <a:pPr lvl="1" algn="just">
              <a:lnSpc>
                <a:spcPct val="150000"/>
              </a:lnSpc>
            </a:pPr>
            <a:endParaRPr lang="pt-BR" dirty="0"/>
          </a:p>
          <a:p>
            <a:pPr lvl="1" algn="just">
              <a:lnSpc>
                <a:spcPct val="150000"/>
              </a:lnSpc>
            </a:pPr>
            <a:r>
              <a:rPr lang="pt-BR" dirty="0"/>
              <a:t>Assembleia das Nações Unidas (2015): Dia internacional de Mulheres e Meninas na Ciência – 11 de </a:t>
            </a:r>
            <a:r>
              <a:rPr lang="pt-BR" dirty="0" smtClean="0"/>
              <a:t>fevereiro;</a:t>
            </a:r>
          </a:p>
          <a:p>
            <a:pPr lvl="1" algn="just">
              <a:lnSpc>
                <a:spcPct val="150000"/>
              </a:lnSpc>
            </a:pPr>
            <a:endParaRPr lang="pt-BR" dirty="0"/>
          </a:p>
          <a:p>
            <a:pPr lvl="1" algn="just">
              <a:lnSpc>
                <a:spcPct val="150000"/>
              </a:lnSpc>
            </a:pPr>
            <a:r>
              <a:rPr lang="pt-BR" dirty="0"/>
              <a:t>Garantia, para as mulheres, de reconhecimento de seus direitos, acesso e controle da própria renda.</a:t>
            </a:r>
          </a:p>
        </p:txBody>
      </p:sp>
      <p:pic>
        <p:nvPicPr>
          <p:cNvPr id="1026" name="Picture 2" descr="A ONU Mulheres é a organização das Nações Unidas dedicada à igualdade de gênero e o empoderamento das mulheres.">
            <a:hlinkClick r:id="rId2" tooltip="A ONU Mulheres é a organização das Nações Unidas dedicada à igualdade de gênero e o empoderamento das mulheres."/>
            <a:extLst>
              <a:ext uri="{FF2B5EF4-FFF2-40B4-BE49-F238E27FC236}">
                <a16:creationId xmlns:a16="http://schemas.microsoft.com/office/drawing/2014/main" xmlns="" id="{098F2168-061E-9F4C-99EA-1F9DAEAE0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681725"/>
            <a:ext cx="6300192" cy="24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435133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3200" dirty="0">
                <a:latin typeface="+mj-lt"/>
              </a:rPr>
              <a:t>Igualdade de gênero: efeitos multiplicadores no desenvolvimento sustentável;</a:t>
            </a:r>
          </a:p>
          <a:p>
            <a:pPr algn="just">
              <a:lnSpc>
                <a:spcPct val="170000"/>
              </a:lnSpc>
            </a:pPr>
            <a:r>
              <a:rPr lang="pt-BR" sz="3200" dirty="0">
                <a:latin typeface="+mj-lt"/>
              </a:rPr>
              <a:t>Combate às discriminações e violências baseadas no gênero; </a:t>
            </a:r>
          </a:p>
          <a:p>
            <a:pPr algn="just">
              <a:lnSpc>
                <a:spcPct val="170000"/>
              </a:lnSpc>
            </a:pPr>
            <a:r>
              <a:rPr lang="pt-BR" sz="3200" dirty="0">
                <a:latin typeface="+mj-lt"/>
              </a:rPr>
              <a:t>Promoção do empoderamento de mulheres e meninas para que possam atuar enfaticamente na promoção do desenvolvimento sustentável, por meio da participação na política, na economia, e em diversas áreas de tomada de decisão;</a:t>
            </a:r>
          </a:p>
          <a:p>
            <a:pPr algn="just">
              <a:lnSpc>
                <a:spcPct val="170000"/>
              </a:lnSpc>
            </a:pPr>
            <a:endParaRPr lang="en-US" sz="3200" dirty="0">
              <a:latin typeface="+mj-lt"/>
            </a:endParaRPr>
          </a:p>
          <a:p>
            <a:pPr algn="just">
              <a:lnSpc>
                <a:spcPct val="170000"/>
              </a:lnSpc>
            </a:pPr>
            <a:r>
              <a:rPr lang="pt-BR" sz="4000" b="1" dirty="0">
                <a:latin typeface="+mj-lt"/>
              </a:rPr>
              <a:t>5.1 </a:t>
            </a:r>
            <a:r>
              <a:rPr lang="pt-BR" sz="3800" b="1" dirty="0">
                <a:latin typeface="+mj-lt"/>
              </a:rPr>
              <a:t>Acabar com todas as formas de discriminação contra todas as mulheres e meninas em toda parte</a:t>
            </a:r>
          </a:p>
        </p:txBody>
      </p:sp>
      <p:pic>
        <p:nvPicPr>
          <p:cNvPr id="1026" name="Picture 2" descr="http://www.agenda2030.org.br/static/home/images/ods_icons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02" y="0"/>
            <a:ext cx="2127498" cy="21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genda2030.org.br/static/home/images/logo_platafor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67550" cy="1695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756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287" t="16979" r="19883" b="15793"/>
          <a:stretch/>
        </p:blipFill>
        <p:spPr>
          <a:xfrm>
            <a:off x="35496" y="620689"/>
            <a:ext cx="91508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B4902EE-0025-4944-9604-6FFEF9C7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7886700" cy="2852737"/>
          </a:xfrm>
        </p:spPr>
        <p:txBody>
          <a:bodyPr/>
          <a:lstStyle/>
          <a:p>
            <a:pPr algn="r"/>
            <a:r>
              <a:rPr lang="pt-BR" dirty="0"/>
              <a:t>Experiências na Fiocruz</a:t>
            </a:r>
          </a:p>
        </p:txBody>
      </p:sp>
    </p:spTree>
    <p:extLst>
      <p:ext uri="{BB962C8B-B14F-4D97-AF65-F5344CB8AC3E}">
        <p14:creationId xmlns:p14="http://schemas.microsoft.com/office/powerpoint/2010/main" val="11651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64" t="11900" r="41890" b="10290"/>
          <a:stretch/>
        </p:blipFill>
        <p:spPr>
          <a:xfrm>
            <a:off x="2615" y="0"/>
            <a:ext cx="9161916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01" y="116632"/>
            <a:ext cx="8047806" cy="1325563"/>
          </a:xfrm>
        </p:spPr>
        <p:txBody>
          <a:bodyPr/>
          <a:lstStyle/>
          <a:p>
            <a:pPr algn="ctr"/>
            <a:r>
              <a:rPr lang="pt-BR" dirty="0"/>
              <a:t>Distribuição proporcional dos servidores Fiocruz segundo o sexo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38" t="35193" r="36555" b="25090"/>
          <a:stretch/>
        </p:blipFill>
        <p:spPr>
          <a:xfrm>
            <a:off x="1679400" y="1442195"/>
            <a:ext cx="5424600" cy="2958875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9175212"/>
              </p:ext>
            </p:extLst>
          </p:nvPr>
        </p:nvGraphicFramePr>
        <p:xfrm>
          <a:off x="2339752" y="4293096"/>
          <a:ext cx="4103896" cy="235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BC25A63-0103-EA42-82C3-1F76EC4CB1F9}"/>
              </a:ext>
            </a:extLst>
          </p:cNvPr>
          <p:cNvSpPr txBox="1"/>
          <p:nvPr/>
        </p:nvSpPr>
        <p:spPr>
          <a:xfrm>
            <a:off x="395536" y="2627620"/>
            <a:ext cx="164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SERVIDORES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F2B72D7-F6BA-2742-9292-DD69CAD92DAA}"/>
              </a:ext>
            </a:extLst>
          </p:cNvPr>
          <p:cNvSpPr txBox="1"/>
          <p:nvPr/>
        </p:nvSpPr>
        <p:spPr>
          <a:xfrm>
            <a:off x="467544" y="520299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PESQUISADORES</a:t>
            </a:r>
          </a:p>
        </p:txBody>
      </p:sp>
    </p:spTree>
    <p:extLst>
      <p:ext uri="{BB962C8B-B14F-4D97-AF65-F5344CB8AC3E}">
        <p14:creationId xmlns:p14="http://schemas.microsoft.com/office/powerpoint/2010/main" val="40138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16509</TotalTime>
  <Words>796</Words>
  <Application>Microsoft Office PowerPoint</Application>
  <PresentationFormat>Apresentação na tela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MS PGothic</vt:lpstr>
      <vt:lpstr>Arial</vt:lpstr>
      <vt:lpstr>Aril</vt:lpstr>
      <vt:lpstr>Calibri</vt:lpstr>
      <vt:lpstr>Calibri Light</vt:lpstr>
      <vt:lpstr>Majerit</vt:lpstr>
      <vt:lpstr>Trebuchet MS</vt:lpstr>
      <vt:lpstr>Wingdings</vt:lpstr>
      <vt:lpstr>Tema do Office</vt:lpstr>
      <vt:lpstr>Apresentação do PowerPoint</vt:lpstr>
      <vt:lpstr>As mulheres como promotoras de pesquisa e ciência</vt:lpstr>
      <vt:lpstr>Apresentação do PowerPoint</vt:lpstr>
      <vt:lpstr>Apresentação do PowerPoint</vt:lpstr>
      <vt:lpstr>Apresentação do PowerPoint</vt:lpstr>
      <vt:lpstr>Apresentação do PowerPoint</vt:lpstr>
      <vt:lpstr>Experiências na Fiocruz</vt:lpstr>
      <vt:lpstr>Apresentação do PowerPoint</vt:lpstr>
      <vt:lpstr>Distribuição proporcional dos servidores Fiocruz segundo o sexo</vt:lpstr>
      <vt:lpstr>Apresentação do PowerPoint</vt:lpstr>
      <vt:lpstr>Algumas pesquisadoras da Fiocruz que revolucionaram a Ciência</vt:lpstr>
      <vt:lpstr>Patrícia Brasil</vt:lpstr>
      <vt:lpstr>Celina Turchi</vt:lpstr>
      <vt:lpstr>Nisia Trindade</vt:lpstr>
      <vt:lpstr>Carolina Bori</vt:lpstr>
      <vt:lpstr>Algumas questões enfrentadas pelas mulheres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 da arte das Interfaces da Atenção Básica com Saúde Mental</dc:title>
  <dc:creator>alexandre.trino</dc:creator>
  <cp:lastModifiedBy>Susana Damasceno Belich</cp:lastModifiedBy>
  <cp:revision>458</cp:revision>
  <cp:lastPrinted>2019-10-09T14:40:27Z</cp:lastPrinted>
  <dcterms:created xsi:type="dcterms:W3CDTF">2012-05-24T13:39:43Z</dcterms:created>
  <dcterms:modified xsi:type="dcterms:W3CDTF">2019-10-09T16:54:37Z</dcterms:modified>
</cp:coreProperties>
</file>