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81" r:id="rId3"/>
    <p:sldId id="263" r:id="rId4"/>
    <p:sldId id="272" r:id="rId5"/>
    <p:sldId id="273" r:id="rId6"/>
    <p:sldId id="278" r:id="rId7"/>
    <p:sldId id="279" r:id="rId8"/>
    <p:sldId id="280" r:id="rId9"/>
    <p:sldId id="268" r:id="rId10"/>
    <p:sldId id="300" r:id="rId11"/>
    <p:sldId id="285" r:id="rId12"/>
    <p:sldId id="306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295" r:id="rId22"/>
    <p:sldId id="296" r:id="rId23"/>
    <p:sldId id="320" r:id="rId24"/>
  </p:sldIdLst>
  <p:sldSz cx="12192000" cy="6858000"/>
  <p:notesSz cx="6858000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F561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4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1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Reclamações</a:t>
            </a: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dPt>
            <c:idx val="0"/>
          </c:dPt>
          <c:cat>
            <c:strRef>
              <c:f>Plan1!$A$2:$A$7</c:f>
              <c:strCache>
                <c:ptCount val="6"/>
                <c:pt idx="0">
                  <c:v>ENEL (81,84%)</c:v>
                </c:pt>
                <c:pt idx="1">
                  <c:v>CPFL (8,69%)</c:v>
                </c:pt>
                <c:pt idx="2">
                  <c:v>ELEKTRO (2,69%)</c:v>
                </c:pt>
                <c:pt idx="3">
                  <c:v>EDP BRASIL (3,72%)</c:v>
                </c:pt>
                <c:pt idx="4">
                  <c:v>ENERGISA (0,47%)</c:v>
                </c:pt>
                <c:pt idx="5">
                  <c:v>OUTROS (2,59%)</c:v>
                </c:pt>
              </c:strCache>
            </c:strRef>
          </c:cat>
          <c:val>
            <c:numRef>
              <c:f>Plan1!$B$2:$B$7</c:f>
              <c:numCache>
                <c:formatCode>General</c:formatCode>
                <c:ptCount val="6"/>
                <c:pt idx="0">
                  <c:v>3163</c:v>
                </c:pt>
                <c:pt idx="1">
                  <c:v>336</c:v>
                </c:pt>
                <c:pt idx="2">
                  <c:v>104</c:v>
                </c:pt>
                <c:pt idx="3">
                  <c:v>144</c:v>
                </c:pt>
                <c:pt idx="4">
                  <c:v>18</c:v>
                </c:pt>
                <c:pt idx="5">
                  <c:v>100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8264360790517633"/>
          <c:y val="0.19812825705472423"/>
          <c:w val="0.32169429163820285"/>
          <c:h val="0.57398144866303702"/>
        </c:manualLayout>
      </c:layout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9530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9884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9754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8112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7251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758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73912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2737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5419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4111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51921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CFD4E-E6EB-4A95-8412-949DDC5E1418}" type="datetimeFigureOut">
              <a:rPr lang="pt-BR" smtClean="0"/>
              <a:pPr/>
              <a:t>04/12/2023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56824-7911-4E8A-945B-E9799A70C24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2166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4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150512" y="980750"/>
            <a:ext cx="5751276" cy="12552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583269" y="3026711"/>
            <a:ext cx="8784976" cy="724024"/>
          </a:xfrm>
        </p:spPr>
        <p:txBody>
          <a:bodyPr>
            <a:normAutofit lnSpcReduction="1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CRISE </a:t>
            </a:r>
            <a:r>
              <a:rPr lang="pt-BR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NO ABASTECIMENTO DE ENERGIA 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</a:rPr>
              <a:t>ELÉTRICA</a:t>
            </a:r>
            <a:endParaRPr lang="pt-BR" b="1" dirty="0">
              <a:solidFill>
                <a:schemeClr val="tx1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613507" y="4276493"/>
            <a:ext cx="2664296" cy="5676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+mn-cs"/>
              </a:rPr>
              <a:t>04/12/2023</a:t>
            </a:r>
            <a:endParaRPr kumimoji="0" lang="pt-BR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+mn-cs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2352" y="5401866"/>
            <a:ext cx="3296124" cy="753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089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78518227"/>
              </p:ext>
            </p:extLst>
          </p:nvPr>
        </p:nvGraphicFramePr>
        <p:xfrm>
          <a:off x="238933" y="4722019"/>
          <a:ext cx="11572066" cy="1573308"/>
        </p:xfrm>
        <a:graphic>
          <a:graphicData uri="http://schemas.openxmlformats.org/drawingml/2006/table">
            <a:tbl>
              <a:tblPr/>
              <a:tblGrid>
                <a:gridCol w="3223167"/>
                <a:gridCol w="1141539"/>
                <a:gridCol w="1522051"/>
                <a:gridCol w="1096772"/>
                <a:gridCol w="1365368"/>
                <a:gridCol w="1135658"/>
                <a:gridCol w="2087511"/>
              </a:tblGrid>
              <a:tr h="397923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5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12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out)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15424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2668036" y="1440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NO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PROCON SP</a:t>
            </a:r>
            <a:endParaRPr lang="pt-BR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(índice de solução em  2º </a:t>
            </a:r>
            <a:r>
              <a:rPr lang="pt-BR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fase)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81618" y="876858"/>
            <a:ext cx="8827625" cy="38451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631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63747733"/>
              </p:ext>
            </p:extLst>
          </p:nvPr>
        </p:nvGraphicFramePr>
        <p:xfrm>
          <a:off x="266699" y="587375"/>
          <a:ext cx="11706226" cy="6146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1"/>
                <a:gridCol w="578741"/>
                <a:gridCol w="4151962"/>
                <a:gridCol w="1779411"/>
                <a:gridCol w="2471406"/>
                <a:gridCol w="1120370"/>
                <a:gridCol w="766135"/>
              </a:tblGrid>
              <a:tr h="1451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20488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LKD COMÉRCIO ELETRÔNICO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1218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GRUPO PÃO DE AÇÚCAR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888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1177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2021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GRUPO VIVO / TELEFÔNICA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5º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702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879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</a:tr>
              <a:tr h="145110"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 VAREJO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464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2520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1641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2373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1113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1286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</a:tr>
              <a:tr h="1898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GRUPO VIVO / TELEFÔNICA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549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1099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AVIANCA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1060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661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35762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36423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 VAREJO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5455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976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6431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CLARO NET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2812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1539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4351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2104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1205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CARREFOUR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1918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942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2860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67%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208751"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9767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797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12766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13563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DECOLAR.COM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2909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5489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8398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CLARO NET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2228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3427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BRADESCO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1856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2938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MERCADO LIVRE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875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1567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2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ATENDIDAS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endParaRPr lang="pt-BR" sz="11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FACI.LY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8070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17869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25939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1043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5745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6788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pt-BR" sz="11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>
                    <a:solidFill>
                      <a:srgbClr val="FFFF00"/>
                    </a:solidFill>
                  </a:tcPr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MERCADO LIVRE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1597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2984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4581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14511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CLARO NET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2152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2281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4433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  <a:tr h="23671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5º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GRUPO VIVO / TELEFÔNICA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1710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3690</a:t>
                      </a:r>
                      <a:endParaRPr lang="pt-BR" sz="11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778" marR="6778" marT="6778" marB="0" anchor="b"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2706136" y="11549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CADASTRO DE RECLAMAÇÕES FUNDAMENTADAS</a:t>
            </a:r>
            <a:endParaRPr lang="pt-BR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784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0" y="2897159"/>
            <a:ext cx="121920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DESCONTINUIDADE DE SERVIÇO ESSENCIAL – 11/2023</a:t>
            </a:r>
            <a:endParaRPr lang="pt-BR" sz="28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826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67137" y="14127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latin typeface="Verdana" pitchFamily="34" charset="0"/>
                <a:ea typeface="Verdana" pitchFamily="34" charset="0"/>
              </a:rPr>
              <a:t>AÇÕES DE ATENDIMENTO E ORIENTAÇÃO AO CONSUMIDOR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0" y="2924944"/>
            <a:ext cx="12192000" cy="1255728"/>
          </a:xfr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>
              <a:spcBef>
                <a:spcPts val="0"/>
              </a:spcBef>
              <a:buNone/>
            </a:pPr>
            <a:endParaRPr lang="pt-BR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Atendimento presencial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840480" y="4264392"/>
            <a:ext cx="4450080" cy="1338828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indent="-228600" algn="ctr"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Instalação de postos provisórios de atendimento exclusivo</a:t>
            </a:r>
          </a:p>
          <a:p>
            <a:pPr indent="-228600" algn="ctr">
              <a:lnSpc>
                <a:spcPct val="90000"/>
              </a:lnSpc>
            </a:pPr>
            <a:r>
              <a:rPr lang="pt-BR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Pateo</a:t>
            </a:r>
            <a:r>
              <a:rPr lang="pt-BR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 do Colégio;</a:t>
            </a:r>
          </a:p>
          <a:p>
            <a:pPr indent="-228600" algn="ctr">
              <a:lnSpc>
                <a:spcPct val="90000"/>
              </a:lnSpc>
            </a:pPr>
            <a:r>
              <a:rPr lang="pt-BR" b="1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Pça</a:t>
            </a:r>
            <a:r>
              <a:rPr lang="pt-BR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 da República;</a:t>
            </a:r>
          </a:p>
          <a:p>
            <a:pPr indent="-228600" algn="ctr"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8 estações da EMTU.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9001059" y="4886094"/>
            <a:ext cx="2520280" cy="1338828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indent="-228600" algn="ctr"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Reforço no atendimento em delegacias de polícia conveniadas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649539" y="4870854"/>
            <a:ext cx="2520280" cy="840230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indent="-228600" algn="ctr">
              <a:lnSpc>
                <a:spcPct val="90000"/>
              </a:lnSpc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Procon-SP Móvel em localidades mais atingidas</a:t>
            </a: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474488" y="5770592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Jabaquara</a:t>
            </a:r>
            <a:endParaRPr lang="pt-BR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474488" y="6058624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Cotia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5554608" y="5770592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Osasco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554608" y="6058624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Ipiranga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6634728" y="5770592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São Mateus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6634728" y="6058624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Guarulhos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978544" y="6346656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Morumbi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6202680" y="6346656"/>
            <a:ext cx="1008112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Verdana" pitchFamily="34" charset="0"/>
                <a:ea typeface="Verdana" pitchFamily="34" charset="0"/>
              </a:rPr>
              <a:t>Bresser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924944"/>
            <a:ext cx="12192000" cy="1255728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Atendimento eletrônico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67137" y="14127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latin typeface="Verdana" pitchFamily="34" charset="0"/>
                <a:ea typeface="Verdana" pitchFamily="34" charset="0"/>
              </a:rPr>
              <a:t>AÇÕES DE ATENDIMENTO E ORIENTAÇÃO AO CONSUMIDOR</a:t>
            </a:r>
          </a:p>
        </p:txBody>
      </p:sp>
      <p:sp>
        <p:nvSpPr>
          <p:cNvPr id="8" name="Retângulo 7"/>
          <p:cNvSpPr/>
          <p:nvPr/>
        </p:nvSpPr>
        <p:spPr>
          <a:xfrm>
            <a:off x="1039808" y="4524360"/>
            <a:ext cx="3960440" cy="172819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Criação de SELO “Falta de energia/Ressarcimento” no site do Procon-SP</a:t>
            </a:r>
          </a:p>
          <a:p>
            <a:pPr algn="ctr"/>
            <a:r>
              <a:rPr lang="pt-BR" dirty="0">
                <a:latin typeface="Verdana" pitchFamily="34" charset="0"/>
                <a:ea typeface="Verdana" pitchFamily="34" charset="0"/>
              </a:rPr>
              <a:t>Facilita o registro de demandas envolvendo concessionárias de energia elétrica</a:t>
            </a:r>
            <a:endParaRPr lang="pt-BR" sz="24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7143368" y="4509120"/>
            <a:ext cx="3960440" cy="172819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Ampliação de monitoramento das redes sociais</a:t>
            </a:r>
          </a:p>
          <a:p>
            <a:pPr algn="ctr"/>
            <a:r>
              <a:rPr lang="pt-BR" dirty="0">
                <a:latin typeface="Verdana" pitchFamily="34" charset="0"/>
                <a:ea typeface="Verdana" pitchFamily="34" charset="0"/>
              </a:rPr>
              <a:t>Orientação e interação com consumidores para saneamento de dúvidas.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2276872"/>
            <a:ext cx="12192000" cy="1255728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Fiscalização presencial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67137" y="8031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ea typeface="Verdana" pitchFamily="34" charset="0"/>
              </a:rPr>
              <a:t>AÇÕES DE FISCALIZAÇÃO</a:t>
            </a:r>
            <a:endParaRPr lang="pt-BR" sz="36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289351" y="3773800"/>
            <a:ext cx="252028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AVERIGUAÇÃO PRELIMINAR</a:t>
            </a:r>
          </a:p>
          <a:p>
            <a:pPr algn="ctr"/>
            <a:r>
              <a:rPr lang="pt-BR" b="1" i="1" dirty="0">
                <a:latin typeface="Verdana" pitchFamily="34" charset="0"/>
                <a:ea typeface="Verdana" pitchFamily="34" charset="0"/>
              </a:rPr>
              <a:t>ex </a:t>
            </a:r>
            <a:r>
              <a:rPr lang="pt-BR" b="1" i="1" dirty="0" err="1">
                <a:latin typeface="Verdana" pitchFamily="34" charset="0"/>
                <a:ea typeface="Verdana" pitchFamily="34" charset="0"/>
              </a:rPr>
              <a:t>officio</a:t>
            </a:r>
            <a:endParaRPr lang="pt-BR" b="1" i="1" dirty="0">
              <a:latin typeface="Verdana" pitchFamily="34" charset="0"/>
              <a:ea typeface="Verdana" pitchFamily="34" charset="0"/>
            </a:endParaRPr>
          </a:p>
          <a:p>
            <a:pPr algn="ctr"/>
            <a:r>
              <a:rPr lang="pt-BR" dirty="0">
                <a:latin typeface="Verdana" pitchFamily="34" charset="0"/>
                <a:ea typeface="Verdana" pitchFamily="34" charset="0"/>
              </a:rPr>
              <a:t>Falha na prestação de serviços</a:t>
            </a:r>
          </a:p>
        </p:txBody>
      </p:sp>
      <p:sp>
        <p:nvSpPr>
          <p:cNvPr id="9" name="Retângulo 8"/>
          <p:cNvSpPr/>
          <p:nvPr/>
        </p:nvSpPr>
        <p:spPr>
          <a:xfrm>
            <a:off x="331912" y="5209768"/>
            <a:ext cx="2376264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latin typeface="Verdana" pitchFamily="34" charset="0"/>
                <a:ea typeface="Verdana" pitchFamily="34" charset="0"/>
              </a:rPr>
              <a:t>Concessionárias notificadas para prestar esclarecimentos:</a:t>
            </a:r>
          </a:p>
          <a:p>
            <a:pPr algn="ctr">
              <a:buFont typeface="Arial" pitchFamily="34" charset="0"/>
              <a:buChar char="•"/>
            </a:pPr>
            <a:r>
              <a:rPr lang="pt-BR" sz="1200" dirty="0">
                <a:latin typeface="Verdana" pitchFamily="34" charset="0"/>
                <a:ea typeface="Verdana" pitchFamily="34" charset="0"/>
              </a:rPr>
              <a:t> Danos na rede elétrica;</a:t>
            </a:r>
          </a:p>
          <a:p>
            <a:pPr algn="ctr">
              <a:buFont typeface="Arial" pitchFamily="34" charset="0"/>
              <a:buChar char="•"/>
            </a:pPr>
            <a:r>
              <a:rPr lang="pt-BR" sz="1200" dirty="0">
                <a:latin typeface="Verdana" pitchFamily="34" charset="0"/>
                <a:ea typeface="Verdana" pitchFamily="34" charset="0"/>
              </a:rPr>
              <a:t> Consumidores atingidos;</a:t>
            </a:r>
          </a:p>
          <a:p>
            <a:pPr algn="ctr">
              <a:buFont typeface="Arial" pitchFamily="34" charset="0"/>
              <a:buChar char="•"/>
            </a:pPr>
            <a:r>
              <a:rPr lang="pt-BR" sz="1200" dirty="0">
                <a:latin typeface="Verdana" pitchFamily="34" charset="0"/>
                <a:ea typeface="Verdana" pitchFamily="34" charset="0"/>
              </a:rPr>
              <a:t> Plano de contingência;</a:t>
            </a:r>
          </a:p>
          <a:p>
            <a:pPr algn="ctr">
              <a:buFont typeface="Arial" pitchFamily="34" charset="0"/>
              <a:buChar char="•"/>
            </a:pPr>
            <a:r>
              <a:rPr lang="pt-BR" sz="1200" dirty="0">
                <a:latin typeface="Verdana" pitchFamily="34" charset="0"/>
                <a:ea typeface="Verdana" pitchFamily="34" charset="0"/>
              </a:rPr>
              <a:t> Ressarcimento de danos;</a:t>
            </a:r>
          </a:p>
          <a:p>
            <a:pPr algn="ctr">
              <a:buFont typeface="Arial" pitchFamily="34" charset="0"/>
              <a:buChar char="•"/>
            </a:pPr>
            <a:r>
              <a:rPr lang="pt-BR" sz="1200" dirty="0">
                <a:latin typeface="Verdana" pitchFamily="34" charset="0"/>
                <a:ea typeface="Verdana" pitchFamily="34" charset="0"/>
              </a:rPr>
              <a:t> Eventos futuros.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390014" y="5209768"/>
            <a:ext cx="2376264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latin typeface="Verdana" pitchFamily="34" charset="0"/>
                <a:ea typeface="Verdana" pitchFamily="34" charset="0"/>
              </a:rPr>
              <a:t>Descumprimento ao auto de </a:t>
            </a:r>
            <a:r>
              <a:rPr lang="pt-BR" sz="1200" dirty="0" err="1">
                <a:latin typeface="Verdana" pitchFamily="34" charset="0"/>
                <a:ea typeface="Verdana" pitchFamily="34" charset="0"/>
              </a:rPr>
              <a:t>notif</a:t>
            </a:r>
            <a:r>
              <a:rPr lang="pt-BR" sz="1200" dirty="0">
                <a:latin typeface="Verdana" pitchFamily="34" charset="0"/>
                <a:ea typeface="Verdana" pitchFamily="34" charset="0"/>
              </a:rPr>
              <a:t>. e/ou a comprovação de infração ao CDC podem gerar multa de até </a:t>
            </a:r>
            <a:r>
              <a:rPr lang="pt-BR" sz="1200" b="1" dirty="0">
                <a:latin typeface="Verdana" pitchFamily="34" charset="0"/>
                <a:ea typeface="Verdana" pitchFamily="34" charset="0"/>
              </a:rPr>
              <a:t>R$12.793.962,68</a:t>
            </a:r>
            <a:r>
              <a:rPr lang="pt-BR" sz="1200" dirty="0">
                <a:latin typeface="Verdana" pitchFamily="34" charset="0"/>
                <a:ea typeface="Verdana" pitchFamily="34" charset="0"/>
              </a:rPr>
              <a:t>, para cada conduta irregular.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7862181" y="3758560"/>
            <a:ext cx="252028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Fiscalização em postos de atendimento nas concessionárias</a:t>
            </a:r>
            <a:endParaRPr lang="pt-BR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7862181" y="5194528"/>
            <a:ext cx="2520280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latin typeface="Verdana" pitchFamily="34" charset="0"/>
                <a:ea typeface="Verdana" pitchFamily="34" charset="0"/>
              </a:rPr>
              <a:t>infrações ao CDC nos postos de atendimento também podem gerar multa de até </a:t>
            </a:r>
            <a:r>
              <a:rPr lang="pt-BR" sz="1200" b="1" dirty="0">
                <a:latin typeface="Verdana" pitchFamily="34" charset="0"/>
                <a:ea typeface="Verdana" pitchFamily="34" charset="0"/>
              </a:rPr>
              <a:t>R$12.793.962,68</a:t>
            </a:r>
            <a:r>
              <a:rPr lang="pt-BR" sz="1200" dirty="0">
                <a:latin typeface="Verdana" pitchFamily="34" charset="0"/>
                <a:ea typeface="Verdana" pitchFamily="34" charset="0"/>
              </a:rPr>
              <a:t>, para cada conduta irregular.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767137" y="8031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ea typeface="Verdana" pitchFamily="34" charset="0"/>
              </a:rPr>
              <a:t>AÇÕES DE FISCALIZAÇÃO</a:t>
            </a:r>
            <a:endParaRPr lang="pt-BR" sz="36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2276872"/>
            <a:ext cx="12192000" cy="1255728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Fiscalização eletrônica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459672" y="3645024"/>
            <a:ext cx="3168352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AVERIGUAÇÃO PRELIMINAR</a:t>
            </a:r>
          </a:p>
          <a:p>
            <a:pPr algn="ctr"/>
            <a:r>
              <a:rPr lang="pt-BR" dirty="0">
                <a:latin typeface="Verdana" pitchFamily="34" charset="0"/>
                <a:ea typeface="Verdana" pitchFamily="34" charset="0"/>
              </a:rPr>
              <a:t>De acordo com demandas registradas pelos consumidores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1459672" y="5229200"/>
            <a:ext cx="3168352" cy="15121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>
                <a:latin typeface="Verdana" pitchFamily="34" charset="0"/>
                <a:ea typeface="Verdana" pitchFamily="34" charset="0"/>
              </a:rPr>
              <a:t>Demandas separadas em eixos temáticos:</a:t>
            </a:r>
          </a:p>
          <a:p>
            <a:pPr algn="ctr">
              <a:buFont typeface="Arial" pitchFamily="34" charset="0"/>
              <a:buChar char="•"/>
            </a:pPr>
            <a:r>
              <a:rPr lang="pt-BR" sz="1050" dirty="0">
                <a:latin typeface="Verdana" pitchFamily="34" charset="0"/>
                <a:ea typeface="Verdana" pitchFamily="34" charset="0"/>
              </a:rPr>
              <a:t> Descontinuidade do serviço público essencial;</a:t>
            </a:r>
          </a:p>
          <a:p>
            <a:pPr algn="ctr">
              <a:buFont typeface="Arial" pitchFamily="34" charset="0"/>
              <a:buChar char="•"/>
            </a:pPr>
            <a:r>
              <a:rPr lang="pt-BR" sz="1050" dirty="0">
                <a:latin typeface="Verdana" pitchFamily="34" charset="0"/>
                <a:ea typeface="Verdana" pitchFamily="34" charset="0"/>
              </a:rPr>
              <a:t> Dificuldade de acesso ao serviço de atendimento ao consumidor;</a:t>
            </a:r>
          </a:p>
          <a:p>
            <a:pPr algn="ctr">
              <a:buFont typeface="Arial" pitchFamily="34" charset="0"/>
              <a:buChar char="•"/>
            </a:pPr>
            <a:r>
              <a:rPr lang="pt-BR" sz="1050" dirty="0">
                <a:latin typeface="Verdana" pitchFamily="34" charset="0"/>
                <a:ea typeface="Verdana" pitchFamily="34" charset="0"/>
              </a:rPr>
              <a:t> Problemas com medicamentos (hipervulnerabilidade/sobrevida);</a:t>
            </a:r>
          </a:p>
          <a:p>
            <a:pPr algn="ctr">
              <a:buFont typeface="Arial" pitchFamily="34" charset="0"/>
              <a:buChar char="•"/>
            </a:pPr>
            <a:r>
              <a:rPr lang="pt-BR" sz="1050" dirty="0">
                <a:latin typeface="Verdana" pitchFamily="34" charset="0"/>
                <a:ea typeface="Verdana" pitchFamily="34" charset="0"/>
              </a:rPr>
              <a:t> Danos aos equipamentos e perda de bens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000640" y="4725144"/>
            <a:ext cx="2160240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latin typeface="Verdana" pitchFamily="34" charset="0"/>
                <a:ea typeface="Verdana" pitchFamily="34" charset="0"/>
              </a:rPr>
              <a:t>Infrações às legislações </a:t>
            </a:r>
            <a:r>
              <a:rPr lang="pt-BR" sz="1200" dirty="0" err="1">
                <a:latin typeface="Verdana" pitchFamily="34" charset="0"/>
                <a:ea typeface="Verdana" pitchFamily="34" charset="0"/>
              </a:rPr>
              <a:t>consumeristas</a:t>
            </a:r>
            <a:r>
              <a:rPr lang="pt-BR" sz="1200" dirty="0">
                <a:latin typeface="Verdana" pitchFamily="34" charset="0"/>
                <a:ea typeface="Verdana" pitchFamily="34" charset="0"/>
              </a:rPr>
              <a:t> podem gerar multa de até </a:t>
            </a:r>
            <a:r>
              <a:rPr lang="pt-BR" sz="1200" b="1" dirty="0">
                <a:latin typeface="Verdana" pitchFamily="34" charset="0"/>
                <a:ea typeface="Verdana" pitchFamily="34" charset="0"/>
              </a:rPr>
              <a:t>R$12.793.962,68</a:t>
            </a:r>
            <a:r>
              <a:rPr lang="pt-BR" sz="1200" dirty="0">
                <a:latin typeface="Verdana" pitchFamily="34" charset="0"/>
                <a:ea typeface="Verdana" pitchFamily="34" charset="0"/>
              </a:rPr>
              <a:t>, para cada conduta irregular.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7518256" y="3645024"/>
            <a:ext cx="3168352" cy="1440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AVERIGUAÇÃO PRELIMINAR </a:t>
            </a:r>
          </a:p>
          <a:p>
            <a:pPr algn="ctr"/>
            <a:r>
              <a:rPr lang="pt-BR" b="1" dirty="0">
                <a:latin typeface="Verdana" pitchFamily="34" charset="0"/>
                <a:ea typeface="Verdana" pitchFamily="34" charset="0"/>
              </a:rPr>
              <a:t>E-commerce</a:t>
            </a:r>
            <a:endParaRPr lang="pt-BR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518256" y="5229200"/>
            <a:ext cx="3168352" cy="15121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latin typeface="Verdana" pitchFamily="34" charset="0"/>
                <a:ea typeface="Verdana" pitchFamily="34" charset="0"/>
              </a:rPr>
              <a:t>Constatação no site das concessionárias acerca da (in)existência de informações essenciais do serviço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789192"/>
            <a:ext cx="12192000" cy="1255728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Orientações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09680" y="3201928"/>
            <a:ext cx="3816424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Definição de diretrizes e orientações aos servidores do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Procon-SP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para a utilização adequada do SELO “Falta de energia/Ressarcimento”</a:t>
            </a:r>
          </a:p>
        </p:txBody>
      </p:sp>
      <p:sp>
        <p:nvSpPr>
          <p:cNvPr id="8" name="Retângulo 7"/>
          <p:cNvSpPr/>
          <p:nvPr/>
        </p:nvSpPr>
        <p:spPr>
          <a:xfrm>
            <a:off x="794440" y="5002128"/>
            <a:ext cx="3816424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Orientação aos </a:t>
            </a:r>
            <a:r>
              <a:rPr lang="pt-BR" sz="1700" dirty="0" err="1">
                <a:latin typeface="Verdana" pitchFamily="34" charset="0"/>
                <a:ea typeface="Verdana" pitchFamily="34" charset="0"/>
              </a:rPr>
              <a:t>Procons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 municipais para o registro de demandas envolvendo concessionárias de energia elétrica</a:t>
            </a:r>
          </a:p>
        </p:txBody>
      </p:sp>
      <p:sp>
        <p:nvSpPr>
          <p:cNvPr id="9" name="Retângulo 8"/>
          <p:cNvSpPr/>
          <p:nvPr/>
        </p:nvSpPr>
        <p:spPr>
          <a:xfrm>
            <a:off x="7509128" y="3201928"/>
            <a:ext cx="3816424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Definição de diretrizes e orientações aos fiscais do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Procon-SP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para as ações nos postos de atendimento das concessionárias de energia elétrica</a:t>
            </a:r>
          </a:p>
        </p:txBody>
      </p:sp>
      <p:sp>
        <p:nvSpPr>
          <p:cNvPr id="10" name="Retângulo 9"/>
          <p:cNvSpPr/>
          <p:nvPr/>
        </p:nvSpPr>
        <p:spPr>
          <a:xfrm>
            <a:off x="7515901" y="5002128"/>
            <a:ext cx="3816424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Divulgação de vídeos e textos informativos nas mídias do Procon-SP, sobre os direitos dos consumidores atingidos pela crise no abastecimento de energia elétrica</a:t>
            </a: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767137" y="8031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ea typeface="Verdana" pitchFamily="34" charset="0"/>
              </a:rPr>
              <a:t>AÇÕES ADMINISTRATIVAS</a:t>
            </a:r>
            <a:endParaRPr lang="pt-BR" sz="3600" b="1" dirty="0"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767137" y="8031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ea typeface="Verdana" pitchFamily="34" charset="0"/>
              </a:rPr>
              <a:t>AÇÕES INSTITUCIONAIS</a:t>
            </a:r>
            <a:endParaRPr lang="pt-BR" sz="36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059360" y="1919496"/>
            <a:ext cx="3816424" cy="20882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Convocação dos representantes legais das concessionárias de energia elétrica, visando o ajustamento de conduta</a:t>
            </a:r>
          </a:p>
        </p:txBody>
      </p:sp>
      <p:sp>
        <p:nvSpPr>
          <p:cNvPr id="8" name="Retângulo 7"/>
          <p:cNvSpPr/>
          <p:nvPr/>
        </p:nvSpPr>
        <p:spPr>
          <a:xfrm>
            <a:off x="6091808" y="1919496"/>
            <a:ext cx="3816424" cy="20882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Envio de ofício à Agência Nacional de Energia Elétrica – </a:t>
            </a:r>
            <a:r>
              <a:rPr lang="pt-BR" sz="1700" b="1" dirty="0" smtClean="0">
                <a:latin typeface="Verdana" pitchFamily="34" charset="0"/>
                <a:ea typeface="Verdana" pitchFamily="34" charset="0"/>
              </a:rPr>
              <a:t>ANEEL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 e à Agência Reguladora de Serviços Públicos de SP - </a:t>
            </a:r>
            <a:r>
              <a:rPr lang="pt-BR" sz="1700" b="1" dirty="0" smtClean="0">
                <a:latin typeface="Verdana" pitchFamily="34" charset="0"/>
                <a:ea typeface="Verdana" pitchFamily="34" charset="0"/>
              </a:rPr>
              <a:t>ARSESP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,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solicitando informação das providências já tomadas e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futuras, bem como, do histórico de autuações lavradas.</a:t>
            </a:r>
            <a:endParaRPr lang="pt-BR" sz="17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059360" y="4151744"/>
            <a:ext cx="3816424" cy="20882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>
                <a:latin typeface="Verdana" pitchFamily="34" charset="0"/>
                <a:ea typeface="Verdana" pitchFamily="34" charset="0"/>
              </a:rPr>
              <a:t>Compartilhamento de informações com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órgãos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fiscalizadores (MPSP e ARSESP)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para apuração de irregularidades no fornecimento de energia elétrica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091808" y="4151744"/>
            <a:ext cx="3816424" cy="20882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Divulgação de resultados das ações de atendimento, orientação e fiscalização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789192"/>
            <a:ext cx="12192000" cy="1089529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Atendimento ao </a:t>
            </a: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consumidor</a:t>
            </a:r>
          </a:p>
          <a:p>
            <a:pPr marL="0" algn="ctr">
              <a:spcBef>
                <a:spcPts val="0"/>
              </a:spcBef>
              <a:buNone/>
            </a:pPr>
            <a:r>
              <a:rPr lang="pt-BR" sz="16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Reclamações registradas de 03/11 a 30/11</a:t>
            </a: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767137" y="803176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ea typeface="Verdana" pitchFamily="34" charset="0"/>
              </a:rPr>
              <a:t>CENÁRIO ATUAL – 01/12/2023</a:t>
            </a:r>
            <a:endParaRPr lang="pt-BR" sz="3600" b="1" dirty="0">
              <a:latin typeface="Verdana" pitchFamily="34" charset="0"/>
              <a:ea typeface="Verdana" pitchFamily="34" charset="0"/>
            </a:endParaRPr>
          </a:p>
        </p:txBody>
      </p:sp>
      <p:graphicFrame>
        <p:nvGraphicFramePr>
          <p:cNvPr id="12" name="Gráfico 11"/>
          <p:cNvGraphicFramePr/>
          <p:nvPr/>
        </p:nvGraphicFramePr>
        <p:xfrm>
          <a:off x="0" y="3173306"/>
          <a:ext cx="6675120" cy="3684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tângulo 12"/>
          <p:cNvSpPr/>
          <p:nvPr/>
        </p:nvSpPr>
        <p:spPr>
          <a:xfrm>
            <a:off x="4652824" y="3212976"/>
            <a:ext cx="3240360" cy="6480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>
                <a:latin typeface="Verdana" pitchFamily="34" charset="0"/>
                <a:ea typeface="Verdana" pitchFamily="34" charset="0"/>
              </a:rPr>
              <a:t>3865 demandas </a:t>
            </a:r>
            <a:r>
              <a:rPr lang="pt-BR" sz="1700" dirty="0">
                <a:latin typeface="Verdana" pitchFamily="34" charset="0"/>
                <a:ea typeface="Verdana" pitchFamily="34" charset="0"/>
              </a:rPr>
              <a:t>registradas por consumidores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8718416" y="3228216"/>
            <a:ext cx="3096344" cy="7200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Descontinuidade de serviço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essencial</a:t>
            </a:r>
          </a:p>
          <a:p>
            <a:pPr algn="ctr"/>
            <a:r>
              <a:rPr lang="pt-BR" sz="1000" dirty="0" smtClean="0">
                <a:latin typeface="Verdana" pitchFamily="34" charset="0"/>
                <a:ea typeface="Verdana" pitchFamily="34" charset="0"/>
              </a:rPr>
              <a:t>2703 reclamações</a:t>
            </a:r>
            <a:endParaRPr lang="pt-BR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8718416" y="4107552"/>
            <a:ext cx="3096344" cy="7200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Problemas com serviço de atendimento ao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cliente</a:t>
            </a:r>
          </a:p>
          <a:p>
            <a:pPr algn="ctr"/>
            <a:r>
              <a:rPr lang="pt-BR" sz="1000" dirty="0" smtClean="0">
                <a:latin typeface="Verdana" pitchFamily="34" charset="0"/>
                <a:ea typeface="Verdana" pitchFamily="34" charset="0"/>
              </a:rPr>
              <a:t>492 reclamações</a:t>
            </a:r>
            <a:endParaRPr lang="pt-BR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="" xmlns:a16="http://schemas.microsoft.com/office/drawing/2014/main" id="{139F7705-8A9D-BFB9-D466-4D7FDDCA2F07}"/>
              </a:ext>
            </a:extLst>
          </p:cNvPr>
          <p:cNvSpPr/>
          <p:nvPr/>
        </p:nvSpPr>
        <p:spPr>
          <a:xfrm>
            <a:off x="8718416" y="5002128"/>
            <a:ext cx="3096344" cy="7200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Perda de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alimentos</a:t>
            </a:r>
          </a:p>
          <a:p>
            <a:pPr algn="ctr"/>
            <a:r>
              <a:rPr lang="pt-BR" sz="1000" dirty="0" smtClean="0">
                <a:latin typeface="Verdana" pitchFamily="34" charset="0"/>
                <a:ea typeface="Verdana" pitchFamily="34" charset="0"/>
              </a:rPr>
              <a:t>393 reclamações</a:t>
            </a:r>
            <a:endParaRPr lang="pt-BR" sz="10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8703176" y="5866224"/>
            <a:ext cx="3096344" cy="7200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Comprometimento da </a:t>
            </a:r>
            <a:r>
              <a:rPr lang="pt-BR" sz="1700" dirty="0" smtClean="0">
                <a:latin typeface="Verdana" pitchFamily="34" charset="0"/>
                <a:ea typeface="Verdana" pitchFamily="34" charset="0"/>
              </a:rPr>
              <a:t>saúde</a:t>
            </a:r>
          </a:p>
          <a:p>
            <a:pPr algn="ctr"/>
            <a:r>
              <a:rPr lang="pt-BR" sz="1000" dirty="0" smtClean="0">
                <a:latin typeface="Verdana" pitchFamily="34" charset="0"/>
                <a:ea typeface="Verdana" pitchFamily="34" charset="0"/>
              </a:rPr>
              <a:t>277 reclamações</a:t>
            </a:r>
            <a:endParaRPr lang="pt-BR" sz="1000" dirty="0">
              <a:latin typeface="Verdana" pitchFamily="34" charset="0"/>
              <a:ea typeface="Verdana" pitchFamily="34" charset="0"/>
            </a:endParaRPr>
          </a:p>
        </p:txBody>
      </p:sp>
      <p:cxnSp>
        <p:nvCxnSpPr>
          <p:cNvPr id="19" name="Conector de seta reta 18"/>
          <p:cNvCxnSpPr/>
          <p:nvPr/>
        </p:nvCxnSpPr>
        <p:spPr>
          <a:xfrm>
            <a:off x="7940040" y="3581400"/>
            <a:ext cx="762000" cy="60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7940040" y="3596640"/>
            <a:ext cx="655320" cy="655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>
            <a:off x="7940040" y="3596640"/>
            <a:ext cx="716280" cy="150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/>
          <p:cNvCxnSpPr/>
          <p:nvPr/>
        </p:nvCxnSpPr>
        <p:spPr>
          <a:xfrm>
            <a:off x="7924800" y="3611880"/>
            <a:ext cx="65532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4661290" y="6091390"/>
            <a:ext cx="3240360" cy="6480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 smtClean="0">
                <a:latin typeface="Verdana" pitchFamily="34" charset="0"/>
                <a:ea typeface="Verdana" pitchFamily="34" charset="0"/>
              </a:rPr>
              <a:t>20 demandas registradas por MEI/ME</a:t>
            </a:r>
            <a:endParaRPr lang="pt-BR" sz="1700" dirty="0"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aixaDeTexto 40"/>
          <p:cNvSpPr txBox="1"/>
          <p:nvPr/>
        </p:nvSpPr>
        <p:spPr>
          <a:xfrm>
            <a:off x="0" y="2897159"/>
            <a:ext cx="12192000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HISTÓRICO DE RECLAMAÇÕES</a:t>
            </a:r>
            <a:endParaRPr lang="pt-BR" sz="3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pic>
        <p:nvPicPr>
          <p:cNvPr id="5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2524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789192"/>
            <a:ext cx="12192000" cy="1255728"/>
          </a:xfrm>
          <a:solidFill>
            <a:srgbClr val="0070C0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0" algn="ctr">
              <a:spcBef>
                <a:spcPts val="0"/>
              </a:spcBef>
              <a:buNone/>
            </a:pPr>
            <a:r>
              <a:rPr lang="pt-BR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Fiscalização</a:t>
            </a:r>
          </a:p>
          <a:p>
            <a:pPr marL="0" algn="ctr">
              <a:spcBef>
                <a:spcPts val="0"/>
              </a:spcBef>
              <a:buNone/>
            </a:pPr>
            <a:endParaRPr lang="pt-BR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1767137" y="803176"/>
            <a:ext cx="84249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+mj-cs"/>
              </a:rPr>
              <a:t>CENÁRIO ATUAL – 01/12/2023</a:t>
            </a:r>
            <a:endParaRPr kumimoji="0" lang="pt-B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+mj-cs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4402480" y="3140968"/>
            <a:ext cx="3384376" cy="16561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700" dirty="0">
                <a:latin typeface="Verdana" pitchFamily="34" charset="0"/>
                <a:ea typeface="Verdana" pitchFamily="34" charset="0"/>
              </a:rPr>
              <a:t>Fiscalizações realizadas presencial e eletronicamente com constatação de materialidade de infração à legislação </a:t>
            </a:r>
            <a:r>
              <a:rPr lang="pt-BR" sz="1700" dirty="0" err="1">
                <a:latin typeface="Verdana" pitchFamily="34" charset="0"/>
                <a:ea typeface="Verdana" pitchFamily="34" charset="0"/>
              </a:rPr>
              <a:t>consumerista</a:t>
            </a:r>
            <a:endParaRPr lang="pt-BR" sz="17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706736" y="4869160"/>
            <a:ext cx="3960440" cy="1800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Verdana" pitchFamily="34" charset="0"/>
                <a:ea typeface="Verdana" pitchFamily="34" charset="0"/>
              </a:rPr>
              <a:t>Descontinuidade de serviço essencial (novos eventos)</a:t>
            </a:r>
          </a:p>
          <a:p>
            <a:pPr algn="ctr"/>
            <a:r>
              <a:rPr lang="pt-BR" sz="1400" b="1" dirty="0" smtClean="0">
                <a:latin typeface="Verdana" pitchFamily="34" charset="0"/>
                <a:ea typeface="Verdana" pitchFamily="34" charset="0"/>
              </a:rPr>
              <a:t>Dificuldade de atendimento, perda de alimentos e comprometimento da saúde</a:t>
            </a:r>
          </a:p>
          <a:p>
            <a:pPr algn="ctr"/>
            <a:r>
              <a:rPr lang="pt-BR" sz="1400" dirty="0" smtClean="0">
                <a:latin typeface="Verdana" pitchFamily="34" charset="0"/>
                <a:ea typeface="Verdana" pitchFamily="34" charset="0"/>
              </a:rPr>
              <a:t>Possibilidade de novos autos de infração, com aplicação de multas de até R$12.793.962,68 por conduta.</a:t>
            </a:r>
            <a:endParaRPr lang="pt-BR" sz="1400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1738184" y="4869160"/>
            <a:ext cx="3960440" cy="1800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Verdana" pitchFamily="34" charset="0"/>
                <a:ea typeface="Verdana" pitchFamily="34" charset="0"/>
              </a:rPr>
              <a:t>Descontinuidade de serviço essencial</a:t>
            </a:r>
          </a:p>
          <a:p>
            <a:pPr algn="ctr"/>
            <a:r>
              <a:rPr lang="pt-BR" sz="1400" dirty="0" smtClean="0">
                <a:latin typeface="Verdana" pitchFamily="34" charset="0"/>
                <a:ea typeface="Verdana" pitchFamily="34" charset="0"/>
              </a:rPr>
              <a:t>Auto de infração lavrado em </a:t>
            </a:r>
            <a:r>
              <a:rPr lang="pt-BR" sz="1400" b="1" dirty="0" smtClean="0">
                <a:latin typeface="Verdana" pitchFamily="34" charset="0"/>
                <a:ea typeface="Verdana" pitchFamily="34" charset="0"/>
              </a:rPr>
              <a:t>17/11</a:t>
            </a:r>
            <a:r>
              <a:rPr lang="pt-BR" sz="1400" dirty="0" smtClean="0">
                <a:latin typeface="Verdana" pitchFamily="34" charset="0"/>
                <a:ea typeface="Verdana" pitchFamily="34" charset="0"/>
              </a:rPr>
              <a:t>, com aplicação de multa de </a:t>
            </a:r>
            <a:r>
              <a:rPr lang="pt-BR" sz="1400" b="1" dirty="0" smtClean="0">
                <a:latin typeface="Verdana" pitchFamily="34" charset="0"/>
                <a:ea typeface="Verdana" pitchFamily="34" charset="0"/>
              </a:rPr>
              <a:t>R$12.793.962,68</a:t>
            </a:r>
            <a:endParaRPr lang="pt-BR" sz="1400" dirty="0">
              <a:latin typeface="Verdana" pitchFamily="34" charset="0"/>
              <a:ea typeface="Verdana" pitchFamily="34" charset="0"/>
            </a:endParaRPr>
          </a:p>
        </p:txBody>
      </p:sp>
      <p:cxnSp>
        <p:nvCxnSpPr>
          <p:cNvPr id="18" name="Conector de seta reta 17"/>
          <p:cNvCxnSpPr/>
          <p:nvPr/>
        </p:nvCxnSpPr>
        <p:spPr>
          <a:xfrm>
            <a:off x="6202680" y="4941168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 flipH="1">
            <a:off x="5770632" y="4941168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0" y="2897159"/>
            <a:ext cx="12192000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Arial" panose="020B0604020202020204" pitchFamily="34" charset="0"/>
              </a:rPr>
              <a:t>PROCESSOS ADMINISTRATIVOS SANCIONATÓRIOS</a:t>
            </a:r>
            <a:endParaRPr lang="pt-BR" sz="3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632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62;p14"/>
          <p:cNvSpPr txBox="1"/>
          <p:nvPr/>
        </p:nvSpPr>
        <p:spPr>
          <a:xfrm>
            <a:off x="476356" y="330794"/>
            <a:ext cx="11334643" cy="707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Histórico de Processos </a:t>
            </a:r>
            <a:r>
              <a:rPr lang="pt-BR" sz="2000" b="1" dirty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Administrativos </a:t>
            </a:r>
            <a:r>
              <a:rPr lang="pt-BR" sz="2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Sancionatórios</a:t>
            </a:r>
            <a:r>
              <a:rPr lang="pt-BR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 </a:t>
            </a:r>
            <a:r>
              <a:rPr lang="pt-BR" sz="20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ProconSP</a:t>
            </a:r>
            <a:endParaRPr lang="pt-BR" sz="2000" b="1" dirty="0" smtClean="0">
              <a:solidFill>
                <a:srgbClr val="C00000"/>
              </a:solidFill>
              <a:latin typeface="Arial" panose="020B0604020202020204" pitchFamily="34" charset="0"/>
              <a:ea typeface="Roboto Medium"/>
              <a:cs typeface="Arial" panose="020B0604020202020204" pitchFamily="34" charset="0"/>
              <a:sym typeface="Roboto Medium"/>
            </a:endParaRPr>
          </a:p>
          <a:p>
            <a:pPr lvl="0" algn="ctr"/>
            <a:r>
              <a:rPr lang="pt-BR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Roboto Medium"/>
                <a:cs typeface="Arial" panose="020B0604020202020204" pitchFamily="34" charset="0"/>
                <a:sym typeface="Roboto Medium"/>
              </a:rPr>
              <a:t>ELETROPAULO METROPOLITANA ELETRICIDADE DE SAO PAULO S.A. (ENEL)</a:t>
            </a:r>
            <a:endParaRPr sz="1400" b="1" dirty="0">
              <a:solidFill>
                <a:srgbClr val="C00000"/>
              </a:solidFill>
              <a:latin typeface="Arial" panose="020B0604020202020204" pitchFamily="34" charset="0"/>
              <a:ea typeface="Roboto Medium"/>
              <a:cs typeface="Arial" panose="020B0604020202020204" pitchFamily="34" charset="0"/>
              <a:sym typeface="Roboto Medium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1482" y="1058864"/>
            <a:ext cx="9702519" cy="547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3243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4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150512" y="1849430"/>
            <a:ext cx="5751276" cy="125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2352" y="4396026"/>
            <a:ext cx="3296124" cy="753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089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2151567" y="306971"/>
            <a:ext cx="6493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NO PROCON SP </a:t>
            </a:r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(1ª fase)</a:t>
            </a:r>
            <a:endParaRPr lang="pt-BR" sz="16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67771744"/>
              </p:ext>
            </p:extLst>
          </p:nvPr>
        </p:nvGraphicFramePr>
        <p:xfrm>
          <a:off x="238934" y="5296848"/>
          <a:ext cx="11781617" cy="13988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1304"/>
                <a:gridCol w="1412235"/>
                <a:gridCol w="1549790"/>
                <a:gridCol w="1430576"/>
                <a:gridCol w="1421405"/>
                <a:gridCol w="1467257"/>
                <a:gridCol w="1779050"/>
              </a:tblGrid>
              <a:tr h="274771">
                <a:tc>
                  <a:txBody>
                    <a:bodyPr/>
                    <a:lstStyle/>
                    <a:p>
                      <a:pPr algn="ctr" fontAlgn="b"/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5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12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out)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74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atendimentos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473.031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412.928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758.456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896.222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740.318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629.384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74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Serviços Essenciais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58.316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74.079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182.810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114.823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95.407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76.962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97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Energia elétrica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8.131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8.930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93.484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32.443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23.087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20.127</a:t>
                      </a:r>
                      <a:endParaRPr lang="pt-BR" sz="15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74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4.412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5.498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89.959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27.398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18.990</a:t>
                      </a:r>
                      <a:endParaRPr lang="pt-BR" sz="15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15.502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361" y="1063777"/>
            <a:ext cx="11137455" cy="40425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851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2557964" y="118665"/>
            <a:ext cx="578459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PROCON SP </a:t>
            </a:r>
          </a:p>
          <a:p>
            <a:pPr algn="ctr"/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(empresas de energia em 1ª fase)</a:t>
            </a:r>
            <a:endParaRPr lang="pt-BR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5258191"/>
              </p:ext>
            </p:extLst>
          </p:nvPr>
        </p:nvGraphicFramePr>
        <p:xfrm>
          <a:off x="238935" y="5125396"/>
          <a:ext cx="11572066" cy="1398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4046"/>
                <a:gridCol w="1404670"/>
                <a:gridCol w="1404670"/>
                <a:gridCol w="1404670"/>
                <a:gridCol w="1404670"/>
                <a:gridCol w="1404670"/>
                <a:gridCol w="1404670"/>
              </a:tblGrid>
              <a:tr h="229318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12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2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out)</a:t>
                      </a:r>
                      <a:endParaRPr lang="pt-BR" sz="12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4.412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5.498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89.959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27.398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18.990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15.502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1.645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2.026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EDP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ENERGISA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1857" y="1080655"/>
            <a:ext cx="10771199" cy="39096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600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0;p14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2877086" y="141930"/>
            <a:ext cx="566052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NO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PROCON SP</a:t>
            </a:r>
          </a:p>
          <a:p>
            <a:pPr algn="ctr"/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(índices de solução em 1ª fase)</a:t>
            </a:r>
            <a:endParaRPr lang="pt-BR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3046251"/>
              </p:ext>
            </p:extLst>
          </p:nvPr>
        </p:nvGraphicFramePr>
        <p:xfrm>
          <a:off x="238933" y="4787515"/>
          <a:ext cx="11724466" cy="1662673"/>
        </p:xfrm>
        <a:graphic>
          <a:graphicData uri="http://schemas.openxmlformats.org/drawingml/2006/table">
            <a:tbl>
              <a:tblPr/>
              <a:tblGrid>
                <a:gridCol w="4708050"/>
                <a:gridCol w="1104223"/>
                <a:gridCol w="1104223"/>
                <a:gridCol w="1104223"/>
                <a:gridCol w="1104223"/>
                <a:gridCol w="1104223"/>
                <a:gridCol w="1495301"/>
              </a:tblGrid>
              <a:tr h="395848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14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pt-BR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out)</a:t>
                      </a:r>
                      <a:endParaRPr lang="pt-BR" sz="16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289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289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CPFL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289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289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  <a:tr h="2289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ENERGISA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529" y="1103245"/>
            <a:ext cx="7767942" cy="36842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256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7"/>
          <p:cNvSpPr txBox="1"/>
          <p:nvPr/>
        </p:nvSpPr>
        <p:spPr>
          <a:xfrm>
            <a:off x="2849822" y="144066"/>
            <a:ext cx="5600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ENEL </a:t>
            </a:r>
            <a:r>
              <a:rPr lang="pt-BR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(1ª fase)</a:t>
            </a:r>
          </a:p>
          <a:p>
            <a:pPr algn="ctr"/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(por grupo de problemas)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61458698"/>
              </p:ext>
            </p:extLst>
          </p:nvPr>
        </p:nvGraphicFramePr>
        <p:xfrm>
          <a:off x="111934" y="824441"/>
          <a:ext cx="11971169" cy="5872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9166"/>
                <a:gridCol w="803593"/>
                <a:gridCol w="803593"/>
                <a:gridCol w="803593"/>
                <a:gridCol w="803593"/>
                <a:gridCol w="803593"/>
                <a:gridCol w="803593"/>
                <a:gridCol w="803593"/>
                <a:gridCol w="803593"/>
                <a:gridCol w="803593"/>
                <a:gridCol w="803593"/>
                <a:gridCol w="803593"/>
                <a:gridCol w="792480"/>
              </a:tblGrid>
              <a:tr h="348133"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</a:tr>
              <a:tr h="389526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PROBLEMAS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/>
                        <a:t>%total</a:t>
                      </a:r>
                      <a:endParaRPr lang="pt-BR" sz="1400" b="0" dirty="0"/>
                    </a:p>
                  </a:txBody>
                  <a:tcPr/>
                </a:tc>
              </a:tr>
              <a:tr h="600075">
                <a:tc>
                  <a:txBody>
                    <a:bodyPr/>
                    <a:lstStyle/>
                    <a:p>
                      <a:pPr marL="342900" indent="-342900" algn="ctr">
                        <a:buAutoNum type="arabicPeriod"/>
                      </a:pPr>
                      <a:endParaRPr lang="pt-BR" sz="1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 algn="ctr">
                        <a:buAutoNum type="arabicPeriod"/>
                      </a:pPr>
                      <a:r>
                        <a:rPr lang="pt-BR" sz="18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COBRANÇA CONTESTAÇÃO</a:t>
                      </a:r>
                    </a:p>
                    <a:p>
                      <a:pPr marL="0" indent="0" algn="ctr">
                        <a:buNone/>
                      </a:pPr>
                      <a:endParaRPr lang="pt-BR" sz="1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3.353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75,74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4.374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73,51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85.028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94,52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13.061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80,71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14.254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74,65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10.946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70,6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3540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Cobrança</a:t>
                      </a:r>
                      <a:r>
                        <a:rPr lang="pt-BR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indevida</a:t>
                      </a:r>
                      <a:endParaRPr lang="pt-BR" sz="15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endParaRPr lang="pt-B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2451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73,10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3.576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81,76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82.891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97,49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12.066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90,15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7.792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54,25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4.613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42,1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1363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Cobrança</a:t>
                      </a:r>
                      <a:r>
                        <a:rPr lang="pt-BR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tarifas, taxas valores não previstos / não informados</a:t>
                      </a:r>
                      <a:endParaRPr lang="pt-B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marL="0" algn="ctr" defTabSz="914400" rtl="0" eaLnBrk="1" latinLnBrk="0" hangingPunct="1"/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0,01</a:t>
                      </a:r>
                      <a:r>
                        <a:rPr lang="pt-BR" sz="1400" i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2.070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1.392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9232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Cobrança</a:t>
                      </a:r>
                      <a:r>
                        <a:rPr lang="pt-BR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 serviço não fornecido / em desacordo com a utilização / fora do prazo</a:t>
                      </a:r>
                      <a:endParaRPr lang="pt-B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  <a:p>
                      <a:pPr marL="0" algn="ctr" defTabSz="914400" rtl="0" eaLnBrk="1" latinLnBrk="0" hangingPunct="1"/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1.971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13,7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9232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Demais</a:t>
                      </a:r>
                      <a:endParaRPr lang="pt-B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902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26,9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798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18,24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2.137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2,51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993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7,59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2.421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3.938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36,0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9232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pt-BR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grupo cobrança</a:t>
                      </a:r>
                      <a:endParaRPr lang="pt-BR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3.353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4.374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85.028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13.061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40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14.254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10.946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5525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11362616"/>
              </p:ext>
            </p:extLst>
          </p:nvPr>
        </p:nvGraphicFramePr>
        <p:xfrm>
          <a:off x="238934" y="986366"/>
          <a:ext cx="11667312" cy="5766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2010"/>
                <a:gridCol w="859536"/>
                <a:gridCol w="658368"/>
                <a:gridCol w="676656"/>
                <a:gridCol w="713232"/>
                <a:gridCol w="749808"/>
                <a:gridCol w="694944"/>
                <a:gridCol w="731520"/>
                <a:gridCol w="749808"/>
                <a:gridCol w="731520"/>
                <a:gridCol w="713232"/>
                <a:gridCol w="786384"/>
                <a:gridCol w="860294"/>
              </a:tblGrid>
              <a:tr h="427218"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</a:tr>
              <a:tr h="478014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PROBLEMAS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47314">
                <a:tc>
                  <a:txBody>
                    <a:bodyPr/>
                    <a:lstStyle/>
                    <a:p>
                      <a:pPr algn="ctr"/>
                      <a:endParaRPr lang="pt-BR" sz="1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8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ATENDIMENTO SAC</a:t>
                      </a:r>
                    </a:p>
                    <a:p>
                      <a:pPr algn="ctr"/>
                      <a:endParaRPr lang="pt-BR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4,57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2.435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2,71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1.563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9,66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13,14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2.107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13,6</a:t>
                      </a:r>
                      <a:endParaRPr lang="pt-BR" sz="1400" b="0" i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10678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Demanda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não resolvida / não respondida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80,15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1.571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64,52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1.012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64,75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1.633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65,42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1.367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64,9</a:t>
                      </a:r>
                      <a:endParaRPr lang="pt-BR" sz="1400" b="0" i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anchor="ctr"/>
                </a:tc>
              </a:tr>
              <a:tr h="160837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qualidade no atendimento (descortesia, despreparo, constrangimento)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20,33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22,33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14,78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319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15,1</a:t>
                      </a:r>
                      <a:endParaRPr lang="pt-BR" sz="1400" b="0" i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anchor="ctr"/>
                </a:tc>
              </a:tr>
              <a:tr h="747630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Demais</a:t>
                      </a:r>
                      <a:endParaRPr lang="pt-BR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15,15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12,92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19,79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20,0</a:t>
                      </a:r>
                      <a:endParaRPr lang="pt-BR" sz="1400" b="0" i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anchor="ctr"/>
                </a:tc>
              </a:tr>
              <a:tr h="747630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 grupo Atendimento SAC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2.435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1.563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2.107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849822" y="144066"/>
            <a:ext cx="5600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ENEL </a:t>
            </a:r>
            <a:r>
              <a:rPr lang="pt-BR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(1ª fase)</a:t>
            </a:r>
          </a:p>
          <a:p>
            <a:pPr algn="ctr"/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(por grupo de problemas)</a:t>
            </a:r>
          </a:p>
        </p:txBody>
      </p:sp>
    </p:spTree>
    <p:extLst>
      <p:ext uri="{BB962C8B-B14F-4D97-AF65-F5344CB8AC3E}">
        <p14:creationId xmlns="" xmlns:p14="http://schemas.microsoft.com/office/powerpoint/2010/main" val="6891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37614930"/>
              </p:ext>
            </p:extLst>
          </p:nvPr>
        </p:nvGraphicFramePr>
        <p:xfrm>
          <a:off x="238934" y="995891"/>
          <a:ext cx="11667312" cy="5662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0026"/>
                <a:gridCol w="822960"/>
                <a:gridCol w="658368"/>
                <a:gridCol w="694944"/>
                <a:gridCol w="731520"/>
                <a:gridCol w="713232"/>
                <a:gridCol w="731520"/>
                <a:gridCol w="676656"/>
                <a:gridCol w="713232"/>
                <a:gridCol w="749808"/>
                <a:gridCol w="694944"/>
                <a:gridCol w="694944"/>
                <a:gridCol w="915158"/>
              </a:tblGrid>
              <a:tr h="389194"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b="0" dirty="0"/>
                    </a:p>
                  </a:txBody>
                  <a:tcPr/>
                </a:tc>
              </a:tr>
              <a:tr h="43547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PROBLEMAS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QTDE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%total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54101">
                <a:tc>
                  <a:txBody>
                    <a:bodyPr/>
                    <a:lstStyle/>
                    <a:p>
                      <a:pPr algn="ctr"/>
                      <a:endParaRPr lang="pt-BR" sz="1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8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VÍCIO</a:t>
                      </a:r>
                      <a:r>
                        <a:rPr lang="pt-BR" sz="1800" b="1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QUALIDADE</a:t>
                      </a:r>
                    </a:p>
                    <a:p>
                      <a:pPr algn="ctr"/>
                      <a:endParaRPr lang="pt-BR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328</a:t>
                      </a:r>
                      <a:endParaRPr lang="pt-BR" sz="1600" b="1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11,36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1.289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1,43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5,86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1.079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5,68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1.065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742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Interrupção / instabilidade do fornecimento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56,66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58,11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457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48,21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33,18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192626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Danos materiais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causados por falha na prestação do serviço (queima de aparelhos elétricos)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43,34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41,89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417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43,99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30,95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810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Serviço não realizado no prazo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 incompleto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7,81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171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15,85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810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Demais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20,02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15,9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8108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pt-B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pt-B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Grupo Vício de Qualidade</a:t>
                      </a:r>
                      <a:endParaRPr lang="pt-B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676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1.289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948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1.079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1.065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pt-BR" sz="16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849822" y="144066"/>
            <a:ext cx="56002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ENEL </a:t>
            </a:r>
            <a:r>
              <a:rPr lang="pt-BR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(1ª fase)</a:t>
            </a:r>
          </a:p>
          <a:p>
            <a:pPr algn="ctr"/>
            <a:r>
              <a:rPr lang="pt-BR" sz="16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(por grupo de problemas)</a:t>
            </a:r>
          </a:p>
        </p:txBody>
      </p:sp>
    </p:spTree>
    <p:extLst>
      <p:ext uri="{BB962C8B-B14F-4D97-AF65-F5344CB8AC3E}">
        <p14:creationId xmlns="" xmlns:p14="http://schemas.microsoft.com/office/powerpoint/2010/main" val="342126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6018" y="144066"/>
            <a:ext cx="1494981" cy="341710"/>
          </a:xfrm>
          <a:prstGeom prst="rect">
            <a:avLst/>
          </a:prstGeom>
        </p:spPr>
      </p:pic>
      <p:pic>
        <p:nvPicPr>
          <p:cNvPr id="7" name="Google Shape;60;p14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238934" y="175812"/>
            <a:ext cx="1446990" cy="30996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7"/>
          <p:cNvSpPr txBox="1"/>
          <p:nvPr/>
        </p:nvSpPr>
        <p:spPr>
          <a:xfrm>
            <a:off x="2856331" y="116142"/>
            <a:ext cx="5660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DE RECLAMAÇÕES NO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PROCON SP</a:t>
            </a:r>
            <a:endParaRPr lang="pt-BR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fase e 2º fase)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20966372"/>
              </p:ext>
            </p:extLst>
          </p:nvPr>
        </p:nvGraphicFramePr>
        <p:xfrm>
          <a:off x="181787" y="981075"/>
          <a:ext cx="11876866" cy="5603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6858"/>
                <a:gridCol w="1441668"/>
                <a:gridCol w="1441668"/>
                <a:gridCol w="1441668"/>
                <a:gridCol w="1441668"/>
                <a:gridCol w="1441668"/>
                <a:gridCol w="1441668"/>
              </a:tblGrid>
              <a:tr h="57816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80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ctr" fontAlgn="b"/>
                      <a:endParaRPr lang="pt-BR" sz="1600" b="1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  <a:p>
                      <a:pPr algn="ctr" fontAlgn="b"/>
                      <a:endParaRPr lang="pt-BR" sz="1600" b="1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</a:t>
                      </a:r>
                    </a:p>
                    <a:p>
                      <a:pPr algn="ctr" fontAlgn="b"/>
                      <a:r>
                        <a:rPr lang="pt-BR" sz="1600" b="1" i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pt-BR" sz="16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out</a:t>
                      </a:r>
                      <a:endParaRPr lang="pt-BR" sz="1600" b="1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endParaRPr lang="pt-B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t-B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ENEL</a:t>
                      </a:r>
                    </a:p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4.412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5.498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89.959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27.398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18.990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15.502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Índice de solução </a:t>
                      </a:r>
                    </a:p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1ª fase</a:t>
                      </a:r>
                    </a:p>
                    <a:p>
                      <a:pPr algn="ctr" fontAlgn="b"/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Reclamações</a:t>
                      </a:r>
                      <a:r>
                        <a:rPr lang="pt-BR" sz="14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resolvidas </a:t>
                      </a:r>
                    </a:p>
                    <a:p>
                      <a:pPr algn="ctr" fontAlgn="b"/>
                      <a:r>
                        <a:rPr lang="pt-BR" sz="14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1ª fase</a:t>
                      </a:r>
                    </a:p>
                    <a:p>
                      <a:pPr algn="ctr" fontAlgn="b"/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1.103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1.570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41.269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12.905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7.823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5.770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Reclamação </a:t>
                      </a:r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Fundamentada atendida </a:t>
                      </a:r>
                    </a:p>
                    <a:p>
                      <a:pPr algn="ctr" fontAlgn="b"/>
                      <a:r>
                        <a:rPr lang="pt-BR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2ª fase (resolvidas)</a:t>
                      </a:r>
                    </a:p>
                    <a:p>
                      <a:pPr algn="ctr" fontAlgn="b"/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661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797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1.043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1.081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/>
                      <a:endParaRPr lang="pt-BR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Reclamação</a:t>
                      </a:r>
                      <a:r>
                        <a:rPr lang="pt-BR" sz="14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Fundamentada não atendida em 2ª fase (não resolvidas)</a:t>
                      </a:r>
                    </a:p>
                    <a:p>
                      <a:pPr algn="ctr"/>
                      <a:endParaRPr lang="pt-BR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702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1.113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35.762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12.766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5.745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3.908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</a:tr>
              <a:tr h="194920">
                <a:tc>
                  <a:txBody>
                    <a:bodyPr/>
                    <a:lstStyle/>
                    <a:p>
                      <a:pPr algn="ctr"/>
                      <a:endParaRPr lang="pt-BR" sz="1400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Índice</a:t>
                      </a:r>
                      <a:r>
                        <a:rPr lang="pt-BR" sz="14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Reclamações Fundamentadas atendida em 2ª fase</a:t>
                      </a:r>
                      <a:endParaRPr lang="pt-BR" b="1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21,7%</a:t>
                      </a:r>
                      <a:endParaRPr lang="pt-BR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548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1658</Words>
  <Application>Microsoft Office PowerPoint</Application>
  <PresentationFormat>Personalizar</PresentationFormat>
  <Paragraphs>772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AÇÕES DE ATENDIMENTO E ORIENTAÇÃO AO CONSUMIDOR</vt:lpstr>
      <vt:lpstr>AÇÕES DE ATENDIMENTO E ORIENTAÇÃO AO CONSUMIDOR</vt:lpstr>
      <vt:lpstr>AÇÕES DE FISCALIZAÇÃO</vt:lpstr>
      <vt:lpstr>AÇÕES DE FISCALIZAÇÃO</vt:lpstr>
      <vt:lpstr>AÇÕES ADMINISTRATIVAS</vt:lpstr>
      <vt:lpstr>AÇÕES INSTITUCIONAIS</vt:lpstr>
      <vt:lpstr>CENÁRIO ATUAL – 01/12/2023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Tritapepe</dc:creator>
  <cp:lastModifiedBy>1552</cp:lastModifiedBy>
  <cp:revision>105</cp:revision>
  <cp:lastPrinted>2023-11-30T18:46:14Z</cp:lastPrinted>
  <dcterms:created xsi:type="dcterms:W3CDTF">2023-08-07T11:33:44Z</dcterms:created>
  <dcterms:modified xsi:type="dcterms:W3CDTF">2023-12-04T20:49:53Z</dcterms:modified>
</cp:coreProperties>
</file>