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87" r:id="rId5"/>
    <p:sldId id="274" r:id="rId6"/>
    <p:sldId id="275" r:id="rId7"/>
    <p:sldId id="276" r:id="rId8"/>
    <p:sldId id="277" r:id="rId9"/>
    <p:sldId id="279" r:id="rId10"/>
    <p:sldId id="280" r:id="rId11"/>
    <p:sldId id="285" r:id="rId12"/>
    <p:sldId id="282" r:id="rId13"/>
    <p:sldId id="286" r:id="rId14"/>
    <p:sldId id="28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411" autoAdjust="0"/>
    <p:restoredTop sz="94660"/>
  </p:normalViewPr>
  <p:slideViewPr>
    <p:cSldViewPr>
      <p:cViewPr varScale="1">
        <p:scale>
          <a:sx n="69" d="100"/>
          <a:sy n="69" d="100"/>
        </p:scale>
        <p:origin x="-183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tângulo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tângulo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tângulo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tângulo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tângulo de cantos arredondado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tângulo de cantos arredondado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5DA630A-1C89-4C91-9519-446541057E42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AB9C9E3-2702-4F33-B153-E797E4FD41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630A-1C89-4C91-9519-446541057E42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C9E3-2702-4F33-B153-E797E4FD41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630A-1C89-4C91-9519-446541057E42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C9E3-2702-4F33-B153-E797E4FD41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630A-1C89-4C91-9519-446541057E42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C9E3-2702-4F33-B153-E797E4FD41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630A-1C89-4C91-9519-446541057E42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C9E3-2702-4F33-B153-E797E4FD41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630A-1C89-4C91-9519-446541057E42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C9E3-2702-4F33-B153-E797E4FD41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6" name="Espaço Reservado par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5DA630A-1C89-4C91-9519-446541057E42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AB9C9E3-2702-4F33-B153-E797E4FD41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5DA630A-1C89-4C91-9519-446541057E42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AB9C9E3-2702-4F33-B153-E797E4FD41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630A-1C89-4C91-9519-446541057E42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C9E3-2702-4F33-B153-E797E4FD41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630A-1C89-4C91-9519-446541057E42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C9E3-2702-4F33-B153-E797E4FD41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A630A-1C89-4C91-9519-446541057E42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C9E3-2702-4F33-B153-E797E4FD41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tângulo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tângulo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tângulo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tângulo de cantos arredondado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tângulo de cantos arredondado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tângulo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tângulo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tângulo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tângulo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tângulo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tângulo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5DA630A-1C89-4C91-9519-446541057E42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AB9C9E3-2702-4F33-B153-E797E4FD417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pbaiao@conservacao.or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0702" y="4653296"/>
            <a:ext cx="4745554" cy="14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57200" y="1412776"/>
            <a:ext cx="8435280" cy="2113062"/>
          </a:xfrm>
        </p:spPr>
        <p:txBody>
          <a:bodyPr>
            <a:normAutofit/>
          </a:bodyPr>
          <a:lstStyle/>
          <a:p>
            <a:r>
              <a:rPr lang="pt-BR" sz="3200" dirty="0" smtClean="0">
                <a:solidFill>
                  <a:schemeClr val="bg1"/>
                </a:solidFill>
                <a:latin typeface="+mj-lt"/>
              </a:rPr>
              <a:t>Iniciativa de Observação, Verificação e Aprendizagem do CAR (Cadastro Ambiental Rural) e da Regularização Ambiental</a:t>
            </a:r>
            <a:endParaRPr lang="en-US" sz="32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467544" y="404664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Registro das Informações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467544" y="1772816"/>
            <a:ext cx="8229600" cy="64853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lang="pt-BR" sz="2000" dirty="0" smtClean="0">
                <a:latin typeface="+mj-lt"/>
              </a:rPr>
              <a:t>Quantidade de </a:t>
            </a: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Imóveis rurais e CAR inseridos/validados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endParaRPr lang="pt-BR" sz="1000" dirty="0" smtClean="0">
              <a:latin typeface="+mj-lt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endParaRPr lang="pt-BR" sz="1000" dirty="0" smtClean="0">
              <a:latin typeface="+mj-lt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endParaRPr lang="pt-BR" sz="1000" dirty="0" smtClean="0">
              <a:latin typeface="+mj-lt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endParaRPr lang="pt-BR" sz="1000" dirty="0" smtClean="0">
              <a:latin typeface="+mj-lt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endParaRPr lang="pt-BR" sz="1000" dirty="0" smtClean="0">
              <a:latin typeface="+mj-lt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endParaRPr kumimoji="0" lang="pt-BR" sz="1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endParaRPr kumimoji="0" lang="pt-BR" sz="1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endParaRPr kumimoji="0" lang="pt-BR" sz="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endParaRPr kumimoji="0" lang="pt-BR" sz="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65760" indent="-256032">
              <a:spcBef>
                <a:spcPts val="300"/>
              </a:spcBef>
              <a:buClr>
                <a:schemeClr val="accent3"/>
              </a:buClr>
              <a:defRPr/>
            </a:pPr>
            <a:endParaRPr lang="pt-BR" sz="1600" dirty="0" smtClean="0"/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tabLst/>
              <a:defRPr/>
            </a:pPr>
            <a:endParaRPr kumimoji="0" lang="pt-B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/>
        </p:nvGraphicFramePr>
        <p:xfrm>
          <a:off x="489375" y="2996952"/>
          <a:ext cx="8187081" cy="153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6401"/>
                <a:gridCol w="648072"/>
                <a:gridCol w="648072"/>
                <a:gridCol w="648072"/>
                <a:gridCol w="720080"/>
                <a:gridCol w="720080"/>
                <a:gridCol w="720080"/>
                <a:gridCol w="720080"/>
                <a:gridCol w="648072"/>
                <a:gridCol w="648072"/>
              </a:tblGrid>
              <a:tr h="241176">
                <a:tc>
                  <a:txBody>
                    <a:bodyPr/>
                    <a:lstStyle/>
                    <a:p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j-lt"/>
                        </a:rPr>
                        <a:t>AC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j-lt"/>
                        </a:rPr>
                        <a:t>AP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j-lt"/>
                        </a:rPr>
                        <a:t>AM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j-lt"/>
                        </a:rPr>
                        <a:t>MA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j-lt"/>
                        </a:rPr>
                        <a:t>MT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j-lt"/>
                        </a:rPr>
                        <a:t>PA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j-lt"/>
                        </a:rPr>
                        <a:t>RO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j-lt"/>
                        </a:rPr>
                        <a:t>RR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j-lt"/>
                        </a:rPr>
                        <a:t>TO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</a:tr>
              <a:tr h="302027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j-lt"/>
                        </a:rPr>
                        <a:t>N</a:t>
                      </a:r>
                      <a:r>
                        <a:rPr lang="pt-BR" sz="1200" baseline="30000" dirty="0" smtClean="0">
                          <a:latin typeface="+mj-lt"/>
                        </a:rPr>
                        <a:t>o</a:t>
                      </a:r>
                      <a:r>
                        <a:rPr lang="pt-BR" sz="1200" dirty="0" smtClean="0">
                          <a:latin typeface="+mj-lt"/>
                        </a:rPr>
                        <a:t> imóveis rurais no estado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j-lt"/>
                        </a:rPr>
                        <a:t>30.000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+mj-lt"/>
                        </a:rPr>
                        <a:t>?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j-lt"/>
                        </a:rPr>
                        <a:t>70.000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j-lt"/>
                        </a:rPr>
                        <a:t>287.000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j-lt"/>
                        </a:rPr>
                        <a:t>140.000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j-lt"/>
                        </a:rPr>
                        <a:t>300.000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j-lt"/>
                        </a:rPr>
                        <a:t>180.000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j-lt"/>
                        </a:rPr>
                        <a:t>25.000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j-lt"/>
                        </a:rPr>
                        <a:t>70.000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j-lt"/>
                        </a:rPr>
                        <a:t>N</a:t>
                      </a:r>
                      <a:r>
                        <a:rPr lang="pt-BR" sz="1200" baseline="30000" dirty="0" smtClean="0">
                          <a:latin typeface="+mj-lt"/>
                        </a:rPr>
                        <a:t>o</a:t>
                      </a:r>
                      <a:r>
                        <a:rPr lang="pt-BR" sz="1200" dirty="0" smtClean="0">
                          <a:latin typeface="+mj-lt"/>
                        </a:rPr>
                        <a:t> imóveis rurais &lt;</a:t>
                      </a:r>
                      <a:r>
                        <a:rPr lang="pt-BR" sz="1200" baseline="0" dirty="0" smtClean="0">
                          <a:latin typeface="+mj-lt"/>
                        </a:rPr>
                        <a:t> 4 </a:t>
                      </a:r>
                      <a:r>
                        <a:rPr lang="pt-BR" sz="1200" baseline="0" dirty="0" err="1" smtClean="0">
                          <a:latin typeface="+mj-lt"/>
                        </a:rPr>
                        <a:t>m.f.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j-lt"/>
                        </a:rPr>
                        <a:t>24.000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j-lt"/>
                        </a:rPr>
                        <a:t>20.000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j-lt"/>
                        </a:rPr>
                        <a:t>60.000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j-lt"/>
                        </a:rPr>
                        <a:t>256.000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+mj-lt"/>
                        </a:rPr>
                        <a:t>?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+mj-lt"/>
                        </a:rPr>
                        <a:t>?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j-lt"/>
                        </a:rPr>
                        <a:t>120.000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>
                          <a:latin typeface="+mj-lt"/>
                        </a:rPr>
                        <a:t>19.000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+mj-lt"/>
                        </a:rPr>
                        <a:t>?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err="1" smtClean="0">
                          <a:latin typeface="+mj-lt"/>
                        </a:rPr>
                        <a:t>CARs</a:t>
                      </a:r>
                      <a:r>
                        <a:rPr lang="pt-BR" sz="1200" baseline="0" dirty="0" smtClean="0">
                          <a:latin typeface="+mj-lt"/>
                        </a:rPr>
                        <a:t> inseridos no sistema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+mj-lt"/>
                        </a:rPr>
                        <a:t>-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+mj-lt"/>
                        </a:rPr>
                        <a:t>-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+mj-lt"/>
                        </a:rPr>
                        <a:t>903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+mj-lt"/>
                        </a:rPr>
                        <a:t>-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+mj-lt"/>
                        </a:rPr>
                        <a:t>42.909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+mj-lt"/>
                        </a:rPr>
                        <a:t>106.762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+mj-lt"/>
                        </a:rPr>
                        <a:t>16.600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+mj-lt"/>
                        </a:rPr>
                        <a:t>-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+mj-lt"/>
                        </a:rPr>
                        <a:t>-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</a:tr>
              <a:tr h="3129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err="1" smtClean="0">
                          <a:latin typeface="+mj-lt"/>
                        </a:rPr>
                        <a:t>CARs</a:t>
                      </a:r>
                      <a:r>
                        <a:rPr lang="pt-BR" sz="1200" baseline="0" dirty="0" smtClean="0">
                          <a:latin typeface="+mj-lt"/>
                        </a:rPr>
                        <a:t> validados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+mj-lt"/>
                        </a:rPr>
                        <a:t>-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+mj-lt"/>
                        </a:rPr>
                        <a:t>-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+mj-lt"/>
                        </a:rPr>
                        <a:t>77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+mj-lt"/>
                        </a:rPr>
                        <a:t>-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+mj-lt"/>
                        </a:rPr>
                        <a:t>24.077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+mj-lt"/>
                        </a:rPr>
                        <a:t>2.755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+mj-lt"/>
                        </a:rPr>
                        <a:t>-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+mj-lt"/>
                        </a:rPr>
                        <a:t>-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+mj-lt"/>
                        </a:rPr>
                        <a:t>-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Elipse 6"/>
          <p:cNvSpPr/>
          <p:nvPr/>
        </p:nvSpPr>
        <p:spPr>
          <a:xfrm>
            <a:off x="5076056" y="2780928"/>
            <a:ext cx="864096" cy="1800200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Elipse 7"/>
          <p:cNvSpPr/>
          <p:nvPr/>
        </p:nvSpPr>
        <p:spPr>
          <a:xfrm>
            <a:off x="5796136" y="2780928"/>
            <a:ext cx="864096" cy="1800200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aixaDeTexto 9"/>
          <p:cNvSpPr txBox="1"/>
          <p:nvPr/>
        </p:nvSpPr>
        <p:spPr>
          <a:xfrm>
            <a:off x="3707904" y="6525344"/>
            <a:ext cx="15841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 smtClean="0">
                <a:solidFill>
                  <a:srgbClr val="FFC000"/>
                </a:solidFill>
              </a:rPr>
              <a:t>www.inovacar.org.br</a:t>
            </a:r>
            <a:endParaRPr lang="en-US" sz="1000" b="1" dirty="0">
              <a:solidFill>
                <a:srgbClr val="FFC000"/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505" y="6525344"/>
            <a:ext cx="831688" cy="2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6376" y="6453376"/>
            <a:ext cx="1124115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325112"/>
          </a:xfrm>
        </p:spPr>
        <p:txBody>
          <a:bodyPr>
            <a:normAutofit/>
          </a:bodyPr>
          <a:lstStyle/>
          <a:p>
            <a:pPr>
              <a:buNone/>
              <a:defRPr/>
            </a:pPr>
            <a:r>
              <a:rPr lang="pt-BR" sz="2000" dirty="0" smtClean="0">
                <a:latin typeface="+mj-lt"/>
              </a:rPr>
              <a:t>Análise/Validação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Na maioria dos estados será documental, cruzado com imagens de satélite; em alguns estados haverá idas a campo por amostragem para conferir inconsistências;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Priorização para análise será por meio de licenciamento na maioria dos estados;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Nenhum estado tem estratégia e critérios definidos de forma clara.</a:t>
            </a:r>
          </a:p>
          <a:p>
            <a:pPr>
              <a:buNone/>
              <a:defRPr/>
            </a:pPr>
            <a:endParaRPr lang="pt-BR" sz="2000" dirty="0" smtClean="0">
              <a:latin typeface="+mj-lt"/>
            </a:endParaRPr>
          </a:p>
          <a:p>
            <a:pPr>
              <a:buNone/>
              <a:defRPr/>
            </a:pPr>
            <a:r>
              <a:rPr lang="pt-BR" sz="2000" dirty="0" smtClean="0">
                <a:latin typeface="+mj-lt"/>
              </a:rPr>
              <a:t>Integração CAR - outros procedimentos ambientais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No PA, MT e RO, o CAR é o primeiro passo para vários procedimentos ambientais, inclusive licenciamento.</a:t>
            </a:r>
          </a:p>
          <a:p>
            <a:pPr>
              <a:buNone/>
            </a:pPr>
            <a:endParaRPr lang="en-US" dirty="0">
              <a:latin typeface="+mj-lt"/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67544" y="404664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Registro das Informações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66800"/>
          </a:xfrm>
        </p:spPr>
        <p:txBody>
          <a:bodyPr/>
          <a:lstStyle/>
          <a:p>
            <a:r>
              <a:rPr lang="pt-BR" dirty="0" smtClean="0"/>
              <a:t>Em linhas gerais: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3251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200" dirty="0" smtClean="0">
                <a:latin typeface="+mj-lt"/>
              </a:rPr>
              <a:t>Falta de estratégia</a:t>
            </a:r>
          </a:p>
          <a:p>
            <a:pPr>
              <a:buFont typeface="Wingdings" pitchFamily="2" charset="2"/>
              <a:buChar char="§"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Não foi identificado nenhum documento, estadual ou federal, de estratégia para a implementação da lei florestal</a:t>
            </a:r>
          </a:p>
          <a:p>
            <a:pPr>
              <a:buFont typeface="Wingdings" pitchFamily="2" charset="2"/>
              <a:buChar char="Ø"/>
            </a:pPr>
            <a:endParaRPr lang="pt-BR" sz="2000" dirty="0" smtClean="0">
              <a:latin typeface="+mj-lt"/>
            </a:endParaRPr>
          </a:p>
          <a:p>
            <a:pPr>
              <a:buNone/>
            </a:pPr>
            <a:r>
              <a:rPr lang="pt-BR" sz="2000" dirty="0" smtClean="0">
                <a:latin typeface="+mj-lt"/>
              </a:rPr>
              <a:t>Foco na inscrição</a:t>
            </a:r>
          </a:p>
          <a:p>
            <a:pPr>
              <a:buFont typeface="Wingdings" pitchFamily="2" charset="2"/>
              <a:buChar char="§"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Enfoque excessivo na inscrição – lei define que o CAR seja somente a porta de entrada</a:t>
            </a:r>
          </a:p>
          <a:p>
            <a:pPr>
              <a:buFont typeface="Wingdings" pitchFamily="2" charset="2"/>
              <a:buChar char="Ø"/>
            </a:pPr>
            <a:endParaRPr lang="pt-BR" sz="2000" dirty="0" smtClean="0">
              <a:latin typeface="+mj-lt"/>
            </a:endParaRPr>
          </a:p>
          <a:p>
            <a:pPr>
              <a:buNone/>
            </a:pPr>
            <a:r>
              <a:rPr lang="pt-BR" sz="2000" dirty="0" smtClean="0">
                <a:latin typeface="+mj-lt"/>
              </a:rPr>
              <a:t>Compasso de espera</a:t>
            </a:r>
          </a:p>
          <a:p>
            <a:pPr>
              <a:buFont typeface="Wingdings" pitchFamily="2" charset="2"/>
              <a:buChar char="§"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Atraso na normatização transpareceu sensação de insegurança e impunidade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707904" y="6525344"/>
            <a:ext cx="15841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 smtClean="0">
                <a:solidFill>
                  <a:srgbClr val="FFC000"/>
                </a:solidFill>
              </a:rPr>
              <a:t>www.inovacar.org.br</a:t>
            </a:r>
            <a:endParaRPr lang="en-US" sz="1000" b="1" dirty="0">
              <a:solidFill>
                <a:srgbClr val="FFC00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505" y="6525344"/>
            <a:ext cx="831688" cy="2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6376" y="6453376"/>
            <a:ext cx="1124115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pt-BR" sz="2000" dirty="0" smtClean="0"/>
              <a:t>Dados dos monitoramentos estarão abertos à público para que a sociedade interaja com os governos estaduais na implantação desta importante ferramenta;</a:t>
            </a:r>
          </a:p>
          <a:p>
            <a:pPr>
              <a:buNone/>
            </a:pPr>
            <a:endParaRPr lang="pt-BR" sz="2000" dirty="0" smtClean="0"/>
          </a:p>
          <a:p>
            <a:pPr>
              <a:buFont typeface="Wingdings" pitchFamily="2" charset="2"/>
              <a:buChar char="§"/>
            </a:pPr>
            <a:r>
              <a:rPr lang="pt-BR" sz="2000" dirty="0" smtClean="0"/>
              <a:t>O </a:t>
            </a:r>
            <a:r>
              <a:rPr lang="pt-BR" sz="2000" dirty="0" err="1" smtClean="0"/>
              <a:t>Inovacar</a:t>
            </a:r>
            <a:r>
              <a:rPr lang="pt-BR" sz="2000" dirty="0" smtClean="0"/>
              <a:t> é parceiro dos estados, na identificação de gargalos e utilização de bons exemplos para a efetivação do processo de regularização ambiental.</a:t>
            </a:r>
            <a:endParaRPr lang="en-US" sz="2000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66800"/>
          </a:xfrm>
        </p:spPr>
        <p:txBody>
          <a:bodyPr/>
          <a:lstStyle/>
          <a:p>
            <a:r>
              <a:rPr lang="pt-BR" dirty="0" smtClean="0"/>
              <a:t>Considerações Finais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32511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3600" b="1" dirty="0" smtClean="0"/>
              <a:t>Obrigada!</a:t>
            </a:r>
          </a:p>
          <a:p>
            <a:pPr algn="ctr">
              <a:buNone/>
            </a:pPr>
            <a:endParaRPr lang="pt-BR" dirty="0" smtClean="0"/>
          </a:p>
          <a:p>
            <a:pPr algn="ctr">
              <a:buNone/>
            </a:pPr>
            <a:r>
              <a:rPr lang="pt-BR" sz="3600" dirty="0" smtClean="0"/>
              <a:t>Patrícia Baião</a:t>
            </a:r>
          </a:p>
          <a:p>
            <a:pPr algn="ctr">
              <a:buNone/>
            </a:pPr>
            <a:r>
              <a:rPr lang="pt-BR" sz="2000" dirty="0" smtClean="0"/>
              <a:t>Diretora de Relações Institucionais, </a:t>
            </a:r>
            <a:r>
              <a:rPr lang="pt-BR" sz="2000" dirty="0" err="1" smtClean="0"/>
              <a:t>CI-Brasil</a:t>
            </a:r>
            <a:endParaRPr lang="pt-BR" sz="2000" dirty="0" smtClean="0"/>
          </a:p>
          <a:p>
            <a:pPr algn="ctr">
              <a:buNone/>
            </a:pPr>
            <a:r>
              <a:rPr lang="pt-BR" sz="2000" dirty="0" smtClean="0">
                <a:hlinkClick r:id="rId2"/>
              </a:rPr>
              <a:t>pbaiao@conservacao.org</a:t>
            </a:r>
            <a:endParaRPr lang="pt-BR" sz="2000" dirty="0" smtClean="0"/>
          </a:p>
          <a:p>
            <a:pPr>
              <a:buNone/>
            </a:pPr>
            <a:endParaRPr lang="pt-BR" sz="2000" dirty="0" smtClean="0"/>
          </a:p>
          <a:p>
            <a:pPr>
              <a:buNone/>
            </a:pPr>
            <a:endParaRPr lang="pt-BR" sz="2000" dirty="0" smtClean="0"/>
          </a:p>
          <a:p>
            <a:pPr>
              <a:buNone/>
            </a:pPr>
            <a:endParaRPr lang="pt-BR" sz="2000" dirty="0" smtClean="0"/>
          </a:p>
          <a:p>
            <a:pPr algn="ctr">
              <a:buNone/>
            </a:pPr>
            <a:r>
              <a:rPr lang="pt-BR" sz="4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www.inovacar.org.br</a:t>
            </a:r>
            <a:endParaRPr lang="en-US" sz="40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Objetivos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pt-B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Monitorar a implementação do CAR;</a:t>
            </a:r>
          </a:p>
          <a:p>
            <a:pPr>
              <a:buFont typeface="Wingdings" pitchFamily="2" charset="2"/>
              <a:buChar char="§"/>
            </a:pPr>
            <a:endParaRPr lang="pt-B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>
              <a:buFont typeface="Wingdings" pitchFamily="2" charset="2"/>
              <a:buChar char="§"/>
            </a:pPr>
            <a:r>
              <a:rPr lang="pt-B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Promover troca de experiências entre governo federal, estados, municípios e sociedade civil;</a:t>
            </a:r>
          </a:p>
          <a:p>
            <a:pPr>
              <a:buFont typeface="Wingdings" pitchFamily="2" charset="2"/>
              <a:buChar char="§"/>
            </a:pPr>
            <a:endParaRPr lang="pt-B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>
              <a:buFont typeface="Wingdings" pitchFamily="2" charset="2"/>
              <a:buChar char="§"/>
            </a:pPr>
            <a:r>
              <a:rPr lang="pt-B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Estimular a transparência e o controle social do processo de aplicação do Código Florestal.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56376" y="6453376"/>
            <a:ext cx="1124115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3707904" y="6525344"/>
            <a:ext cx="15841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 smtClean="0">
                <a:solidFill>
                  <a:srgbClr val="FFC000"/>
                </a:solidFill>
              </a:rPr>
              <a:t>www.inovacar.org.br</a:t>
            </a:r>
            <a:endParaRPr lang="en-US" sz="1000" b="1" dirty="0">
              <a:solidFill>
                <a:srgbClr val="FFC000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505" y="6525344"/>
            <a:ext cx="831688" cy="2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Conteúdo 1"/>
          <p:cNvSpPr txBox="1">
            <a:spLocks/>
          </p:cNvSpPr>
          <p:nvPr/>
        </p:nvSpPr>
        <p:spPr>
          <a:xfrm>
            <a:off x="6938640" y="3068960"/>
            <a:ext cx="2025848" cy="3528392"/>
          </a:xfrm>
          <a:prstGeom prst="rect">
            <a:avLst/>
          </a:prstGeom>
        </p:spPr>
        <p:txBody>
          <a:bodyPr/>
          <a:lstStyle/>
          <a:p>
            <a:pPr marL="57150" indent="-514350" algn="ctr" eaLnBrk="0" hangingPunct="0">
              <a:defRPr/>
            </a:pPr>
            <a:endParaRPr lang="pt-BR" sz="1400" b="1" kern="0" dirty="0" smtClean="0">
              <a:solidFill>
                <a:schemeClr val="bg1"/>
              </a:solidFill>
              <a:latin typeface="+mj-lt"/>
              <a:ea typeface="ＭＳ Ｐゴシック" pitchFamily="-109" charset="-128"/>
              <a:cs typeface="ＭＳ Ｐゴシック" pitchFamily="-109" charset="-128"/>
            </a:endParaRPr>
          </a:p>
          <a:p>
            <a:pPr marL="57150" indent="-514350" algn="ctr" eaLnBrk="0" hangingPunct="0">
              <a:defRPr/>
            </a:pPr>
            <a:endParaRPr lang="pt-BR" sz="1400" b="1" kern="0" dirty="0" smtClean="0">
              <a:solidFill>
                <a:schemeClr val="bg1"/>
              </a:solidFill>
              <a:latin typeface="+mj-lt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11" name="Retângulo de cantos arredondados 10"/>
          <p:cNvSpPr/>
          <p:nvPr/>
        </p:nvSpPr>
        <p:spPr bwMode="auto">
          <a:xfrm>
            <a:off x="6948264" y="1941240"/>
            <a:ext cx="2025848" cy="720000"/>
          </a:xfrm>
          <a:prstGeom prst="roundRect">
            <a:avLst/>
          </a:prstGeom>
          <a:solidFill>
            <a:schemeClr val="accent2">
              <a:lumMod val="20000"/>
              <a:lumOff val="80000"/>
              <a:alpha val="20000"/>
            </a:schemeClr>
          </a:solidFill>
          <a:ln w="28575">
            <a:solidFill>
              <a:schemeClr val="accent2">
                <a:lumMod val="40000"/>
                <a:lumOff val="60000"/>
              </a:schemeClr>
            </a:solidFill>
            <a:headEnd type="none" w="med" len="med"/>
            <a:tailEnd type="non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en-US" sz="1400">
              <a:solidFill>
                <a:srgbClr val="000000"/>
              </a:solidFill>
              <a:latin typeface="Helvetica Neue Light" pitchFamily="-107" charset="0"/>
              <a:sym typeface="Helvetica Neue Light" pitchFamily="-107" charset="0"/>
            </a:endParaRPr>
          </a:p>
        </p:txBody>
      </p:sp>
      <p:sp>
        <p:nvSpPr>
          <p:cNvPr id="10" name="Retângulo de cantos arredondados 9"/>
          <p:cNvSpPr/>
          <p:nvPr/>
        </p:nvSpPr>
        <p:spPr bwMode="auto">
          <a:xfrm>
            <a:off x="4716016" y="1941240"/>
            <a:ext cx="2025848" cy="7200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0000"/>
            </a:schemeClr>
          </a:solidFill>
          <a:ln w="28575">
            <a:solidFill>
              <a:schemeClr val="accent5">
                <a:lumMod val="40000"/>
                <a:lumOff val="60000"/>
              </a:schemeClr>
            </a:solidFill>
            <a:headEnd type="none" w="med" len="med"/>
            <a:tailEnd type="non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en-US" sz="1400" dirty="0">
              <a:solidFill>
                <a:srgbClr val="000000"/>
              </a:solidFill>
              <a:latin typeface="Helvetica Neue Light" pitchFamily="-107" charset="0"/>
              <a:sym typeface="Helvetica Neue Light" pitchFamily="-107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66800"/>
          </a:xfrm>
        </p:spPr>
        <p:txBody>
          <a:bodyPr/>
          <a:lstStyle/>
          <a:p>
            <a:r>
              <a:rPr lang="pt-BR" dirty="0" smtClean="0"/>
              <a:t>Indicadores </a:t>
            </a:r>
            <a:endParaRPr lang="en-US" dirty="0"/>
          </a:p>
        </p:txBody>
      </p:sp>
      <p:sp>
        <p:nvSpPr>
          <p:cNvPr id="4" name="Retângulo de cantos arredondados 3"/>
          <p:cNvSpPr/>
          <p:nvPr/>
        </p:nvSpPr>
        <p:spPr bwMode="auto">
          <a:xfrm>
            <a:off x="2402136" y="1941240"/>
            <a:ext cx="2025848" cy="720000"/>
          </a:xfrm>
          <a:prstGeom prst="roundRect">
            <a:avLst/>
          </a:prstGeom>
          <a:solidFill>
            <a:schemeClr val="tx2">
              <a:lumMod val="20000"/>
              <a:lumOff val="80000"/>
              <a:alpha val="20000"/>
            </a:schemeClr>
          </a:solidFill>
          <a:ln w="28575">
            <a:solidFill>
              <a:schemeClr val="tx2">
                <a:lumMod val="40000"/>
                <a:lumOff val="60000"/>
              </a:schemeClr>
            </a:solidFill>
            <a:headEnd type="none" w="med" len="med"/>
            <a:tailEnd type="non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en-US" sz="1400">
              <a:solidFill>
                <a:srgbClr val="000000"/>
              </a:solidFill>
              <a:latin typeface="Helvetica Neue Light" pitchFamily="-107" charset="0"/>
              <a:sym typeface="Helvetica Neue Light" pitchFamily="-107" charset="0"/>
            </a:endParaRPr>
          </a:p>
        </p:txBody>
      </p:sp>
      <p:sp>
        <p:nvSpPr>
          <p:cNvPr id="5" name="Retângulo de cantos arredondados 4"/>
          <p:cNvSpPr/>
          <p:nvPr/>
        </p:nvSpPr>
        <p:spPr bwMode="auto">
          <a:xfrm>
            <a:off x="179512" y="1941319"/>
            <a:ext cx="2025848" cy="720000"/>
          </a:xfrm>
          <a:prstGeom prst="roundRect">
            <a:avLst/>
          </a:prstGeom>
          <a:solidFill>
            <a:schemeClr val="accent6">
              <a:lumMod val="20000"/>
              <a:lumOff val="80000"/>
              <a:alpha val="20000"/>
            </a:schemeClr>
          </a:solidFill>
          <a:ln w="28575">
            <a:solidFill>
              <a:schemeClr val="accent6">
                <a:lumMod val="40000"/>
                <a:lumOff val="60000"/>
              </a:schemeClr>
            </a:solidFill>
            <a:headEnd type="none" w="med" len="med"/>
            <a:tailEnd type="non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en-US" sz="1400">
              <a:solidFill>
                <a:srgbClr val="000000"/>
              </a:solidFill>
              <a:latin typeface="Helvetica Neue Light" pitchFamily="-107" charset="0"/>
              <a:sym typeface="Helvetica Neue Light" pitchFamily="-107" charset="0"/>
            </a:endParaRPr>
          </a:p>
        </p:txBody>
      </p:sp>
      <p:sp>
        <p:nvSpPr>
          <p:cNvPr id="6" name="Espaço Reservado para Conteúdo 1"/>
          <p:cNvSpPr txBox="1">
            <a:spLocks/>
          </p:cNvSpPr>
          <p:nvPr/>
        </p:nvSpPr>
        <p:spPr>
          <a:xfrm>
            <a:off x="179512" y="1653208"/>
            <a:ext cx="2052859" cy="1152128"/>
          </a:xfrm>
          <a:prstGeom prst="rect">
            <a:avLst/>
          </a:prstGeom>
        </p:spPr>
        <p:txBody>
          <a:bodyPr/>
          <a:lstStyle/>
          <a:p>
            <a:pPr marL="57150" indent="-514350" algn="ctr" eaLnBrk="0" hangingPunct="0">
              <a:defRPr/>
            </a:pPr>
            <a:endParaRPr lang="pt-BR" sz="1400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ＭＳ Ｐゴシック" pitchFamily="-109" charset="-128"/>
              <a:cs typeface="ＭＳ Ｐゴシック" pitchFamily="-109" charset="-128"/>
            </a:endParaRPr>
          </a:p>
          <a:p>
            <a:pPr marL="57150" indent="-514350" algn="ctr" eaLnBrk="0" hangingPunct="0">
              <a:defRPr/>
            </a:pPr>
            <a:endParaRPr lang="pt-BR" sz="1400" b="1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ＭＳ Ｐゴシック" pitchFamily="-109" charset="-128"/>
              <a:cs typeface="ＭＳ Ｐゴシック" pitchFamily="-109" charset="-128"/>
            </a:endParaRPr>
          </a:p>
          <a:p>
            <a:pPr marL="57150" indent="-514350" algn="ctr" eaLnBrk="0" hangingPunct="0">
              <a:defRPr/>
            </a:pPr>
            <a:r>
              <a:rPr lang="pt-BR" sz="1400" b="1" kern="0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ASPECTOS</a:t>
            </a:r>
            <a:r>
              <a:rPr lang="pt-BR" sz="14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ＭＳ Ｐゴシック" pitchFamily="-109" charset="-128"/>
                <a:cs typeface="ＭＳ Ｐゴシック" pitchFamily="-109" charset="-128"/>
              </a:rPr>
              <a:t> </a:t>
            </a:r>
          </a:p>
          <a:p>
            <a:pPr marL="57150" indent="-514350" algn="ctr" eaLnBrk="0" hangingPunct="0">
              <a:defRPr/>
            </a:pPr>
            <a:r>
              <a:rPr lang="pt-BR" sz="1400" b="1" kern="0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INSTITUCIONAIS</a:t>
            </a:r>
            <a:endParaRPr lang="en-US" sz="1400" b="1" kern="0" dirty="0">
              <a:solidFill>
                <a:schemeClr val="accent2">
                  <a:lumMod val="75000"/>
                </a:schemeClr>
              </a:solidFill>
              <a:latin typeface="+mj-lt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7" name="Espaço Reservado para Conteúdo 1"/>
          <p:cNvSpPr txBox="1">
            <a:spLocks/>
          </p:cNvSpPr>
          <p:nvPr/>
        </p:nvSpPr>
        <p:spPr>
          <a:xfrm>
            <a:off x="2402136" y="1653208"/>
            <a:ext cx="2025848" cy="1536576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57150" indent="-514350" algn="ctr" eaLnBrk="0" hangingPunct="0">
              <a:defRPr/>
            </a:pPr>
            <a:endParaRPr lang="pt-BR" sz="1400" b="1" kern="0" dirty="0" smtClean="0">
              <a:solidFill>
                <a:schemeClr val="bg1"/>
              </a:solidFill>
              <a:latin typeface="+mj-lt"/>
              <a:ea typeface="ＭＳ Ｐゴシック" pitchFamily="-109" charset="-128"/>
              <a:cs typeface="ＭＳ Ｐゴシック" pitchFamily="-109" charset="-128"/>
            </a:endParaRPr>
          </a:p>
          <a:p>
            <a:pPr marL="57150" indent="-514350" algn="ctr" eaLnBrk="0" hangingPunct="0">
              <a:defRPr/>
            </a:pPr>
            <a:endParaRPr lang="pt-BR" sz="1400" b="1" kern="0" dirty="0">
              <a:solidFill>
                <a:schemeClr val="bg1"/>
              </a:solidFill>
              <a:latin typeface="+mj-lt"/>
              <a:ea typeface="ＭＳ Ｐゴシック" pitchFamily="-109" charset="-128"/>
              <a:cs typeface="ＭＳ Ｐゴシック" pitchFamily="-109" charset="-128"/>
            </a:endParaRPr>
          </a:p>
          <a:p>
            <a:pPr marL="57150" indent="-514350" algn="ctr" eaLnBrk="0" hangingPunct="0">
              <a:defRPr/>
            </a:pPr>
            <a:r>
              <a:rPr lang="pt-BR" sz="1400" b="1" kern="0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GEOTECNOLOGIAS</a:t>
            </a:r>
            <a:r>
              <a:rPr lang="pt-BR" sz="1400" b="1" kern="0" dirty="0" smtClean="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 /</a:t>
            </a:r>
          </a:p>
          <a:p>
            <a:pPr marL="57150" indent="-514350" algn="ctr" eaLnBrk="0" hangingPunct="0">
              <a:defRPr/>
            </a:pPr>
            <a:r>
              <a:rPr lang="pt-BR" sz="1400" b="1" kern="0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SISTEMA</a:t>
            </a:r>
            <a:endParaRPr lang="en-US" sz="1400" b="1" kern="0" dirty="0">
              <a:solidFill>
                <a:schemeClr val="accent2">
                  <a:lumMod val="75000"/>
                </a:schemeClr>
              </a:solidFill>
              <a:latin typeface="+mj-lt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8" name="Espaço Reservado para Conteúdo 1"/>
          <p:cNvSpPr txBox="1">
            <a:spLocks/>
          </p:cNvSpPr>
          <p:nvPr/>
        </p:nvSpPr>
        <p:spPr>
          <a:xfrm>
            <a:off x="6948264" y="1628800"/>
            <a:ext cx="2025848" cy="1536576"/>
          </a:xfrm>
          <a:prstGeom prst="rect">
            <a:avLst/>
          </a:prstGeom>
        </p:spPr>
        <p:txBody>
          <a:bodyPr/>
          <a:lstStyle/>
          <a:p>
            <a:pPr marL="57150" indent="-514350" algn="ctr" eaLnBrk="0" hangingPunct="0">
              <a:defRPr/>
            </a:pPr>
            <a:endParaRPr lang="pt-BR" sz="1400" b="1" kern="0" dirty="0" smtClean="0">
              <a:solidFill>
                <a:schemeClr val="bg1"/>
              </a:solidFill>
              <a:latin typeface="+mj-lt"/>
              <a:ea typeface="ＭＳ Ｐゴシック" pitchFamily="-109" charset="-128"/>
              <a:cs typeface="ＭＳ Ｐゴシック" pitchFamily="-109" charset="-128"/>
            </a:endParaRPr>
          </a:p>
          <a:p>
            <a:pPr marL="57150" indent="-514350" algn="ctr" eaLnBrk="0" hangingPunct="0">
              <a:defRPr/>
            </a:pPr>
            <a:endParaRPr lang="pt-BR" sz="1400" b="1" kern="0" dirty="0" smtClean="0">
              <a:solidFill>
                <a:schemeClr val="bg1"/>
              </a:solidFill>
              <a:latin typeface="+mj-lt"/>
              <a:ea typeface="ＭＳ Ｐゴシック" pitchFamily="-109" charset="-128"/>
              <a:cs typeface="ＭＳ Ｐゴシック" pitchFamily="-109" charset="-128"/>
            </a:endParaRPr>
          </a:p>
          <a:p>
            <a:pPr marL="57150" indent="-514350" algn="ctr" eaLnBrk="0" hangingPunct="0">
              <a:defRPr/>
            </a:pPr>
            <a:r>
              <a:rPr lang="pt-BR" sz="1400" b="1" kern="0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REGISTRO</a:t>
            </a:r>
            <a:r>
              <a:rPr lang="pt-BR" sz="1400" b="1" kern="0" dirty="0" smtClean="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 </a:t>
            </a:r>
            <a:r>
              <a:rPr lang="pt-BR" sz="1400" b="1" kern="0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DAS</a:t>
            </a:r>
          </a:p>
          <a:p>
            <a:pPr marL="57150" indent="-514350" algn="ctr" eaLnBrk="0" hangingPunct="0">
              <a:defRPr/>
            </a:pPr>
            <a:r>
              <a:rPr lang="pt-BR" sz="1400" b="1" kern="0" dirty="0" smtClean="0">
                <a:solidFill>
                  <a:schemeClr val="bg1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 </a:t>
            </a:r>
            <a:r>
              <a:rPr lang="pt-BR" sz="1400" b="1" kern="0" dirty="0">
                <a:solidFill>
                  <a:schemeClr val="accent2">
                    <a:lumMod val="7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INFORMAÇÕES</a:t>
            </a:r>
            <a:endParaRPr lang="en-US" sz="1400" b="1" kern="0" dirty="0">
              <a:solidFill>
                <a:schemeClr val="accent2">
                  <a:lumMod val="75000"/>
                </a:schemeClr>
              </a:solidFill>
              <a:latin typeface="+mj-lt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9" name="Espaço Reservado para Conteúdo 1"/>
          <p:cNvSpPr txBox="1">
            <a:spLocks/>
          </p:cNvSpPr>
          <p:nvPr/>
        </p:nvSpPr>
        <p:spPr>
          <a:xfrm>
            <a:off x="4706392" y="1653208"/>
            <a:ext cx="2025848" cy="1536576"/>
          </a:xfrm>
          <a:prstGeom prst="rect">
            <a:avLst/>
          </a:prstGeom>
        </p:spPr>
        <p:txBody>
          <a:bodyPr/>
          <a:lstStyle/>
          <a:p>
            <a:pPr marL="57150" indent="-514350" eaLnBrk="0" hangingPunct="0">
              <a:defRPr/>
            </a:pPr>
            <a:endParaRPr lang="pt-BR" sz="1400" b="1" kern="0" dirty="0" smtClean="0">
              <a:solidFill>
                <a:schemeClr val="accent2">
                  <a:lumMod val="75000"/>
                </a:schemeClr>
              </a:solidFill>
              <a:latin typeface="+mj-lt"/>
              <a:ea typeface="ＭＳ Ｐゴシック" pitchFamily="-109" charset="-128"/>
              <a:cs typeface="ＭＳ Ｐゴシック" pitchFamily="-109" charset="-128"/>
            </a:endParaRPr>
          </a:p>
          <a:p>
            <a:pPr marL="57150" indent="-514350" eaLnBrk="0" hangingPunct="0">
              <a:defRPr/>
            </a:pPr>
            <a:endParaRPr lang="pt-BR" sz="1400" b="1" kern="0" dirty="0" smtClean="0">
              <a:solidFill>
                <a:schemeClr val="accent2">
                  <a:lumMod val="75000"/>
                </a:schemeClr>
              </a:solidFill>
              <a:latin typeface="+mj-lt"/>
              <a:ea typeface="ＭＳ Ｐゴシック" pitchFamily="-109" charset="-128"/>
              <a:cs typeface="ＭＳ Ｐゴシック" pitchFamily="-109" charset="-128"/>
            </a:endParaRPr>
          </a:p>
          <a:p>
            <a:pPr marL="57150" indent="-514350" algn="ctr" eaLnBrk="0" hangingPunct="0">
              <a:defRPr/>
            </a:pPr>
            <a:r>
              <a:rPr lang="pt-BR" sz="1400" b="1" kern="0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ESTRATÉGIAS DE </a:t>
            </a:r>
          </a:p>
          <a:p>
            <a:pPr marL="57150" indent="-514350" algn="ctr" eaLnBrk="0" hangingPunct="0">
              <a:defRPr/>
            </a:pPr>
            <a:r>
              <a:rPr lang="pt-BR" sz="1400" b="1" kern="0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CADASTRAMENTO</a:t>
            </a:r>
            <a:endParaRPr lang="en-US" sz="1400" b="1" kern="0" dirty="0">
              <a:solidFill>
                <a:schemeClr val="accent2">
                  <a:lumMod val="75000"/>
                </a:schemeClr>
              </a:solidFill>
              <a:latin typeface="+mj-lt"/>
              <a:ea typeface="ＭＳ Ｐゴシック" pitchFamily="-109" charset="-128"/>
              <a:cs typeface="ＭＳ Ｐゴシック" pitchFamily="-109" charset="-128"/>
            </a:endParaRPr>
          </a:p>
        </p:txBody>
      </p:sp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56376" y="6453376"/>
            <a:ext cx="1124115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tângulo de cantos arredondados 12"/>
          <p:cNvSpPr/>
          <p:nvPr/>
        </p:nvSpPr>
        <p:spPr bwMode="auto">
          <a:xfrm>
            <a:off x="179512" y="2805414"/>
            <a:ext cx="2025848" cy="3600322"/>
          </a:xfrm>
          <a:prstGeom prst="roundRect">
            <a:avLst/>
          </a:prstGeom>
          <a:solidFill>
            <a:schemeClr val="accent6">
              <a:lumMod val="20000"/>
              <a:lumOff val="80000"/>
              <a:alpha val="20000"/>
            </a:schemeClr>
          </a:solidFill>
          <a:ln w="28575">
            <a:solidFill>
              <a:schemeClr val="accent6">
                <a:lumMod val="40000"/>
                <a:lumOff val="60000"/>
              </a:schemeClr>
            </a:solidFill>
            <a:headEnd type="none" w="med" len="med"/>
            <a:tailEnd type="non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en-US" sz="1400">
              <a:solidFill>
                <a:srgbClr val="000000"/>
              </a:solidFill>
              <a:latin typeface="Helvetica Neue Light" pitchFamily="-107" charset="0"/>
              <a:sym typeface="Helvetica Neue Light" pitchFamily="-107" charset="0"/>
            </a:endParaRPr>
          </a:p>
        </p:txBody>
      </p:sp>
      <p:sp>
        <p:nvSpPr>
          <p:cNvPr id="14" name="Espaço Reservado para Conteúdo 1"/>
          <p:cNvSpPr txBox="1">
            <a:spLocks/>
          </p:cNvSpPr>
          <p:nvPr/>
        </p:nvSpPr>
        <p:spPr>
          <a:xfrm>
            <a:off x="179512" y="2996952"/>
            <a:ext cx="2052859" cy="3629512"/>
          </a:xfrm>
          <a:prstGeom prst="rect">
            <a:avLst/>
          </a:prstGeom>
        </p:spPr>
        <p:txBody>
          <a:bodyPr/>
          <a:lstStyle/>
          <a:p>
            <a:pPr marL="57150" indent="-514350" algn="ctr" eaLnBrk="0" hangingPunct="0">
              <a:defRPr/>
            </a:pPr>
            <a:endParaRPr lang="pt-BR" sz="1400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ＭＳ Ｐゴシック" pitchFamily="-109" charset="-128"/>
              <a:cs typeface="ＭＳ Ｐゴシック" pitchFamily="-109" charset="-128"/>
            </a:endParaRPr>
          </a:p>
          <a:p>
            <a:pPr marL="57150" indent="-514350" eaLnBrk="0" hangingPunct="0">
              <a:defRPr/>
            </a:pPr>
            <a:r>
              <a:rPr lang="pt-BR" sz="1200" b="1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1.</a:t>
            </a:r>
            <a:r>
              <a:rPr lang="pt-BR" sz="1200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 Legislação estadual e regulamentos;</a:t>
            </a:r>
          </a:p>
          <a:p>
            <a:pPr marL="57150" indent="-514350" eaLnBrk="0" hangingPunct="0">
              <a:defRPr/>
            </a:pPr>
            <a:r>
              <a:rPr lang="pt-BR" sz="1200" b="1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2.</a:t>
            </a:r>
            <a:r>
              <a:rPr lang="pt-BR" sz="1200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 Recursos financeiros destinados ao CAR;</a:t>
            </a:r>
          </a:p>
          <a:p>
            <a:pPr marL="57150" indent="-514350" eaLnBrk="0" hangingPunct="0">
              <a:defRPr/>
            </a:pPr>
            <a:r>
              <a:rPr lang="pt-BR" sz="1200" b="1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3.</a:t>
            </a:r>
            <a:r>
              <a:rPr lang="pt-BR" sz="1200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 Recursos humanos destinados ao CAR;</a:t>
            </a:r>
          </a:p>
          <a:p>
            <a:pPr marL="57150" indent="-514350" eaLnBrk="0" hangingPunct="0">
              <a:defRPr/>
            </a:pPr>
            <a:r>
              <a:rPr lang="pt-BR" sz="1200" b="1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4.</a:t>
            </a:r>
            <a:r>
              <a:rPr lang="pt-BR" sz="1200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 Instância colegiada para gestão do CAR;</a:t>
            </a:r>
          </a:p>
          <a:p>
            <a:pPr marL="57150" indent="-514350" eaLnBrk="0" hangingPunct="0">
              <a:defRPr/>
            </a:pPr>
            <a:r>
              <a:rPr lang="pt-BR" sz="1200" b="1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5. </a:t>
            </a:r>
            <a:r>
              <a:rPr lang="pt-BR" sz="1200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Cursos de capacitação</a:t>
            </a:r>
          </a:p>
          <a:p>
            <a:pPr marL="57150" indent="-514350" eaLnBrk="0" hangingPunct="0">
              <a:defRPr/>
            </a:pPr>
            <a:r>
              <a:rPr lang="pt-BR" sz="1200" b="1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6.</a:t>
            </a:r>
            <a:r>
              <a:rPr lang="pt-BR" sz="1200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 Infraestrutura específica para  o CAR;</a:t>
            </a:r>
          </a:p>
          <a:p>
            <a:pPr marL="57150" indent="-514350" eaLnBrk="0" hangingPunct="0">
              <a:defRPr/>
            </a:pPr>
            <a:r>
              <a:rPr lang="pt-BR" sz="1200" b="1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7.</a:t>
            </a:r>
            <a:r>
              <a:rPr lang="pt-BR" sz="1200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 Acordos de Cooperação Técnica entre órgãos governamentais.</a:t>
            </a:r>
          </a:p>
        </p:txBody>
      </p:sp>
      <p:sp>
        <p:nvSpPr>
          <p:cNvPr id="17" name="Retângulo de cantos arredondados 16"/>
          <p:cNvSpPr/>
          <p:nvPr/>
        </p:nvSpPr>
        <p:spPr bwMode="auto">
          <a:xfrm>
            <a:off x="2411760" y="2780928"/>
            <a:ext cx="2025848" cy="3600401"/>
          </a:xfrm>
          <a:prstGeom prst="roundRect">
            <a:avLst/>
          </a:prstGeom>
          <a:solidFill>
            <a:schemeClr val="tx2">
              <a:lumMod val="20000"/>
              <a:lumOff val="80000"/>
              <a:alpha val="20000"/>
            </a:schemeClr>
          </a:solidFill>
          <a:ln w="28575">
            <a:solidFill>
              <a:schemeClr val="tx2">
                <a:lumMod val="40000"/>
                <a:lumOff val="60000"/>
              </a:schemeClr>
            </a:solidFill>
            <a:headEnd type="none" w="med" len="med"/>
            <a:tailEnd type="non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en-US" sz="1400">
              <a:solidFill>
                <a:srgbClr val="000000"/>
              </a:solidFill>
              <a:latin typeface="Helvetica Neue Light" pitchFamily="-107" charset="0"/>
              <a:sym typeface="Helvetica Neue Light" pitchFamily="-107" charset="0"/>
            </a:endParaRPr>
          </a:p>
        </p:txBody>
      </p:sp>
      <p:sp>
        <p:nvSpPr>
          <p:cNvPr id="18" name="Espaço Reservado para Conteúdo 1"/>
          <p:cNvSpPr txBox="1">
            <a:spLocks/>
          </p:cNvSpPr>
          <p:nvPr/>
        </p:nvSpPr>
        <p:spPr>
          <a:xfrm>
            <a:off x="2411760" y="2805336"/>
            <a:ext cx="2025848" cy="36004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57150" indent="-514350" eaLnBrk="0" hangingPunct="0">
              <a:defRPr/>
            </a:pPr>
            <a:endParaRPr lang="pt-BR" sz="1200" kern="0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ＭＳ Ｐゴシック" pitchFamily="-109" charset="-128"/>
              <a:cs typeface="ＭＳ Ｐゴシック" pitchFamily="-109" charset="-128"/>
            </a:endParaRPr>
          </a:p>
          <a:p>
            <a:pPr marL="57150" indent="-514350" eaLnBrk="0" hangingPunct="0">
              <a:defRPr/>
            </a:pPr>
            <a:r>
              <a:rPr lang="pt-BR" sz="1200" b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8.</a:t>
            </a:r>
            <a:r>
              <a:rPr lang="pt-BR" sz="1200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 Sistema de Informações para o CAR;</a:t>
            </a:r>
          </a:p>
          <a:p>
            <a:pPr marL="57150" indent="-514350" eaLnBrk="0" hangingPunct="0">
              <a:defRPr/>
            </a:pPr>
            <a:r>
              <a:rPr lang="pt-BR" sz="1200" b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9.</a:t>
            </a:r>
            <a:r>
              <a:rPr lang="pt-BR" sz="1200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 Automatização do sistema ;</a:t>
            </a:r>
          </a:p>
          <a:p>
            <a:pPr marL="57150" indent="-514350" eaLnBrk="0" hangingPunct="0">
              <a:defRPr/>
            </a:pPr>
            <a:r>
              <a:rPr lang="pt-BR" sz="1200" b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10.</a:t>
            </a:r>
            <a:r>
              <a:rPr lang="pt-BR" sz="1200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 Transparência e acesso público das informações;</a:t>
            </a:r>
          </a:p>
          <a:p>
            <a:pPr marL="57150" indent="-514350" eaLnBrk="0" hangingPunct="0">
              <a:defRPr/>
            </a:pPr>
            <a:r>
              <a:rPr lang="pt-BR" sz="1200" b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11.</a:t>
            </a:r>
            <a:r>
              <a:rPr lang="pt-BR" sz="1200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 Imagens de satélite;</a:t>
            </a:r>
          </a:p>
          <a:p>
            <a:pPr marL="57150" indent="-514350" eaLnBrk="0" hangingPunct="0">
              <a:defRPr/>
            </a:pPr>
            <a:r>
              <a:rPr lang="pt-BR" sz="1200" b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12.</a:t>
            </a:r>
            <a:r>
              <a:rPr lang="pt-BR" sz="1200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 Bases temáticas.</a:t>
            </a:r>
            <a:endParaRPr lang="pt-BR" sz="1200" kern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19" name="Retângulo de cantos arredondados 18"/>
          <p:cNvSpPr/>
          <p:nvPr/>
        </p:nvSpPr>
        <p:spPr bwMode="auto">
          <a:xfrm>
            <a:off x="4706392" y="2828529"/>
            <a:ext cx="2025848" cy="35528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0000"/>
            </a:schemeClr>
          </a:solidFill>
          <a:ln w="28575">
            <a:solidFill>
              <a:schemeClr val="accent5">
                <a:lumMod val="40000"/>
                <a:lumOff val="60000"/>
              </a:schemeClr>
            </a:solidFill>
            <a:headEnd type="none" w="med" len="med"/>
            <a:tailEnd type="non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en-US" sz="1400" dirty="0">
              <a:solidFill>
                <a:srgbClr val="000000"/>
              </a:solidFill>
              <a:latin typeface="Helvetica Neue Light" pitchFamily="-107" charset="0"/>
              <a:sym typeface="Helvetica Neue Light" pitchFamily="-107" charset="0"/>
            </a:endParaRPr>
          </a:p>
        </p:txBody>
      </p:sp>
      <p:sp>
        <p:nvSpPr>
          <p:cNvPr id="20" name="Espaço Reservado para Conteúdo 1"/>
          <p:cNvSpPr txBox="1">
            <a:spLocks/>
          </p:cNvSpPr>
          <p:nvPr/>
        </p:nvSpPr>
        <p:spPr>
          <a:xfrm>
            <a:off x="4696768" y="2805336"/>
            <a:ext cx="2025848" cy="3600400"/>
          </a:xfrm>
          <a:prstGeom prst="rect">
            <a:avLst/>
          </a:prstGeom>
        </p:spPr>
        <p:txBody>
          <a:bodyPr/>
          <a:lstStyle/>
          <a:p>
            <a:pPr marL="57150" indent="-514350" eaLnBrk="0" hangingPunct="0">
              <a:defRPr/>
            </a:pPr>
            <a:endParaRPr lang="pt-BR" sz="1200" kern="0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ＭＳ Ｐゴシック" pitchFamily="-109" charset="-128"/>
              <a:cs typeface="ＭＳ Ｐゴシック" pitchFamily="-109" charset="-128"/>
            </a:endParaRPr>
          </a:p>
          <a:p>
            <a:pPr marL="57150" indent="-514350" eaLnBrk="0" hangingPunct="0">
              <a:defRPr/>
            </a:pPr>
            <a:r>
              <a:rPr lang="pt-BR" sz="1200" b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13. </a:t>
            </a:r>
            <a:r>
              <a:rPr lang="pt-BR" sz="1200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Estratégia de mobilização social para a agricultura familiar e pequenos produtores rurais;</a:t>
            </a:r>
          </a:p>
          <a:p>
            <a:pPr marL="57150" indent="-514350" eaLnBrk="0" hangingPunct="0">
              <a:defRPr/>
            </a:pPr>
            <a:r>
              <a:rPr lang="pt-BR" sz="1200" b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14. </a:t>
            </a:r>
            <a:r>
              <a:rPr lang="pt-BR" sz="1200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Estratégia de mobilização social para populações tradicionais e quilombolas;</a:t>
            </a:r>
          </a:p>
          <a:p>
            <a:pPr marL="57150" indent="-514350" eaLnBrk="0" hangingPunct="0">
              <a:defRPr/>
            </a:pPr>
            <a:r>
              <a:rPr lang="pt-BR" sz="1200" b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15. </a:t>
            </a:r>
            <a:r>
              <a:rPr lang="pt-BR" sz="1200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Definição de áreas prioritárias para o cadastramento;</a:t>
            </a:r>
          </a:p>
          <a:p>
            <a:pPr marL="57150" indent="-514350" eaLnBrk="0" hangingPunct="0">
              <a:defRPr/>
            </a:pPr>
            <a:r>
              <a:rPr lang="pt-BR" sz="1200" b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16.</a:t>
            </a:r>
            <a:r>
              <a:rPr lang="pt-BR" sz="1200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 Campanhas de sensibilização e atendimento .</a:t>
            </a:r>
            <a:endParaRPr lang="en-US" sz="1200" kern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1" name="Retângulo de cantos arredondados 20"/>
          <p:cNvSpPr/>
          <p:nvPr/>
        </p:nvSpPr>
        <p:spPr bwMode="auto">
          <a:xfrm>
            <a:off x="6938640" y="2877343"/>
            <a:ext cx="2025848" cy="3528393"/>
          </a:xfrm>
          <a:prstGeom prst="roundRect">
            <a:avLst/>
          </a:prstGeom>
          <a:solidFill>
            <a:schemeClr val="accent2">
              <a:lumMod val="20000"/>
              <a:lumOff val="80000"/>
              <a:alpha val="20000"/>
            </a:schemeClr>
          </a:solidFill>
          <a:ln w="28575">
            <a:solidFill>
              <a:schemeClr val="accent2">
                <a:lumMod val="40000"/>
                <a:lumOff val="60000"/>
              </a:schemeClr>
            </a:solidFill>
            <a:headEnd type="none" w="med" len="med"/>
            <a:tailEnd type="non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pt-B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sym typeface="Helvetica Neue Light" pitchFamily="-107" charset="0"/>
              </a:rPr>
              <a:t>17.</a:t>
            </a:r>
            <a:r>
              <a:rPr lang="pt-B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sym typeface="Helvetica Neue Light" pitchFamily="-107" charset="0"/>
              </a:rPr>
              <a:t> Imóveis rurais do estado;</a:t>
            </a:r>
          </a:p>
          <a:p>
            <a:pPr>
              <a:defRPr/>
            </a:pPr>
            <a:r>
              <a:rPr lang="pt-B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sym typeface="Helvetica Neue Light" pitchFamily="-107" charset="0"/>
              </a:rPr>
              <a:t>18.</a:t>
            </a:r>
            <a:r>
              <a:rPr lang="pt-B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sym typeface="Helvetica Neue Light" pitchFamily="-107" charset="0"/>
              </a:rPr>
              <a:t> Número de registros de CAR e CAR validados;</a:t>
            </a:r>
          </a:p>
          <a:p>
            <a:pPr>
              <a:defRPr/>
            </a:pPr>
            <a:r>
              <a:rPr lang="pt-B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sym typeface="Helvetica Neue Light" pitchFamily="-107" charset="0"/>
              </a:rPr>
              <a:t>19.</a:t>
            </a:r>
            <a:r>
              <a:rPr lang="pt-B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sym typeface="Helvetica Neue Light" pitchFamily="-107" charset="0"/>
              </a:rPr>
              <a:t> Quem pode inserir as informações;</a:t>
            </a:r>
          </a:p>
          <a:p>
            <a:pPr>
              <a:defRPr/>
            </a:pPr>
            <a:r>
              <a:rPr lang="pt-B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sym typeface="Helvetica Neue Light" pitchFamily="-107" charset="0"/>
              </a:rPr>
              <a:t>20.</a:t>
            </a:r>
            <a:r>
              <a:rPr lang="pt-B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sym typeface="Helvetica Neue Light" pitchFamily="-107" charset="0"/>
              </a:rPr>
              <a:t> Documentação necessárias (ART);</a:t>
            </a:r>
          </a:p>
          <a:p>
            <a:pPr>
              <a:defRPr/>
            </a:pPr>
            <a:r>
              <a:rPr lang="pt-B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sym typeface="Helvetica Neue Light" pitchFamily="-107" charset="0"/>
              </a:rPr>
              <a:t>21.</a:t>
            </a:r>
            <a:r>
              <a:rPr lang="pt-B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sym typeface="Helvetica Neue Light" pitchFamily="-107" charset="0"/>
              </a:rPr>
              <a:t> Cobrança de taxa de inscrição;</a:t>
            </a:r>
          </a:p>
          <a:p>
            <a:pPr>
              <a:defRPr/>
            </a:pPr>
            <a:r>
              <a:rPr lang="pt-B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sym typeface="Helvetica Neue Light" pitchFamily="-107" charset="0"/>
              </a:rPr>
              <a:t>22. </a:t>
            </a:r>
            <a:r>
              <a:rPr lang="pt-B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sym typeface="Helvetica Neue Light" pitchFamily="-107" charset="0"/>
              </a:rPr>
              <a:t>Avaliação dos registros pelo OEMA;</a:t>
            </a:r>
          </a:p>
          <a:p>
            <a:pPr>
              <a:defRPr/>
            </a:pPr>
            <a:r>
              <a:rPr lang="pt-B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sym typeface="Helvetica Neue Light" pitchFamily="-107" charset="0"/>
              </a:rPr>
              <a:t>23.</a:t>
            </a:r>
            <a:r>
              <a:rPr lang="pt-B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sym typeface="Helvetica Neue Light" pitchFamily="-107" charset="0"/>
              </a:rPr>
              <a:t> Priorização para validação dos registros;</a:t>
            </a:r>
          </a:p>
          <a:p>
            <a:pPr>
              <a:defRPr/>
            </a:pPr>
            <a:r>
              <a:rPr lang="pt-B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sym typeface="Helvetica Neue Light" pitchFamily="-107" charset="0"/>
              </a:rPr>
              <a:t>24.</a:t>
            </a:r>
            <a:r>
              <a:rPr lang="pt-B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sym typeface="Helvetica Neue Light" pitchFamily="-107" charset="0"/>
              </a:rPr>
              <a:t> Integração do CAR a outros procedimentos ambientais.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sym typeface="Helvetica Neue Light" pitchFamily="-107" charset="0"/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3707904" y="6525344"/>
            <a:ext cx="15841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 smtClean="0">
                <a:solidFill>
                  <a:srgbClr val="FFC000"/>
                </a:solidFill>
              </a:rPr>
              <a:t>www.inovacar.org.br</a:t>
            </a:r>
            <a:endParaRPr lang="en-US" sz="1000" b="1" dirty="0">
              <a:solidFill>
                <a:srgbClr val="FFC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505" y="6525344"/>
            <a:ext cx="831688" cy="2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66800"/>
          </a:xfrm>
        </p:spPr>
        <p:txBody>
          <a:bodyPr/>
          <a:lstStyle/>
          <a:p>
            <a:pPr algn="ctr"/>
            <a:r>
              <a:rPr lang="pt-BR" dirty="0" smtClean="0"/>
              <a:t>www.inovacar.org.br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0152"/>
            <a:ext cx="8229600" cy="4325112"/>
          </a:xfrm>
        </p:spPr>
        <p:txBody>
          <a:bodyPr>
            <a:normAutofit/>
          </a:bodyPr>
          <a:lstStyle/>
          <a:p>
            <a:r>
              <a:rPr lang="pt-BR" sz="2000" dirty="0" smtClean="0">
                <a:latin typeface="+mj-lt"/>
              </a:rPr>
              <a:t>Biblioteca com publicações sobre histórico do CAR na Amazônia e perspectivas como política pública;</a:t>
            </a:r>
          </a:p>
          <a:p>
            <a:endParaRPr lang="pt-BR" sz="2000" dirty="0" smtClean="0">
              <a:latin typeface="+mj-lt"/>
            </a:endParaRPr>
          </a:p>
          <a:p>
            <a:r>
              <a:rPr lang="pt-BR" sz="2000" dirty="0" smtClean="0">
                <a:latin typeface="+mj-lt"/>
              </a:rPr>
              <a:t>Dados em gráficos, sistematizados por estado.</a:t>
            </a:r>
            <a:endParaRPr lang="en-US" sz="2000" dirty="0">
              <a:latin typeface="+mj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2564904"/>
            <a:ext cx="3780420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4337920"/>
            <a:ext cx="3024096" cy="25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3212976"/>
            <a:ext cx="4104456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7260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48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Panorama geral </a:t>
            </a:r>
          </a:p>
          <a:p>
            <a:pPr algn="ctr">
              <a:buNone/>
            </a:pPr>
            <a:r>
              <a:rPr lang="pt-BR" sz="48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da implementação do CAR </a:t>
            </a:r>
          </a:p>
          <a:p>
            <a:pPr algn="ctr">
              <a:buNone/>
            </a:pPr>
            <a:r>
              <a:rPr lang="pt-BR" sz="48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nos estados da </a:t>
            </a:r>
          </a:p>
          <a:p>
            <a:pPr algn="ctr">
              <a:buNone/>
            </a:pPr>
            <a:r>
              <a:rPr lang="pt-BR" sz="48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Amazônia Legal</a:t>
            </a:r>
          </a:p>
          <a:p>
            <a:pPr algn="ctr">
              <a:buNone/>
            </a:pPr>
            <a:endParaRPr lang="pt-BR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pt-BR" sz="18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Dados obtidos em entrevistas com os </a:t>
            </a:r>
            <a:r>
              <a:rPr lang="pt-BR" sz="1800" dirty="0" err="1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OEMAs</a:t>
            </a:r>
            <a:r>
              <a:rPr lang="pt-BR" sz="18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 - novembro/13 e janeiro/14</a:t>
            </a:r>
            <a:endParaRPr lang="en-US" sz="1800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707904" y="6525344"/>
            <a:ext cx="15841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 smtClean="0">
                <a:solidFill>
                  <a:srgbClr val="FFC000"/>
                </a:solidFill>
              </a:rPr>
              <a:t>www.inovacar.org.br</a:t>
            </a:r>
            <a:endParaRPr lang="en-US" sz="1000" b="1" dirty="0">
              <a:solidFill>
                <a:srgbClr val="FFC00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505" y="6525344"/>
            <a:ext cx="831688" cy="2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6376" y="6453376"/>
            <a:ext cx="1124115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51616"/>
            <a:ext cx="8229600" cy="5017744"/>
          </a:xfrm>
        </p:spPr>
        <p:txBody>
          <a:bodyPr>
            <a:normAutofit/>
          </a:bodyPr>
          <a:lstStyle/>
          <a:p>
            <a:pPr marL="624078" indent="-514350">
              <a:buNone/>
            </a:pPr>
            <a:r>
              <a:rPr lang="pt-BR" sz="2000" dirty="0" smtClean="0">
                <a:latin typeface="+mj-lt"/>
              </a:rPr>
              <a:t>Legislação ambiental atualizada após Lei federal n</a:t>
            </a:r>
            <a:r>
              <a:rPr lang="pt-BR" sz="2000" baseline="30000" dirty="0" smtClean="0">
                <a:latin typeface="+mj-lt"/>
              </a:rPr>
              <a:t>o</a:t>
            </a:r>
            <a:r>
              <a:rPr lang="pt-BR" sz="2000" dirty="0" smtClean="0">
                <a:latin typeface="+mj-lt"/>
              </a:rPr>
              <a:t> 12.651 </a:t>
            </a:r>
          </a:p>
          <a:p>
            <a:pPr lvl="1">
              <a:buFont typeface="Wingdings" pitchFamily="2" charset="2"/>
              <a:buChar char="§"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Apenas 3 estados atualizaram a lei (AC, RO, TO); alguns já tinham CAR na lei (AM, PA, MT); e outros ainda não atualizaram a legislação (AP, MA, RR).</a:t>
            </a:r>
            <a:endParaRPr lang="en-US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916686" lvl="1" indent="-514350"/>
            <a:endParaRPr lang="pt-BR" sz="2000" dirty="0" smtClean="0">
              <a:latin typeface="+mj-lt"/>
            </a:endParaRPr>
          </a:p>
          <a:p>
            <a:pPr marL="624078" indent="-514350">
              <a:buNone/>
            </a:pPr>
            <a:r>
              <a:rPr lang="pt-BR" sz="2000" dirty="0" smtClean="0">
                <a:latin typeface="+mj-lt"/>
              </a:rPr>
              <a:t>Recursos financeiros destinados especificamente ao CAR:</a:t>
            </a:r>
          </a:p>
          <a:p>
            <a:pPr marL="916686" lvl="1" indent="-514350">
              <a:buFont typeface="Wingdings" pitchFamily="2" charset="2"/>
              <a:buChar char="§"/>
            </a:pPr>
            <a:r>
              <a:rPr lang="pt-BR" sz="1600" dirty="0" smtClean="0">
                <a:latin typeface="+mj-lt"/>
              </a:rPr>
              <a:t>Recursos próprios: </a:t>
            </a: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AM, PA e RO</a:t>
            </a:r>
          </a:p>
          <a:p>
            <a:pPr marL="916686" lvl="1" indent="-514350">
              <a:buFont typeface="Wingdings" pitchFamily="2" charset="2"/>
              <a:buChar char="§"/>
            </a:pPr>
            <a:r>
              <a:rPr lang="pt-BR" sz="1600" dirty="0" smtClean="0">
                <a:latin typeface="+mj-lt"/>
              </a:rPr>
              <a:t>Recursos externos: </a:t>
            </a: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AC, RO, TO, MA e PA (Fundo Amazônia)</a:t>
            </a:r>
          </a:p>
          <a:p>
            <a:pPr marL="916686" lvl="1" indent="-514350">
              <a:buFont typeface="Wingdings" pitchFamily="2" charset="2"/>
              <a:buChar char="§"/>
            </a:pPr>
            <a:endParaRPr lang="pt-BR" sz="2000" dirty="0" smtClean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 marL="624078" indent="-514350">
              <a:buNone/>
            </a:pPr>
            <a:r>
              <a:rPr lang="pt-BR" sz="2000" dirty="0" smtClean="0">
                <a:latin typeface="+mj-lt"/>
              </a:rPr>
              <a:t>Recursos humanos e Infraestrutura</a:t>
            </a:r>
          </a:p>
          <a:p>
            <a:pPr lvl="1">
              <a:buFont typeface="Wingdings" pitchFamily="2" charset="2"/>
              <a:buChar char="§"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Nenhum estado dispõe de tais recursos;</a:t>
            </a:r>
            <a:endParaRPr lang="en-US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lvl="1">
              <a:buFont typeface="Wingdings" pitchFamily="2" charset="2"/>
              <a:buChar char="§"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AM, MA e RO afirmaram contratação para cadastramento e validação.</a:t>
            </a:r>
            <a:endParaRPr lang="en-US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lvl="1">
              <a:buFont typeface="Wingdings" pitchFamily="2" charset="2"/>
              <a:buChar char="§"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Nenhum estado tem infraestrutura específica; Quando tem, ela é compartilhada com outros procedimentos ambientais.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066800"/>
          </a:xfrm>
        </p:spPr>
        <p:txBody>
          <a:bodyPr/>
          <a:lstStyle/>
          <a:p>
            <a:r>
              <a:rPr lang="pt-BR" dirty="0" smtClean="0"/>
              <a:t>Aspectos Institucionais</a:t>
            </a:r>
            <a:endParaRPr lang="en-US" dirty="0"/>
          </a:p>
        </p:txBody>
      </p:sp>
      <p:sp>
        <p:nvSpPr>
          <p:cNvPr id="4" name="CaixaDeTexto 3"/>
          <p:cNvSpPr txBox="1"/>
          <p:nvPr/>
        </p:nvSpPr>
        <p:spPr>
          <a:xfrm>
            <a:off x="3707904" y="6525344"/>
            <a:ext cx="15841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 smtClean="0">
                <a:solidFill>
                  <a:srgbClr val="FFC000"/>
                </a:solidFill>
              </a:rPr>
              <a:t>www.inovacar.org.br</a:t>
            </a:r>
            <a:endParaRPr lang="en-US" sz="1000" b="1" dirty="0">
              <a:solidFill>
                <a:srgbClr val="FFC00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505" y="6525344"/>
            <a:ext cx="831688" cy="2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6376" y="6453376"/>
            <a:ext cx="1124115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6192688"/>
          </a:xfrm>
        </p:spPr>
        <p:txBody>
          <a:bodyPr>
            <a:normAutofit/>
          </a:bodyPr>
          <a:lstStyle/>
          <a:p>
            <a:pPr marL="624078" indent="-514350">
              <a:buNone/>
            </a:pPr>
            <a:r>
              <a:rPr lang="pt-BR" sz="2000" dirty="0" smtClean="0">
                <a:latin typeface="+mj-lt"/>
              </a:rPr>
              <a:t>Capacitação para o cadastramento e mobilização</a:t>
            </a:r>
          </a:p>
          <a:p>
            <a:pPr marL="916686" lvl="1" indent="-514350">
              <a:buFont typeface="Wingdings" pitchFamily="2" charset="2"/>
              <a:buChar char="§"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Maioria dos estados realizou capacitações apenas com os técnicos do OEMA, ATER e prefeituras;</a:t>
            </a:r>
          </a:p>
          <a:p>
            <a:pPr marL="916686" lvl="1" indent="-514350">
              <a:buFont typeface="Wingdings" pitchFamily="2" charset="2"/>
              <a:buChar char="§"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Sem estratégia para capacitação definida claramente.</a:t>
            </a:r>
          </a:p>
          <a:p>
            <a:pPr marL="916686" lvl="1" indent="-514350">
              <a:buFont typeface="Wingdings" pitchFamily="2" charset="2"/>
              <a:buChar char="§"/>
            </a:pPr>
            <a:endParaRPr lang="pt-BR" sz="2000" dirty="0" smtClean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 marL="624078" indent="-514350">
              <a:buNone/>
            </a:pPr>
            <a:r>
              <a:rPr lang="pt-BR" sz="2000" dirty="0" smtClean="0">
                <a:latin typeface="+mj-lt"/>
              </a:rPr>
              <a:t>Acordos de cooperação técnica </a:t>
            </a:r>
          </a:p>
          <a:p>
            <a:pPr marL="916686" lvl="1" indent="-514350">
              <a:buFont typeface="Wingdings" pitchFamily="2" charset="2"/>
              <a:buChar char="§"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Todos os estados assinaram ACT com MMA,</a:t>
            </a:r>
          </a:p>
          <a:p>
            <a:pPr marL="916686" lvl="1" indent="-514350">
              <a:buFont typeface="Wingdings" pitchFamily="2" charset="2"/>
              <a:buChar char="§"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Boa parte dos estados tem </a:t>
            </a:r>
            <a:r>
              <a:rPr lang="pt-BR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ACTs</a:t>
            </a: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com prefeituras municipais.</a:t>
            </a:r>
          </a:p>
          <a:p>
            <a:pPr marL="916686" lvl="1" indent="-514350">
              <a:buFontTx/>
              <a:buChar char="-"/>
            </a:pPr>
            <a:endParaRPr lang="pt-BR" sz="2000" dirty="0" smtClean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 marL="624078" indent="-514350">
              <a:buNone/>
            </a:pPr>
            <a:r>
              <a:rPr lang="pt-BR" sz="2000" dirty="0" smtClean="0">
                <a:latin typeface="+mj-lt"/>
              </a:rPr>
              <a:t>Integração do CAR com outras políticas públicas</a:t>
            </a:r>
          </a:p>
          <a:p>
            <a:pPr marL="916686" lvl="1" indent="-514350">
              <a:buFont typeface="Wingdings" pitchFamily="2" charset="2"/>
              <a:buChar char="§"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Pará: CAR é o primeiro passo para a captação do recurso do ICMS ecológico, e está preparando integração com o GTA (Guia de Transporte Animal).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3707904" y="6525344"/>
            <a:ext cx="15841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 smtClean="0">
                <a:solidFill>
                  <a:srgbClr val="FFC000"/>
                </a:solidFill>
              </a:rPr>
              <a:t>www.inovacar.org.br</a:t>
            </a:r>
            <a:endParaRPr lang="en-US" sz="1000" b="1" dirty="0">
              <a:solidFill>
                <a:srgbClr val="FFC00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505" y="6489368"/>
            <a:ext cx="831688" cy="2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6376" y="6453376"/>
            <a:ext cx="1124115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066800"/>
          </a:xfrm>
        </p:spPr>
        <p:txBody>
          <a:bodyPr/>
          <a:lstStyle/>
          <a:p>
            <a:r>
              <a:rPr lang="pt-BR" dirty="0" smtClean="0"/>
              <a:t>Aspectos Institucionais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63584"/>
            <a:ext cx="8229600" cy="516176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t-BR" sz="2200" dirty="0" smtClean="0">
                <a:latin typeface="+mj-lt"/>
              </a:rPr>
              <a:t>Sistema </a:t>
            </a:r>
          </a:p>
          <a:p>
            <a:pPr lvl="1">
              <a:buFont typeface="Wingdings" pitchFamily="2" charset="2"/>
              <a:buChar char="§"/>
            </a:pPr>
            <a:r>
              <a:rPr lang="pt-BR" sz="1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MT, PA, RO (</a:t>
            </a:r>
            <a:r>
              <a:rPr lang="pt-BR" sz="17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SIMLAMs</a:t>
            </a:r>
            <a:r>
              <a:rPr lang="pt-BR" sz="1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) e TO (SIGCAR); </a:t>
            </a:r>
          </a:p>
          <a:p>
            <a:pPr lvl="1">
              <a:buFont typeface="Wingdings" pitchFamily="2" charset="2"/>
              <a:buChar char="§"/>
            </a:pPr>
            <a:r>
              <a:rPr lang="pt-BR" sz="1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Apenas o Pará não aderiu ao SICAR.</a:t>
            </a:r>
          </a:p>
          <a:p>
            <a:pPr>
              <a:buNone/>
            </a:pPr>
            <a:endParaRPr lang="pt-BR" sz="1600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>
              <a:buNone/>
            </a:pPr>
            <a:r>
              <a:rPr lang="pt-BR" sz="2000" dirty="0" smtClean="0">
                <a:latin typeface="+mj-lt"/>
              </a:rPr>
              <a:t>Automatização</a:t>
            </a:r>
          </a:p>
          <a:p>
            <a:pPr lvl="1">
              <a:buFont typeface="Wingdings" pitchFamily="2" charset="2"/>
              <a:buChar char="§"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SICAR promete fazer o cruzamento do CAR com bases temáticas do estado e sobreposições entre propriedades,</a:t>
            </a:r>
          </a:p>
          <a:p>
            <a:pPr lvl="1">
              <a:buFont typeface="Wingdings" pitchFamily="2" charset="2"/>
              <a:buChar char="§"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TO está gerando base temática (1:25.000) já para a inscrição do CAR.</a:t>
            </a:r>
          </a:p>
          <a:p>
            <a:pPr>
              <a:buNone/>
            </a:pPr>
            <a:endParaRPr lang="pt-BR" sz="1600" dirty="0" smtClean="0">
              <a:latin typeface="+mj-lt"/>
            </a:endParaRPr>
          </a:p>
          <a:p>
            <a:pPr>
              <a:buNone/>
            </a:pPr>
            <a:r>
              <a:rPr lang="pt-BR" sz="2000" dirty="0" smtClean="0">
                <a:latin typeface="+mj-lt"/>
              </a:rPr>
              <a:t>Transparência</a:t>
            </a:r>
          </a:p>
          <a:p>
            <a:pPr lvl="1">
              <a:buFont typeface="Wingdings" pitchFamily="2" charset="2"/>
              <a:buChar char="§"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SIMLAM (PA, RO e MT) permite acesso a informações, variando quanto ao uso de filtros para acessar tal informação,</a:t>
            </a:r>
          </a:p>
          <a:p>
            <a:pPr lvl="1">
              <a:buFont typeface="Wingdings" pitchFamily="2" charset="2"/>
              <a:buChar char="§"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SICAR permitirá acesso em diferentes níveis mediante acordo prévio com o MMA.</a:t>
            </a:r>
          </a:p>
          <a:p>
            <a:pPr lvl="1">
              <a:buFont typeface="Wingdings" pitchFamily="2" charset="2"/>
              <a:buChar char="Ø"/>
            </a:pPr>
            <a:endParaRPr lang="pt-BR" sz="900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>
              <a:buNone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.</a:t>
            </a:r>
            <a:r>
              <a:rPr lang="pt-BR" sz="2200" dirty="0" smtClean="0"/>
              <a:t> Imagens de satélite – Bases temáticas</a:t>
            </a:r>
          </a:p>
          <a:p>
            <a:pPr lvl="1">
              <a:buFont typeface="Wingdings" pitchFamily="2" charset="2"/>
              <a:buChar char="§"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Os estados possuem imagens de 2011 que serão complementadas com imagens de 2012, fornecidas pelo MMA.</a:t>
            </a:r>
          </a:p>
          <a:p>
            <a:pPr lvl="1">
              <a:buFont typeface="Wingdings" pitchFamily="2" charset="2"/>
              <a:buChar char="§"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Somente MT, PA e RO possuem imagens 2008 com alta resolução para análise do marco temporal de 22 de junho de 2008.</a:t>
            </a:r>
          </a:p>
          <a:p>
            <a:pPr lvl="1">
              <a:buFont typeface="Wingdings" pitchFamily="2" charset="2"/>
              <a:buChar char="§"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Maior parte dos estados possui base temática desatualizada</a:t>
            </a:r>
            <a:endParaRPr lang="en-US" dirty="0" smtClean="0"/>
          </a:p>
          <a:p>
            <a:pPr>
              <a:buNone/>
            </a:pPr>
            <a:endParaRPr lang="pt-BR" sz="2400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66800"/>
          </a:xfrm>
        </p:spPr>
        <p:txBody>
          <a:bodyPr/>
          <a:lstStyle/>
          <a:p>
            <a:r>
              <a:rPr lang="pt-BR" dirty="0" smtClean="0"/>
              <a:t>Sistemas / Geotecnologias</a:t>
            </a:r>
            <a:endParaRPr lang="en-US" dirty="0"/>
          </a:p>
        </p:txBody>
      </p:sp>
      <p:sp>
        <p:nvSpPr>
          <p:cNvPr id="4" name="CaixaDeTexto 3"/>
          <p:cNvSpPr txBox="1"/>
          <p:nvPr/>
        </p:nvSpPr>
        <p:spPr>
          <a:xfrm>
            <a:off x="3707904" y="6525344"/>
            <a:ext cx="15841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 smtClean="0">
                <a:solidFill>
                  <a:srgbClr val="FFC000"/>
                </a:solidFill>
              </a:rPr>
              <a:t>www.inovacar.org.br</a:t>
            </a:r>
            <a:endParaRPr lang="en-US" sz="1000" b="1" dirty="0">
              <a:solidFill>
                <a:srgbClr val="FFC00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505" y="6525344"/>
            <a:ext cx="831688" cy="2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6376" y="6453376"/>
            <a:ext cx="1124115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467544" y="1579608"/>
            <a:ext cx="8229600" cy="50177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624078" marR="0" lvl="0" indent="-51435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Mobilização para o cadastramento</a:t>
            </a: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</a:p>
          <a:p>
            <a:pPr marL="916686" marR="0" lvl="1" indent="-51435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Na maioria dos estados, a mobilização  se dá por meio de parcerias do</a:t>
            </a:r>
            <a:r>
              <a:rPr kumimoji="0" lang="pt-BR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OEMA com prefeituras municipais, ATER e sindicatos.</a:t>
            </a:r>
            <a:endParaRPr kumimoji="0" lang="pt-B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624078" marR="0" lvl="0" indent="-51435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endParaRPr lang="pt-BR" sz="800" dirty="0" smtClean="0">
              <a:solidFill>
                <a:schemeClr val="accent2"/>
              </a:solidFill>
              <a:latin typeface="+mj-lt"/>
            </a:endParaRPr>
          </a:p>
          <a:p>
            <a:pPr marL="624078" marR="0" lvl="0" indent="-51435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lang="pt-BR" sz="2000" dirty="0" smtClean="0">
                <a:latin typeface="+mj-lt"/>
              </a:rPr>
              <a:t>Realização do cadastramento</a:t>
            </a:r>
            <a:endParaRPr kumimoji="0" lang="pt-B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916686" marR="0" lvl="1" indent="-51435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Balcões</a:t>
            </a:r>
            <a:r>
              <a:rPr kumimoji="0" lang="pt-BR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 atendimento nas prefeituras </a:t>
            </a: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para receber os proprietários ;</a:t>
            </a:r>
          </a:p>
          <a:p>
            <a:pPr marL="916686" marR="0" lvl="1" indent="-51435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 maioria dos estados, regionais dos</a:t>
            </a:r>
            <a:r>
              <a:rPr kumimoji="0" lang="pt-BR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t-BR" sz="1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OEMAs</a:t>
            </a:r>
            <a:r>
              <a:rPr kumimoji="0" lang="pt-BR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estão envolvidos no cadastramento.</a:t>
            </a:r>
            <a:endParaRPr kumimoji="0" lang="pt-B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6686" marR="0" lvl="1" indent="-51435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Tx/>
              <a:buFontTx/>
              <a:buChar char="-"/>
              <a:tabLst/>
              <a:defRPr/>
            </a:pPr>
            <a:endParaRPr kumimoji="0" lang="pt-BR" sz="8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24078" marR="0" lvl="0" indent="-51435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Áreas prioritárias</a:t>
            </a: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916686" marR="0" lvl="1" indent="-51435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 maioria,</a:t>
            </a:r>
            <a:r>
              <a:rPr kumimoji="0" lang="pt-BR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estão sendo definidas </a:t>
            </a: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as áreas com maior  desmatamento.</a:t>
            </a:r>
          </a:p>
          <a:p>
            <a:pPr marL="916686" marR="0" lvl="1" indent="-51435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Tx/>
              <a:buFont typeface="Wingdings" pitchFamily="2" charset="2"/>
              <a:buChar char="Ø"/>
              <a:tabLst/>
              <a:defRPr/>
            </a:pPr>
            <a:endParaRPr kumimoji="0" lang="pt-BR" sz="8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24078" lvl="0" indent="-514350">
              <a:spcBef>
                <a:spcPts val="300"/>
              </a:spcBef>
              <a:buClr>
                <a:schemeClr val="accent3"/>
              </a:buClr>
              <a:defRPr/>
            </a:pPr>
            <a:r>
              <a:rPr lang="pt-BR" sz="2000" dirty="0" smtClean="0"/>
              <a:t>Campanhas publicitárias </a:t>
            </a:r>
          </a:p>
          <a:p>
            <a:pPr marL="916686" lvl="1" indent="-514350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RO montou ampla campanha de propaganda do CAR, inclusive com 0800.</a:t>
            </a:r>
          </a:p>
          <a:p>
            <a:pPr marL="916686" marR="0" lvl="1" indent="-51435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Tx/>
              <a:buFont typeface="Wingdings" pitchFamily="2" charset="2"/>
              <a:buChar char="Ø"/>
              <a:tabLst/>
              <a:defRPr/>
            </a:pPr>
            <a:endParaRPr kumimoji="0" lang="pt-B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66800"/>
          </a:xfrm>
        </p:spPr>
        <p:txBody>
          <a:bodyPr/>
          <a:lstStyle/>
          <a:p>
            <a:r>
              <a:rPr lang="pt-BR" dirty="0" smtClean="0"/>
              <a:t>Estratégias para o cadastramento</a:t>
            </a:r>
            <a:endParaRPr lang="en-US" dirty="0"/>
          </a:p>
        </p:txBody>
      </p:sp>
      <p:sp>
        <p:nvSpPr>
          <p:cNvPr id="4" name="CaixaDeTexto 3"/>
          <p:cNvSpPr txBox="1"/>
          <p:nvPr/>
        </p:nvSpPr>
        <p:spPr>
          <a:xfrm>
            <a:off x="3707904" y="6525344"/>
            <a:ext cx="15841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 smtClean="0">
                <a:solidFill>
                  <a:srgbClr val="FFC000"/>
                </a:solidFill>
              </a:rPr>
              <a:t>www.inovacar.org.br</a:t>
            </a:r>
            <a:endParaRPr lang="en-US" sz="1000" b="1" dirty="0">
              <a:solidFill>
                <a:srgbClr val="FFC00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505" y="6525344"/>
            <a:ext cx="831688" cy="2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6376" y="6453376"/>
            <a:ext cx="1124115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Personalizada 2">
      <a:dk1>
        <a:sysClr val="windowText" lastClr="000000"/>
      </a:dk1>
      <a:lt1>
        <a:sysClr val="window" lastClr="FFFFFF"/>
      </a:lt1>
      <a:dk2>
        <a:srgbClr val="839B47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483</TotalTime>
  <Words>1045</Words>
  <Application>Microsoft Office PowerPoint</Application>
  <PresentationFormat>On-screen Show (4:3)</PresentationFormat>
  <Paragraphs>213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Urbano</vt:lpstr>
      <vt:lpstr>Slide 1</vt:lpstr>
      <vt:lpstr>Objetivos</vt:lpstr>
      <vt:lpstr>Indicadores </vt:lpstr>
      <vt:lpstr>www.inovacar.org.br</vt:lpstr>
      <vt:lpstr>Slide 5</vt:lpstr>
      <vt:lpstr>Aspectos Institucionais</vt:lpstr>
      <vt:lpstr>Aspectos Institucionais</vt:lpstr>
      <vt:lpstr>Sistemas / Geotecnologias</vt:lpstr>
      <vt:lpstr>Estratégias para o cadastramento</vt:lpstr>
      <vt:lpstr>Slide 10</vt:lpstr>
      <vt:lpstr>Slide 11</vt:lpstr>
      <vt:lpstr>Em linhas gerais:</vt:lpstr>
      <vt:lpstr>Considerações Finais</vt:lpstr>
      <vt:lpstr>Slide 14</vt:lpstr>
    </vt:vector>
  </TitlesOfParts>
  <Company>Conservation International Foundation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gsavian</dc:creator>
  <cp:lastModifiedBy>pbaiao</cp:lastModifiedBy>
  <cp:revision>68</cp:revision>
  <dcterms:created xsi:type="dcterms:W3CDTF">2014-02-13T14:18:38Z</dcterms:created>
  <dcterms:modified xsi:type="dcterms:W3CDTF">2014-05-22T00:36:09Z</dcterms:modified>
</cp:coreProperties>
</file>