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39"/>
  </p:notesMasterIdLst>
  <p:handoutMasterIdLst>
    <p:handoutMasterId r:id="rId40"/>
  </p:handoutMasterIdLst>
  <p:sldIdLst>
    <p:sldId id="419" r:id="rId3"/>
    <p:sldId id="460" r:id="rId4"/>
    <p:sldId id="422" r:id="rId5"/>
    <p:sldId id="423" r:id="rId6"/>
    <p:sldId id="424" r:id="rId7"/>
    <p:sldId id="425" r:id="rId8"/>
    <p:sldId id="428" r:id="rId9"/>
    <p:sldId id="432" r:id="rId10"/>
    <p:sldId id="479" r:id="rId11"/>
    <p:sldId id="480" r:id="rId12"/>
    <p:sldId id="481" r:id="rId13"/>
    <p:sldId id="477" r:id="rId14"/>
    <p:sldId id="435" r:id="rId15"/>
    <p:sldId id="456" r:id="rId16"/>
    <p:sldId id="468" r:id="rId17"/>
    <p:sldId id="449" r:id="rId18"/>
    <p:sldId id="442" r:id="rId19"/>
    <p:sldId id="443" r:id="rId20"/>
    <p:sldId id="450" r:id="rId21"/>
    <p:sldId id="467" r:id="rId22"/>
    <p:sldId id="451" r:id="rId23"/>
    <p:sldId id="439" r:id="rId24"/>
    <p:sldId id="440" r:id="rId25"/>
    <p:sldId id="441" r:id="rId26"/>
    <p:sldId id="483" r:id="rId27"/>
    <p:sldId id="482" r:id="rId28"/>
    <p:sldId id="485" r:id="rId29"/>
    <p:sldId id="484" r:id="rId30"/>
    <p:sldId id="486" r:id="rId31"/>
    <p:sldId id="487" r:id="rId32"/>
    <p:sldId id="356" r:id="rId33"/>
    <p:sldId id="488" r:id="rId34"/>
    <p:sldId id="489" r:id="rId35"/>
    <p:sldId id="490" r:id="rId36"/>
    <p:sldId id="491" r:id="rId37"/>
    <p:sldId id="348" r:id="rId38"/>
  </p:sldIdLst>
  <p:sldSz cx="9144000" cy="6858000" type="screen4x3"/>
  <p:notesSz cx="6858000" cy="9906000"/>
  <p:defaultTextStyle>
    <a:defPPr>
      <a:defRPr lang="pt-B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FF"/>
    <a:srgbClr val="FFCC99"/>
    <a:srgbClr val="CCCC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8094" autoAdjust="0"/>
    <p:restoredTop sz="99668" autoAdjust="0"/>
  </p:normalViewPr>
  <p:slideViewPr>
    <p:cSldViewPr>
      <p:cViewPr>
        <p:scale>
          <a:sx n="70" d="100"/>
          <a:sy n="70" d="100"/>
        </p:scale>
        <p:origin x="-900" y="-288"/>
      </p:cViewPr>
      <p:guideLst>
        <p:guide orient="horz" pos="2160"/>
        <p:guide orient="horz" pos="134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2388" y="-78"/>
      </p:cViewPr>
      <p:guideLst>
        <p:guide orient="horz" pos="312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58AD6018-312C-4662-A72B-5E01293B5FB1}" type="datetimeFigureOut">
              <a:rPr lang="pt-BR"/>
              <a:pPr>
                <a:defRPr/>
              </a:pPr>
              <a:t>13/11/2012</a:t>
            </a:fld>
            <a:endParaRPr lang="pt-BR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113"/>
            <a:ext cx="29718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409113"/>
            <a:ext cx="29718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595A250A-D8AE-4659-BCCE-C7643651208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CC65782-F7AA-4918-89C0-7CBF64F1326D}" type="datetimeFigureOut">
              <a:rPr lang="pt-BR"/>
              <a:pPr>
                <a:defRPr/>
              </a:pPr>
              <a:t>13/11/2012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705350"/>
            <a:ext cx="548640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9718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9409113"/>
            <a:ext cx="29718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22BEB9F-FC47-4D76-9A2C-AECA06F6754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pt-BR" noProof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C5E07-CA81-434D-AB3C-3ABFB45D4CFF}" type="datetimeFigureOut">
              <a:rPr lang="pt-BR"/>
              <a:pPr>
                <a:defRPr/>
              </a:pPr>
              <a:t>13/11/2012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5DD70-E555-452D-9948-3BF5105788E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B0705-F000-4290-80A3-72AF502F49C8}" type="datetimeFigureOut">
              <a:rPr lang="pt-BR"/>
              <a:pPr>
                <a:defRPr/>
              </a:pPr>
              <a:t>13/11/2012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52D-7D23-4A9F-B99E-AF99A0273C1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FB58A-ED90-4721-8D74-6D9356A4F0E0}" type="datetimeFigureOut">
              <a:rPr lang="pt-BR"/>
              <a:pPr>
                <a:defRPr/>
              </a:pPr>
              <a:t>13/11/2012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118434-D1A2-43B3-AA83-D41DFACD758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29B26-810D-4963-A954-9AA7AAE9003E}" type="datetimeFigureOut">
              <a:rPr lang="pt-BR"/>
              <a:pPr>
                <a:defRPr/>
              </a:pPr>
              <a:t>13/11/2012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5AAD11-039E-4C95-967E-7F00902C4D2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0E394-B8A4-4C80-B09F-57B1794802CA}" type="datetimeFigureOut">
              <a:rPr lang="pt-BR"/>
              <a:pPr>
                <a:defRPr/>
              </a:pPr>
              <a:t>13/11/2012</a:t>
            </a:fld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8BC4D-F4A5-4687-934E-5602025B9D1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9ECE6-C0B4-4ADF-AA41-5F15D149DDB7}" type="datetimeFigureOut">
              <a:rPr lang="pt-BR"/>
              <a:pPr>
                <a:defRPr/>
              </a:pPr>
              <a:t>13/11/2012</a:t>
            </a:fld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71058-2F42-4EB3-A953-52F45317B5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2ECF7-EB12-404C-909A-5B5DE1600058}" type="datetimeFigureOut">
              <a:rPr lang="pt-BR"/>
              <a:pPr>
                <a:defRPr/>
              </a:pPr>
              <a:t>13/11/2012</a:t>
            </a:fld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87453F-7583-4118-B853-7F9B9A0E107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3BDB0B-A193-4165-B813-C0E52622AE5D}" type="datetimeFigureOut">
              <a:rPr lang="pt-BR"/>
              <a:pPr>
                <a:defRPr/>
              </a:pPr>
              <a:t>13/11/2012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E36B1-FBAB-4946-AD7C-5D3509E24D8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AE92F6-8DF1-4AA5-9142-EEEF2090765F}" type="datetimeFigureOut">
              <a:rPr lang="pt-BR"/>
              <a:pPr>
                <a:defRPr/>
              </a:pPr>
              <a:t>13/11/2012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198AF6-832A-4F7B-A3EA-61B7018F51E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BBFE8-6240-4D7A-9AD4-643E7269689A}" type="datetimeFigureOut">
              <a:rPr lang="pt-BR"/>
              <a:pPr>
                <a:defRPr/>
              </a:pPr>
              <a:t>13/11/2012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92D81-D1B6-4F52-837A-27AFA65841E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6C35F-06D6-41F9-95EB-01987865DD46}" type="datetimeFigureOut">
              <a:rPr lang="pt-BR"/>
              <a:pPr>
                <a:defRPr/>
              </a:pPr>
              <a:t>13/11/2012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7E590-C9C3-437A-ABD7-6622CC14A5B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m 7" descr="Apresentação CNI pg1.png"/>
          <p:cNvPicPr>
            <a:picLocks/>
          </p:cNvPicPr>
          <p:nvPr userDrawn="1"/>
        </p:nvPicPr>
        <p:blipFill>
          <a:blip r:embed="rId14" cstate="print"/>
          <a:srcRect l="394" t="639"/>
          <a:stretch>
            <a:fillRect/>
          </a:stretch>
        </p:blipFill>
        <p:spPr bwMode="auto">
          <a:xfrm>
            <a:off x="0" y="0"/>
            <a:ext cx="9144000" cy="694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1" r:id="rId3"/>
    <p:sldLayoutId id="2147483660" r:id="rId4"/>
    <p:sldLayoutId id="2147483659" r:id="rId5"/>
    <p:sldLayoutId id="2147483658" r:id="rId6"/>
    <p:sldLayoutId id="2147483657" r:id="rId7"/>
    <p:sldLayoutId id="2147483656" r:id="rId8"/>
    <p:sldLayoutId id="2147483655" r:id="rId9"/>
    <p:sldLayoutId id="2147483654" r:id="rId10"/>
    <p:sldLayoutId id="2147483653" r:id="rId11"/>
    <p:sldLayoutId id="214748365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Calibri" pitchFamily="34" charset="0"/>
              </a:defRPr>
            </a:lvl1pPr>
          </a:lstStyle>
          <a:p>
            <a:pPr>
              <a:defRPr/>
            </a:pPr>
            <a:fld id="{263B7B8D-B4E8-4E47-9047-04BF33C74648}" type="datetimeFigureOut">
              <a:rPr lang="pt-BR"/>
              <a:pPr>
                <a:defRPr/>
              </a:pPr>
              <a:t>13/11/2012</a:t>
            </a:fld>
            <a:endParaRPr lang="pt-BR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Calibri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Calibri" pitchFamily="34" charset="0"/>
              </a:defRPr>
            </a:lvl1pPr>
          </a:lstStyle>
          <a:p>
            <a:pPr>
              <a:defRPr/>
            </a:pPr>
            <a:fld id="{5EF2A980-CF11-455A-ABBD-BEF4A5880F3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pic>
        <p:nvPicPr>
          <p:cNvPr id="15367" name="Espaço Reservado para Conteúdo 7" descr="Apresentação CNI pg2.png"/>
          <p:cNvPicPr>
            <a:picLocks/>
          </p:cNvPicPr>
          <p:nvPr userDrawn="1"/>
        </p:nvPicPr>
        <p:blipFill>
          <a:blip r:embed="rId13" cstate="print"/>
          <a:srcRect t="519"/>
          <a:stretch>
            <a:fillRect/>
          </a:stretch>
        </p:blipFill>
        <p:spPr bwMode="auto">
          <a:xfrm>
            <a:off x="0" y="0"/>
            <a:ext cx="9145588" cy="689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  <p:sldLayoutId id="2147483672" r:id="rId3"/>
    <p:sldLayoutId id="2147483671" r:id="rId4"/>
    <p:sldLayoutId id="2147483670" r:id="rId5"/>
    <p:sldLayoutId id="2147483669" r:id="rId6"/>
    <p:sldLayoutId id="2147483668" r:id="rId7"/>
    <p:sldLayoutId id="2147483667" r:id="rId8"/>
    <p:sldLayoutId id="2147483666" r:id="rId9"/>
    <p:sldLayoutId id="2147483665" r:id="rId10"/>
    <p:sldLayoutId id="214748366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7.png"/><Relationship Id="rId7" Type="http://schemas.openxmlformats.org/officeDocument/2006/relationships/image" Target="../media/image4.png"/><Relationship Id="rId12" Type="http://schemas.openxmlformats.org/officeDocument/2006/relationships/image" Target="../media/image1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4.png"/><Relationship Id="rId5" Type="http://schemas.openxmlformats.org/officeDocument/2006/relationships/image" Target="../media/image9.png"/><Relationship Id="rId10" Type="http://schemas.openxmlformats.org/officeDocument/2006/relationships/image" Target="../media/image13.png"/><Relationship Id="rId4" Type="http://schemas.openxmlformats.org/officeDocument/2006/relationships/image" Target="../media/image8.png"/><Relationship Id="rId9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ubtítulo 2"/>
          <p:cNvSpPr txBox="1">
            <a:spLocks/>
          </p:cNvSpPr>
          <p:nvPr/>
        </p:nvSpPr>
        <p:spPr bwMode="auto">
          <a:xfrm>
            <a:off x="249084" y="571480"/>
            <a:ext cx="8715404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4000" dirty="0" smtClean="0"/>
          </a:p>
          <a:p>
            <a:r>
              <a:rPr lang="pt-BR" sz="3200" b="1" dirty="0" smtClean="0">
                <a:solidFill>
                  <a:schemeClr val="bg1"/>
                </a:solidFill>
              </a:rPr>
              <a:t>AUDIÊNCIA PÚBLICA </a:t>
            </a:r>
          </a:p>
          <a:p>
            <a:endParaRPr lang="pt-BR" sz="3200" b="1" dirty="0" smtClean="0">
              <a:solidFill>
                <a:schemeClr val="bg1"/>
              </a:solidFill>
            </a:endParaRPr>
          </a:p>
          <a:p>
            <a:r>
              <a:rPr lang="pt-BR" sz="3200" b="1" dirty="0" smtClean="0">
                <a:solidFill>
                  <a:schemeClr val="bg1"/>
                </a:solidFill>
              </a:rPr>
              <a:t>PROJETO DE LEI N.º 29, DE 2011</a:t>
            </a:r>
          </a:p>
          <a:p>
            <a:endParaRPr lang="pt-BR" sz="3200" b="1" dirty="0" smtClean="0">
              <a:solidFill>
                <a:schemeClr val="bg1"/>
              </a:solidFill>
            </a:endParaRPr>
          </a:p>
          <a:p>
            <a:r>
              <a:rPr lang="pt-BR" sz="3200" b="1" dirty="0" smtClean="0">
                <a:solidFill>
                  <a:schemeClr val="bg1"/>
                </a:solidFill>
              </a:rPr>
              <a:t>IMPLANTAÇÃO DA POLÍTICA NACIONAL DE RECURSOS HÍDRICOS</a:t>
            </a:r>
            <a:endParaRPr lang="pt-BR" sz="3200" dirty="0" smtClean="0">
              <a:solidFill>
                <a:schemeClr val="bg1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432774" y="4788298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solidFill>
                  <a:srgbClr val="FFFF00"/>
                </a:solidFill>
              </a:rPr>
              <a:t>COMISSÃO DE MEIO AMBIENTE E DESENVOLVIMENTO SUSTENTÁVEL </a:t>
            </a:r>
          </a:p>
          <a:p>
            <a:endParaRPr lang="pt-BR" sz="2400" b="1" dirty="0" smtClean="0">
              <a:solidFill>
                <a:srgbClr val="FFFF00"/>
              </a:solidFill>
            </a:endParaRPr>
          </a:p>
          <a:p>
            <a:pPr algn="r"/>
            <a:r>
              <a:rPr lang="pt-BR" sz="2400" b="1" i="1" dirty="0" smtClean="0">
                <a:solidFill>
                  <a:srgbClr val="FFFF00"/>
                </a:solidFill>
              </a:rPr>
              <a:t>Novembro, 2012</a:t>
            </a:r>
            <a:endParaRPr lang="pt-BR" sz="2400" i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42844" y="1568473"/>
            <a:ext cx="8786874" cy="5218113"/>
          </a:xfrm>
        </p:spPr>
        <p:txBody>
          <a:bodyPr/>
          <a:lstStyle/>
          <a:p>
            <a:pPr algn="just"/>
            <a:r>
              <a:rPr lang="pt-BR" sz="2600" dirty="0" smtClean="0">
                <a:solidFill>
                  <a:schemeClr val="bg1"/>
                </a:solidFill>
              </a:rPr>
              <a:t>I – estimular discussão, intercâmbio de informação, articulação e capacitação voltados à conservação, ao reuso e ao uso racional dos recursos hídricos para aprimorar o gerenciamento das águas nos processos industriais;</a:t>
            </a:r>
          </a:p>
          <a:p>
            <a:pPr algn="just"/>
            <a:endParaRPr lang="pt-BR" sz="2600" dirty="0" smtClean="0">
              <a:solidFill>
                <a:schemeClr val="bg1"/>
              </a:solidFill>
            </a:endParaRPr>
          </a:p>
          <a:p>
            <a:pPr algn="just"/>
            <a:r>
              <a:rPr lang="pt-BR" sz="2600" dirty="0" smtClean="0">
                <a:solidFill>
                  <a:schemeClr val="bg1"/>
                </a:solidFill>
              </a:rPr>
              <a:t>II- qualificar a participação dos representantes do setor industrial nos colegiados de recursos hídricos,</a:t>
            </a:r>
          </a:p>
          <a:p>
            <a:pPr algn="just"/>
            <a:endParaRPr lang="pt-BR" sz="2600" dirty="0" smtClean="0">
              <a:solidFill>
                <a:schemeClr val="bg1"/>
              </a:solidFill>
            </a:endParaRPr>
          </a:p>
          <a:p>
            <a:pPr algn="just"/>
            <a:r>
              <a:rPr lang="pt-BR" sz="2600" b="1" u="sng" dirty="0" smtClean="0">
                <a:solidFill>
                  <a:schemeClr val="bg1"/>
                </a:solidFill>
              </a:rPr>
              <a:t>III – estudar aperfeiçoamentos do SINGREH com vistas a otimizar o uso dos recursos arrecadados por meio da cobrança pelo uso dos recursos hídricos</a:t>
            </a:r>
            <a:endParaRPr lang="pt-BR" sz="2600" b="1" u="sng" dirty="0" smtClean="0"/>
          </a:p>
        </p:txBody>
      </p:sp>
      <p:sp>
        <p:nvSpPr>
          <p:cNvPr id="3" name="CaixaDeTexto 2"/>
          <p:cNvSpPr txBox="1"/>
          <p:nvPr/>
        </p:nvSpPr>
        <p:spPr>
          <a:xfrm>
            <a:off x="-428660" y="142852"/>
            <a:ext cx="692948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 smtClean="0">
                <a:solidFill>
                  <a:srgbClr val="FFFF00"/>
                </a:solidFill>
              </a:rPr>
              <a:t>ACT- OBJETIVOS ESPECÍFICOS</a:t>
            </a:r>
          </a:p>
          <a:p>
            <a:endParaRPr lang="pt-B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708275"/>
            <a:ext cx="8229600" cy="1368797"/>
          </a:xfrm>
        </p:spPr>
        <p:txBody>
          <a:bodyPr/>
          <a:lstStyle/>
          <a:p>
            <a:pPr marL="609600" indent="-609600" algn="ctr">
              <a:buFontTx/>
              <a:buNone/>
            </a:pPr>
            <a:r>
              <a:rPr lang="pt-BR" sz="4400" b="1" dirty="0" smtClean="0">
                <a:solidFill>
                  <a:schemeClr val="bg1"/>
                </a:solidFill>
              </a:rPr>
              <a:t>Instrumentos da Política de Recursos Hídricos</a:t>
            </a:r>
            <a:endParaRPr lang="pt-BR" dirty="0" smtClean="0"/>
          </a:p>
          <a:p>
            <a:pPr marL="609600" indent="-609600" algn="ctr">
              <a:buFontTx/>
              <a:buNone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107950" y="1500188"/>
          <a:ext cx="8893175" cy="52308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0917"/>
                <a:gridCol w="3065429"/>
                <a:gridCol w="2986829"/>
              </a:tblGrid>
              <a:tr h="976639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dirty="0" smtClean="0">
                          <a:solidFill>
                            <a:schemeClr val="bg1"/>
                          </a:solidFill>
                        </a:rPr>
                        <a:t>Instâncias</a:t>
                      </a:r>
                    </a:p>
                    <a:p>
                      <a:pPr algn="l"/>
                      <a:r>
                        <a:rPr lang="pt-BR" sz="2400" dirty="0" smtClean="0">
                          <a:solidFill>
                            <a:schemeClr val="bg1"/>
                          </a:solidFill>
                        </a:rPr>
                        <a:t>Instrumentos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2400" dirty="0" smtClean="0">
                          <a:solidFill>
                            <a:schemeClr val="bg1"/>
                          </a:solidFill>
                        </a:rPr>
                        <a:t>Comitês de Bacia</a:t>
                      </a:r>
                      <a:endParaRPr lang="pt-BR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2400" dirty="0" smtClean="0">
                          <a:solidFill>
                            <a:schemeClr val="bg1"/>
                          </a:solidFill>
                        </a:rPr>
                        <a:t>Conselho Nacional</a:t>
                      </a:r>
                      <a:endParaRPr lang="pt-BR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1418065">
                <a:tc>
                  <a:txBody>
                    <a:bodyPr/>
                    <a:lstStyle/>
                    <a:p>
                      <a:pPr algn="l"/>
                      <a:r>
                        <a:rPr lang="pt-BR" sz="2000" dirty="0" smtClean="0">
                          <a:solidFill>
                            <a:schemeClr val="tx1"/>
                          </a:solidFill>
                        </a:rPr>
                        <a:t>Planos de Recursos Hídricos</a:t>
                      </a:r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solidFill>
                            <a:schemeClr val="tx1"/>
                          </a:solidFill>
                        </a:rPr>
                        <a:t>Aprova os Planos de Bacia </a:t>
                      </a: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(orienta a aplicação dos demais instrumentos)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 smtClean="0">
                          <a:solidFill>
                            <a:schemeClr val="tx1"/>
                          </a:solidFill>
                        </a:rPr>
                        <a:t>Aprova o Plano Nacional </a:t>
                      </a:r>
                    </a:p>
                    <a:p>
                      <a:pPr algn="ctr"/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418065">
                <a:tc>
                  <a:txBody>
                    <a:bodyPr/>
                    <a:lstStyle/>
                    <a:p>
                      <a:pPr algn="l"/>
                      <a:r>
                        <a:rPr lang="pt-BR" sz="2000" dirty="0" smtClean="0">
                          <a:solidFill>
                            <a:schemeClr val="tx1"/>
                          </a:solidFill>
                        </a:rPr>
                        <a:t>Enquadramento</a:t>
                      </a:r>
                      <a:r>
                        <a:rPr lang="pt-BR" sz="2000" baseline="0" dirty="0" smtClean="0">
                          <a:solidFill>
                            <a:schemeClr val="tx1"/>
                          </a:solidFill>
                        </a:rPr>
                        <a:t> dos Cursos de Água </a:t>
                      </a:r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solidFill>
                            <a:schemeClr val="tx1"/>
                          </a:solidFill>
                        </a:rPr>
                        <a:t>Propõe ao CNRH</a:t>
                      </a:r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solidFill>
                            <a:schemeClr val="tx1"/>
                          </a:solidFill>
                        </a:rPr>
                        <a:t>Aprova</a:t>
                      </a:r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418065">
                <a:tc>
                  <a:txBody>
                    <a:bodyPr/>
                    <a:lstStyle/>
                    <a:p>
                      <a:pPr algn="l"/>
                      <a:r>
                        <a:rPr lang="pt-BR" sz="2000" dirty="0" smtClean="0">
                          <a:solidFill>
                            <a:schemeClr val="tx1"/>
                          </a:solidFill>
                        </a:rPr>
                        <a:t>Cobrança</a:t>
                      </a:r>
                      <a:r>
                        <a:rPr lang="pt-BR" sz="2000" baseline="0" dirty="0" smtClean="0">
                          <a:solidFill>
                            <a:schemeClr val="tx1"/>
                          </a:solidFill>
                        </a:rPr>
                        <a:t> pelo Uso da Água</a:t>
                      </a:r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 smtClean="0">
                          <a:solidFill>
                            <a:schemeClr val="tx1"/>
                          </a:solidFill>
                        </a:rPr>
                        <a:t>Propõe Mecanismos e Valores ao CNRH</a:t>
                      </a:r>
                    </a:p>
                    <a:p>
                      <a:pPr algn="ctr"/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 smtClean="0">
                          <a:solidFill>
                            <a:schemeClr val="tx1"/>
                          </a:solidFill>
                        </a:rPr>
                        <a:t>Aprova</a:t>
                      </a:r>
                    </a:p>
                    <a:p>
                      <a:pPr algn="ctr"/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14313" y="260350"/>
            <a:ext cx="5221287" cy="793750"/>
          </a:xfrm>
          <a:prstGeom prst="rect">
            <a:avLst/>
          </a:prstGeom>
          <a:solidFill>
            <a:srgbClr val="E7E329"/>
          </a:solidFill>
          <a:ln w="9525" algn="ctr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>
              <a:defRPr/>
            </a:pPr>
            <a:r>
              <a:rPr lang="pt-BR" sz="3600" b="1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quare721 BT"/>
              </a:rPr>
              <a:t>Instrumentos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708275"/>
            <a:ext cx="8229600" cy="1368797"/>
          </a:xfrm>
        </p:spPr>
        <p:txBody>
          <a:bodyPr/>
          <a:lstStyle/>
          <a:p>
            <a:pPr marL="609600" indent="-609600" algn="ctr">
              <a:buFontTx/>
              <a:buNone/>
            </a:pPr>
            <a:r>
              <a:rPr lang="pt-BR" sz="4400" b="1" dirty="0" smtClean="0">
                <a:solidFill>
                  <a:schemeClr val="bg1"/>
                </a:solidFill>
              </a:rPr>
              <a:t>Agência de Bacia </a:t>
            </a:r>
          </a:p>
          <a:p>
            <a:pPr marL="609600" indent="-609600" algn="ctr">
              <a:buFontTx/>
              <a:buNone/>
            </a:pPr>
            <a:r>
              <a:rPr lang="pt-BR" sz="4400" b="1" dirty="0" smtClean="0">
                <a:solidFill>
                  <a:schemeClr val="bg1"/>
                </a:solidFill>
              </a:rPr>
              <a:t>e </a:t>
            </a:r>
          </a:p>
          <a:p>
            <a:pPr marL="609600" indent="-609600" algn="ctr">
              <a:buFontTx/>
              <a:buNone/>
            </a:pPr>
            <a:r>
              <a:rPr lang="pt-BR" sz="4400" b="1" dirty="0" smtClean="0">
                <a:solidFill>
                  <a:schemeClr val="bg1"/>
                </a:solidFill>
              </a:rPr>
              <a:t>Cobrança pelo Uso da Água </a:t>
            </a:r>
          </a:p>
          <a:p>
            <a:pPr marL="609600" indent="-609600" algn="ctr">
              <a:buFontTx/>
              <a:buNone/>
            </a:pPr>
            <a:endParaRPr lang="pt-BR" dirty="0" smtClean="0"/>
          </a:p>
          <a:p>
            <a:pPr marL="609600" indent="-609600" algn="ctr">
              <a:buFontTx/>
              <a:buNone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3"/>
          <p:cNvSpPr txBox="1">
            <a:spLocks noChangeArrowheads="1"/>
          </p:cNvSpPr>
          <p:nvPr/>
        </p:nvSpPr>
        <p:spPr bwMode="auto">
          <a:xfrm>
            <a:off x="1071538" y="1142984"/>
            <a:ext cx="685804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3200" b="1" dirty="0">
                <a:solidFill>
                  <a:srgbClr val="FFFF00"/>
                </a:solidFill>
              </a:rPr>
              <a:t>Cobrança pelo </a:t>
            </a:r>
            <a:r>
              <a:rPr lang="pt-BR" sz="3200" b="1" dirty="0" smtClean="0">
                <a:solidFill>
                  <a:srgbClr val="FFFF00"/>
                </a:solidFill>
              </a:rPr>
              <a:t>Uso da Água</a:t>
            </a:r>
          </a:p>
          <a:p>
            <a:pPr algn="l"/>
            <a:endParaRPr lang="pt-BR" sz="3200" b="1" dirty="0">
              <a:solidFill>
                <a:srgbClr val="FFFF00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428596" y="2285992"/>
            <a:ext cx="807246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2400" b="1" dirty="0" smtClean="0">
                <a:solidFill>
                  <a:schemeClr val="bg1"/>
                </a:solidFill>
              </a:rPr>
              <a:t>Cobrança Setor Elétrico:</a:t>
            </a:r>
            <a:r>
              <a:rPr lang="pt-BR" sz="2400" dirty="0" smtClean="0">
                <a:solidFill>
                  <a:schemeClr val="bg1"/>
                </a:solidFill>
              </a:rPr>
              <a:t>  </a:t>
            </a:r>
          </a:p>
          <a:p>
            <a:pPr algn="l"/>
            <a:r>
              <a:rPr lang="pt-BR" sz="2400" dirty="0" smtClean="0">
                <a:solidFill>
                  <a:schemeClr val="bg1"/>
                </a:solidFill>
              </a:rPr>
              <a:t> - Artigo 28º da Lei 9.984/00 - 0,75% do valor da energia 	gerada pelas usinas hidrelétricas ( menos PCH)</a:t>
            </a:r>
          </a:p>
          <a:p>
            <a:endParaRPr lang="pt-BR" sz="2400" dirty="0" smtClean="0">
              <a:solidFill>
                <a:schemeClr val="bg1"/>
              </a:solidFill>
            </a:endParaRPr>
          </a:p>
          <a:p>
            <a:pPr algn="l"/>
            <a:r>
              <a:rPr lang="pt-BR" sz="2400" dirty="0" smtClean="0">
                <a:solidFill>
                  <a:schemeClr val="bg1"/>
                </a:solidFill>
              </a:rPr>
              <a:t>- Decreto nº 7.402/10 – essa receita passou a compor a 	fonte orçamentária 183: “despesa que não será 	objeto de limitação de empenho”</a:t>
            </a:r>
          </a:p>
          <a:p>
            <a:endParaRPr lang="pt-B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ChangeArrowheads="1"/>
          </p:cNvSpPr>
          <p:nvPr/>
        </p:nvSpPr>
        <p:spPr bwMode="auto">
          <a:xfrm>
            <a:off x="323850" y="1100138"/>
            <a:ext cx="8534400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pt-BR" sz="3600" b="1">
                <a:solidFill>
                  <a:schemeClr val="bg1"/>
                </a:solidFill>
                <a:cs typeface="Times New Roman" pitchFamily="18" charset="0"/>
              </a:rPr>
              <a:t>Cobrança e Compensação Financeira (setor elétrico) 2010/2009</a:t>
            </a:r>
          </a:p>
          <a:p>
            <a:pPr eaLnBrk="0" hangingPunct="0"/>
            <a:endParaRPr lang="pt-BR"/>
          </a:p>
        </p:txBody>
      </p:sp>
      <p:graphicFrame>
        <p:nvGraphicFramePr>
          <p:cNvPr id="53352" name="Group 104"/>
          <p:cNvGraphicFramePr>
            <a:graphicFrameLocks noGrp="1"/>
          </p:cNvGraphicFramePr>
          <p:nvPr/>
        </p:nvGraphicFramePr>
        <p:xfrm>
          <a:off x="323850" y="2862263"/>
          <a:ext cx="8640763" cy="2924810"/>
        </p:xfrm>
        <a:graphic>
          <a:graphicData uri="http://schemas.openxmlformats.org/drawingml/2006/table">
            <a:tbl>
              <a:tblPr/>
              <a:tblGrid>
                <a:gridCol w="2265363"/>
                <a:gridCol w="1911350"/>
                <a:gridCol w="2303462"/>
                <a:gridCol w="2160588"/>
              </a:tblGrid>
              <a:tr h="7302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Órgão Destinatário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DB4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Valor 2010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Valor 2009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DB4E3"/>
                    </a:solidFill>
                  </a:tcPr>
                </a:tc>
              </a:tr>
              <a:tr h="3175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ANA (0,75% - cobrança)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168.326.646,39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148.726.171,76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</a:tr>
              <a:tr h="3159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MMA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40.398.395,10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35.694.281,20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</a:tr>
              <a:tr h="80803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Estados (Fundos Estaduais de Recursos Hídricos ?)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605.975.927,00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535.414.218,35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</a:tr>
              <a:tr h="315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814.700.968,49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719.834.671,31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3"/>
          <p:cNvSpPr txBox="1">
            <a:spLocks noChangeArrowheads="1"/>
          </p:cNvSpPr>
          <p:nvPr/>
        </p:nvSpPr>
        <p:spPr bwMode="auto">
          <a:xfrm>
            <a:off x="214282" y="357166"/>
            <a:ext cx="685804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pt-BR" sz="3200" b="1" dirty="0">
                <a:solidFill>
                  <a:srgbClr val="FFFF00"/>
                </a:solidFill>
              </a:rPr>
              <a:t>Cobrança pelo </a:t>
            </a:r>
            <a:r>
              <a:rPr lang="pt-BR" sz="3200" b="1" dirty="0" smtClean="0">
                <a:solidFill>
                  <a:srgbClr val="FFFF00"/>
                </a:solidFill>
              </a:rPr>
              <a:t>Uso da Água</a:t>
            </a:r>
          </a:p>
          <a:p>
            <a:pPr algn="l"/>
            <a:endParaRPr lang="pt-BR" sz="1600" b="1" dirty="0" smtClean="0">
              <a:solidFill>
                <a:srgbClr val="FFFF00"/>
              </a:solidFill>
            </a:endParaRPr>
          </a:p>
          <a:p>
            <a:pPr algn="l"/>
            <a:r>
              <a:rPr lang="pt-BR" sz="3200" b="1" dirty="0" smtClean="0">
                <a:solidFill>
                  <a:srgbClr val="FFFF00"/>
                </a:solidFill>
              </a:rPr>
              <a:t>Setor Elétrico (0,75%)</a:t>
            </a:r>
            <a:endParaRPr lang="pt-BR" sz="3200" b="1" dirty="0">
              <a:solidFill>
                <a:srgbClr val="FFFF00"/>
              </a:solidFill>
            </a:endParaRPr>
          </a:p>
        </p:txBody>
      </p:sp>
      <p:pic>
        <p:nvPicPr>
          <p:cNvPr id="1177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682" y="1785926"/>
            <a:ext cx="8158722" cy="4978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/>
          </p:cNvSpPr>
          <p:nvPr>
            <p:ph type="body" idx="1"/>
          </p:nvPr>
        </p:nvSpPr>
        <p:spPr>
          <a:xfrm>
            <a:off x="428596" y="1785926"/>
            <a:ext cx="8501122" cy="4643470"/>
          </a:xfrm>
        </p:spPr>
        <p:txBody>
          <a:bodyPr/>
          <a:lstStyle/>
          <a:p>
            <a:pPr eaLnBrk="1" hangingPunct="1"/>
            <a:r>
              <a:rPr lang="pt-BR" sz="2800" dirty="0" smtClean="0">
                <a:solidFill>
                  <a:schemeClr val="bg1"/>
                </a:solidFill>
              </a:rPr>
              <a:t>Propostas dos Valores e Mecanismos: Comitês de Bacia </a:t>
            </a:r>
          </a:p>
          <a:p>
            <a:pPr eaLnBrk="1" hangingPunct="1">
              <a:buNone/>
            </a:pPr>
            <a:r>
              <a:rPr lang="pt-BR" sz="2800" dirty="0" smtClean="0">
                <a:solidFill>
                  <a:schemeClr val="bg1"/>
                </a:solidFill>
              </a:rPr>
              <a:t>	Aprovação dos Valores: CNRH </a:t>
            </a:r>
            <a:endParaRPr lang="pt-BR" sz="1600" dirty="0" smtClean="0">
              <a:solidFill>
                <a:schemeClr val="bg1"/>
              </a:solidFill>
            </a:endParaRPr>
          </a:p>
          <a:p>
            <a:pPr lvl="2" eaLnBrk="1" hangingPunct="1"/>
            <a:endParaRPr lang="pt-BR" sz="2000" dirty="0" smtClean="0">
              <a:solidFill>
                <a:schemeClr val="bg1"/>
              </a:solidFill>
            </a:endParaRPr>
          </a:p>
          <a:p>
            <a:pPr lvl="2" eaLnBrk="1" hangingPunct="1"/>
            <a:endParaRPr lang="pt-BR" sz="900" dirty="0" smtClean="0">
              <a:solidFill>
                <a:schemeClr val="bg1"/>
              </a:solidFill>
            </a:endParaRPr>
          </a:p>
          <a:p>
            <a:pPr eaLnBrk="1" hangingPunct="1"/>
            <a:r>
              <a:rPr lang="pt-BR" sz="2800" dirty="0" smtClean="0">
                <a:solidFill>
                  <a:schemeClr val="bg1"/>
                </a:solidFill>
              </a:rPr>
              <a:t>Negociação política nos Comitês</a:t>
            </a:r>
          </a:p>
          <a:p>
            <a:pPr eaLnBrk="1" hangingPunct="1">
              <a:buNone/>
            </a:pPr>
            <a:endParaRPr lang="pt-BR" sz="2800" dirty="0" smtClean="0">
              <a:solidFill>
                <a:schemeClr val="bg1"/>
              </a:solidFill>
            </a:endParaRPr>
          </a:p>
          <a:p>
            <a:pPr eaLnBrk="1" hangingPunct="1"/>
            <a:r>
              <a:rPr lang="pt-BR" sz="2800" dirty="0" smtClean="0">
                <a:solidFill>
                  <a:schemeClr val="bg1"/>
                </a:solidFill>
              </a:rPr>
              <a:t>Melhoria na gestão dos recursos arrecadados</a:t>
            </a:r>
          </a:p>
          <a:p>
            <a:pPr eaLnBrk="1" hangingPunct="1"/>
            <a:endParaRPr lang="pt-BR" sz="2800" dirty="0" smtClean="0">
              <a:solidFill>
                <a:schemeClr val="bg1"/>
              </a:solidFill>
            </a:endParaRPr>
          </a:p>
          <a:p>
            <a:pPr eaLnBrk="1" hangingPunct="1"/>
            <a:r>
              <a:rPr lang="pt-BR" sz="2800" dirty="0" smtClean="0">
                <a:solidFill>
                  <a:schemeClr val="bg1"/>
                </a:solidFill>
              </a:rPr>
              <a:t>Otimizar o modelo Comitês de Bacia / Agência / Órgão Gestor</a:t>
            </a: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CaixaDeTexto 3"/>
          <p:cNvSpPr txBox="1">
            <a:spLocks noChangeArrowheads="1"/>
          </p:cNvSpPr>
          <p:nvPr/>
        </p:nvSpPr>
        <p:spPr bwMode="auto">
          <a:xfrm>
            <a:off x="214282" y="494394"/>
            <a:ext cx="571663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pt-BR" sz="3200" b="1" dirty="0">
                <a:solidFill>
                  <a:srgbClr val="FFFF00"/>
                </a:solidFill>
              </a:rPr>
              <a:t>Cobrança pelo Uso </a:t>
            </a:r>
            <a:endParaRPr lang="pt-BR" sz="3200" b="1" dirty="0" smtClean="0">
              <a:solidFill>
                <a:srgbClr val="FFFF00"/>
              </a:solidFill>
            </a:endParaRPr>
          </a:p>
          <a:p>
            <a:pPr algn="l"/>
            <a:r>
              <a:rPr lang="pt-BR" sz="3200" b="1" dirty="0" smtClean="0">
                <a:solidFill>
                  <a:srgbClr val="FFFF00"/>
                </a:solidFill>
              </a:rPr>
              <a:t>da Água nos CBHs da União</a:t>
            </a:r>
            <a:endParaRPr lang="pt-BR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204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-785850" y="214290"/>
            <a:ext cx="7143768" cy="11525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pt-BR" sz="4000" b="1" dirty="0" smtClean="0">
                <a:solidFill>
                  <a:srgbClr val="FFFF00"/>
                </a:solidFill>
              </a:rPr>
              <a:t>Importante considerar...</a:t>
            </a:r>
          </a:p>
        </p:txBody>
      </p:sp>
      <p:sp>
        <p:nvSpPr>
          <p:cNvPr id="5837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252552"/>
            <a:ext cx="8604250" cy="4319588"/>
          </a:xfrm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Setor de energia: tem o preço da água regulado por Lei ... (0,75%)</a:t>
            </a:r>
          </a:p>
          <a:p>
            <a:pPr>
              <a:buFont typeface="Arial" charset="0"/>
              <a:buNone/>
            </a:pPr>
            <a:endParaRPr lang="pt-BR" sz="1600" dirty="0" smtClean="0">
              <a:solidFill>
                <a:schemeClr val="bg1"/>
              </a:solidFill>
            </a:endParaRPr>
          </a:p>
          <a:p>
            <a:r>
              <a:rPr lang="pt-BR" dirty="0" smtClean="0">
                <a:solidFill>
                  <a:schemeClr val="bg1"/>
                </a:solidFill>
              </a:rPr>
              <a:t>Setor agrícola: paga quarenta vezes menos que a indústria e o saneamento</a:t>
            </a:r>
          </a:p>
          <a:p>
            <a:endParaRPr lang="pt-BR" sz="1600" dirty="0" smtClean="0">
              <a:solidFill>
                <a:schemeClr val="bg1"/>
              </a:solidFill>
            </a:endParaRPr>
          </a:p>
          <a:p>
            <a:r>
              <a:rPr lang="pt-BR" dirty="0" smtClean="0">
                <a:solidFill>
                  <a:schemeClr val="bg1"/>
                </a:solidFill>
              </a:rPr>
              <a:t>Indústria e saneamento: responsáveis por aproximadamente 97% da arrecadação</a:t>
            </a:r>
          </a:p>
          <a:p>
            <a:pPr>
              <a:buFont typeface="Arial" charset="0"/>
              <a:buNone/>
            </a:pPr>
            <a:endParaRPr lang="pt-BR" sz="1600" dirty="0" smtClean="0">
              <a:solidFill>
                <a:schemeClr val="bg1"/>
              </a:solidFill>
            </a:endParaRPr>
          </a:p>
          <a:p>
            <a:r>
              <a:rPr lang="pt-BR" dirty="0" smtClean="0">
                <a:solidFill>
                  <a:schemeClr val="bg1"/>
                </a:solidFill>
              </a:rPr>
              <a:t>Saneamento: recebe a maior parte dos recursos arrecadados a fundo perdido</a:t>
            </a:r>
          </a:p>
          <a:p>
            <a:endParaRPr lang="pt-BR" sz="2400" u="sng" dirty="0" smtClean="0">
              <a:solidFill>
                <a:schemeClr val="bg1"/>
              </a:solidFill>
            </a:endParaRPr>
          </a:p>
          <a:p>
            <a:endParaRPr lang="pt-B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0" y="857226"/>
          <a:ext cx="9144001" cy="5707204"/>
        </p:xfrm>
        <a:graphic>
          <a:graphicData uri="http://schemas.openxmlformats.org/drawingml/2006/table">
            <a:tbl>
              <a:tblPr/>
              <a:tblGrid>
                <a:gridCol w="1071538"/>
                <a:gridCol w="1872914"/>
                <a:gridCol w="1606446"/>
                <a:gridCol w="277425"/>
                <a:gridCol w="2157839"/>
                <a:gridCol w="2157839"/>
              </a:tblGrid>
              <a:tr h="4489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Bacia</a:t>
                      </a:r>
                      <a:endParaRPr lang="pt-BR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Bacia Afluente</a:t>
                      </a:r>
                      <a:endParaRPr lang="pt-BR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Domínio</a:t>
                      </a:r>
                      <a:endParaRPr lang="pt-BR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Valor Cobrado 2011</a:t>
                      </a:r>
                      <a:endParaRPr lang="pt-BR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Valor Arrecadado 2011</a:t>
                      </a:r>
                      <a:endParaRPr lang="pt-BR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171651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PBS</a:t>
                      </a:r>
                      <a:endParaRPr lang="pt-BR" sz="12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CEIVAP </a:t>
                      </a:r>
                      <a:r>
                        <a:rPr lang="pt-BR" sz="1050" baseline="30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(*)</a:t>
                      </a:r>
                      <a:endParaRPr lang="pt-BR" sz="105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União</a:t>
                      </a:r>
                      <a:endParaRPr lang="pt-BR" sz="105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10.295.162,78</a:t>
                      </a:r>
                      <a:endParaRPr lang="pt-BR" sz="105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25.823.639,15</a:t>
                      </a:r>
                      <a:endParaRPr lang="pt-BR" sz="105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75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CBHs Cariocas</a:t>
                      </a:r>
                      <a:endParaRPr lang="pt-BR" sz="105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RJ</a:t>
                      </a:r>
                      <a:endParaRPr lang="pt-BR" sz="105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140.888,24</a:t>
                      </a:r>
                      <a:endParaRPr lang="pt-BR" sz="105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2.129.172,00</a:t>
                      </a:r>
                      <a:endParaRPr lang="pt-BR" sz="105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4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CBH - PB </a:t>
                      </a:r>
                      <a:endParaRPr lang="pt-BR" sz="105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SP</a:t>
                      </a:r>
                      <a:endParaRPr lang="pt-BR" sz="105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3.435.556,00</a:t>
                      </a:r>
                      <a:endParaRPr lang="pt-BR" sz="105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3.351.753,00</a:t>
                      </a:r>
                      <a:endParaRPr lang="pt-BR" sz="105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28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15% Transp. </a:t>
                      </a:r>
                      <a:endParaRPr lang="pt-BR" sz="105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RJ</a:t>
                      </a:r>
                      <a:endParaRPr lang="pt-BR" sz="105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3.447.525,73</a:t>
                      </a:r>
                      <a:endParaRPr lang="pt-BR" sz="105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3.430.061,28</a:t>
                      </a:r>
                      <a:endParaRPr lang="pt-BR" sz="105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pt-BR" sz="12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pt-B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>
                      <a:noFill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19.586.808,11</a:t>
                      </a:r>
                      <a:endParaRPr lang="pt-B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34.734.625,25</a:t>
                      </a:r>
                      <a:endParaRPr lang="pt-B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99282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PCJ</a:t>
                      </a:r>
                      <a:endParaRPr lang="pt-BR" sz="12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Comitê PCJ</a:t>
                      </a:r>
                      <a:endParaRPr lang="pt-BR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União</a:t>
                      </a:r>
                      <a:endParaRPr lang="pt-BR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16.411.083,85</a:t>
                      </a:r>
                      <a:endParaRPr lang="pt-BR" sz="1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16.523.988,84</a:t>
                      </a:r>
                      <a:endParaRPr lang="pt-BR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83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Comitê PCJ</a:t>
                      </a:r>
                      <a:endParaRPr lang="pt-BR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SP</a:t>
                      </a:r>
                      <a:endParaRPr lang="pt-BR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17.143.778,74</a:t>
                      </a:r>
                      <a:endParaRPr lang="pt-BR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16.838.970,50</a:t>
                      </a:r>
                      <a:endParaRPr lang="pt-BR" sz="1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30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Comitê PJ</a:t>
                      </a:r>
                      <a:endParaRPr lang="pt-BR" sz="1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MG</a:t>
                      </a:r>
                      <a:endParaRPr lang="pt-BR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54.828,72</a:t>
                      </a:r>
                      <a:endParaRPr lang="pt-BR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42.685,53</a:t>
                      </a:r>
                      <a:endParaRPr lang="pt-BR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pt-BR" sz="12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pt-B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>
                      <a:noFill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33.609.691,31</a:t>
                      </a:r>
                      <a:endParaRPr lang="pt-B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33.405.644,87</a:t>
                      </a:r>
                      <a:endParaRPr lang="pt-B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4964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SF</a:t>
                      </a:r>
                      <a:endParaRPr lang="pt-BR" sz="12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CBHSF</a:t>
                      </a:r>
                      <a:endParaRPr lang="pt-BR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União</a:t>
                      </a:r>
                      <a:endParaRPr lang="pt-BR" sz="1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21.815.684,00</a:t>
                      </a:r>
                      <a:endParaRPr lang="pt-BR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20.919.700,96</a:t>
                      </a:r>
                      <a:endParaRPr lang="pt-BR" sz="1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41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CBH Velhas</a:t>
                      </a:r>
                      <a:endParaRPr lang="pt-BR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MG</a:t>
                      </a:r>
                      <a:endParaRPr lang="pt-BR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10.187.942,81</a:t>
                      </a:r>
                      <a:endParaRPr lang="pt-BR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7.234.895,52</a:t>
                      </a:r>
                      <a:endParaRPr lang="pt-BR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pt-BR" sz="12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pt-B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>
                      <a:noFill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32.003.626,81</a:t>
                      </a:r>
                      <a:endParaRPr lang="pt-B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28.154.596,48</a:t>
                      </a:r>
                      <a:endParaRPr lang="pt-B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9928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PARANAÍBA</a:t>
                      </a:r>
                      <a:endParaRPr lang="pt-BR" sz="12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Paranaíba</a:t>
                      </a:r>
                      <a:endParaRPr lang="pt-BR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União</a:t>
                      </a:r>
                      <a:endParaRPr lang="pt-BR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Não implantado</a:t>
                      </a:r>
                      <a:endParaRPr lang="pt-BR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endParaRPr lang="pt-BR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4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Araguari</a:t>
                      </a:r>
                      <a:endParaRPr lang="pt-BR" sz="1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MG</a:t>
                      </a:r>
                      <a:endParaRPr lang="pt-BR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4.594.548,31</a:t>
                      </a:r>
                      <a:endParaRPr lang="pt-BR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3.398.326,30</a:t>
                      </a:r>
                      <a:endParaRPr lang="pt-BR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pt-BR" sz="12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pt-B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>
                      <a:noFill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4.594.548,31</a:t>
                      </a:r>
                      <a:endParaRPr lang="pt-B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3.398.326,30</a:t>
                      </a:r>
                      <a:endParaRPr lang="pt-B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978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Guandu</a:t>
                      </a:r>
                      <a:endParaRPr lang="pt-BR" sz="12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-</a:t>
                      </a:r>
                      <a:endParaRPr lang="pt-BR" sz="10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RJ</a:t>
                      </a:r>
                      <a:endParaRPr lang="pt-BR" sz="10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18.061.794,49</a:t>
                      </a:r>
                      <a:endParaRPr lang="pt-BR" sz="10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17.958.305,17</a:t>
                      </a:r>
                      <a:endParaRPr lang="pt-BR" sz="10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solidFill>
                            <a:srgbClr val="FFFF00"/>
                          </a:solidFill>
                          <a:latin typeface="Arial"/>
                          <a:ea typeface="Calibri"/>
                          <a:cs typeface="Times New Roman"/>
                        </a:rPr>
                        <a:t>CBHs</a:t>
                      </a:r>
                      <a:r>
                        <a:rPr lang="pt-BR" sz="1200" baseline="0" dirty="0" smtClean="0">
                          <a:solidFill>
                            <a:srgbClr val="FFFF00"/>
                          </a:solidFill>
                          <a:latin typeface="Arial"/>
                          <a:ea typeface="Calibri"/>
                          <a:cs typeface="Times New Roman"/>
                        </a:rPr>
                        <a:t> RJ</a:t>
                      </a:r>
                      <a:endParaRPr lang="pt-BR" sz="12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-</a:t>
                      </a:r>
                      <a:endParaRPr lang="pt-BR" sz="10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RJ</a:t>
                      </a:r>
                      <a:endParaRPr lang="pt-BR" sz="100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252.755,17</a:t>
                      </a:r>
                      <a:endParaRPr lang="pt-BR" sz="100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6.127370,91</a:t>
                      </a:r>
                      <a:endParaRPr lang="pt-BR" sz="10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2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Sorocaba e MT</a:t>
                      </a:r>
                      <a:endParaRPr lang="pt-BR" sz="12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-</a:t>
                      </a:r>
                      <a:endParaRPr lang="pt-BR" sz="10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SP</a:t>
                      </a:r>
                      <a:endParaRPr lang="pt-BR" sz="10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7.145.646,02</a:t>
                      </a:r>
                      <a:endParaRPr lang="pt-BR" sz="10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6.761.984,71</a:t>
                      </a:r>
                      <a:endParaRPr lang="pt-BR" sz="10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pt-B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pt-B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>
                      <a:noFill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31.569.960,16</a:t>
                      </a:r>
                      <a:endParaRPr lang="pt-B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30.847.660,79</a:t>
                      </a:r>
                      <a:endParaRPr lang="pt-B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99282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pt-BR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121.364.634,70</a:t>
                      </a:r>
                      <a:endParaRPr lang="pt-BR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130.540.853,69</a:t>
                      </a:r>
                      <a:endParaRPr lang="pt-BR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106887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Atualizada em: </a:t>
                      </a:r>
                      <a:r>
                        <a:rPr lang="pt-BR" sz="120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08/02/2012 (CSN: R$ 14, 5 milhões)</a:t>
                      </a:r>
                      <a:endParaRPr lang="pt-BR" sz="12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123" marR="1912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200">
                        <a:latin typeface="Calibri"/>
                        <a:ea typeface="Times New Roman"/>
                      </a:endParaRPr>
                    </a:p>
                  </a:txBody>
                  <a:tcPr marL="19123" marR="1912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200" dirty="0">
                        <a:latin typeface="Calibri"/>
                        <a:ea typeface="Times New Roman"/>
                      </a:endParaRPr>
                    </a:p>
                  </a:txBody>
                  <a:tcPr marL="19123" marR="1912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200" dirty="0"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CaixaDeTexto 3"/>
          <p:cNvSpPr txBox="1">
            <a:spLocks noChangeArrowheads="1"/>
          </p:cNvSpPr>
          <p:nvPr/>
        </p:nvSpPr>
        <p:spPr bwMode="auto">
          <a:xfrm>
            <a:off x="71438" y="71414"/>
            <a:ext cx="56483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3200" b="1" dirty="0">
                <a:solidFill>
                  <a:srgbClr val="FFFF00"/>
                </a:solidFill>
              </a:rPr>
              <a:t>Cobrança pelo Uso da Água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825" y="1546225"/>
            <a:ext cx="8820150" cy="50514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40962" name="Text Box 34"/>
          <p:cNvSpPr txBox="1">
            <a:spLocks noChangeArrowheads="1"/>
          </p:cNvSpPr>
          <p:nvPr/>
        </p:nvSpPr>
        <p:spPr bwMode="auto">
          <a:xfrm>
            <a:off x="5580063" y="836613"/>
            <a:ext cx="35639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14313" y="115888"/>
            <a:ext cx="5221287" cy="1009650"/>
          </a:xfrm>
          <a:prstGeom prst="rect">
            <a:avLst/>
          </a:prstGeom>
          <a:solidFill>
            <a:srgbClr val="E7E329"/>
          </a:solidFill>
          <a:ln w="9525" algn="ctr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>
              <a:defRPr/>
            </a:pPr>
            <a:r>
              <a:rPr lang="pt-BR" sz="3600" b="1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quare721 BT"/>
              </a:rPr>
              <a:t>Sistema de Gerenciamento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ítulo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61442" name="Espaço Reservado para Conteúdo 2"/>
          <p:cNvSpPr>
            <a:spLocks noGrp="1"/>
          </p:cNvSpPr>
          <p:nvPr>
            <p:ph idx="1"/>
          </p:nvPr>
        </p:nvSpPr>
        <p:spPr>
          <a:xfrm>
            <a:off x="214313" y="1214438"/>
            <a:ext cx="8715375" cy="368617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pt-BR" sz="2800" dirty="0" smtClean="0">
                <a:solidFill>
                  <a:srgbClr val="FFFF00"/>
                </a:solidFill>
              </a:rPr>
              <a:t>Exemplo:     Relatórios de Gestão </a:t>
            </a:r>
          </a:p>
          <a:p>
            <a:pPr>
              <a:buFont typeface="Arial" charset="0"/>
              <a:buNone/>
            </a:pPr>
            <a:r>
              <a:rPr lang="pt-BR" sz="2800" dirty="0" smtClean="0">
                <a:solidFill>
                  <a:srgbClr val="FFFF00"/>
                </a:solidFill>
              </a:rPr>
              <a:t>Indicador - Cobrança pelo uso da água: aumentar a aplicação dos recursos repassados e a alavancagem de novos recursos</a:t>
            </a:r>
          </a:p>
          <a:p>
            <a:r>
              <a:rPr lang="pt-BR" sz="2800" dirty="0" smtClean="0">
                <a:solidFill>
                  <a:srgbClr val="FFFF00"/>
                </a:solidFill>
              </a:rPr>
              <a:t>3A – Valor desembolsado / Valor repassado</a:t>
            </a:r>
          </a:p>
          <a:p>
            <a:r>
              <a:rPr lang="pt-BR" sz="2800" dirty="0" smtClean="0">
                <a:solidFill>
                  <a:srgbClr val="FFFF00"/>
                </a:solidFill>
              </a:rPr>
              <a:t>3B – Valor da Contrapartida  / Recursos Investidos </a:t>
            </a:r>
          </a:p>
          <a:p>
            <a:r>
              <a:rPr lang="pt-BR" sz="2800" dirty="0" smtClean="0">
                <a:solidFill>
                  <a:srgbClr val="FFFF00"/>
                </a:solidFill>
              </a:rPr>
              <a:t>3C – Agilidade na contratação do Plano de Investimento</a:t>
            </a:r>
          </a:p>
          <a:p>
            <a:endParaRPr lang="pt-BR" dirty="0" smtClean="0"/>
          </a:p>
        </p:txBody>
      </p:sp>
      <p:sp>
        <p:nvSpPr>
          <p:cNvPr id="61443" name="CaixaDeTexto 3"/>
          <p:cNvSpPr txBox="1">
            <a:spLocks noChangeArrowheads="1"/>
          </p:cNvSpPr>
          <p:nvPr/>
        </p:nvSpPr>
        <p:spPr bwMode="auto">
          <a:xfrm>
            <a:off x="71438" y="273050"/>
            <a:ext cx="56483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3200" b="1">
                <a:solidFill>
                  <a:srgbClr val="FFFF00"/>
                </a:solidFill>
              </a:rPr>
              <a:t>Cobrança pelo Uso da Água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285750" y="4653138"/>
          <a:ext cx="8572562" cy="1990550"/>
        </p:xfrm>
        <a:graphic>
          <a:graphicData uri="http://schemas.openxmlformats.org/drawingml/2006/table">
            <a:tbl>
              <a:tblPr/>
              <a:tblGrid>
                <a:gridCol w="2398145"/>
                <a:gridCol w="2058139"/>
                <a:gridCol w="2058139"/>
                <a:gridCol w="2058139"/>
              </a:tblGrid>
              <a:tr h="398110"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2400" b="0" i="1" dirty="0">
                          <a:latin typeface="Times New Roman"/>
                          <a:ea typeface="Times New Roman"/>
                          <a:cs typeface="Times New Roman"/>
                        </a:rPr>
                        <a:t> Comitê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400" b="0" i="1" dirty="0">
                          <a:latin typeface="Times New Roman"/>
                          <a:ea typeface="Times New Roman"/>
                          <a:cs typeface="Times New Roman"/>
                        </a:rPr>
                        <a:t>Indicador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 dirty="0">
                          <a:latin typeface="Times New Roman"/>
                          <a:ea typeface="Times New Roman"/>
                          <a:cs typeface="Times New Roman"/>
                        </a:rPr>
                        <a:t>Meta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9811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>
                          <a:latin typeface="Times New Roman"/>
                          <a:ea typeface="Times New Roman"/>
                          <a:cs typeface="Times New Roman"/>
                        </a:rPr>
                        <a:t>PBS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>
                          <a:latin typeface="Times New Roman"/>
                          <a:ea typeface="Times New Roman"/>
                          <a:cs typeface="Times New Roman"/>
                        </a:rPr>
                        <a:t>PCJ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>
                          <a:latin typeface="Times New Roman"/>
                          <a:ea typeface="Times New Roman"/>
                          <a:cs typeface="Times New Roman"/>
                        </a:rPr>
                        <a:t>SF e Velhas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81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400" dirty="0">
                          <a:latin typeface="Times New Roman"/>
                          <a:ea typeface="Times New Roman"/>
                          <a:cs typeface="Times New Roman"/>
                        </a:rPr>
                        <a:t>3 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 dirty="0"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>
                          <a:latin typeface="Times New Roman"/>
                          <a:ea typeface="Times New Roman"/>
                          <a:cs typeface="Times New Roman"/>
                        </a:rPr>
                        <a:t> 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81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400">
                          <a:latin typeface="Times New Roman"/>
                          <a:ea typeface="Times New Roman"/>
                          <a:cs typeface="Times New Roman"/>
                        </a:rPr>
                        <a:t>3 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 dirty="0"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81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400">
                          <a:latin typeface="Times New Roman"/>
                          <a:ea typeface="Times New Roman"/>
                          <a:cs typeface="Times New Roman"/>
                        </a:rPr>
                        <a:t>3 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3"/>
          <p:cNvSpPr txBox="1">
            <a:spLocks noChangeArrowheads="1"/>
          </p:cNvSpPr>
          <p:nvPr/>
        </p:nvSpPr>
        <p:spPr bwMode="auto">
          <a:xfrm>
            <a:off x="214282" y="-24"/>
            <a:ext cx="4942379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3200" b="1" dirty="0" smtClean="0">
                <a:solidFill>
                  <a:srgbClr val="FFFF00"/>
                </a:solidFill>
              </a:rPr>
              <a:t>Aplicação dos Recursos</a:t>
            </a:r>
          </a:p>
          <a:p>
            <a:r>
              <a:rPr lang="pt-BR" sz="3200" b="1" dirty="0" smtClean="0">
                <a:solidFill>
                  <a:srgbClr val="FFFF00"/>
                </a:solidFill>
              </a:rPr>
              <a:t>Exemplo: CEIVAP </a:t>
            </a:r>
            <a:endParaRPr lang="pt-BR" sz="3200" b="1" dirty="0">
              <a:solidFill>
                <a:srgbClr val="FFFF00"/>
              </a:solidFill>
            </a:endParaRPr>
          </a:p>
        </p:txBody>
      </p:sp>
      <p:pic>
        <p:nvPicPr>
          <p:cNvPr id="3" name="Imagem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1357298"/>
            <a:ext cx="6215106" cy="5500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Imagem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68" y="1357298"/>
            <a:ext cx="5643602" cy="5500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CaixaDeTexto 3"/>
          <p:cNvSpPr txBox="1">
            <a:spLocks noChangeArrowheads="1"/>
          </p:cNvSpPr>
          <p:nvPr/>
        </p:nvSpPr>
        <p:spPr bwMode="auto">
          <a:xfrm>
            <a:off x="285750" y="620713"/>
            <a:ext cx="6142038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3200">
                <a:solidFill>
                  <a:srgbClr val="FFFF00"/>
                </a:solidFill>
              </a:rPr>
              <a:t>Bacia do Rio Doce </a:t>
            </a:r>
          </a:p>
          <a:p>
            <a:r>
              <a:rPr lang="pt-BR" sz="3200">
                <a:solidFill>
                  <a:srgbClr val="FFFF00"/>
                </a:solidFill>
              </a:rPr>
              <a:t>Preços Públicos Unitários (PPU) </a:t>
            </a:r>
          </a:p>
          <a:p>
            <a:r>
              <a:rPr lang="pt-BR" sz="3200">
                <a:solidFill>
                  <a:srgbClr val="FFFF00"/>
                </a:solidFill>
              </a:rPr>
              <a:t>Negociação </a:t>
            </a:r>
          </a:p>
        </p:txBody>
      </p:sp>
      <p:pic>
        <p:nvPicPr>
          <p:cNvPr id="58370" name="Picture 4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2636838"/>
            <a:ext cx="8604250" cy="388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104"/>
          <p:cNvGraphicFramePr>
            <a:graphicFrameLocks noGrp="1"/>
          </p:cNvGraphicFramePr>
          <p:nvPr/>
        </p:nvGraphicFramePr>
        <p:xfrm>
          <a:off x="312738" y="3079750"/>
          <a:ext cx="8616955" cy="3063558"/>
        </p:xfrm>
        <a:graphic>
          <a:graphicData uri="http://schemas.openxmlformats.org/drawingml/2006/table">
            <a:tbl>
              <a:tblPr/>
              <a:tblGrid>
                <a:gridCol w="2143107"/>
                <a:gridCol w="735691"/>
                <a:gridCol w="1370872"/>
                <a:gridCol w="1442939"/>
                <a:gridCol w="957580"/>
                <a:gridCol w="887730"/>
                <a:gridCol w="1079036"/>
              </a:tblGrid>
              <a:tr h="22288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2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Tipo de Uso</a:t>
                      </a:r>
                      <a:endParaRPr kumimoji="0" lang="pt-B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DB4E3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2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PPU</a:t>
                      </a:r>
                      <a:endParaRPr kumimoji="0" lang="pt-B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DB4E3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2400" baseline="0" dirty="0" smtClean="0">
                          <a:latin typeface="Helvetica"/>
                        </a:rPr>
                        <a:t>Unidade</a:t>
                      </a:r>
                      <a:endParaRPr kumimoji="0" lang="pt-B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DB4E3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2400" baseline="0" dirty="0" smtClean="0">
                          <a:latin typeface="Helvetica"/>
                        </a:rPr>
                        <a:t>Valor</a:t>
                      </a:r>
                      <a:endParaRPr kumimoji="0" lang="pt-B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DB4E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DB4E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DB4E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DB4E3"/>
                    </a:solidFill>
                  </a:tcPr>
                </a:tc>
              </a:tr>
              <a:tr h="36512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2000" kern="1200" baseline="0" dirty="0" smtClean="0">
                          <a:solidFill>
                            <a:schemeClr val="tx1"/>
                          </a:solidFill>
                          <a:latin typeface="Helvetica"/>
                          <a:ea typeface="+mn-ea"/>
                          <a:cs typeface="+mn-cs"/>
                        </a:rPr>
                        <a:t>2011/2012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2000" kern="1200" baseline="0" dirty="0" smtClean="0">
                          <a:solidFill>
                            <a:schemeClr val="tx1"/>
                          </a:solidFill>
                          <a:latin typeface="Helvetica"/>
                          <a:ea typeface="+mn-ea"/>
                          <a:cs typeface="+mn-cs"/>
                        </a:rPr>
                        <a:t>2013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2000" kern="1200" baseline="0" dirty="0" smtClean="0">
                          <a:solidFill>
                            <a:schemeClr val="tx1"/>
                          </a:solidFill>
                          <a:latin typeface="Helvetica"/>
                          <a:ea typeface="+mn-ea"/>
                          <a:cs typeface="+mn-cs"/>
                        </a:rPr>
                        <a:t>2014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2000" kern="1200" baseline="0" dirty="0" smtClean="0">
                          <a:solidFill>
                            <a:schemeClr val="tx1"/>
                          </a:solidFill>
                          <a:latin typeface="Helvetica"/>
                          <a:ea typeface="+mn-ea"/>
                          <a:cs typeface="+mn-cs"/>
                        </a:rPr>
                        <a:t>2015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DB4E3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l"/>
                      <a:r>
                        <a:rPr lang="pt-BR" sz="2000" baseline="0" dirty="0" smtClean="0">
                          <a:latin typeface="Helvetica"/>
                        </a:rPr>
                        <a:t>Captação de água superficial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2000" baseline="0" dirty="0" smtClean="0">
                          <a:latin typeface="Helvetica"/>
                        </a:rPr>
                        <a:t>PPU </a:t>
                      </a:r>
                      <a:r>
                        <a:rPr lang="pt-BR" sz="1400" baseline="0" dirty="0" err="1" smtClean="0">
                          <a:latin typeface="Helvetica"/>
                        </a:rPr>
                        <a:t>cap</a:t>
                      </a:r>
                      <a:endParaRPr kumimoji="0" 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2000" baseline="0" dirty="0" smtClean="0">
                          <a:latin typeface="Helvetica"/>
                        </a:rPr>
                        <a:t>R$/m3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2000" kern="1200" baseline="0" dirty="0" smtClean="0">
                          <a:solidFill>
                            <a:schemeClr val="tx1"/>
                          </a:solidFill>
                          <a:latin typeface="Helvetica"/>
                          <a:ea typeface="+mn-ea"/>
                          <a:cs typeface="+mn-cs"/>
                        </a:rPr>
                        <a:t>0,018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2000" kern="1200" baseline="0" dirty="0" smtClean="0">
                          <a:solidFill>
                            <a:schemeClr val="tx1"/>
                          </a:solidFill>
                          <a:latin typeface="Helvetica"/>
                          <a:ea typeface="+mn-ea"/>
                          <a:cs typeface="+mn-cs"/>
                        </a:rPr>
                        <a:t>0,021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2000" kern="1200" baseline="0" dirty="0" smtClean="0">
                          <a:solidFill>
                            <a:schemeClr val="tx1"/>
                          </a:solidFill>
                          <a:latin typeface="Helvetica"/>
                          <a:ea typeface="+mn-ea"/>
                          <a:cs typeface="+mn-cs"/>
                        </a:rPr>
                        <a:t>0,024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2000" kern="1200" baseline="0" dirty="0" smtClean="0">
                          <a:solidFill>
                            <a:schemeClr val="tx1"/>
                          </a:solidFill>
                          <a:latin typeface="Helvetica"/>
                          <a:ea typeface="+mn-ea"/>
                          <a:cs typeface="+mn-cs"/>
                        </a:rPr>
                        <a:t>0,030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</a:tr>
              <a:tr h="315913">
                <a:tc>
                  <a:txBody>
                    <a:bodyPr/>
                    <a:lstStyle/>
                    <a:p>
                      <a:pPr algn="l"/>
                      <a:r>
                        <a:rPr lang="pt-BR" sz="2000" baseline="0" dirty="0" smtClean="0">
                          <a:latin typeface="Helvetica"/>
                        </a:rPr>
                        <a:t>Lançamento de carga orgânica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2000" baseline="0" dirty="0" smtClean="0">
                          <a:latin typeface="Helvetica"/>
                        </a:rPr>
                        <a:t>PPU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1400" baseline="0" dirty="0" err="1" smtClean="0">
                          <a:latin typeface="Helvetica"/>
                        </a:rPr>
                        <a:t>lanç</a:t>
                      </a:r>
                      <a:endParaRPr kumimoji="0" 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2000" baseline="0" dirty="0" smtClean="0">
                          <a:latin typeface="Helvetica"/>
                        </a:rPr>
                        <a:t>R$/Kg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2000" kern="1200" baseline="0" dirty="0" smtClean="0">
                          <a:solidFill>
                            <a:schemeClr val="tx1"/>
                          </a:solidFill>
                          <a:latin typeface="Helvetica"/>
                          <a:ea typeface="+mn-ea"/>
                          <a:cs typeface="+mn-cs"/>
                        </a:rPr>
                        <a:t>0,100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2000" kern="1200" baseline="0" dirty="0" smtClean="0">
                          <a:solidFill>
                            <a:schemeClr val="tx1"/>
                          </a:solidFill>
                          <a:latin typeface="Helvetica"/>
                          <a:ea typeface="+mn-ea"/>
                          <a:cs typeface="+mn-cs"/>
                        </a:rPr>
                        <a:t>0,120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2000" kern="1200" baseline="0" dirty="0" smtClean="0">
                          <a:solidFill>
                            <a:schemeClr val="tx1"/>
                          </a:solidFill>
                          <a:latin typeface="Helvetica"/>
                          <a:ea typeface="+mn-ea"/>
                          <a:cs typeface="+mn-cs"/>
                        </a:rPr>
                        <a:t>0,150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2000" kern="1200" baseline="0" dirty="0" smtClean="0">
                          <a:solidFill>
                            <a:schemeClr val="tx1"/>
                          </a:solidFill>
                          <a:latin typeface="Helvetica"/>
                          <a:ea typeface="+mn-ea"/>
                          <a:cs typeface="+mn-cs"/>
                        </a:rPr>
                        <a:t>0,160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</a:tr>
              <a:tr h="808038">
                <a:tc>
                  <a:txBody>
                    <a:bodyPr/>
                    <a:lstStyle/>
                    <a:p>
                      <a:pPr algn="l"/>
                      <a:r>
                        <a:rPr lang="pt-BR" sz="2000" baseline="0" dirty="0" smtClean="0">
                          <a:latin typeface="Helvetica"/>
                        </a:rPr>
                        <a:t>Transposição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000" baseline="0" dirty="0" smtClean="0">
                          <a:latin typeface="Helvetica"/>
                        </a:rPr>
                        <a:t>PPU</a:t>
                      </a:r>
                    </a:p>
                    <a:p>
                      <a:pPr algn="l"/>
                      <a:r>
                        <a:rPr lang="pt-BR" sz="1400" baseline="0" dirty="0" err="1" smtClean="0">
                          <a:latin typeface="Helvetica"/>
                        </a:rPr>
                        <a:t>transp</a:t>
                      </a:r>
                      <a:endParaRPr kumimoji="0" 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2000" baseline="0" dirty="0" smtClean="0">
                          <a:latin typeface="Helvetica"/>
                        </a:rPr>
                        <a:t>R$/m3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2000" kern="1200" baseline="0" dirty="0" smtClean="0">
                          <a:solidFill>
                            <a:schemeClr val="tx1"/>
                          </a:solidFill>
                          <a:latin typeface="Helvetica"/>
                          <a:ea typeface="+mn-ea"/>
                          <a:cs typeface="+mn-cs"/>
                        </a:rPr>
                        <a:t>0,022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2000" kern="1200" baseline="0" dirty="0" smtClean="0">
                          <a:solidFill>
                            <a:schemeClr val="tx1"/>
                          </a:solidFill>
                          <a:latin typeface="Helvetica"/>
                          <a:ea typeface="+mn-ea"/>
                          <a:cs typeface="+mn-cs"/>
                        </a:rPr>
                        <a:t>0,027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2000" kern="1200" baseline="0" dirty="0" smtClean="0">
                          <a:solidFill>
                            <a:schemeClr val="tx1"/>
                          </a:solidFill>
                          <a:latin typeface="Helvetica"/>
                          <a:ea typeface="+mn-ea"/>
                          <a:cs typeface="+mn-cs"/>
                        </a:rPr>
                        <a:t>0,031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2000" kern="1200" baseline="0" dirty="0" smtClean="0">
                          <a:solidFill>
                            <a:schemeClr val="tx1"/>
                          </a:solidFill>
                          <a:latin typeface="Helvetica"/>
                          <a:ea typeface="+mn-ea"/>
                          <a:cs typeface="+mn-cs"/>
                        </a:rPr>
                        <a:t>0,040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</a:tr>
            </a:tbl>
          </a:graphicData>
        </a:graphic>
      </p:graphicFrame>
      <p:sp>
        <p:nvSpPr>
          <p:cNvPr id="59437" name="CaixaDeTexto 3"/>
          <p:cNvSpPr txBox="1">
            <a:spLocks noChangeArrowheads="1"/>
          </p:cNvSpPr>
          <p:nvPr/>
        </p:nvSpPr>
        <p:spPr bwMode="auto">
          <a:xfrm>
            <a:off x="285750" y="1000125"/>
            <a:ext cx="620077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3200">
                <a:solidFill>
                  <a:srgbClr val="FFFF00"/>
                </a:solidFill>
              </a:rPr>
              <a:t>Bacia do Rio Doce </a:t>
            </a:r>
          </a:p>
          <a:p>
            <a:r>
              <a:rPr lang="pt-BR" sz="3200">
                <a:solidFill>
                  <a:srgbClr val="FFFF00"/>
                </a:solidFill>
              </a:rPr>
              <a:t>Preços Públicos Unitários (PPU) </a:t>
            </a:r>
          </a:p>
          <a:p>
            <a:r>
              <a:rPr lang="pt-BR" sz="3200">
                <a:solidFill>
                  <a:srgbClr val="FFFF00"/>
                </a:solidFill>
              </a:rPr>
              <a:t>- DN </a:t>
            </a:r>
            <a:r>
              <a:rPr lang="pt-BR" sz="3200" b="1">
                <a:solidFill>
                  <a:srgbClr val="FFFF00"/>
                </a:solidFill>
              </a:rPr>
              <a:t>nº 26 Março/2011</a:t>
            </a:r>
            <a:endParaRPr lang="pt-BR" sz="320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CaixaDeTexto 1"/>
          <p:cNvSpPr txBox="1">
            <a:spLocks noChangeArrowheads="1"/>
          </p:cNvSpPr>
          <p:nvPr/>
        </p:nvSpPr>
        <p:spPr bwMode="auto">
          <a:xfrm>
            <a:off x="285750" y="3000375"/>
            <a:ext cx="8694738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sz="2400" b="1" dirty="0">
                <a:solidFill>
                  <a:schemeClr val="bg1"/>
                </a:solidFill>
              </a:rPr>
              <a:t>Art. 2º Os valores dos Preços Públicos Unitários de cobrança </a:t>
            </a:r>
            <a:r>
              <a:rPr lang="pt-BR" sz="2400" dirty="0">
                <a:solidFill>
                  <a:schemeClr val="bg1"/>
                </a:solidFill>
              </a:rPr>
              <a:t>serão</a:t>
            </a:r>
            <a:r>
              <a:rPr lang="pt-BR" sz="2400" b="1" dirty="0">
                <a:solidFill>
                  <a:srgbClr val="FFFF00"/>
                </a:solidFill>
              </a:rPr>
              <a:t> alterados conforme a progressividade </a:t>
            </a:r>
            <a:r>
              <a:rPr lang="pt-BR" sz="2400" dirty="0">
                <a:solidFill>
                  <a:schemeClr val="bg1"/>
                </a:solidFill>
              </a:rPr>
              <a:t>estabelecida no artigo 1</a:t>
            </a:r>
            <a:r>
              <a:rPr lang="pt-BR" sz="2400" b="1" dirty="0">
                <a:solidFill>
                  <a:schemeClr val="bg1"/>
                </a:solidFill>
              </a:rPr>
              <a:t>º deste anexo </a:t>
            </a:r>
            <a:r>
              <a:rPr lang="pt-BR" sz="2400" b="1" i="1" dirty="0">
                <a:solidFill>
                  <a:srgbClr val="FFFF00"/>
                </a:solidFill>
              </a:rPr>
              <a:t>se houver desembolso dos recursos arrecadados com a cobrança compatível com a correspondente meta definida para o ano anterior no contrato de gestão</a:t>
            </a:r>
            <a:r>
              <a:rPr lang="pt-BR" sz="2400" dirty="0">
                <a:solidFill>
                  <a:schemeClr val="bg1"/>
                </a:solidFill>
              </a:rPr>
              <a:t> celebrado entre a entidade </a:t>
            </a:r>
            <a:r>
              <a:rPr lang="pt-BR" sz="2400" dirty="0" err="1">
                <a:solidFill>
                  <a:schemeClr val="bg1"/>
                </a:solidFill>
              </a:rPr>
              <a:t>delegatária</a:t>
            </a:r>
            <a:r>
              <a:rPr lang="pt-BR" sz="2400" dirty="0">
                <a:solidFill>
                  <a:schemeClr val="bg1"/>
                </a:solidFill>
              </a:rPr>
              <a:t> de funções de agência de água da bacia e a ANA, bem como atendimento das metas previstas no art. 8</a:t>
            </a:r>
            <a:r>
              <a:rPr lang="pt-BR" sz="2400" b="1" dirty="0">
                <a:solidFill>
                  <a:schemeClr val="bg1"/>
                </a:solidFill>
              </a:rPr>
              <a:t>º do Anexo I.</a:t>
            </a:r>
            <a:endParaRPr lang="pt-BR" sz="2400" dirty="0">
              <a:solidFill>
                <a:schemeClr val="bg1"/>
              </a:solidFill>
            </a:endParaRPr>
          </a:p>
        </p:txBody>
      </p:sp>
      <p:sp>
        <p:nvSpPr>
          <p:cNvPr id="60418" name="CaixaDeTexto 2"/>
          <p:cNvSpPr txBox="1">
            <a:spLocks noChangeArrowheads="1"/>
          </p:cNvSpPr>
          <p:nvPr/>
        </p:nvSpPr>
        <p:spPr bwMode="auto">
          <a:xfrm>
            <a:off x="285750" y="620713"/>
            <a:ext cx="6142038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3200">
                <a:solidFill>
                  <a:srgbClr val="FFFF00"/>
                </a:solidFill>
              </a:rPr>
              <a:t>Bacia do Rio Doce </a:t>
            </a:r>
          </a:p>
          <a:p>
            <a:r>
              <a:rPr lang="pt-BR" sz="3200">
                <a:solidFill>
                  <a:srgbClr val="FFFF00"/>
                </a:solidFill>
              </a:rPr>
              <a:t>Preços Públicos Unitários (PPU) </a:t>
            </a:r>
          </a:p>
          <a:p>
            <a:r>
              <a:rPr lang="pt-BR" sz="3200">
                <a:solidFill>
                  <a:srgbClr val="FFFF00"/>
                </a:solidFill>
              </a:rPr>
              <a:t>- DN </a:t>
            </a:r>
            <a:r>
              <a:rPr lang="pt-BR" sz="3200" b="1">
                <a:solidFill>
                  <a:srgbClr val="FFFF00"/>
                </a:solidFill>
              </a:rPr>
              <a:t>nº 26 Março/2011</a:t>
            </a:r>
            <a:endParaRPr lang="pt-BR" sz="320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285750" y="1214422"/>
            <a:ext cx="8501063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hangingPunct="0">
              <a:spcBef>
                <a:spcPct val="20000"/>
              </a:spcBef>
            </a:pPr>
            <a:r>
              <a:rPr lang="pt-BR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AGÊNCIAS DE BACIA </a:t>
            </a: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endParaRPr lang="pt-BR" sz="3200" dirty="0" smtClean="0">
              <a:solidFill>
                <a:schemeClr val="bg1"/>
              </a:solidFill>
              <a:latin typeface="+mn-lt"/>
            </a:endParaRP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pt-BR" sz="3200" dirty="0" smtClean="0">
                <a:solidFill>
                  <a:schemeClr val="bg1"/>
                </a:solidFill>
                <a:latin typeface="+mn-lt"/>
              </a:rPr>
              <a:t>Art. 53, (Lei 9.433/1997) prazo o Poder Executivo encaminhar projeto de lei dispondo sobre criação das Agências de Água</a:t>
            </a: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endParaRPr lang="pt-BR" sz="3200" dirty="0" smtClean="0">
              <a:solidFill>
                <a:schemeClr val="bg1"/>
              </a:solidFill>
              <a:latin typeface="+mn-lt"/>
            </a:endParaRP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pt-BR" sz="3200" dirty="0" smtClean="0">
                <a:solidFill>
                  <a:schemeClr val="bg1"/>
                </a:solidFill>
                <a:latin typeface="+mn-lt"/>
              </a:rPr>
              <a:t>PL 1616 - 10 anos de tramitação / muitos apensos / difícil saneamento</a:t>
            </a:r>
          </a:p>
          <a:p>
            <a:pPr marL="342900" indent="-342900" algn="l" eaLnBrk="0" hangingPunct="0">
              <a:spcBef>
                <a:spcPct val="20000"/>
              </a:spcBef>
              <a:buFont typeface="Arial" charset="0"/>
              <a:buChar char="•"/>
            </a:pPr>
            <a:endParaRPr lang="pt-BR" sz="3200" dirty="0" smtClean="0">
              <a:solidFill>
                <a:schemeClr val="bg1"/>
              </a:solidFill>
              <a:latin typeface="+mn-lt"/>
            </a:endParaRPr>
          </a:p>
          <a:p>
            <a:pPr marL="342900" indent="-342900" algn="l" eaLnBrk="0" hangingPunct="0">
              <a:spcBef>
                <a:spcPct val="20000"/>
              </a:spcBef>
              <a:buFont typeface="Arial" charset="0"/>
              <a:buChar char="•"/>
            </a:pPr>
            <a:endParaRPr lang="pt-BR" sz="3200" dirty="0" smtClean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285750" y="1142984"/>
            <a:ext cx="8501063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pt-BR" sz="3200" dirty="0" smtClean="0">
                <a:solidFill>
                  <a:schemeClr val="bg1"/>
                </a:solidFill>
                <a:latin typeface="+mn-lt"/>
              </a:rPr>
              <a:t>Lei 9.984/2000 autoriza a ANA a delegar competência de Agência mediante contrato de gestão (Lei 10.881/2004) </a:t>
            </a:r>
          </a:p>
          <a:p>
            <a:pPr marL="342900" lvl="0" indent="-342900" algn="l" eaLnBrk="0" hangingPunct="0">
              <a:spcBef>
                <a:spcPct val="20000"/>
              </a:spcBef>
              <a:defRPr/>
            </a:pPr>
            <a:endParaRPr lang="pt-BR" sz="1200" dirty="0" smtClean="0">
              <a:solidFill>
                <a:schemeClr val="bg1"/>
              </a:solidFill>
              <a:latin typeface="+mn-lt"/>
            </a:endParaRPr>
          </a:p>
          <a:p>
            <a:pPr marL="800100" lvl="1" indent="-342900" algn="l" eaLnBrk="0" hangingPunct="0">
              <a:spcBef>
                <a:spcPct val="20000"/>
              </a:spcBef>
            </a:pPr>
            <a:r>
              <a:rPr lang="pt-BR" sz="2800" u="sng" dirty="0" smtClean="0">
                <a:solidFill>
                  <a:schemeClr val="bg1"/>
                </a:solidFill>
                <a:latin typeface="+mn-lt"/>
              </a:rPr>
              <a:t>Condições: </a:t>
            </a:r>
          </a:p>
          <a:p>
            <a:pPr marL="800100" lvl="1" indent="-342900" algn="l" eaLnBrk="0" hangingPunct="0">
              <a:spcBef>
                <a:spcPct val="20000"/>
              </a:spcBef>
            </a:pPr>
            <a:r>
              <a:rPr lang="pt-BR" sz="2800" dirty="0" smtClean="0">
                <a:solidFill>
                  <a:schemeClr val="bg1"/>
                </a:solidFill>
                <a:latin typeface="+mn-lt"/>
              </a:rPr>
              <a:t>		(i) a existência do Comitê</a:t>
            </a:r>
          </a:p>
          <a:p>
            <a:pPr marL="342900" lvl="1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pt-BR" sz="2800" dirty="0" smtClean="0">
                <a:solidFill>
                  <a:schemeClr val="bg1"/>
                </a:solidFill>
                <a:latin typeface="+mn-lt"/>
              </a:rPr>
              <a:t>	(ii) comprovada viabilidade financeira via cobrança 	pelo uso da água em sua área de atuação (Lei 	9.433/97, </a:t>
            </a:r>
            <a:r>
              <a:rPr lang="pt-BR" sz="2800" dirty="0" err="1" smtClean="0">
                <a:solidFill>
                  <a:schemeClr val="bg1"/>
                </a:solidFill>
                <a:latin typeface="+mn-lt"/>
              </a:rPr>
              <a:t>art</a:t>
            </a:r>
            <a:r>
              <a:rPr lang="pt-BR" sz="2800" dirty="0" smtClean="0">
                <a:solidFill>
                  <a:schemeClr val="bg1"/>
                </a:solidFill>
                <a:latin typeface="+mn-lt"/>
              </a:rPr>
              <a:t> 42° e 43°).</a:t>
            </a:r>
          </a:p>
          <a:p>
            <a:pPr marL="342900" lvl="1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endParaRPr lang="pt-BR" sz="1100" dirty="0" smtClean="0">
              <a:solidFill>
                <a:schemeClr val="bg1"/>
              </a:solidFill>
              <a:latin typeface="+mn-lt"/>
            </a:endParaRP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pt-BR" sz="3200" dirty="0" smtClean="0">
                <a:solidFill>
                  <a:schemeClr val="bg1"/>
                </a:solidFill>
                <a:latin typeface="+mn-lt"/>
              </a:rPr>
              <a:t>Agência de Bacia  X Entidade </a:t>
            </a:r>
            <a:r>
              <a:rPr lang="pt-BR" sz="3200" dirty="0" err="1" smtClean="0">
                <a:solidFill>
                  <a:schemeClr val="bg1"/>
                </a:solidFill>
                <a:latin typeface="+mn-lt"/>
              </a:rPr>
              <a:t>Delegatária</a:t>
            </a:r>
            <a:endParaRPr lang="pt-BR" sz="3200" dirty="0" smtClean="0">
              <a:solidFill>
                <a:schemeClr val="bg1"/>
              </a:solidFill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pt-B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285750" y="1428736"/>
            <a:ext cx="8501063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pt-BR" sz="3600" u="sng" dirty="0" smtClean="0">
                <a:solidFill>
                  <a:schemeClr val="bg1"/>
                </a:solidFill>
              </a:rPr>
              <a:t>Predominância</a:t>
            </a:r>
            <a:r>
              <a:rPr lang="pt-BR" sz="3600" dirty="0" smtClean="0">
                <a:solidFill>
                  <a:schemeClr val="bg1"/>
                </a:solidFill>
              </a:rPr>
              <a:t> - associação de usuários, com estrutura semelhante a das organizações civis de interesse público</a:t>
            </a:r>
          </a:p>
          <a:p>
            <a:pPr marL="342900" lvl="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endParaRPr kumimoji="0" lang="pt-BR" sz="36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pt-BR" sz="3600" u="sng" dirty="0" smtClean="0">
                <a:solidFill>
                  <a:schemeClr val="bg1"/>
                </a:solidFill>
                <a:latin typeface="+mn-lt"/>
              </a:rPr>
              <a:t>Bacia dos Rios PCJ </a:t>
            </a:r>
            <a:r>
              <a:rPr lang="pt-BR" sz="3600" dirty="0" smtClean="0">
                <a:solidFill>
                  <a:schemeClr val="bg1"/>
                </a:solidFill>
                <a:latin typeface="+mn-lt"/>
              </a:rPr>
              <a:t>– Inova – Fundação </a:t>
            </a:r>
            <a:r>
              <a:rPr lang="pt-BR" sz="3600" dirty="0" smtClean="0">
                <a:solidFill>
                  <a:schemeClr val="bg1"/>
                </a:solidFill>
                <a:latin typeface="+mn-lt"/>
              </a:rPr>
              <a:t>com </a:t>
            </a:r>
            <a:r>
              <a:rPr lang="pt-BR" sz="3600" dirty="0" smtClean="0">
                <a:solidFill>
                  <a:schemeClr val="bg1"/>
                </a:solidFill>
                <a:latin typeface="+mn-lt"/>
              </a:rPr>
              <a:t>a participação do Estado de São Paulo (executa a cobrança)</a:t>
            </a:r>
            <a:endParaRPr kumimoji="0" lang="pt-BR" sz="36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285750" y="1428736"/>
            <a:ext cx="8501063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pt-BR" sz="3200" dirty="0" smtClean="0">
                <a:solidFill>
                  <a:schemeClr val="bg1"/>
                </a:solidFill>
              </a:rPr>
              <a:t>Modelo – entidade privada sujeita aos controles aplicados à Administração Pública – limitações burocráticas</a:t>
            </a:r>
          </a:p>
          <a:p>
            <a:pPr marL="342900" lvl="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endParaRPr lang="pt-BR" sz="3200" dirty="0" smtClean="0">
              <a:solidFill>
                <a:schemeClr val="bg1"/>
              </a:solidFill>
            </a:endParaRPr>
          </a:p>
          <a:p>
            <a:pPr marL="342900" lvl="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pt-BR" sz="3200" dirty="0" smtClean="0">
                <a:solidFill>
                  <a:schemeClr val="bg1"/>
                </a:solidFill>
              </a:rPr>
              <a:t>Eficiência - gestão dos recursos da cobrança - comprometida</a:t>
            </a:r>
          </a:p>
          <a:p>
            <a:pPr marL="342900" lvl="0" indent="-342900" algn="just" eaLnBrk="0" hangingPunct="0">
              <a:spcBef>
                <a:spcPct val="20000"/>
              </a:spcBef>
            </a:pPr>
            <a:endParaRPr lang="pt-BR" sz="3200" dirty="0" smtClean="0">
              <a:solidFill>
                <a:schemeClr val="bg1"/>
              </a:solidFill>
            </a:endParaRPr>
          </a:p>
          <a:p>
            <a:pPr marL="342900" lvl="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pt-BR" sz="3200" dirty="0" smtClean="0">
                <a:solidFill>
                  <a:schemeClr val="bg1"/>
                </a:solidFill>
              </a:rPr>
              <a:t>Eficiência administrativa é foco – modelo jurídico deve criar as condições formais</a:t>
            </a:r>
          </a:p>
          <a:p>
            <a:pPr marL="342900" lvl="0" indent="-342900" algn="l" eaLnBrk="0" hangingPunct="0">
              <a:spcBef>
                <a:spcPct val="20000"/>
              </a:spcBef>
              <a:buFont typeface="Arial" charset="0"/>
              <a:buChar char="•"/>
            </a:pPr>
            <a:endParaRPr kumimoji="0" lang="pt-BR" sz="3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 algn="l" eaLnBrk="0" hangingPunct="0">
              <a:spcBef>
                <a:spcPct val="20000"/>
              </a:spcBef>
              <a:buFont typeface="Arial" charset="0"/>
              <a:buChar char="•"/>
            </a:pPr>
            <a:endParaRPr kumimoji="0" lang="pt-B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1571625"/>
            <a:ext cx="8501063" cy="4605338"/>
          </a:xfrm>
        </p:spPr>
        <p:txBody>
          <a:bodyPr/>
          <a:lstStyle/>
          <a:p>
            <a:pPr algn="just"/>
            <a:r>
              <a:rPr lang="pt-BR" sz="2800" dirty="0" smtClean="0">
                <a:solidFill>
                  <a:schemeClr val="bg1"/>
                </a:solidFill>
              </a:rPr>
              <a:t>Priorizar a superação aos entraves estruturais e operacionais relacionados à aplicação dos recursos já arrecadados  antes de colocar em pauta incremento de receita</a:t>
            </a:r>
            <a:r>
              <a:rPr lang="pt-BR" sz="2800" dirty="0" smtClean="0">
                <a:solidFill>
                  <a:schemeClr val="bg1"/>
                </a:solidFill>
              </a:rPr>
              <a:t>;</a:t>
            </a:r>
          </a:p>
          <a:p>
            <a:pPr algn="just">
              <a:buNone/>
            </a:pPr>
            <a:endParaRPr lang="pt-BR" sz="2800" dirty="0" smtClean="0">
              <a:solidFill>
                <a:schemeClr val="bg1"/>
              </a:solidFill>
            </a:endParaRPr>
          </a:p>
          <a:p>
            <a:pPr algn="just"/>
            <a:r>
              <a:rPr lang="pt-BR" sz="2800" dirty="0" smtClean="0">
                <a:solidFill>
                  <a:schemeClr val="bg1"/>
                </a:solidFill>
              </a:rPr>
              <a:t>Pressionar pela modelagem do setor de saneamento – um modelo que permita um sistema autônomo de financiamento do setor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14313" y="0"/>
            <a:ext cx="4286250" cy="11525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1" i="0" u="none" strike="noStrike" kern="120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Desafios para a Gestão das Águas</a:t>
            </a:r>
            <a:endParaRPr kumimoji="0" lang="pt-BR" sz="4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marL="609600" indent="-609600" algn="ctr">
              <a:buFontTx/>
              <a:buNone/>
            </a:pPr>
            <a:endParaRPr lang="pt-BR" i="1" dirty="0" smtClean="0"/>
          </a:p>
          <a:p>
            <a:pPr marL="609600" indent="-609600" algn="ctr">
              <a:buFontTx/>
              <a:buNone/>
            </a:pPr>
            <a:endParaRPr lang="pt-BR" sz="4400" i="1" dirty="0" smtClean="0"/>
          </a:p>
          <a:p>
            <a:pPr marL="609600" indent="-609600" algn="ctr">
              <a:buFontTx/>
              <a:buNone/>
            </a:pPr>
            <a:r>
              <a:rPr lang="pt-BR" sz="4400" b="1" i="1" dirty="0" smtClean="0">
                <a:solidFill>
                  <a:schemeClr val="bg1"/>
                </a:solidFill>
              </a:rPr>
              <a:t>Setor industrial na agenda de </a:t>
            </a:r>
          </a:p>
          <a:p>
            <a:pPr marL="609600" indent="-609600" algn="ctr">
              <a:buFontTx/>
              <a:buNone/>
            </a:pPr>
            <a:r>
              <a:rPr lang="pt-BR" sz="4400" b="1" i="1" dirty="0" smtClean="0">
                <a:solidFill>
                  <a:schemeClr val="bg1"/>
                </a:solidFill>
              </a:rPr>
              <a:t>recursos hídricos</a:t>
            </a:r>
          </a:p>
          <a:p>
            <a:pPr marL="609600" indent="-609600" algn="ctr">
              <a:buFontTx/>
              <a:buNone/>
            </a:pPr>
            <a:endParaRPr lang="pt-BR" sz="4400" b="1" i="1" dirty="0" smtClean="0">
              <a:solidFill>
                <a:schemeClr val="bg1"/>
              </a:solidFill>
            </a:endParaRPr>
          </a:p>
          <a:p>
            <a:pPr marL="609600" indent="-609600" algn="ctr">
              <a:buFontTx/>
              <a:buNone/>
            </a:pPr>
            <a:endParaRPr lang="pt-BR" dirty="0" smtClean="0"/>
          </a:p>
          <a:p>
            <a:pPr marL="609600" indent="-609600" algn="ctr">
              <a:buFontTx/>
              <a:buNone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1966913"/>
            <a:ext cx="8501063" cy="4605337"/>
          </a:xfrm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Condições atrativas para o acesso aos recursos da cobrança pelo setor privado</a:t>
            </a:r>
          </a:p>
          <a:p>
            <a:endParaRPr lang="pt-BR" sz="1200" dirty="0" smtClean="0">
              <a:solidFill>
                <a:schemeClr val="bg1"/>
              </a:solidFill>
            </a:endParaRPr>
          </a:p>
          <a:p>
            <a:r>
              <a:rPr lang="pt-BR" dirty="0" smtClean="0">
                <a:solidFill>
                  <a:schemeClr val="bg1"/>
                </a:solidFill>
              </a:rPr>
              <a:t>Viabilizar a formação de fundos – empréstimos reembolsáveis (alguns casos, juro subsidiado)</a:t>
            </a:r>
          </a:p>
          <a:p>
            <a:pPr>
              <a:buFont typeface="Arial" charset="0"/>
              <a:buNone/>
            </a:pPr>
            <a:endParaRPr lang="pt-BR" sz="1200" dirty="0" smtClean="0">
              <a:solidFill>
                <a:schemeClr val="bg1"/>
              </a:solidFill>
            </a:endParaRPr>
          </a:p>
          <a:p>
            <a:r>
              <a:rPr lang="pt-BR" dirty="0" smtClean="0">
                <a:solidFill>
                  <a:schemeClr val="bg1"/>
                </a:solidFill>
              </a:rPr>
              <a:t>Maior agilidade e eficiência das agências de água e da governança Agências/Comitês de Bacia/Órgãos Gestores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14313" y="0"/>
            <a:ext cx="4286250" cy="11525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Desafios para a Gestão das Águas</a:t>
            </a:r>
            <a:endParaRPr kumimoji="0" lang="pt-BR" sz="4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916832"/>
            <a:ext cx="8605589" cy="4668837"/>
          </a:xfrm>
        </p:spPr>
        <p:txBody>
          <a:bodyPr/>
          <a:lstStyle/>
          <a:p>
            <a:pPr algn="just">
              <a:buNone/>
            </a:pPr>
            <a:r>
              <a:rPr lang="pt-BR" sz="2800" i="1" dirty="0" smtClean="0">
                <a:solidFill>
                  <a:schemeClr val="bg1"/>
                </a:solidFill>
              </a:rPr>
              <a:t>	Complementa dispositivos da Lei nº 9.433, de 8 de janeiro de 1997, no que se refere a planos estaduais de recursos, destinação do resultado da cobrança pelo uso de recursos hídricos e competências das Agências de Água</a:t>
            </a:r>
            <a:endParaRPr lang="pt-BR" sz="2800" dirty="0" smtClean="0"/>
          </a:p>
          <a:p>
            <a:pPr>
              <a:buNone/>
            </a:pPr>
            <a:endParaRPr lang="pt-BR" sz="2800" dirty="0" smtClean="0"/>
          </a:p>
          <a:p>
            <a:r>
              <a:rPr lang="pt-BR" sz="2800" dirty="0" smtClean="0">
                <a:solidFill>
                  <a:srgbClr val="FFFF00"/>
                </a:solidFill>
              </a:rPr>
              <a:t>MÉRITO DO TEMA: aborda aspectos fundamentais para o atual estágio de implementação da política nacional de recursos hídricos;</a:t>
            </a:r>
          </a:p>
          <a:p>
            <a:pPr>
              <a:buNone/>
            </a:pPr>
            <a:endParaRPr lang="pt-BR" sz="2400" dirty="0" smtClean="0">
              <a:solidFill>
                <a:srgbClr val="FFFF00"/>
              </a:solidFill>
            </a:endParaRPr>
          </a:p>
          <a:p>
            <a:endParaRPr lang="pt-BR" sz="2400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357188"/>
            <a:ext cx="5214938" cy="8397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pt-BR" sz="4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323528" y="332656"/>
            <a:ext cx="5184576" cy="1311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l" eaLnBrk="0" hangingPunct="0">
              <a:spcBef>
                <a:spcPct val="20000"/>
              </a:spcBef>
            </a:pPr>
            <a:r>
              <a:rPr lang="pt-BR" sz="3600" b="1" dirty="0" smtClean="0">
                <a:solidFill>
                  <a:srgbClr val="FFFF00"/>
                </a:solidFill>
                <a:latin typeface="Calibri"/>
              </a:rPr>
              <a:t>PROJETO DE LEI </a:t>
            </a:r>
          </a:p>
          <a:p>
            <a:pPr marL="342900" lvl="0" indent="-342900" algn="l" eaLnBrk="0" hangingPunct="0">
              <a:spcBef>
                <a:spcPct val="20000"/>
              </a:spcBef>
            </a:pPr>
            <a:r>
              <a:rPr lang="pt-BR" sz="3600" b="1" dirty="0" smtClean="0">
                <a:solidFill>
                  <a:srgbClr val="FFFF00"/>
                </a:solidFill>
                <a:latin typeface="Calibri"/>
              </a:rPr>
              <a:t>N</a:t>
            </a:r>
            <a:r>
              <a:rPr lang="pt-BR" sz="3600" b="1" u="sng" baseline="30000" dirty="0" smtClean="0">
                <a:solidFill>
                  <a:srgbClr val="FFFF00"/>
                </a:solidFill>
                <a:latin typeface="Calibri"/>
              </a:rPr>
              <a:t>o</a:t>
            </a:r>
            <a:r>
              <a:rPr lang="pt-BR" sz="3600" b="1" dirty="0" smtClean="0">
                <a:solidFill>
                  <a:srgbClr val="FFFF00"/>
                </a:solidFill>
                <a:latin typeface="Calibri"/>
              </a:rPr>
              <a:t> 29/2011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916832"/>
            <a:ext cx="8605589" cy="4668837"/>
          </a:xfrm>
        </p:spPr>
        <p:txBody>
          <a:bodyPr/>
          <a:lstStyle/>
          <a:p>
            <a:r>
              <a:rPr lang="pt-BR" dirty="0" smtClean="0">
                <a:solidFill>
                  <a:srgbClr val="FFFF00"/>
                </a:solidFill>
              </a:rPr>
              <a:t>Vinculação: </a:t>
            </a:r>
          </a:p>
          <a:p>
            <a:pPr lvl="1" algn="just"/>
            <a:r>
              <a:rPr lang="pt-BR" sz="2400" dirty="0" smtClean="0">
                <a:solidFill>
                  <a:srgbClr val="FFFF00"/>
                </a:solidFill>
              </a:rPr>
              <a:t>Planos Estaduais de Recursos Hídricos ao recebimento de dotações orçamentárias da União e de financiamentos por instituições federais de crédito e avais da União para investimentos em obras hidráulicas, projetos de agricultura irrigada e de saneamento básico</a:t>
            </a:r>
          </a:p>
          <a:p>
            <a:pPr lvl="1" algn="just">
              <a:buNone/>
            </a:pPr>
            <a:endParaRPr lang="pt-BR" sz="2400" dirty="0" smtClean="0">
              <a:solidFill>
                <a:srgbClr val="FFFF00"/>
              </a:solidFill>
            </a:endParaRPr>
          </a:p>
          <a:p>
            <a:pPr algn="just"/>
            <a:r>
              <a:rPr lang="pt-BR" dirty="0" smtClean="0">
                <a:solidFill>
                  <a:srgbClr val="FFFF00"/>
                </a:solidFill>
              </a:rPr>
              <a:t>Mérito na intenção X grande risco na operacionalização  (instrumento cartorial e passível de </a:t>
            </a:r>
            <a:r>
              <a:rPr lang="pt-BR" dirty="0" err="1" smtClean="0">
                <a:solidFill>
                  <a:srgbClr val="FFFF00"/>
                </a:solidFill>
              </a:rPr>
              <a:t>judicialização</a:t>
            </a:r>
            <a:r>
              <a:rPr lang="pt-BR" dirty="0" smtClean="0">
                <a:solidFill>
                  <a:srgbClr val="FFFF00"/>
                </a:solidFill>
              </a:rPr>
              <a:t>)</a:t>
            </a:r>
          </a:p>
          <a:p>
            <a:endParaRPr lang="pt-BR" sz="2400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357188"/>
            <a:ext cx="5214938" cy="8397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pt-BR" sz="4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323528" y="332656"/>
            <a:ext cx="5184576" cy="1311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l" eaLnBrk="0" hangingPunct="0">
              <a:spcBef>
                <a:spcPct val="20000"/>
              </a:spcBef>
            </a:pPr>
            <a:r>
              <a:rPr lang="pt-BR" sz="3600" b="1" dirty="0" smtClean="0">
                <a:solidFill>
                  <a:srgbClr val="FFFF00"/>
                </a:solidFill>
                <a:latin typeface="Calibri"/>
              </a:rPr>
              <a:t>PROJETO DE LEI </a:t>
            </a:r>
          </a:p>
          <a:p>
            <a:pPr marL="342900" lvl="0" indent="-342900" algn="l" eaLnBrk="0" hangingPunct="0">
              <a:spcBef>
                <a:spcPct val="20000"/>
              </a:spcBef>
            </a:pPr>
            <a:r>
              <a:rPr lang="pt-BR" sz="3600" b="1" dirty="0" smtClean="0">
                <a:solidFill>
                  <a:srgbClr val="FFFF00"/>
                </a:solidFill>
                <a:latin typeface="Calibri"/>
              </a:rPr>
              <a:t>N</a:t>
            </a:r>
            <a:r>
              <a:rPr lang="pt-BR" sz="3600" b="1" u="sng" baseline="30000" dirty="0" smtClean="0">
                <a:solidFill>
                  <a:srgbClr val="FFFF00"/>
                </a:solidFill>
                <a:latin typeface="Calibri"/>
              </a:rPr>
              <a:t>o</a:t>
            </a:r>
            <a:r>
              <a:rPr lang="pt-BR" sz="3600" b="1" dirty="0" smtClean="0">
                <a:solidFill>
                  <a:srgbClr val="FFFF00"/>
                </a:solidFill>
                <a:latin typeface="Calibri"/>
              </a:rPr>
              <a:t> 29/2011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916832"/>
            <a:ext cx="8605589" cy="4668837"/>
          </a:xfrm>
        </p:spPr>
        <p:txBody>
          <a:bodyPr/>
          <a:lstStyle/>
          <a:p>
            <a:r>
              <a:rPr lang="pt-BR" dirty="0" smtClean="0">
                <a:solidFill>
                  <a:srgbClr val="FFFF00"/>
                </a:solidFill>
              </a:rPr>
              <a:t>Aplicação dos valores arrecadados:</a:t>
            </a:r>
          </a:p>
          <a:p>
            <a:pPr lvl="1"/>
            <a:r>
              <a:rPr lang="pt-BR" u="sng" dirty="0" smtClean="0">
                <a:solidFill>
                  <a:srgbClr val="FFFF00"/>
                </a:solidFill>
              </a:rPr>
              <a:t> exclusivamente</a:t>
            </a:r>
            <a:r>
              <a:rPr lang="pt-BR" dirty="0" smtClean="0">
                <a:solidFill>
                  <a:srgbClr val="FFFF00"/>
                </a:solidFill>
              </a:rPr>
              <a:t>  X </a:t>
            </a:r>
            <a:r>
              <a:rPr lang="pt-BR" u="sng" dirty="0" smtClean="0">
                <a:solidFill>
                  <a:srgbClr val="FFFF00"/>
                </a:solidFill>
              </a:rPr>
              <a:t>prioritariamente</a:t>
            </a:r>
            <a:r>
              <a:rPr lang="pt-BR" dirty="0" smtClean="0">
                <a:solidFill>
                  <a:srgbClr val="FFFF00"/>
                </a:solidFill>
              </a:rPr>
              <a:t> (na bacia hidrográfica em que foram gerados)</a:t>
            </a:r>
            <a:endParaRPr lang="pt-BR" sz="2000" dirty="0" smtClean="0">
              <a:solidFill>
                <a:srgbClr val="FFFF00"/>
              </a:solidFill>
            </a:endParaRPr>
          </a:p>
          <a:p>
            <a:pPr lvl="1">
              <a:buNone/>
            </a:pPr>
            <a:endParaRPr lang="pt-BR" sz="2000" dirty="0" smtClean="0">
              <a:solidFill>
                <a:srgbClr val="FFFF00"/>
              </a:solidFill>
            </a:endParaRPr>
          </a:p>
          <a:p>
            <a:pPr marL="342900" lvl="1" indent="-342900">
              <a:buFont typeface="Arial" charset="0"/>
              <a:buChar char="•"/>
            </a:pPr>
            <a:r>
              <a:rPr lang="pt-BR" sz="3200" dirty="0" smtClean="0">
                <a:solidFill>
                  <a:srgbClr val="FFFF00"/>
                </a:solidFill>
              </a:rPr>
              <a:t>Risco: </a:t>
            </a:r>
          </a:p>
          <a:p>
            <a:pPr marL="742950" lvl="2" indent="-342900"/>
            <a:r>
              <a:rPr lang="pt-BR" dirty="0" smtClean="0">
                <a:solidFill>
                  <a:srgbClr val="FFFF00"/>
                </a:solidFill>
              </a:rPr>
              <a:t>receita da ANA para implementar o SINGREH em Bacias sem cobrança;</a:t>
            </a:r>
          </a:p>
          <a:p>
            <a:pPr marL="742950" lvl="2" indent="-342900"/>
            <a:r>
              <a:rPr lang="pt-BR" dirty="0" smtClean="0">
                <a:solidFill>
                  <a:srgbClr val="FFFF00"/>
                </a:solidFill>
              </a:rPr>
              <a:t>Atualmente os recursos arrecadados retornam às Bacia (riscos de contingenciamento – não eliminado em alguns estados);</a:t>
            </a:r>
          </a:p>
          <a:p>
            <a:pPr marL="742950" lvl="2" indent="-342900"/>
            <a:endParaRPr lang="pt-BR" dirty="0" smtClean="0">
              <a:solidFill>
                <a:srgbClr val="FFFF00"/>
              </a:solidFill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357188"/>
            <a:ext cx="5214938" cy="8397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pt-BR" sz="4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323528" y="332656"/>
            <a:ext cx="5184576" cy="1311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l" eaLnBrk="0" hangingPunct="0">
              <a:spcBef>
                <a:spcPct val="20000"/>
              </a:spcBef>
            </a:pPr>
            <a:r>
              <a:rPr lang="pt-BR" sz="3600" b="1" dirty="0" smtClean="0">
                <a:solidFill>
                  <a:srgbClr val="FFFF00"/>
                </a:solidFill>
                <a:latin typeface="Calibri"/>
              </a:rPr>
              <a:t>PROJETO DE LEI </a:t>
            </a:r>
          </a:p>
          <a:p>
            <a:pPr marL="342900" lvl="0" indent="-342900" algn="l" eaLnBrk="0" hangingPunct="0">
              <a:spcBef>
                <a:spcPct val="20000"/>
              </a:spcBef>
            </a:pPr>
            <a:r>
              <a:rPr lang="pt-BR" sz="3600" b="1" dirty="0" smtClean="0">
                <a:solidFill>
                  <a:srgbClr val="FFFF00"/>
                </a:solidFill>
                <a:latin typeface="Calibri"/>
              </a:rPr>
              <a:t>N</a:t>
            </a:r>
            <a:r>
              <a:rPr lang="pt-BR" sz="3600" b="1" u="sng" baseline="30000" dirty="0" smtClean="0">
                <a:solidFill>
                  <a:srgbClr val="FFFF00"/>
                </a:solidFill>
                <a:latin typeface="Calibri"/>
              </a:rPr>
              <a:t>o</a:t>
            </a:r>
            <a:r>
              <a:rPr lang="pt-BR" sz="3600" b="1" dirty="0" smtClean="0">
                <a:solidFill>
                  <a:srgbClr val="FFFF00"/>
                </a:solidFill>
                <a:latin typeface="Calibri"/>
              </a:rPr>
              <a:t> 29/2011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1406" y="1714488"/>
            <a:ext cx="8820472" cy="4668837"/>
          </a:xfrm>
        </p:spPr>
        <p:txBody>
          <a:bodyPr/>
          <a:lstStyle/>
          <a:p>
            <a:r>
              <a:rPr lang="pt-BR" dirty="0" smtClean="0">
                <a:solidFill>
                  <a:srgbClr val="FFFF00"/>
                </a:solidFill>
              </a:rPr>
              <a:t>Agências de Bacia </a:t>
            </a:r>
            <a:r>
              <a:rPr lang="pt-BR" dirty="0" err="1" smtClean="0">
                <a:solidFill>
                  <a:srgbClr val="FFFF00"/>
                </a:solidFill>
              </a:rPr>
              <a:t>Art</a:t>
            </a:r>
            <a:r>
              <a:rPr lang="pt-BR" dirty="0" smtClean="0">
                <a:solidFill>
                  <a:srgbClr val="FFFF00"/>
                </a:solidFill>
              </a:rPr>
              <a:t> 42 (.433/97) </a:t>
            </a:r>
            <a:endParaRPr lang="pt-BR" i="1" dirty="0" smtClean="0">
              <a:solidFill>
                <a:srgbClr val="FFFF00"/>
              </a:solidFill>
            </a:endParaRPr>
          </a:p>
          <a:p>
            <a:pPr lvl="1" algn="just"/>
            <a:r>
              <a:rPr lang="pt-BR" dirty="0" smtClean="0">
                <a:solidFill>
                  <a:srgbClr val="FFFF00"/>
                </a:solidFill>
              </a:rPr>
              <a:t>preferencialmente, com natureza jurídica de </a:t>
            </a:r>
            <a:r>
              <a:rPr lang="pt-BR" dirty="0" smtClean="0">
                <a:solidFill>
                  <a:srgbClr val="FFFF00"/>
                </a:solidFill>
              </a:rPr>
              <a:t>Fundação </a:t>
            </a:r>
            <a:r>
              <a:rPr lang="pt-BR" dirty="0" smtClean="0">
                <a:solidFill>
                  <a:srgbClr val="FFFF00"/>
                </a:solidFill>
              </a:rPr>
              <a:t>de direito </a:t>
            </a:r>
            <a:r>
              <a:rPr lang="pt-BR" dirty="0" smtClean="0">
                <a:solidFill>
                  <a:srgbClr val="FFFF00"/>
                </a:solidFill>
              </a:rPr>
              <a:t>privado - Fundação</a:t>
            </a:r>
            <a:endParaRPr lang="pt-BR" dirty="0" smtClean="0">
              <a:solidFill>
                <a:srgbClr val="FFFF00"/>
              </a:solidFill>
            </a:endParaRPr>
          </a:p>
          <a:p>
            <a:pPr lvl="1" algn="just"/>
            <a:r>
              <a:rPr lang="pt-BR" dirty="0" smtClean="0">
                <a:solidFill>
                  <a:srgbClr val="FFFF00"/>
                </a:solidFill>
              </a:rPr>
              <a:t> Retirando a previsão de delegação do outorgante para a cobrança pelo uso dos recursos hídricos (risco)</a:t>
            </a:r>
          </a:p>
          <a:p>
            <a:pPr lvl="1" algn="just"/>
            <a:r>
              <a:rPr lang="pt-BR" dirty="0" smtClean="0">
                <a:solidFill>
                  <a:srgbClr val="FFFF00"/>
                </a:solidFill>
              </a:rPr>
              <a:t>Cobrança deva ser efetuada nos termos decididos pelos respectivos Comitês de Bacia Hidrográfica (já é); 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357188"/>
            <a:ext cx="5214938" cy="8397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pt-BR" sz="4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323528" y="332656"/>
            <a:ext cx="5184576" cy="1311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l" eaLnBrk="0" hangingPunct="0">
              <a:spcBef>
                <a:spcPct val="20000"/>
              </a:spcBef>
            </a:pPr>
            <a:r>
              <a:rPr lang="pt-BR" sz="3600" b="1" dirty="0" smtClean="0">
                <a:solidFill>
                  <a:srgbClr val="FFFF00"/>
                </a:solidFill>
                <a:latin typeface="Calibri"/>
              </a:rPr>
              <a:t>PROJETO DE LEI </a:t>
            </a:r>
          </a:p>
          <a:p>
            <a:pPr marL="342900" lvl="0" indent="-342900" algn="l" eaLnBrk="0" hangingPunct="0">
              <a:spcBef>
                <a:spcPct val="20000"/>
              </a:spcBef>
            </a:pPr>
            <a:r>
              <a:rPr lang="pt-BR" sz="3600" b="1" dirty="0" smtClean="0">
                <a:solidFill>
                  <a:srgbClr val="FFFF00"/>
                </a:solidFill>
                <a:latin typeface="Calibri"/>
              </a:rPr>
              <a:t>N</a:t>
            </a:r>
            <a:r>
              <a:rPr lang="pt-BR" sz="3600" b="1" u="sng" baseline="30000" dirty="0" smtClean="0">
                <a:solidFill>
                  <a:srgbClr val="FFFF00"/>
                </a:solidFill>
                <a:latin typeface="Calibri"/>
              </a:rPr>
              <a:t>o</a:t>
            </a:r>
            <a:r>
              <a:rPr lang="pt-BR" sz="3600" b="1" dirty="0" smtClean="0">
                <a:solidFill>
                  <a:srgbClr val="FFFF00"/>
                </a:solidFill>
                <a:latin typeface="Calibri"/>
              </a:rPr>
              <a:t> 29/2011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916832"/>
            <a:ext cx="8605589" cy="4668837"/>
          </a:xfrm>
        </p:spPr>
        <p:txBody>
          <a:bodyPr/>
          <a:lstStyle/>
          <a:p>
            <a:r>
              <a:rPr lang="pt-BR" dirty="0" smtClean="0">
                <a:solidFill>
                  <a:srgbClr val="FFFF00"/>
                </a:solidFill>
              </a:rPr>
              <a:t>Agências de Bacia </a:t>
            </a:r>
            <a:r>
              <a:rPr lang="pt-BR" dirty="0" err="1" smtClean="0">
                <a:solidFill>
                  <a:srgbClr val="FFFF00"/>
                </a:solidFill>
              </a:rPr>
              <a:t>Art</a:t>
            </a:r>
            <a:r>
              <a:rPr lang="pt-BR" dirty="0" smtClean="0">
                <a:solidFill>
                  <a:srgbClr val="FFFF00"/>
                </a:solidFill>
              </a:rPr>
              <a:t> 42 (.433/97) </a:t>
            </a:r>
            <a:endParaRPr lang="pt-BR" i="1" dirty="0" smtClean="0">
              <a:solidFill>
                <a:srgbClr val="FFFF00"/>
              </a:solidFill>
            </a:endParaRPr>
          </a:p>
          <a:p>
            <a:pPr lvl="1" algn="just"/>
            <a:r>
              <a:rPr lang="pt-BR" dirty="0" smtClean="0">
                <a:solidFill>
                  <a:srgbClr val="FFFF00"/>
                </a:solidFill>
              </a:rPr>
              <a:t> poderes às próprias Agências de Água para </a:t>
            </a:r>
            <a:r>
              <a:rPr lang="pt-BR" u="sng" dirty="0" smtClean="0">
                <a:solidFill>
                  <a:srgbClr val="FFFF00"/>
                </a:solidFill>
              </a:rPr>
              <a:t>administrar</a:t>
            </a:r>
            <a:r>
              <a:rPr lang="pt-BR" dirty="0" smtClean="0">
                <a:solidFill>
                  <a:srgbClr val="FFFF00"/>
                </a:solidFill>
              </a:rPr>
              <a:t> (e não mais </a:t>
            </a:r>
            <a:r>
              <a:rPr lang="pt-BR" u="sng" dirty="0" smtClean="0">
                <a:solidFill>
                  <a:srgbClr val="FFFF00"/>
                </a:solidFill>
              </a:rPr>
              <a:t>acompanhar</a:t>
            </a:r>
            <a:r>
              <a:rPr lang="pt-BR" dirty="0" smtClean="0">
                <a:solidFill>
                  <a:srgbClr val="FFFF00"/>
                </a:solidFill>
              </a:rPr>
              <a:t>), de acordo com as diretrizes aprovadas pelos respectivos Comitês de Bacia Hidrográfica, os recursos financeiros arrecadados com a cobrança pelo uso de recursos hídricos em suas áreas de atuação</a:t>
            </a:r>
          </a:p>
          <a:p>
            <a:pPr marL="742950" lvl="2" indent="-342900"/>
            <a:endParaRPr lang="pt-BR" dirty="0" smtClean="0">
              <a:solidFill>
                <a:srgbClr val="FFFF00"/>
              </a:solidFill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357188"/>
            <a:ext cx="5214938" cy="8397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pt-BR" sz="4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323528" y="332656"/>
            <a:ext cx="5184576" cy="1311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l" eaLnBrk="0" hangingPunct="0">
              <a:spcBef>
                <a:spcPct val="20000"/>
              </a:spcBef>
            </a:pPr>
            <a:r>
              <a:rPr lang="pt-BR" sz="3600" b="1" dirty="0" smtClean="0">
                <a:solidFill>
                  <a:srgbClr val="FFFF00"/>
                </a:solidFill>
                <a:latin typeface="Calibri"/>
              </a:rPr>
              <a:t>PROJETO DE LEI </a:t>
            </a:r>
          </a:p>
          <a:p>
            <a:pPr marL="342900" lvl="0" indent="-342900" algn="l" eaLnBrk="0" hangingPunct="0">
              <a:spcBef>
                <a:spcPct val="20000"/>
              </a:spcBef>
            </a:pPr>
            <a:r>
              <a:rPr lang="pt-BR" sz="3600" b="1" dirty="0" smtClean="0">
                <a:solidFill>
                  <a:srgbClr val="FFFF00"/>
                </a:solidFill>
                <a:latin typeface="Calibri"/>
              </a:rPr>
              <a:t>N</a:t>
            </a:r>
            <a:r>
              <a:rPr lang="pt-BR" sz="3600" b="1" u="sng" baseline="30000" dirty="0" smtClean="0">
                <a:solidFill>
                  <a:srgbClr val="FFFF00"/>
                </a:solidFill>
                <a:latin typeface="Calibri"/>
              </a:rPr>
              <a:t>o</a:t>
            </a:r>
            <a:r>
              <a:rPr lang="pt-BR" sz="3600" b="1" dirty="0" smtClean="0">
                <a:solidFill>
                  <a:srgbClr val="FFFF00"/>
                </a:solidFill>
                <a:latin typeface="Calibri"/>
              </a:rPr>
              <a:t> 29/2011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CaixaDeTexto 1"/>
          <p:cNvSpPr txBox="1">
            <a:spLocks noChangeArrowheads="1"/>
          </p:cNvSpPr>
          <p:nvPr/>
        </p:nvSpPr>
        <p:spPr bwMode="auto">
          <a:xfrm>
            <a:off x="1285875" y="2643188"/>
            <a:ext cx="6929438" cy="338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6600" b="1">
                <a:solidFill>
                  <a:srgbClr val="FFFF00"/>
                </a:solidFill>
              </a:rPr>
              <a:t>Obrigado</a:t>
            </a:r>
          </a:p>
          <a:p>
            <a:endParaRPr lang="pt-BR" sz="4000" b="1">
              <a:solidFill>
                <a:srgbClr val="FFFF00"/>
              </a:solidFill>
            </a:endParaRPr>
          </a:p>
          <a:p>
            <a:endParaRPr lang="pt-BR" sz="4000" b="1">
              <a:solidFill>
                <a:srgbClr val="FFFF00"/>
              </a:solidFill>
            </a:endParaRPr>
          </a:p>
          <a:p>
            <a:endParaRPr lang="pt-BR" sz="4000" b="1">
              <a:solidFill>
                <a:srgbClr val="FFFF00"/>
              </a:solidFill>
            </a:endParaRPr>
          </a:p>
          <a:p>
            <a:r>
              <a:rPr lang="pt-BR" sz="2800" b="1">
                <a:solidFill>
                  <a:srgbClr val="FFFF00"/>
                </a:solidFill>
              </a:rPr>
              <a:t>psoares@cni.org.br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06513"/>
            <a:ext cx="8229600" cy="5218112"/>
          </a:xfrm>
        </p:spPr>
        <p:txBody>
          <a:bodyPr/>
          <a:lstStyle/>
          <a:p>
            <a:pPr marL="609600" indent="-609600" algn="ctr">
              <a:buFontTx/>
              <a:buNone/>
            </a:pPr>
            <a:endParaRPr lang="pt-BR" i="1" smtClean="0"/>
          </a:p>
          <a:p>
            <a:pPr marL="609600" indent="-609600" algn="ctr">
              <a:buFontTx/>
              <a:buNone/>
            </a:pPr>
            <a:endParaRPr lang="pt-BR" sz="4400" i="1" smtClean="0"/>
          </a:p>
          <a:p>
            <a:pPr marL="609600" indent="-609600" algn="ctr">
              <a:buFontTx/>
              <a:buNone/>
            </a:pPr>
            <a:r>
              <a:rPr lang="pt-BR" sz="4400" b="1" smtClean="0">
                <a:solidFill>
                  <a:schemeClr val="bg1"/>
                </a:solidFill>
              </a:rPr>
              <a:t>Rede de Recursos Hídricos da Indústria</a:t>
            </a:r>
          </a:p>
          <a:p>
            <a:pPr marL="609600" indent="-609600" algn="ctr">
              <a:buFontTx/>
              <a:buNone/>
            </a:pPr>
            <a:endParaRPr lang="pt-BR" smtClean="0"/>
          </a:p>
          <a:p>
            <a:pPr marL="609600" indent="-609600" algn="ctr">
              <a:buFontTx/>
              <a:buNone/>
            </a:pPr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825" y="1268413"/>
            <a:ext cx="8820150" cy="50514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08400" y="1773238"/>
            <a:ext cx="5256213" cy="4751387"/>
          </a:xfrm>
          <a:solidFill>
            <a:schemeClr val="bg1"/>
          </a:solidFill>
        </p:spPr>
        <p:txBody>
          <a:bodyPr/>
          <a:lstStyle/>
          <a:p>
            <a:pPr>
              <a:buFontTx/>
              <a:buNone/>
            </a:pPr>
            <a:r>
              <a:rPr lang="pt-BR" smtClean="0"/>
              <a:t>Participação da Indústria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3851275" y="2720975"/>
            <a:ext cx="5292725" cy="779463"/>
            <a:chOff x="2426" y="1434"/>
            <a:chExt cx="3334" cy="491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2426" y="1525"/>
              <a:ext cx="726" cy="318"/>
              <a:chOff x="249" y="3475"/>
              <a:chExt cx="726" cy="318"/>
            </a:xfrm>
          </p:grpSpPr>
          <p:sp>
            <p:nvSpPr>
              <p:cNvPr id="31772" name="Rectangle 6"/>
              <p:cNvSpPr>
                <a:spLocks noChangeArrowheads="1"/>
              </p:cNvSpPr>
              <p:nvPr/>
            </p:nvSpPr>
            <p:spPr bwMode="auto">
              <a:xfrm>
                <a:off x="295" y="3475"/>
                <a:ext cx="680" cy="318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pic>
            <p:nvPicPr>
              <p:cNvPr id="31773" name="Picture 7" descr="community woman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l="24472" r="27673" b="18872"/>
              <a:stretch>
                <a:fillRect/>
              </a:stretch>
            </p:blipFill>
            <p:spPr bwMode="auto">
              <a:xfrm>
                <a:off x="657" y="3475"/>
                <a:ext cx="317" cy="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774" name="Picture 8" descr="community woman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l="24472" r="27673" b="18872"/>
              <a:stretch>
                <a:fillRect/>
              </a:stretch>
            </p:blipFill>
            <p:spPr bwMode="auto">
              <a:xfrm>
                <a:off x="249" y="3475"/>
                <a:ext cx="317" cy="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775" name="Picture 9" descr="community woman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l="24472" r="27673" b="18872"/>
              <a:stretch>
                <a:fillRect/>
              </a:stretch>
            </p:blipFill>
            <p:spPr bwMode="auto">
              <a:xfrm>
                <a:off x="476" y="3475"/>
                <a:ext cx="317" cy="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31771" name="Text Box 10"/>
            <p:cNvSpPr txBox="1">
              <a:spLocks noChangeArrowheads="1"/>
            </p:cNvSpPr>
            <p:nvPr/>
          </p:nvSpPr>
          <p:spPr bwMode="auto">
            <a:xfrm>
              <a:off x="3379" y="1434"/>
              <a:ext cx="2381" cy="4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/>
                <a:t>Conselheiros CNRH</a:t>
              </a:r>
            </a:p>
            <a:p>
              <a:pPr>
                <a:spcBef>
                  <a:spcPct val="50000"/>
                </a:spcBef>
              </a:pPr>
              <a:r>
                <a:rPr lang="pt-BR"/>
                <a:t>Representantes nas CTs</a:t>
              </a:r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3851275" y="3657600"/>
            <a:ext cx="5292725" cy="779463"/>
            <a:chOff x="2426" y="1434"/>
            <a:chExt cx="3334" cy="491"/>
          </a:xfrm>
        </p:grpSpPr>
        <p:grpSp>
          <p:nvGrpSpPr>
            <p:cNvPr id="5" name="Group 14"/>
            <p:cNvGrpSpPr>
              <a:grpSpLocks/>
            </p:cNvGrpSpPr>
            <p:nvPr/>
          </p:nvGrpSpPr>
          <p:grpSpPr bwMode="auto">
            <a:xfrm>
              <a:off x="2426" y="1525"/>
              <a:ext cx="726" cy="318"/>
              <a:chOff x="249" y="3475"/>
              <a:chExt cx="726" cy="318"/>
            </a:xfrm>
          </p:grpSpPr>
          <p:sp>
            <p:nvSpPr>
              <p:cNvPr id="31766" name="Rectangle 15"/>
              <p:cNvSpPr>
                <a:spLocks noChangeArrowheads="1"/>
              </p:cNvSpPr>
              <p:nvPr/>
            </p:nvSpPr>
            <p:spPr bwMode="auto">
              <a:xfrm>
                <a:off x="295" y="3475"/>
                <a:ext cx="680" cy="318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pic>
            <p:nvPicPr>
              <p:cNvPr id="31767" name="Picture 16" descr="community woman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l="24472" r="27673" b="18872"/>
              <a:stretch>
                <a:fillRect/>
              </a:stretch>
            </p:blipFill>
            <p:spPr bwMode="auto">
              <a:xfrm>
                <a:off x="657" y="3475"/>
                <a:ext cx="317" cy="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768" name="Picture 17" descr="community woman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l="24472" r="27673" b="18872"/>
              <a:stretch>
                <a:fillRect/>
              </a:stretch>
            </p:blipFill>
            <p:spPr bwMode="auto">
              <a:xfrm>
                <a:off x="249" y="3475"/>
                <a:ext cx="317" cy="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769" name="Picture 18" descr="community woman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l="24472" r="27673" b="18872"/>
              <a:stretch>
                <a:fillRect/>
              </a:stretch>
            </p:blipFill>
            <p:spPr bwMode="auto">
              <a:xfrm>
                <a:off x="476" y="3475"/>
                <a:ext cx="317" cy="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31765" name="Text Box 19"/>
            <p:cNvSpPr txBox="1">
              <a:spLocks noChangeArrowheads="1"/>
            </p:cNvSpPr>
            <p:nvPr/>
          </p:nvSpPr>
          <p:spPr bwMode="auto">
            <a:xfrm>
              <a:off x="3379" y="1434"/>
              <a:ext cx="2381" cy="4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/>
                <a:t>Membros dos Comitês de Bacia </a:t>
              </a:r>
            </a:p>
            <a:p>
              <a:pPr>
                <a:spcBef>
                  <a:spcPct val="50000"/>
                </a:spcBef>
              </a:pPr>
              <a:r>
                <a:rPr lang="pt-BR"/>
                <a:t>Câmaras Técnicas</a:t>
              </a:r>
            </a:p>
          </p:txBody>
        </p:sp>
      </p:grp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3851275" y="4521200"/>
            <a:ext cx="5292725" cy="779463"/>
            <a:chOff x="2426" y="1434"/>
            <a:chExt cx="3334" cy="491"/>
          </a:xfrm>
        </p:grpSpPr>
        <p:grpSp>
          <p:nvGrpSpPr>
            <p:cNvPr id="7" name="Group 21"/>
            <p:cNvGrpSpPr>
              <a:grpSpLocks/>
            </p:cNvGrpSpPr>
            <p:nvPr/>
          </p:nvGrpSpPr>
          <p:grpSpPr bwMode="auto">
            <a:xfrm>
              <a:off x="2426" y="1525"/>
              <a:ext cx="726" cy="318"/>
              <a:chOff x="249" y="3475"/>
              <a:chExt cx="726" cy="318"/>
            </a:xfrm>
          </p:grpSpPr>
          <p:sp>
            <p:nvSpPr>
              <p:cNvPr id="31760" name="Rectangle 22"/>
              <p:cNvSpPr>
                <a:spLocks noChangeArrowheads="1"/>
              </p:cNvSpPr>
              <p:nvPr/>
            </p:nvSpPr>
            <p:spPr bwMode="auto">
              <a:xfrm>
                <a:off x="295" y="3475"/>
                <a:ext cx="680" cy="318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pic>
            <p:nvPicPr>
              <p:cNvPr id="31761" name="Picture 23" descr="community woman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l="24472" r="27673" b="18872"/>
              <a:stretch>
                <a:fillRect/>
              </a:stretch>
            </p:blipFill>
            <p:spPr bwMode="auto">
              <a:xfrm>
                <a:off x="657" y="3475"/>
                <a:ext cx="317" cy="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762" name="Picture 24" descr="community woman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l="24472" r="27673" b="18872"/>
              <a:stretch>
                <a:fillRect/>
              </a:stretch>
            </p:blipFill>
            <p:spPr bwMode="auto">
              <a:xfrm>
                <a:off x="249" y="3475"/>
                <a:ext cx="317" cy="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763" name="Picture 25" descr="community woman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l="24472" r="27673" b="18872"/>
              <a:stretch>
                <a:fillRect/>
              </a:stretch>
            </p:blipFill>
            <p:spPr bwMode="auto">
              <a:xfrm>
                <a:off x="476" y="3475"/>
                <a:ext cx="317" cy="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31759" name="Text Box 26"/>
            <p:cNvSpPr txBox="1">
              <a:spLocks noChangeArrowheads="1"/>
            </p:cNvSpPr>
            <p:nvPr/>
          </p:nvSpPr>
          <p:spPr bwMode="auto">
            <a:xfrm>
              <a:off x="3379" y="1434"/>
              <a:ext cx="2381" cy="4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/>
                <a:t>Conselheiros do CERHs</a:t>
              </a:r>
            </a:p>
            <a:p>
              <a:pPr>
                <a:spcBef>
                  <a:spcPct val="50000"/>
                </a:spcBef>
              </a:pPr>
              <a:r>
                <a:rPr lang="pt-BR"/>
                <a:t>Representantes nas CTs</a:t>
              </a:r>
            </a:p>
          </p:txBody>
        </p:sp>
      </p:grpSp>
      <p:grpSp>
        <p:nvGrpSpPr>
          <p:cNvPr id="8" name="Group 27"/>
          <p:cNvGrpSpPr>
            <a:grpSpLocks/>
          </p:cNvGrpSpPr>
          <p:nvPr/>
        </p:nvGrpSpPr>
        <p:grpSpPr bwMode="auto">
          <a:xfrm>
            <a:off x="3887788" y="5457825"/>
            <a:ext cx="5292725" cy="779463"/>
            <a:chOff x="2426" y="1434"/>
            <a:chExt cx="3334" cy="491"/>
          </a:xfrm>
        </p:grpSpPr>
        <p:grpSp>
          <p:nvGrpSpPr>
            <p:cNvPr id="9" name="Group 28"/>
            <p:cNvGrpSpPr>
              <a:grpSpLocks/>
            </p:cNvGrpSpPr>
            <p:nvPr/>
          </p:nvGrpSpPr>
          <p:grpSpPr bwMode="auto">
            <a:xfrm>
              <a:off x="2426" y="1525"/>
              <a:ext cx="726" cy="318"/>
              <a:chOff x="249" y="3475"/>
              <a:chExt cx="726" cy="318"/>
            </a:xfrm>
          </p:grpSpPr>
          <p:sp>
            <p:nvSpPr>
              <p:cNvPr id="31754" name="Rectangle 29"/>
              <p:cNvSpPr>
                <a:spLocks noChangeArrowheads="1"/>
              </p:cNvSpPr>
              <p:nvPr/>
            </p:nvSpPr>
            <p:spPr bwMode="auto">
              <a:xfrm>
                <a:off x="295" y="3475"/>
                <a:ext cx="680" cy="318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pic>
            <p:nvPicPr>
              <p:cNvPr id="31755" name="Picture 30" descr="community woman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l="24472" r="27673" b="18872"/>
              <a:stretch>
                <a:fillRect/>
              </a:stretch>
            </p:blipFill>
            <p:spPr bwMode="auto">
              <a:xfrm>
                <a:off x="657" y="3475"/>
                <a:ext cx="317" cy="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756" name="Picture 31" descr="community woman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l="24472" r="27673" b="18872"/>
              <a:stretch>
                <a:fillRect/>
              </a:stretch>
            </p:blipFill>
            <p:spPr bwMode="auto">
              <a:xfrm>
                <a:off x="249" y="3475"/>
                <a:ext cx="317" cy="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757" name="Picture 32" descr="community woman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l="24472" r="27673" b="18872"/>
              <a:stretch>
                <a:fillRect/>
              </a:stretch>
            </p:blipFill>
            <p:spPr bwMode="auto">
              <a:xfrm>
                <a:off x="476" y="3475"/>
                <a:ext cx="317" cy="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31753" name="Text Box 33"/>
            <p:cNvSpPr txBox="1">
              <a:spLocks noChangeArrowheads="1"/>
            </p:cNvSpPr>
            <p:nvPr/>
          </p:nvSpPr>
          <p:spPr bwMode="auto">
            <a:xfrm>
              <a:off x="3379" y="1434"/>
              <a:ext cx="2381" cy="4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/>
                <a:t>Membros dos Comitês de Bacia </a:t>
              </a:r>
            </a:p>
            <a:p>
              <a:pPr>
                <a:spcBef>
                  <a:spcPct val="50000"/>
                </a:spcBef>
              </a:pPr>
              <a:r>
                <a:rPr lang="pt-BR"/>
                <a:t>Câmaras Técnicas</a:t>
              </a:r>
            </a:p>
          </p:txBody>
        </p:sp>
      </p:grpSp>
      <p:sp>
        <p:nvSpPr>
          <p:cNvPr id="31751" name="Text Box 34"/>
          <p:cNvSpPr txBox="1">
            <a:spLocks noChangeArrowheads="1"/>
          </p:cNvSpPr>
          <p:nvPr/>
        </p:nvSpPr>
        <p:spPr bwMode="auto">
          <a:xfrm>
            <a:off x="5580063" y="836613"/>
            <a:ext cx="35639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173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173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1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6732240" y="2434034"/>
            <a:ext cx="2520950" cy="4451350"/>
            <a:chOff x="2382" y="1207"/>
            <a:chExt cx="3356" cy="2804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2382" y="1207"/>
              <a:ext cx="3334" cy="409"/>
              <a:chOff x="2426" y="1434"/>
              <a:chExt cx="3334" cy="409"/>
            </a:xfrm>
          </p:grpSpPr>
          <p:grpSp>
            <p:nvGrpSpPr>
              <p:cNvPr id="4" name="Group 5"/>
              <p:cNvGrpSpPr>
                <a:grpSpLocks/>
              </p:cNvGrpSpPr>
              <p:nvPr/>
            </p:nvGrpSpPr>
            <p:grpSpPr bwMode="auto">
              <a:xfrm>
                <a:off x="2426" y="1525"/>
                <a:ext cx="726" cy="318"/>
                <a:chOff x="249" y="3475"/>
                <a:chExt cx="726" cy="318"/>
              </a:xfrm>
            </p:grpSpPr>
            <p:sp>
              <p:nvSpPr>
                <p:cNvPr id="32797" name="Rectangle 6"/>
                <p:cNvSpPr>
                  <a:spLocks noChangeArrowheads="1"/>
                </p:cNvSpPr>
                <p:nvPr/>
              </p:nvSpPr>
              <p:spPr bwMode="auto">
                <a:xfrm>
                  <a:off x="295" y="3475"/>
                  <a:ext cx="680" cy="318"/>
                </a:xfrm>
                <a:prstGeom prst="rect">
                  <a:avLst/>
                </a:prstGeom>
                <a:solidFill>
                  <a:schemeClr val="bg1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pic>
              <p:nvPicPr>
                <p:cNvPr id="32798" name="Picture 7" descr="community woman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 l="24472" r="27673" b="18872"/>
                <a:stretch>
                  <a:fillRect/>
                </a:stretch>
              </p:blipFill>
              <p:spPr bwMode="auto">
                <a:xfrm>
                  <a:off x="657" y="3475"/>
                  <a:ext cx="317" cy="30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2799" name="Picture 8" descr="community woman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 l="24472" r="27673" b="18872"/>
                <a:stretch>
                  <a:fillRect/>
                </a:stretch>
              </p:blipFill>
              <p:spPr bwMode="auto">
                <a:xfrm>
                  <a:off x="249" y="3475"/>
                  <a:ext cx="317" cy="30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2800" name="Picture 9" descr="community woman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 l="24472" r="27673" b="18872"/>
                <a:stretch>
                  <a:fillRect/>
                </a:stretch>
              </p:blipFill>
              <p:spPr bwMode="auto">
                <a:xfrm>
                  <a:off x="476" y="3475"/>
                  <a:ext cx="317" cy="30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32796" name="Text Box 10"/>
              <p:cNvSpPr txBox="1">
                <a:spLocks noChangeArrowheads="1"/>
              </p:cNvSpPr>
              <p:nvPr/>
            </p:nvSpPr>
            <p:spPr bwMode="auto">
              <a:xfrm>
                <a:off x="3379" y="1434"/>
                <a:ext cx="2381" cy="23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dirty="0">
                    <a:solidFill>
                      <a:schemeClr val="bg1"/>
                    </a:solidFill>
                  </a:rPr>
                  <a:t>Conselheiros CNRH</a:t>
                </a:r>
              </a:p>
            </p:txBody>
          </p:sp>
        </p:grpSp>
        <p:grpSp>
          <p:nvGrpSpPr>
            <p:cNvPr id="5" name="Group 11"/>
            <p:cNvGrpSpPr>
              <a:grpSpLocks/>
            </p:cNvGrpSpPr>
            <p:nvPr/>
          </p:nvGrpSpPr>
          <p:grpSpPr bwMode="auto">
            <a:xfrm>
              <a:off x="2382" y="1888"/>
              <a:ext cx="3334" cy="409"/>
              <a:chOff x="2426" y="1434"/>
              <a:chExt cx="3334" cy="409"/>
            </a:xfrm>
          </p:grpSpPr>
          <p:grpSp>
            <p:nvGrpSpPr>
              <p:cNvPr id="6" name="Group 12"/>
              <p:cNvGrpSpPr>
                <a:grpSpLocks/>
              </p:cNvGrpSpPr>
              <p:nvPr/>
            </p:nvGrpSpPr>
            <p:grpSpPr bwMode="auto">
              <a:xfrm>
                <a:off x="2426" y="1525"/>
                <a:ext cx="726" cy="318"/>
                <a:chOff x="249" y="3475"/>
                <a:chExt cx="726" cy="318"/>
              </a:xfrm>
            </p:grpSpPr>
            <p:sp>
              <p:nvSpPr>
                <p:cNvPr id="32791" name="Rectangle 13"/>
                <p:cNvSpPr>
                  <a:spLocks noChangeArrowheads="1"/>
                </p:cNvSpPr>
                <p:nvPr/>
              </p:nvSpPr>
              <p:spPr bwMode="auto">
                <a:xfrm>
                  <a:off x="295" y="3475"/>
                  <a:ext cx="680" cy="318"/>
                </a:xfrm>
                <a:prstGeom prst="rect">
                  <a:avLst/>
                </a:prstGeom>
                <a:solidFill>
                  <a:schemeClr val="bg1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pic>
              <p:nvPicPr>
                <p:cNvPr id="32792" name="Picture 14" descr="community woman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 l="24472" r="27673" b="18872"/>
                <a:stretch>
                  <a:fillRect/>
                </a:stretch>
              </p:blipFill>
              <p:spPr bwMode="auto">
                <a:xfrm>
                  <a:off x="657" y="3475"/>
                  <a:ext cx="317" cy="30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2793" name="Picture 15" descr="community woman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 l="24472" r="27673" b="18872"/>
                <a:stretch>
                  <a:fillRect/>
                </a:stretch>
              </p:blipFill>
              <p:spPr bwMode="auto">
                <a:xfrm>
                  <a:off x="249" y="3475"/>
                  <a:ext cx="317" cy="30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2794" name="Picture 16" descr="community woman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 l="24472" r="27673" b="18872"/>
                <a:stretch>
                  <a:fillRect/>
                </a:stretch>
              </p:blipFill>
              <p:spPr bwMode="auto">
                <a:xfrm>
                  <a:off x="476" y="3475"/>
                  <a:ext cx="317" cy="30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32790" name="Text Box 17"/>
              <p:cNvSpPr txBox="1">
                <a:spLocks noChangeArrowheads="1"/>
              </p:cNvSpPr>
              <p:nvPr/>
            </p:nvSpPr>
            <p:spPr bwMode="auto">
              <a:xfrm>
                <a:off x="3379" y="1434"/>
                <a:ext cx="2381" cy="404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dirty="0">
                    <a:solidFill>
                      <a:schemeClr val="bg1"/>
                    </a:solidFill>
                  </a:rPr>
                  <a:t>Membros dos Comitês de Bacia </a:t>
                </a:r>
              </a:p>
            </p:txBody>
          </p:sp>
        </p:grpSp>
        <p:grpSp>
          <p:nvGrpSpPr>
            <p:cNvPr id="7" name="Group 18"/>
            <p:cNvGrpSpPr>
              <a:grpSpLocks/>
            </p:cNvGrpSpPr>
            <p:nvPr/>
          </p:nvGrpSpPr>
          <p:grpSpPr bwMode="auto">
            <a:xfrm>
              <a:off x="2382" y="2667"/>
              <a:ext cx="3334" cy="409"/>
              <a:chOff x="2426" y="1434"/>
              <a:chExt cx="3334" cy="409"/>
            </a:xfrm>
          </p:grpSpPr>
          <p:grpSp>
            <p:nvGrpSpPr>
              <p:cNvPr id="8" name="Group 19"/>
              <p:cNvGrpSpPr>
                <a:grpSpLocks/>
              </p:cNvGrpSpPr>
              <p:nvPr/>
            </p:nvGrpSpPr>
            <p:grpSpPr bwMode="auto">
              <a:xfrm>
                <a:off x="2426" y="1525"/>
                <a:ext cx="726" cy="318"/>
                <a:chOff x="249" y="3475"/>
                <a:chExt cx="726" cy="318"/>
              </a:xfrm>
            </p:grpSpPr>
            <p:sp>
              <p:nvSpPr>
                <p:cNvPr id="32785" name="Rectangle 20"/>
                <p:cNvSpPr>
                  <a:spLocks noChangeArrowheads="1"/>
                </p:cNvSpPr>
                <p:nvPr/>
              </p:nvSpPr>
              <p:spPr bwMode="auto">
                <a:xfrm>
                  <a:off x="295" y="3475"/>
                  <a:ext cx="680" cy="318"/>
                </a:xfrm>
                <a:prstGeom prst="rect">
                  <a:avLst/>
                </a:prstGeom>
                <a:solidFill>
                  <a:schemeClr val="bg1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pic>
              <p:nvPicPr>
                <p:cNvPr id="32786" name="Picture 21" descr="community woman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 l="24472" r="27673" b="18872"/>
                <a:stretch>
                  <a:fillRect/>
                </a:stretch>
              </p:blipFill>
              <p:spPr bwMode="auto">
                <a:xfrm>
                  <a:off x="657" y="3475"/>
                  <a:ext cx="317" cy="30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2787" name="Picture 22" descr="community woman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 l="24472" r="27673" b="18872"/>
                <a:stretch>
                  <a:fillRect/>
                </a:stretch>
              </p:blipFill>
              <p:spPr bwMode="auto">
                <a:xfrm>
                  <a:off x="249" y="3475"/>
                  <a:ext cx="317" cy="30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2788" name="Picture 23" descr="community woman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 l="24472" r="27673" b="18872"/>
                <a:stretch>
                  <a:fillRect/>
                </a:stretch>
              </p:blipFill>
              <p:spPr bwMode="auto">
                <a:xfrm>
                  <a:off x="476" y="3475"/>
                  <a:ext cx="317" cy="30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32784" name="Text Box 24"/>
              <p:cNvSpPr txBox="1">
                <a:spLocks noChangeArrowheads="1"/>
              </p:cNvSpPr>
              <p:nvPr/>
            </p:nvSpPr>
            <p:spPr bwMode="auto">
              <a:xfrm>
                <a:off x="3380" y="1434"/>
                <a:ext cx="2380" cy="404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>
                    <a:solidFill>
                      <a:schemeClr val="bg1"/>
                    </a:solidFill>
                  </a:rPr>
                  <a:t>Conselheiros do CERHs</a:t>
                </a:r>
              </a:p>
            </p:txBody>
          </p:sp>
        </p:grpSp>
        <p:grpSp>
          <p:nvGrpSpPr>
            <p:cNvPr id="9" name="Group 25"/>
            <p:cNvGrpSpPr>
              <a:grpSpLocks/>
            </p:cNvGrpSpPr>
            <p:nvPr/>
          </p:nvGrpSpPr>
          <p:grpSpPr bwMode="auto">
            <a:xfrm>
              <a:off x="2404" y="3347"/>
              <a:ext cx="3334" cy="664"/>
              <a:chOff x="2426" y="1434"/>
              <a:chExt cx="3334" cy="664"/>
            </a:xfrm>
          </p:grpSpPr>
          <p:grpSp>
            <p:nvGrpSpPr>
              <p:cNvPr id="10" name="Group 26"/>
              <p:cNvGrpSpPr>
                <a:grpSpLocks/>
              </p:cNvGrpSpPr>
              <p:nvPr/>
            </p:nvGrpSpPr>
            <p:grpSpPr bwMode="auto">
              <a:xfrm>
                <a:off x="2426" y="1525"/>
                <a:ext cx="726" cy="318"/>
                <a:chOff x="249" y="3475"/>
                <a:chExt cx="726" cy="318"/>
              </a:xfrm>
            </p:grpSpPr>
            <p:sp>
              <p:nvSpPr>
                <p:cNvPr id="32779" name="Rectangle 27"/>
                <p:cNvSpPr>
                  <a:spLocks noChangeArrowheads="1"/>
                </p:cNvSpPr>
                <p:nvPr/>
              </p:nvSpPr>
              <p:spPr bwMode="auto">
                <a:xfrm>
                  <a:off x="295" y="3475"/>
                  <a:ext cx="680" cy="318"/>
                </a:xfrm>
                <a:prstGeom prst="rect">
                  <a:avLst/>
                </a:prstGeom>
                <a:solidFill>
                  <a:schemeClr val="bg1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pic>
              <p:nvPicPr>
                <p:cNvPr id="32780" name="Picture 28" descr="community woman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 l="24472" r="27673" b="18872"/>
                <a:stretch>
                  <a:fillRect/>
                </a:stretch>
              </p:blipFill>
              <p:spPr bwMode="auto">
                <a:xfrm>
                  <a:off x="657" y="3475"/>
                  <a:ext cx="317" cy="30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2781" name="Picture 29" descr="community woman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 l="24472" r="27673" b="18872"/>
                <a:stretch>
                  <a:fillRect/>
                </a:stretch>
              </p:blipFill>
              <p:spPr bwMode="auto">
                <a:xfrm>
                  <a:off x="249" y="3475"/>
                  <a:ext cx="317" cy="30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2782" name="Picture 30" descr="community woman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 l="24472" r="27673" b="18872"/>
                <a:stretch>
                  <a:fillRect/>
                </a:stretch>
              </p:blipFill>
              <p:spPr bwMode="auto">
                <a:xfrm>
                  <a:off x="476" y="3475"/>
                  <a:ext cx="317" cy="30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32778" name="Text Box 31"/>
              <p:cNvSpPr txBox="1">
                <a:spLocks noChangeArrowheads="1"/>
              </p:cNvSpPr>
              <p:nvPr/>
            </p:nvSpPr>
            <p:spPr bwMode="auto">
              <a:xfrm>
                <a:off x="3379" y="1434"/>
                <a:ext cx="2381" cy="664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>
                    <a:solidFill>
                      <a:schemeClr val="bg1"/>
                    </a:solidFill>
                  </a:rPr>
                  <a:t>Membros dos Comitês de Bacia </a:t>
                </a:r>
              </a:p>
              <a:p>
                <a:pPr>
                  <a:spcBef>
                    <a:spcPct val="50000"/>
                  </a:spcBef>
                </a:pPr>
                <a:endParaRPr lang="pt-BR"/>
              </a:p>
            </p:txBody>
          </p:sp>
        </p:grpSp>
      </p:grpSp>
      <p:sp>
        <p:nvSpPr>
          <p:cNvPr id="32770" name="Text Box 32"/>
          <p:cNvSpPr txBox="1">
            <a:spLocks noChangeArrowheads="1"/>
          </p:cNvSpPr>
          <p:nvPr/>
        </p:nvSpPr>
        <p:spPr bwMode="auto">
          <a:xfrm>
            <a:off x="5580063" y="836613"/>
            <a:ext cx="35639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/>
          </a:p>
        </p:txBody>
      </p:sp>
      <p:sp>
        <p:nvSpPr>
          <p:cNvPr id="32771" name="Text Box 34"/>
          <p:cNvSpPr txBox="1">
            <a:spLocks noChangeArrowheads="1"/>
          </p:cNvSpPr>
          <p:nvPr/>
        </p:nvSpPr>
        <p:spPr bwMode="auto">
          <a:xfrm>
            <a:off x="178916" y="604426"/>
            <a:ext cx="6337300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 b="1" u="sng" dirty="0">
                <a:solidFill>
                  <a:schemeClr val="bg1"/>
                </a:solidFill>
              </a:rPr>
              <a:t>DESAFIO</a:t>
            </a:r>
            <a:r>
              <a:rPr lang="pt-BR" sz="2800" dirty="0">
                <a:solidFill>
                  <a:schemeClr val="bg1"/>
                </a:solidFill>
              </a:rPr>
              <a:t>: </a:t>
            </a:r>
          </a:p>
          <a:p>
            <a:pPr>
              <a:spcBef>
                <a:spcPct val="50000"/>
              </a:spcBef>
            </a:pPr>
            <a:r>
              <a:rPr lang="pt-BR" sz="2800" dirty="0">
                <a:solidFill>
                  <a:schemeClr val="bg1"/>
                </a:solidFill>
              </a:rPr>
              <a:t>QUALIFICAR A PARTICIPAÇÃO DO </a:t>
            </a:r>
            <a:r>
              <a:rPr lang="pt-BR" sz="2800" dirty="0" smtClean="0">
                <a:solidFill>
                  <a:schemeClr val="bg1"/>
                </a:solidFill>
              </a:rPr>
              <a:t>SETOR </a:t>
            </a:r>
            <a:endParaRPr lang="pt-BR" sz="2800" dirty="0">
              <a:solidFill>
                <a:schemeClr val="bg1"/>
              </a:solidFill>
            </a:endParaRPr>
          </a:p>
        </p:txBody>
      </p:sp>
      <p:sp>
        <p:nvSpPr>
          <p:cNvPr id="32772" name="Text Box 35"/>
          <p:cNvSpPr txBox="1">
            <a:spLocks noChangeArrowheads="1"/>
          </p:cNvSpPr>
          <p:nvPr/>
        </p:nvSpPr>
        <p:spPr bwMode="auto">
          <a:xfrm>
            <a:off x="179388" y="2484179"/>
            <a:ext cx="6321438" cy="440120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l">
              <a:lnSpc>
                <a:spcPct val="150000"/>
              </a:lnSpc>
              <a:spcBef>
                <a:spcPct val="50000"/>
              </a:spcBef>
              <a:buFontTx/>
              <a:buAutoNum type="arabicPeriod"/>
            </a:pPr>
            <a:r>
              <a:rPr lang="pt-BR" sz="2800" dirty="0">
                <a:solidFill>
                  <a:schemeClr val="bg1"/>
                </a:solidFill>
              </a:rPr>
              <a:t>Fazer a </a:t>
            </a:r>
            <a:r>
              <a:rPr lang="pt-BR" sz="2800" b="1" dirty="0">
                <a:solidFill>
                  <a:srgbClr val="FFFF00"/>
                </a:solidFill>
              </a:rPr>
              <a:t>informação circular</a:t>
            </a:r>
            <a:r>
              <a:rPr lang="pt-BR" sz="2800" dirty="0">
                <a:solidFill>
                  <a:schemeClr val="bg1"/>
                </a:solidFill>
              </a:rPr>
              <a:t>; </a:t>
            </a:r>
          </a:p>
          <a:p>
            <a:pPr marL="342900" indent="-342900" algn="l">
              <a:lnSpc>
                <a:spcPct val="150000"/>
              </a:lnSpc>
              <a:spcBef>
                <a:spcPct val="50000"/>
              </a:spcBef>
              <a:buFontTx/>
              <a:buAutoNum type="arabicPeriod"/>
            </a:pPr>
            <a:r>
              <a:rPr lang="pt-BR" sz="2800" dirty="0" smtClean="0">
                <a:solidFill>
                  <a:schemeClr val="bg1"/>
                </a:solidFill>
              </a:rPr>
              <a:t>Alinhar </a:t>
            </a:r>
            <a:r>
              <a:rPr lang="pt-BR" sz="2800" dirty="0">
                <a:solidFill>
                  <a:schemeClr val="bg1"/>
                </a:solidFill>
              </a:rPr>
              <a:t>posição: </a:t>
            </a:r>
            <a:r>
              <a:rPr lang="pt-BR" sz="2800" b="1" dirty="0" smtClean="0">
                <a:solidFill>
                  <a:schemeClr val="bg1"/>
                </a:solidFill>
              </a:rPr>
              <a:t>quadros </a:t>
            </a:r>
            <a:r>
              <a:rPr lang="pt-BR" sz="2800" b="1" dirty="0">
                <a:solidFill>
                  <a:schemeClr val="bg1"/>
                </a:solidFill>
              </a:rPr>
              <a:t>de </a:t>
            </a:r>
            <a:r>
              <a:rPr lang="pt-BR" sz="2800" b="1" dirty="0" smtClean="0">
                <a:solidFill>
                  <a:srgbClr val="FFFF00"/>
                </a:solidFill>
              </a:rPr>
              <a:t>referência comuns </a:t>
            </a:r>
            <a:r>
              <a:rPr lang="pt-BR" sz="2800" dirty="0" smtClean="0">
                <a:solidFill>
                  <a:schemeClr val="bg1"/>
                </a:solidFill>
              </a:rPr>
              <a:t>em um</a:t>
            </a:r>
            <a:r>
              <a:rPr lang="pt-BR" sz="2800" b="1" dirty="0" smtClean="0">
                <a:solidFill>
                  <a:schemeClr val="bg1"/>
                </a:solidFill>
              </a:rPr>
              <a:t> </a:t>
            </a:r>
            <a:r>
              <a:rPr lang="pt-BR" sz="2800" b="1" dirty="0" smtClean="0">
                <a:solidFill>
                  <a:srgbClr val="FFFF00"/>
                </a:solidFill>
              </a:rPr>
              <a:t>setor heterogêneo</a:t>
            </a:r>
            <a:r>
              <a:rPr lang="pt-BR" sz="2800" dirty="0" smtClean="0">
                <a:solidFill>
                  <a:schemeClr val="bg1"/>
                </a:solidFill>
              </a:rPr>
              <a:t>;</a:t>
            </a:r>
            <a:endParaRPr lang="pt-BR" sz="2800" dirty="0">
              <a:solidFill>
                <a:schemeClr val="bg1"/>
              </a:solidFill>
            </a:endParaRPr>
          </a:p>
          <a:p>
            <a:pPr marL="342900" indent="-342900" algn="l">
              <a:lnSpc>
                <a:spcPct val="150000"/>
              </a:lnSpc>
              <a:spcBef>
                <a:spcPct val="50000"/>
              </a:spcBef>
              <a:buFontTx/>
              <a:buAutoNum type="arabicPeriod"/>
            </a:pPr>
            <a:r>
              <a:rPr lang="pt-BR" sz="2800" dirty="0">
                <a:solidFill>
                  <a:schemeClr val="bg1"/>
                </a:solidFill>
              </a:rPr>
              <a:t>Mudança da imagem do setor frente a questão ambiental: </a:t>
            </a:r>
            <a:r>
              <a:rPr lang="pt-BR" sz="2800" b="1" dirty="0">
                <a:solidFill>
                  <a:srgbClr val="FFFF00"/>
                </a:solidFill>
              </a:rPr>
              <a:t>Pró- atividade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23850" y="1844675"/>
            <a:ext cx="2376488" cy="576263"/>
            <a:chOff x="340" y="1207"/>
            <a:chExt cx="1497" cy="363"/>
          </a:xfrm>
        </p:grpSpPr>
        <p:sp>
          <p:nvSpPr>
            <p:cNvPr id="35903" name="Rectangle 4"/>
            <p:cNvSpPr>
              <a:spLocks noChangeArrowheads="1"/>
            </p:cNvSpPr>
            <p:nvPr/>
          </p:nvSpPr>
          <p:spPr bwMode="auto">
            <a:xfrm>
              <a:off x="340" y="1207"/>
              <a:ext cx="1497" cy="363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pic>
          <p:nvPicPr>
            <p:cNvPr id="35904" name="Picture 5" descr="community woman"/>
            <p:cNvPicPr>
              <a:picLocks noChangeAspect="1" noChangeArrowheads="1"/>
            </p:cNvPicPr>
            <p:nvPr/>
          </p:nvPicPr>
          <p:blipFill>
            <a:blip r:embed="rId2" cstate="print"/>
            <a:srcRect l="24472" r="27673" b="18872"/>
            <a:stretch>
              <a:fillRect/>
            </a:stretch>
          </p:blipFill>
          <p:spPr bwMode="auto">
            <a:xfrm>
              <a:off x="382" y="1253"/>
              <a:ext cx="299" cy="26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5905" name="Picture 6" descr="parents"/>
            <p:cNvPicPr>
              <a:picLocks noChangeAspect="1" noChangeArrowheads="1"/>
            </p:cNvPicPr>
            <p:nvPr/>
          </p:nvPicPr>
          <p:blipFill>
            <a:blip r:embed="rId3" cstate="print"/>
            <a:srcRect l="49721" b="5510"/>
            <a:stretch>
              <a:fillRect/>
            </a:stretch>
          </p:blipFill>
          <p:spPr bwMode="auto">
            <a:xfrm>
              <a:off x="657" y="1298"/>
              <a:ext cx="141" cy="23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5906" name="Picture 7" descr="community woman"/>
            <p:cNvPicPr>
              <a:picLocks noChangeAspect="1" noChangeArrowheads="1"/>
            </p:cNvPicPr>
            <p:nvPr/>
          </p:nvPicPr>
          <p:blipFill>
            <a:blip r:embed="rId4" cstate="print"/>
            <a:srcRect l="24472" r="27673" b="18872"/>
            <a:stretch>
              <a:fillRect/>
            </a:stretch>
          </p:blipFill>
          <p:spPr bwMode="auto">
            <a:xfrm>
              <a:off x="1519" y="1253"/>
              <a:ext cx="298" cy="26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5907" name="Picture 8" descr="community woman"/>
            <p:cNvPicPr>
              <a:picLocks noChangeAspect="1" noChangeArrowheads="1"/>
            </p:cNvPicPr>
            <p:nvPr/>
          </p:nvPicPr>
          <p:blipFill>
            <a:blip r:embed="rId4" cstate="print"/>
            <a:srcRect l="24472" r="27673" b="18872"/>
            <a:stretch>
              <a:fillRect/>
            </a:stretch>
          </p:blipFill>
          <p:spPr bwMode="auto">
            <a:xfrm>
              <a:off x="1156" y="1253"/>
              <a:ext cx="298" cy="26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5908" name="Picture 9" descr="community woman"/>
            <p:cNvPicPr>
              <a:picLocks noChangeAspect="1" noChangeArrowheads="1"/>
            </p:cNvPicPr>
            <p:nvPr/>
          </p:nvPicPr>
          <p:blipFill>
            <a:blip r:embed="rId4" cstate="print"/>
            <a:srcRect l="24472" r="27673" b="18872"/>
            <a:stretch>
              <a:fillRect/>
            </a:stretch>
          </p:blipFill>
          <p:spPr bwMode="auto">
            <a:xfrm>
              <a:off x="793" y="1253"/>
              <a:ext cx="298" cy="26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5909" name="Picture 10" descr="parents"/>
            <p:cNvPicPr>
              <a:picLocks noChangeAspect="1" noChangeArrowheads="1"/>
            </p:cNvPicPr>
            <p:nvPr/>
          </p:nvPicPr>
          <p:blipFill>
            <a:blip r:embed="rId3" cstate="print"/>
            <a:srcRect l="49721" b="5510"/>
            <a:stretch>
              <a:fillRect/>
            </a:stretch>
          </p:blipFill>
          <p:spPr bwMode="auto">
            <a:xfrm>
              <a:off x="1066" y="1298"/>
              <a:ext cx="141" cy="23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5910" name="Picture 11" descr="parents"/>
            <p:cNvPicPr>
              <a:picLocks noChangeAspect="1" noChangeArrowheads="1"/>
            </p:cNvPicPr>
            <p:nvPr/>
          </p:nvPicPr>
          <p:blipFill>
            <a:blip r:embed="rId5" cstate="print"/>
            <a:srcRect l="49721" b="5510"/>
            <a:stretch>
              <a:fillRect/>
            </a:stretch>
          </p:blipFill>
          <p:spPr bwMode="auto">
            <a:xfrm>
              <a:off x="1429" y="1298"/>
              <a:ext cx="142" cy="23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35842" name="Text Box 12"/>
          <p:cNvSpPr txBox="1">
            <a:spLocks noChangeArrowheads="1"/>
          </p:cNvSpPr>
          <p:nvPr/>
        </p:nvSpPr>
        <p:spPr bwMode="auto">
          <a:xfrm>
            <a:off x="323850" y="2420938"/>
            <a:ext cx="8318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>
                <a:solidFill>
                  <a:schemeClr val="bg1"/>
                </a:solidFill>
              </a:rPr>
              <a:t>CERH</a:t>
            </a:r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5143504" y="1785926"/>
            <a:ext cx="3924300" cy="647700"/>
            <a:chOff x="3061" y="1162"/>
            <a:chExt cx="2314" cy="408"/>
          </a:xfrm>
        </p:grpSpPr>
        <p:sp>
          <p:nvSpPr>
            <p:cNvPr id="35892" name="Rectangle 14"/>
            <p:cNvSpPr>
              <a:spLocks noChangeArrowheads="1"/>
            </p:cNvSpPr>
            <p:nvPr/>
          </p:nvSpPr>
          <p:spPr bwMode="auto">
            <a:xfrm>
              <a:off x="3061" y="1162"/>
              <a:ext cx="2314" cy="40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pic>
          <p:nvPicPr>
            <p:cNvPr id="35893" name="Picture 15" descr="parents"/>
            <p:cNvPicPr>
              <a:picLocks noChangeAspect="1" noChangeArrowheads="1"/>
            </p:cNvPicPr>
            <p:nvPr/>
          </p:nvPicPr>
          <p:blipFill>
            <a:blip r:embed="rId6" cstate="print"/>
            <a:srcRect l="49721" b="5510"/>
            <a:stretch>
              <a:fillRect/>
            </a:stretch>
          </p:blipFill>
          <p:spPr bwMode="auto">
            <a:xfrm>
              <a:off x="3923" y="1253"/>
              <a:ext cx="151" cy="2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5894" name="Picture 16" descr="community woman"/>
            <p:cNvPicPr>
              <a:picLocks noChangeAspect="1" noChangeArrowheads="1"/>
            </p:cNvPicPr>
            <p:nvPr/>
          </p:nvPicPr>
          <p:blipFill>
            <a:blip r:embed="rId7" cstate="print"/>
            <a:srcRect l="24472" r="27673" b="18872"/>
            <a:stretch>
              <a:fillRect/>
            </a:stretch>
          </p:blipFill>
          <p:spPr bwMode="auto">
            <a:xfrm>
              <a:off x="4059" y="1207"/>
              <a:ext cx="317" cy="30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5895" name="Picture 17" descr="community woman"/>
            <p:cNvPicPr>
              <a:picLocks noChangeAspect="1" noChangeArrowheads="1"/>
            </p:cNvPicPr>
            <p:nvPr/>
          </p:nvPicPr>
          <p:blipFill>
            <a:blip r:embed="rId7" cstate="print"/>
            <a:srcRect l="24472" r="27673" b="18872"/>
            <a:stretch>
              <a:fillRect/>
            </a:stretch>
          </p:blipFill>
          <p:spPr bwMode="auto">
            <a:xfrm>
              <a:off x="4513" y="1207"/>
              <a:ext cx="317" cy="30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5896" name="Picture 18" descr="community woman"/>
            <p:cNvPicPr>
              <a:picLocks noChangeAspect="1" noChangeArrowheads="1"/>
            </p:cNvPicPr>
            <p:nvPr/>
          </p:nvPicPr>
          <p:blipFill>
            <a:blip r:embed="rId7" cstate="print"/>
            <a:srcRect l="24472" r="27673" b="18872"/>
            <a:stretch>
              <a:fillRect/>
            </a:stretch>
          </p:blipFill>
          <p:spPr bwMode="auto">
            <a:xfrm>
              <a:off x="5012" y="1207"/>
              <a:ext cx="317" cy="30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5897" name="Picture 19" descr="parents"/>
            <p:cNvPicPr>
              <a:picLocks noChangeAspect="1" noChangeArrowheads="1"/>
            </p:cNvPicPr>
            <p:nvPr/>
          </p:nvPicPr>
          <p:blipFill>
            <a:blip r:embed="rId8" cstate="print"/>
            <a:srcRect l="49721" b="5510"/>
            <a:stretch>
              <a:fillRect/>
            </a:stretch>
          </p:blipFill>
          <p:spPr bwMode="auto">
            <a:xfrm>
              <a:off x="4377" y="1253"/>
              <a:ext cx="150" cy="2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5898" name="Picture 20" descr="parents"/>
            <p:cNvPicPr>
              <a:picLocks noChangeAspect="1" noChangeArrowheads="1"/>
            </p:cNvPicPr>
            <p:nvPr/>
          </p:nvPicPr>
          <p:blipFill>
            <a:blip r:embed="rId8" cstate="print"/>
            <a:srcRect l="49721" b="5510"/>
            <a:stretch>
              <a:fillRect/>
            </a:stretch>
          </p:blipFill>
          <p:spPr bwMode="auto">
            <a:xfrm>
              <a:off x="4876" y="1253"/>
              <a:ext cx="150" cy="2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5899" name="Picture 21" descr="community woman"/>
            <p:cNvPicPr>
              <a:picLocks noChangeAspect="1" noChangeArrowheads="1"/>
            </p:cNvPicPr>
            <p:nvPr/>
          </p:nvPicPr>
          <p:blipFill>
            <a:blip r:embed="rId7" cstate="print"/>
            <a:srcRect l="24472" r="27673" b="18872"/>
            <a:stretch>
              <a:fillRect/>
            </a:stretch>
          </p:blipFill>
          <p:spPr bwMode="auto">
            <a:xfrm>
              <a:off x="3243" y="1207"/>
              <a:ext cx="317" cy="30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5900" name="Picture 22" descr="community woman"/>
            <p:cNvPicPr>
              <a:picLocks noChangeAspect="1" noChangeArrowheads="1"/>
            </p:cNvPicPr>
            <p:nvPr/>
          </p:nvPicPr>
          <p:blipFill>
            <a:blip r:embed="rId7" cstate="print"/>
            <a:srcRect l="24472" r="27673" b="18872"/>
            <a:stretch>
              <a:fillRect/>
            </a:stretch>
          </p:blipFill>
          <p:spPr bwMode="auto">
            <a:xfrm>
              <a:off x="3606" y="1207"/>
              <a:ext cx="317" cy="30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5901" name="Picture 23" descr="parents"/>
            <p:cNvPicPr>
              <a:picLocks noChangeAspect="1" noChangeArrowheads="1"/>
            </p:cNvPicPr>
            <p:nvPr/>
          </p:nvPicPr>
          <p:blipFill>
            <a:blip r:embed="rId8" cstate="print"/>
            <a:srcRect l="49721" b="5510"/>
            <a:stretch>
              <a:fillRect/>
            </a:stretch>
          </p:blipFill>
          <p:spPr bwMode="auto">
            <a:xfrm>
              <a:off x="3515" y="1253"/>
              <a:ext cx="150" cy="2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5902" name="Picture 24" descr="parents"/>
            <p:cNvPicPr>
              <a:picLocks noChangeAspect="1" noChangeArrowheads="1"/>
            </p:cNvPicPr>
            <p:nvPr/>
          </p:nvPicPr>
          <p:blipFill>
            <a:blip r:embed="rId8" cstate="print"/>
            <a:srcRect l="49721" b="5510"/>
            <a:stretch>
              <a:fillRect/>
            </a:stretch>
          </p:blipFill>
          <p:spPr bwMode="auto">
            <a:xfrm>
              <a:off x="3107" y="1253"/>
              <a:ext cx="150" cy="2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35844" name="Text Box 25"/>
          <p:cNvSpPr txBox="1">
            <a:spLocks noChangeArrowheads="1"/>
          </p:cNvSpPr>
          <p:nvPr/>
        </p:nvSpPr>
        <p:spPr bwMode="auto">
          <a:xfrm>
            <a:off x="5286380" y="2492375"/>
            <a:ext cx="385762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Comitês de </a:t>
            </a:r>
            <a:r>
              <a:rPr lang="pt-BR" dirty="0" smtClean="0">
                <a:solidFill>
                  <a:schemeClr val="bg1"/>
                </a:solidFill>
              </a:rPr>
              <a:t>Bacia de Rios da União</a:t>
            </a:r>
            <a:endParaRPr lang="pt-BR" dirty="0">
              <a:solidFill>
                <a:schemeClr val="bg1"/>
              </a:solidFill>
            </a:endParaRPr>
          </a:p>
          <a:p>
            <a:endParaRPr lang="pt-BR" dirty="0">
              <a:solidFill>
                <a:schemeClr val="bg1"/>
              </a:solidFill>
            </a:endParaRPr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250825" y="2924175"/>
            <a:ext cx="5329238" cy="719138"/>
            <a:chOff x="1020" y="1888"/>
            <a:chExt cx="3629" cy="453"/>
          </a:xfrm>
        </p:grpSpPr>
        <p:sp>
          <p:nvSpPr>
            <p:cNvPr id="35874" name="Rectangle 27"/>
            <p:cNvSpPr>
              <a:spLocks noChangeArrowheads="1"/>
            </p:cNvSpPr>
            <p:nvPr/>
          </p:nvSpPr>
          <p:spPr bwMode="auto">
            <a:xfrm>
              <a:off x="1020" y="1888"/>
              <a:ext cx="3629" cy="453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pic>
          <p:nvPicPr>
            <p:cNvPr id="35875" name="Picture 28" descr="community woman"/>
            <p:cNvPicPr>
              <a:picLocks noChangeAspect="1" noChangeArrowheads="1"/>
            </p:cNvPicPr>
            <p:nvPr/>
          </p:nvPicPr>
          <p:blipFill>
            <a:blip r:embed="rId9" cstate="print"/>
            <a:srcRect l="24472" r="27673" b="18872"/>
            <a:stretch>
              <a:fillRect/>
            </a:stretch>
          </p:blipFill>
          <p:spPr bwMode="auto">
            <a:xfrm>
              <a:off x="1973" y="1933"/>
              <a:ext cx="317" cy="345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5876" name="Picture 29" descr="community woman"/>
            <p:cNvPicPr>
              <a:picLocks noChangeAspect="1" noChangeArrowheads="1"/>
            </p:cNvPicPr>
            <p:nvPr/>
          </p:nvPicPr>
          <p:blipFill>
            <a:blip r:embed="rId10" cstate="print"/>
            <a:srcRect l="24472" r="27673" b="18872"/>
            <a:stretch>
              <a:fillRect/>
            </a:stretch>
          </p:blipFill>
          <p:spPr bwMode="auto">
            <a:xfrm>
              <a:off x="3515" y="1933"/>
              <a:ext cx="318" cy="34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5877" name="Picture 30" descr="community woman"/>
            <p:cNvPicPr>
              <a:picLocks noChangeAspect="1" noChangeArrowheads="1"/>
            </p:cNvPicPr>
            <p:nvPr/>
          </p:nvPicPr>
          <p:blipFill>
            <a:blip r:embed="rId10" cstate="print"/>
            <a:srcRect l="24472" r="27673" b="18872"/>
            <a:stretch>
              <a:fillRect/>
            </a:stretch>
          </p:blipFill>
          <p:spPr bwMode="auto">
            <a:xfrm>
              <a:off x="1293" y="1933"/>
              <a:ext cx="318" cy="34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5878" name="Picture 31" descr="community woman"/>
            <p:cNvPicPr>
              <a:picLocks noChangeAspect="1" noChangeArrowheads="1"/>
            </p:cNvPicPr>
            <p:nvPr/>
          </p:nvPicPr>
          <p:blipFill>
            <a:blip r:embed="rId10" cstate="print"/>
            <a:srcRect l="24472" r="27673" b="18872"/>
            <a:stretch>
              <a:fillRect/>
            </a:stretch>
          </p:blipFill>
          <p:spPr bwMode="auto">
            <a:xfrm>
              <a:off x="4105" y="1933"/>
              <a:ext cx="318" cy="34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5879" name="Picture 32" descr="community woman"/>
            <p:cNvPicPr>
              <a:picLocks noChangeAspect="1" noChangeArrowheads="1"/>
            </p:cNvPicPr>
            <p:nvPr/>
          </p:nvPicPr>
          <p:blipFill>
            <a:blip r:embed="rId9" cstate="print"/>
            <a:srcRect l="24472" r="27673" b="18872"/>
            <a:stretch>
              <a:fillRect/>
            </a:stretch>
          </p:blipFill>
          <p:spPr bwMode="auto">
            <a:xfrm>
              <a:off x="3742" y="1933"/>
              <a:ext cx="317" cy="345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5880" name="Picture 33" descr="parents"/>
            <p:cNvPicPr>
              <a:picLocks noChangeAspect="1" noChangeArrowheads="1"/>
            </p:cNvPicPr>
            <p:nvPr/>
          </p:nvPicPr>
          <p:blipFill>
            <a:blip r:embed="rId11" cstate="print"/>
            <a:srcRect l="49721" b="5510"/>
            <a:stretch>
              <a:fillRect/>
            </a:stretch>
          </p:blipFill>
          <p:spPr bwMode="auto">
            <a:xfrm>
              <a:off x="1111" y="1985"/>
              <a:ext cx="151" cy="305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5881" name="Picture 34" descr="parents"/>
            <p:cNvPicPr>
              <a:picLocks noChangeAspect="1" noChangeArrowheads="1"/>
            </p:cNvPicPr>
            <p:nvPr/>
          </p:nvPicPr>
          <p:blipFill>
            <a:blip r:embed="rId11" cstate="print"/>
            <a:srcRect l="49721" b="5510"/>
            <a:stretch>
              <a:fillRect/>
            </a:stretch>
          </p:blipFill>
          <p:spPr bwMode="auto">
            <a:xfrm>
              <a:off x="1610" y="1985"/>
              <a:ext cx="151" cy="305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5882" name="Picture 35" descr="parents"/>
            <p:cNvPicPr>
              <a:picLocks noChangeAspect="1" noChangeArrowheads="1"/>
            </p:cNvPicPr>
            <p:nvPr/>
          </p:nvPicPr>
          <p:blipFill>
            <a:blip r:embed="rId11" cstate="print"/>
            <a:srcRect l="49721" b="5510"/>
            <a:stretch>
              <a:fillRect/>
            </a:stretch>
          </p:blipFill>
          <p:spPr bwMode="auto">
            <a:xfrm>
              <a:off x="1837" y="1985"/>
              <a:ext cx="151" cy="305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5883" name="Picture 36" descr="community woman"/>
            <p:cNvPicPr>
              <a:picLocks noChangeAspect="1" noChangeArrowheads="1"/>
            </p:cNvPicPr>
            <p:nvPr/>
          </p:nvPicPr>
          <p:blipFill>
            <a:blip r:embed="rId9" cstate="print"/>
            <a:srcRect l="24472" r="27673" b="18872"/>
            <a:stretch>
              <a:fillRect/>
            </a:stretch>
          </p:blipFill>
          <p:spPr bwMode="auto">
            <a:xfrm>
              <a:off x="2427" y="1933"/>
              <a:ext cx="317" cy="345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5884" name="Picture 37" descr="community woman"/>
            <p:cNvPicPr>
              <a:picLocks noChangeAspect="1" noChangeArrowheads="1"/>
            </p:cNvPicPr>
            <p:nvPr/>
          </p:nvPicPr>
          <p:blipFill>
            <a:blip r:embed="rId9" cstate="print"/>
            <a:srcRect l="24472" r="27673" b="18872"/>
            <a:stretch>
              <a:fillRect/>
            </a:stretch>
          </p:blipFill>
          <p:spPr bwMode="auto">
            <a:xfrm>
              <a:off x="2789" y="1933"/>
              <a:ext cx="317" cy="345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5885" name="Picture 38" descr="community woman"/>
            <p:cNvPicPr>
              <a:picLocks noChangeAspect="1" noChangeArrowheads="1"/>
            </p:cNvPicPr>
            <p:nvPr/>
          </p:nvPicPr>
          <p:blipFill>
            <a:blip r:embed="rId9" cstate="print"/>
            <a:srcRect l="24472" r="27673" b="18872"/>
            <a:stretch>
              <a:fillRect/>
            </a:stretch>
          </p:blipFill>
          <p:spPr bwMode="auto">
            <a:xfrm>
              <a:off x="3152" y="1933"/>
              <a:ext cx="317" cy="345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5886" name="Picture 39" descr="parents"/>
            <p:cNvPicPr>
              <a:picLocks noChangeAspect="1" noChangeArrowheads="1"/>
            </p:cNvPicPr>
            <p:nvPr/>
          </p:nvPicPr>
          <p:blipFill>
            <a:blip r:embed="rId12" cstate="print"/>
            <a:srcRect l="49721" b="5510"/>
            <a:stretch>
              <a:fillRect/>
            </a:stretch>
          </p:blipFill>
          <p:spPr bwMode="auto">
            <a:xfrm>
              <a:off x="2699" y="1985"/>
              <a:ext cx="150" cy="305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5887" name="Picture 40" descr="parents"/>
            <p:cNvPicPr>
              <a:picLocks noChangeAspect="1" noChangeArrowheads="1"/>
            </p:cNvPicPr>
            <p:nvPr/>
          </p:nvPicPr>
          <p:blipFill>
            <a:blip r:embed="rId12" cstate="print"/>
            <a:srcRect l="49721" b="5510"/>
            <a:stretch>
              <a:fillRect/>
            </a:stretch>
          </p:blipFill>
          <p:spPr bwMode="auto">
            <a:xfrm>
              <a:off x="3062" y="1985"/>
              <a:ext cx="150" cy="305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5888" name="Picture 41" descr="parents"/>
            <p:cNvPicPr>
              <a:picLocks noChangeAspect="1" noChangeArrowheads="1"/>
            </p:cNvPicPr>
            <p:nvPr/>
          </p:nvPicPr>
          <p:blipFill>
            <a:blip r:embed="rId12" cstate="print"/>
            <a:srcRect l="49721" b="5510"/>
            <a:stretch>
              <a:fillRect/>
            </a:stretch>
          </p:blipFill>
          <p:spPr bwMode="auto">
            <a:xfrm>
              <a:off x="3424" y="1985"/>
              <a:ext cx="150" cy="305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5889" name="Picture 42" descr="parents"/>
            <p:cNvPicPr>
              <a:picLocks noChangeAspect="1" noChangeArrowheads="1"/>
            </p:cNvPicPr>
            <p:nvPr/>
          </p:nvPicPr>
          <p:blipFill>
            <a:blip r:embed="rId12" cstate="print"/>
            <a:srcRect l="49721" b="5510"/>
            <a:stretch>
              <a:fillRect/>
            </a:stretch>
          </p:blipFill>
          <p:spPr bwMode="auto">
            <a:xfrm>
              <a:off x="2290" y="1985"/>
              <a:ext cx="150" cy="305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5890" name="Picture 43" descr="parents"/>
            <p:cNvPicPr>
              <a:picLocks noChangeAspect="1" noChangeArrowheads="1"/>
            </p:cNvPicPr>
            <p:nvPr/>
          </p:nvPicPr>
          <p:blipFill>
            <a:blip r:embed="rId12" cstate="print"/>
            <a:srcRect l="49721" b="5510"/>
            <a:stretch>
              <a:fillRect/>
            </a:stretch>
          </p:blipFill>
          <p:spPr bwMode="auto">
            <a:xfrm>
              <a:off x="4014" y="1985"/>
              <a:ext cx="150" cy="305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5891" name="Picture 44" descr="parents"/>
            <p:cNvPicPr>
              <a:picLocks noChangeAspect="1" noChangeArrowheads="1"/>
            </p:cNvPicPr>
            <p:nvPr/>
          </p:nvPicPr>
          <p:blipFill>
            <a:blip r:embed="rId12" cstate="print"/>
            <a:srcRect l="49721" b="5510"/>
            <a:stretch>
              <a:fillRect/>
            </a:stretch>
          </p:blipFill>
          <p:spPr bwMode="auto">
            <a:xfrm>
              <a:off x="4377" y="1985"/>
              <a:ext cx="150" cy="305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611188" y="5870575"/>
            <a:ext cx="1152525" cy="504825"/>
            <a:chOff x="249" y="3475"/>
            <a:chExt cx="726" cy="318"/>
          </a:xfrm>
        </p:grpSpPr>
        <p:sp>
          <p:nvSpPr>
            <p:cNvPr id="35870" name="Rectangle 47"/>
            <p:cNvSpPr>
              <a:spLocks noChangeArrowheads="1"/>
            </p:cNvSpPr>
            <p:nvPr/>
          </p:nvSpPr>
          <p:spPr bwMode="auto">
            <a:xfrm>
              <a:off x="295" y="3475"/>
              <a:ext cx="680" cy="318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pic>
          <p:nvPicPr>
            <p:cNvPr id="35871" name="Picture 48" descr="community woman"/>
            <p:cNvPicPr>
              <a:picLocks noChangeAspect="1" noChangeArrowheads="1"/>
            </p:cNvPicPr>
            <p:nvPr/>
          </p:nvPicPr>
          <p:blipFill>
            <a:blip r:embed="rId7" cstate="print"/>
            <a:srcRect l="24472" r="27673" b="18872"/>
            <a:stretch>
              <a:fillRect/>
            </a:stretch>
          </p:blipFill>
          <p:spPr bwMode="auto">
            <a:xfrm>
              <a:off x="657" y="3475"/>
              <a:ext cx="317" cy="3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872" name="Picture 49" descr="community woman"/>
            <p:cNvPicPr>
              <a:picLocks noChangeAspect="1" noChangeArrowheads="1"/>
            </p:cNvPicPr>
            <p:nvPr/>
          </p:nvPicPr>
          <p:blipFill>
            <a:blip r:embed="rId7" cstate="print"/>
            <a:srcRect l="24472" r="27673" b="18872"/>
            <a:stretch>
              <a:fillRect/>
            </a:stretch>
          </p:blipFill>
          <p:spPr bwMode="auto">
            <a:xfrm>
              <a:off x="249" y="3475"/>
              <a:ext cx="317" cy="3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873" name="Picture 50" descr="community woman"/>
            <p:cNvPicPr>
              <a:picLocks noChangeAspect="1" noChangeArrowheads="1"/>
            </p:cNvPicPr>
            <p:nvPr/>
          </p:nvPicPr>
          <p:blipFill>
            <a:blip r:embed="rId7" cstate="print"/>
            <a:srcRect l="24472" r="27673" b="18872"/>
            <a:stretch>
              <a:fillRect/>
            </a:stretch>
          </p:blipFill>
          <p:spPr bwMode="auto">
            <a:xfrm>
              <a:off x="476" y="3475"/>
              <a:ext cx="317" cy="3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" name="Group 51"/>
          <p:cNvGrpSpPr>
            <a:grpSpLocks/>
          </p:cNvGrpSpPr>
          <p:nvPr/>
        </p:nvGrpSpPr>
        <p:grpSpPr bwMode="auto">
          <a:xfrm>
            <a:off x="5795963" y="5799138"/>
            <a:ext cx="2519362" cy="503237"/>
            <a:chOff x="3923" y="3385"/>
            <a:chExt cx="1587" cy="317"/>
          </a:xfrm>
        </p:grpSpPr>
        <p:sp>
          <p:nvSpPr>
            <p:cNvPr id="35863" name="Rectangle 52"/>
            <p:cNvSpPr>
              <a:spLocks noChangeArrowheads="1"/>
            </p:cNvSpPr>
            <p:nvPr/>
          </p:nvSpPr>
          <p:spPr bwMode="auto">
            <a:xfrm>
              <a:off x="3923" y="3385"/>
              <a:ext cx="1542" cy="317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pic>
          <p:nvPicPr>
            <p:cNvPr id="35864" name="Picture 53" descr="parents"/>
            <p:cNvPicPr>
              <a:picLocks noChangeAspect="1" noChangeArrowheads="1"/>
            </p:cNvPicPr>
            <p:nvPr/>
          </p:nvPicPr>
          <p:blipFill>
            <a:blip r:embed="rId8" cstate="print"/>
            <a:srcRect l="49721" b="5510"/>
            <a:stretch>
              <a:fillRect/>
            </a:stretch>
          </p:blipFill>
          <p:spPr bwMode="auto">
            <a:xfrm>
              <a:off x="4558" y="3430"/>
              <a:ext cx="150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865" name="Picture 54" descr="parents"/>
            <p:cNvPicPr>
              <a:picLocks noChangeAspect="1" noChangeArrowheads="1"/>
            </p:cNvPicPr>
            <p:nvPr/>
          </p:nvPicPr>
          <p:blipFill>
            <a:blip r:embed="rId8" cstate="print"/>
            <a:srcRect l="49721" b="5510"/>
            <a:stretch>
              <a:fillRect/>
            </a:stretch>
          </p:blipFill>
          <p:spPr bwMode="auto">
            <a:xfrm>
              <a:off x="4785" y="3430"/>
              <a:ext cx="150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866" name="Picture 55" descr="parents"/>
            <p:cNvPicPr>
              <a:picLocks noChangeAspect="1" noChangeArrowheads="1"/>
            </p:cNvPicPr>
            <p:nvPr/>
          </p:nvPicPr>
          <p:blipFill>
            <a:blip r:embed="rId8" cstate="print"/>
            <a:srcRect l="49721" b="5510"/>
            <a:stretch>
              <a:fillRect/>
            </a:stretch>
          </p:blipFill>
          <p:spPr bwMode="auto">
            <a:xfrm>
              <a:off x="5057" y="3430"/>
              <a:ext cx="150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867" name="Picture 56" descr="community woman"/>
            <p:cNvPicPr>
              <a:picLocks noChangeAspect="1" noChangeArrowheads="1"/>
            </p:cNvPicPr>
            <p:nvPr/>
          </p:nvPicPr>
          <p:blipFill>
            <a:blip r:embed="rId7" cstate="print"/>
            <a:srcRect l="24472" r="27673" b="18872"/>
            <a:stretch>
              <a:fillRect/>
            </a:stretch>
          </p:blipFill>
          <p:spPr bwMode="auto">
            <a:xfrm>
              <a:off x="4195" y="3385"/>
              <a:ext cx="317" cy="3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868" name="Picture 57" descr="community woman"/>
            <p:cNvPicPr>
              <a:picLocks noChangeAspect="1" noChangeArrowheads="1"/>
            </p:cNvPicPr>
            <p:nvPr/>
          </p:nvPicPr>
          <p:blipFill>
            <a:blip r:embed="rId7" cstate="print"/>
            <a:srcRect l="24472" r="27673" b="18872"/>
            <a:stretch>
              <a:fillRect/>
            </a:stretch>
          </p:blipFill>
          <p:spPr bwMode="auto">
            <a:xfrm>
              <a:off x="5193" y="3385"/>
              <a:ext cx="317" cy="3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869" name="Picture 58" descr="community woman"/>
            <p:cNvPicPr>
              <a:picLocks noChangeAspect="1" noChangeArrowheads="1"/>
            </p:cNvPicPr>
            <p:nvPr/>
          </p:nvPicPr>
          <p:blipFill>
            <a:blip r:embed="rId7" cstate="print"/>
            <a:srcRect l="24472" r="27673" b="18872"/>
            <a:stretch>
              <a:fillRect/>
            </a:stretch>
          </p:blipFill>
          <p:spPr bwMode="auto">
            <a:xfrm>
              <a:off x="3923" y="3385"/>
              <a:ext cx="317" cy="3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5848" name="Oval 59"/>
          <p:cNvSpPr>
            <a:spLocks noChangeArrowheads="1"/>
          </p:cNvSpPr>
          <p:nvPr/>
        </p:nvSpPr>
        <p:spPr bwMode="auto">
          <a:xfrm>
            <a:off x="3132138" y="4076700"/>
            <a:ext cx="2952750" cy="504825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/>
              <a:t>CNI</a:t>
            </a:r>
          </a:p>
        </p:txBody>
      </p:sp>
      <p:sp>
        <p:nvSpPr>
          <p:cNvPr id="35849" name="Text Box 60"/>
          <p:cNvSpPr txBox="1">
            <a:spLocks noChangeArrowheads="1"/>
          </p:cNvSpPr>
          <p:nvPr/>
        </p:nvSpPr>
        <p:spPr bwMode="auto">
          <a:xfrm>
            <a:off x="107950" y="6302375"/>
            <a:ext cx="31686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>
                <a:solidFill>
                  <a:schemeClr val="bg1"/>
                </a:solidFill>
              </a:rPr>
              <a:t>Representantes nas CTs</a:t>
            </a:r>
          </a:p>
        </p:txBody>
      </p:sp>
      <p:sp>
        <p:nvSpPr>
          <p:cNvPr id="35850" name="Text Box 62"/>
          <p:cNvSpPr txBox="1">
            <a:spLocks noChangeArrowheads="1"/>
          </p:cNvSpPr>
          <p:nvPr/>
        </p:nvSpPr>
        <p:spPr bwMode="auto">
          <a:xfrm>
            <a:off x="5724525" y="6302375"/>
            <a:ext cx="26606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>
                <a:solidFill>
                  <a:schemeClr val="bg1"/>
                </a:solidFill>
              </a:rPr>
              <a:t>CNRH - Representantes</a:t>
            </a:r>
          </a:p>
        </p:txBody>
      </p:sp>
      <p:sp>
        <p:nvSpPr>
          <p:cNvPr id="35851" name="Line 63"/>
          <p:cNvSpPr>
            <a:spLocks noChangeShapeType="1"/>
          </p:cNvSpPr>
          <p:nvPr/>
        </p:nvSpPr>
        <p:spPr bwMode="auto">
          <a:xfrm>
            <a:off x="4211638" y="3716338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35852" name="Line 64"/>
          <p:cNvSpPr>
            <a:spLocks noChangeShapeType="1"/>
          </p:cNvSpPr>
          <p:nvPr/>
        </p:nvSpPr>
        <p:spPr bwMode="auto">
          <a:xfrm flipV="1">
            <a:off x="4356100" y="364490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35853" name="Line 66"/>
          <p:cNvSpPr>
            <a:spLocks noChangeShapeType="1"/>
          </p:cNvSpPr>
          <p:nvPr/>
        </p:nvSpPr>
        <p:spPr bwMode="auto">
          <a:xfrm flipV="1">
            <a:off x="1331913" y="4437063"/>
            <a:ext cx="1655762" cy="1223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35854" name="Line 67"/>
          <p:cNvSpPr>
            <a:spLocks noChangeShapeType="1"/>
          </p:cNvSpPr>
          <p:nvPr/>
        </p:nvSpPr>
        <p:spPr bwMode="auto">
          <a:xfrm flipH="1">
            <a:off x="1692275" y="4581525"/>
            <a:ext cx="1439863" cy="1150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35855" name="Line 68"/>
          <p:cNvSpPr>
            <a:spLocks noChangeShapeType="1"/>
          </p:cNvSpPr>
          <p:nvPr/>
        </p:nvSpPr>
        <p:spPr bwMode="auto">
          <a:xfrm>
            <a:off x="5292725" y="4581525"/>
            <a:ext cx="647700" cy="1150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35856" name="Line 69"/>
          <p:cNvSpPr>
            <a:spLocks noChangeShapeType="1"/>
          </p:cNvSpPr>
          <p:nvPr/>
        </p:nvSpPr>
        <p:spPr bwMode="auto">
          <a:xfrm flipH="1" flipV="1">
            <a:off x="5003800" y="4652963"/>
            <a:ext cx="720725" cy="1223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35857" name="Line 71"/>
          <p:cNvSpPr>
            <a:spLocks noChangeShapeType="1"/>
          </p:cNvSpPr>
          <p:nvPr/>
        </p:nvSpPr>
        <p:spPr bwMode="auto">
          <a:xfrm>
            <a:off x="1547813" y="2492375"/>
            <a:ext cx="503237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35858" name="Line 72"/>
          <p:cNvSpPr>
            <a:spLocks noChangeShapeType="1"/>
          </p:cNvSpPr>
          <p:nvPr/>
        </p:nvSpPr>
        <p:spPr bwMode="auto">
          <a:xfrm flipH="1" flipV="1">
            <a:off x="1981200" y="2492375"/>
            <a:ext cx="503238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35859" name="Text Box 73"/>
          <p:cNvSpPr txBox="1">
            <a:spLocks noChangeArrowheads="1"/>
          </p:cNvSpPr>
          <p:nvPr/>
        </p:nvSpPr>
        <p:spPr bwMode="auto">
          <a:xfrm>
            <a:off x="323850" y="3644900"/>
            <a:ext cx="3167063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>
                <a:solidFill>
                  <a:schemeClr val="bg1"/>
                </a:solidFill>
              </a:rPr>
              <a:t>Federações e Associações</a:t>
            </a:r>
          </a:p>
          <a:p>
            <a:pPr>
              <a:spcBef>
                <a:spcPct val="50000"/>
              </a:spcBef>
            </a:pPr>
            <a:r>
              <a:rPr lang="pt-BR">
                <a:solidFill>
                  <a:schemeClr val="bg1"/>
                </a:solidFill>
              </a:rPr>
              <a:t>Pontos de Contato</a:t>
            </a:r>
          </a:p>
        </p:txBody>
      </p:sp>
      <p:sp>
        <p:nvSpPr>
          <p:cNvPr id="35860" name="Line 76"/>
          <p:cNvSpPr>
            <a:spLocks noChangeShapeType="1"/>
          </p:cNvSpPr>
          <p:nvPr/>
        </p:nvSpPr>
        <p:spPr bwMode="auto">
          <a:xfrm flipH="1">
            <a:off x="4932363" y="2565400"/>
            <a:ext cx="43180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35861" name="Line 77"/>
          <p:cNvSpPr>
            <a:spLocks noChangeShapeType="1"/>
          </p:cNvSpPr>
          <p:nvPr/>
        </p:nvSpPr>
        <p:spPr bwMode="auto">
          <a:xfrm flipV="1">
            <a:off x="4429124" y="2420938"/>
            <a:ext cx="576263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35862" name="Rectangle 2"/>
          <p:cNvSpPr>
            <a:spLocks noChangeArrowheads="1"/>
          </p:cNvSpPr>
          <p:nvPr/>
        </p:nvSpPr>
        <p:spPr bwMode="auto">
          <a:xfrm>
            <a:off x="468313" y="1123950"/>
            <a:ext cx="8229600" cy="5762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t-BR" sz="2800" b="1">
                <a:solidFill>
                  <a:srgbClr val="0033CC"/>
                </a:solidFill>
              </a:rPr>
              <a:t>Rede de Recursos Hídricos da Indústria </a:t>
            </a:r>
          </a:p>
          <a:p>
            <a:pPr marL="742950" lvl="1" indent="-285750">
              <a:spcBef>
                <a:spcPct val="20000"/>
              </a:spcBef>
            </a:pPr>
            <a:endParaRPr lang="pt-BR" sz="2400"/>
          </a:p>
        </p:txBody>
      </p:sp>
      <p:cxnSp>
        <p:nvCxnSpPr>
          <p:cNvPr id="73" name="Conector de seta reta 72"/>
          <p:cNvCxnSpPr/>
          <p:nvPr/>
        </p:nvCxnSpPr>
        <p:spPr>
          <a:xfrm rot="5400000" flipH="1" flipV="1">
            <a:off x="5679289" y="3107529"/>
            <a:ext cx="1214446" cy="714380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052513"/>
            <a:ext cx="8229600" cy="11525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z="4000" b="1" dirty="0" smtClean="0">
                <a:solidFill>
                  <a:schemeClr val="bg1"/>
                </a:solidFill>
              </a:rPr>
              <a:t>Funcionamento da Rede de Recursos Hídricos</a:t>
            </a:r>
          </a:p>
        </p:txBody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44" y="2546366"/>
            <a:ext cx="8821769" cy="4454534"/>
          </a:xfrm>
        </p:spPr>
        <p:txBody>
          <a:bodyPr/>
          <a:lstStyle/>
          <a:p>
            <a:r>
              <a:rPr lang="pt-BR" sz="2800" u="sng" dirty="0" smtClean="0">
                <a:solidFill>
                  <a:schemeClr val="bg1"/>
                </a:solidFill>
              </a:rPr>
              <a:t>Bases de Dados Atualizadas </a:t>
            </a:r>
          </a:p>
          <a:p>
            <a:r>
              <a:rPr lang="pt-BR" sz="2800" u="sng" dirty="0" smtClean="0">
                <a:solidFill>
                  <a:schemeClr val="bg1"/>
                </a:solidFill>
              </a:rPr>
              <a:t>Fluxo de Informações</a:t>
            </a:r>
            <a:endParaRPr lang="pt-BR" sz="2800" dirty="0" smtClean="0">
              <a:solidFill>
                <a:schemeClr val="bg1"/>
              </a:solidFill>
            </a:endParaRPr>
          </a:p>
          <a:p>
            <a:r>
              <a:rPr lang="pt-BR" sz="2800" u="sng" dirty="0" smtClean="0">
                <a:solidFill>
                  <a:schemeClr val="bg1"/>
                </a:solidFill>
              </a:rPr>
              <a:t>Alinhamento de Posição:</a:t>
            </a:r>
            <a:r>
              <a:rPr lang="pt-BR" sz="2800" dirty="0" smtClean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pt-BR" sz="2000" b="1" dirty="0" smtClean="0">
                <a:solidFill>
                  <a:srgbClr val="FFFF00"/>
                </a:solidFill>
              </a:rPr>
              <a:t>Virtual</a:t>
            </a:r>
            <a:r>
              <a:rPr lang="pt-BR" sz="2000" b="1" dirty="0" smtClean="0">
                <a:solidFill>
                  <a:srgbClr val="FFFF99"/>
                </a:solidFill>
              </a:rPr>
              <a:t> </a:t>
            </a:r>
            <a:r>
              <a:rPr lang="pt-BR" sz="2000" dirty="0" smtClean="0">
                <a:solidFill>
                  <a:schemeClr val="bg1"/>
                </a:solidFill>
              </a:rPr>
              <a:t>-  consulta de Pauta , Envio de Relatórios e de Informações </a:t>
            </a:r>
          </a:p>
          <a:p>
            <a:pPr lvl="1"/>
            <a:r>
              <a:rPr lang="pt-BR" sz="2000" b="1" dirty="0" smtClean="0">
                <a:solidFill>
                  <a:srgbClr val="FFFF00"/>
                </a:solidFill>
              </a:rPr>
              <a:t>Teleconferência</a:t>
            </a:r>
            <a:r>
              <a:rPr lang="pt-BR" sz="2000" dirty="0" smtClean="0">
                <a:solidFill>
                  <a:schemeClr val="bg1"/>
                </a:solidFill>
              </a:rPr>
              <a:t> –  alinhamento de posição  - </a:t>
            </a:r>
            <a:r>
              <a:rPr lang="pt-BR" sz="2000" dirty="0" err="1" smtClean="0">
                <a:solidFill>
                  <a:schemeClr val="bg1"/>
                </a:solidFill>
              </a:rPr>
              <a:t>CBHs</a:t>
            </a:r>
            <a:r>
              <a:rPr lang="pt-BR" sz="2000" dirty="0" smtClean="0">
                <a:solidFill>
                  <a:schemeClr val="bg1"/>
                </a:solidFill>
              </a:rPr>
              <a:t> de Rios da União</a:t>
            </a:r>
          </a:p>
          <a:p>
            <a:pPr lvl="1"/>
            <a:r>
              <a:rPr lang="pt-BR" sz="2000" b="1" dirty="0" smtClean="0">
                <a:solidFill>
                  <a:srgbClr val="FFFF00"/>
                </a:solidFill>
              </a:rPr>
              <a:t>Vídeo-conferência</a:t>
            </a:r>
            <a:r>
              <a:rPr lang="pt-BR" sz="2000" dirty="0" smtClean="0">
                <a:solidFill>
                  <a:srgbClr val="FFFF00"/>
                </a:solidFill>
              </a:rPr>
              <a:t> </a:t>
            </a:r>
            <a:r>
              <a:rPr lang="pt-BR" sz="2000" dirty="0" smtClean="0">
                <a:solidFill>
                  <a:schemeClr val="bg1"/>
                </a:solidFill>
              </a:rPr>
              <a:t>– temas abrangentes (Pegada Hídrica – ISO e WFN)</a:t>
            </a:r>
          </a:p>
          <a:p>
            <a:pPr lvl="1"/>
            <a:r>
              <a:rPr lang="pt-BR" sz="2000" b="1" dirty="0" smtClean="0">
                <a:solidFill>
                  <a:srgbClr val="FFFF00"/>
                </a:solidFill>
              </a:rPr>
              <a:t>Encontros presenciais da Rede</a:t>
            </a:r>
            <a:r>
              <a:rPr lang="pt-BR" sz="2000" dirty="0" smtClean="0">
                <a:solidFill>
                  <a:srgbClr val="FFFF00"/>
                </a:solidFill>
              </a:rPr>
              <a:t> </a:t>
            </a:r>
            <a:r>
              <a:rPr lang="pt-BR" sz="2000" dirty="0" smtClean="0">
                <a:solidFill>
                  <a:schemeClr val="bg1"/>
                </a:solidFill>
              </a:rPr>
              <a:t>– 05 em 2010 - 04 em 2011 – 04 em 2012</a:t>
            </a:r>
          </a:p>
          <a:p>
            <a:pPr lvl="1">
              <a:buFont typeface="Arial" charset="0"/>
              <a:buNone/>
            </a:pPr>
            <a:r>
              <a:rPr lang="pt-BR" sz="2000" dirty="0" smtClean="0">
                <a:solidFill>
                  <a:schemeClr val="bg1"/>
                </a:solidFill>
              </a:rPr>
              <a:t>	Alinhamento estratégico – ritmo de implementação do SINGREH e temas relevantes da atual agenda</a:t>
            </a:r>
            <a:endParaRPr lang="pt-BR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>
              <a:buNone/>
            </a:pPr>
            <a:r>
              <a:rPr lang="pt-BR" sz="3600" b="1" dirty="0" smtClean="0">
                <a:solidFill>
                  <a:srgbClr val="FFFF00"/>
                </a:solidFill>
              </a:rPr>
              <a:t>Acordo de Cooperação Técnica CNI/ANA</a:t>
            </a:r>
          </a:p>
          <a:p>
            <a:pPr>
              <a:buNone/>
            </a:pPr>
            <a:endParaRPr lang="pt-BR" sz="1200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pt-BR" b="1" u="sng" dirty="0" smtClean="0">
                <a:solidFill>
                  <a:srgbClr val="FFFF00"/>
                </a:solidFill>
              </a:rPr>
              <a:t>OBJETO</a:t>
            </a:r>
          </a:p>
          <a:p>
            <a:pPr algn="just">
              <a:buNone/>
            </a:pPr>
            <a:endParaRPr lang="pt-BR" sz="1400" dirty="0" smtClean="0"/>
          </a:p>
          <a:p>
            <a:pPr algn="just">
              <a:buNone/>
            </a:pPr>
            <a:r>
              <a:rPr lang="pt-BR" sz="3600" dirty="0" smtClean="0">
                <a:solidFill>
                  <a:schemeClr val="bg1"/>
                </a:solidFill>
              </a:rPr>
              <a:t>conjugação de esforços entre </a:t>
            </a:r>
            <a:r>
              <a:rPr lang="pt-BR" sz="3600" b="1" dirty="0" smtClean="0">
                <a:solidFill>
                  <a:schemeClr val="bg1"/>
                </a:solidFill>
              </a:rPr>
              <a:t>ANA e CNI, </a:t>
            </a:r>
            <a:r>
              <a:rPr lang="pt-BR" sz="3600" dirty="0" smtClean="0">
                <a:solidFill>
                  <a:schemeClr val="bg1"/>
                </a:solidFill>
              </a:rPr>
              <a:t>visando à </a:t>
            </a:r>
            <a:r>
              <a:rPr lang="pt-BR" sz="3600" b="1" dirty="0" smtClean="0">
                <a:solidFill>
                  <a:srgbClr val="FFFF00"/>
                </a:solidFill>
              </a:rPr>
              <a:t>articulação institucional </a:t>
            </a:r>
            <a:r>
              <a:rPr lang="pt-BR" sz="3600" dirty="0" smtClean="0">
                <a:solidFill>
                  <a:schemeClr val="bg1"/>
                </a:solidFill>
              </a:rPr>
              <a:t>para </a:t>
            </a:r>
            <a:r>
              <a:rPr lang="pt-BR" sz="3600" b="1" dirty="0" smtClean="0">
                <a:solidFill>
                  <a:srgbClr val="FFFF00"/>
                </a:solidFill>
              </a:rPr>
              <a:t>aprimoramento do gerenciamento de recursos hídricos </a:t>
            </a:r>
            <a:r>
              <a:rPr lang="pt-BR" sz="3600" dirty="0" smtClean="0">
                <a:solidFill>
                  <a:schemeClr val="bg1"/>
                </a:solidFill>
              </a:rPr>
              <a:t>no Brasil e para o incentivo ao </a:t>
            </a:r>
            <a:r>
              <a:rPr lang="pt-BR" sz="3600" b="1" dirty="0" smtClean="0">
                <a:solidFill>
                  <a:srgbClr val="FFFF00"/>
                </a:solidFill>
              </a:rPr>
              <a:t>uso eficiente da água </a:t>
            </a:r>
            <a:r>
              <a:rPr lang="pt-BR" sz="3600" dirty="0" smtClean="0">
                <a:solidFill>
                  <a:schemeClr val="bg1"/>
                </a:solidFill>
              </a:rPr>
              <a:t>no setor industrial</a:t>
            </a:r>
            <a:endParaRPr lang="pt-BR" sz="3600" b="1" i="1" dirty="0" smtClean="0">
              <a:solidFill>
                <a:schemeClr val="bg1"/>
              </a:solidFill>
            </a:endParaRPr>
          </a:p>
          <a:p>
            <a:pPr marL="609600" indent="-609600" algn="ctr">
              <a:buFontTx/>
              <a:buNone/>
            </a:pPr>
            <a:endParaRPr lang="pt-BR" dirty="0" smtClean="0"/>
          </a:p>
          <a:p>
            <a:pPr marL="609600" indent="-609600" algn="ctr">
              <a:buFontTx/>
              <a:buNone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ersonalizar design">
  <a:themeElements>
    <a:clrScheme name="Personalizar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r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algn="ctr">
          <a:defRPr sz="4400" b="1" dirty="0" smtClean="0">
            <a:solidFill>
              <a:srgbClr val="002060"/>
            </a:solidFill>
            <a:latin typeface="Arial MT Black" pitchFamily="2" charset="0"/>
          </a:defRPr>
        </a:defPPr>
      </a:lstStyle>
    </a:spDef>
  </a:objectDefaults>
  <a:extraClrSchemeLst>
    <a:extraClrScheme>
      <a:clrScheme name="Personalizar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ar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ar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ar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ar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ar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2360</TotalTime>
  <Words>1381</Words>
  <Application>Microsoft Office PowerPoint</Application>
  <PresentationFormat>Apresentação na tela (4:3)</PresentationFormat>
  <Paragraphs>349</Paragraphs>
  <Slides>36</Slides>
  <Notes>0</Notes>
  <HiddenSlides>7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36</vt:i4>
      </vt:variant>
    </vt:vector>
  </HeadingPairs>
  <TitlesOfParts>
    <vt:vector size="38" baseType="lpstr">
      <vt:lpstr>Tema do Office</vt:lpstr>
      <vt:lpstr>Personalizar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Funcionamento da Rede de Recursos Hídricos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Importante considerar...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</vt:vector>
  </TitlesOfParts>
  <Company>EHPessoa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Eduardo Henrique Silva Pessoa</dc:creator>
  <cp:lastModifiedBy>percy</cp:lastModifiedBy>
  <cp:revision>242</cp:revision>
  <dcterms:created xsi:type="dcterms:W3CDTF">2009-04-27T01:09:26Z</dcterms:created>
  <dcterms:modified xsi:type="dcterms:W3CDTF">2012-11-13T14:32:41Z</dcterms:modified>
</cp:coreProperties>
</file>