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306" r:id="rId2"/>
    <p:sldId id="327" r:id="rId3"/>
    <p:sldId id="307" r:id="rId4"/>
    <p:sldId id="308" r:id="rId5"/>
    <p:sldId id="309" r:id="rId6"/>
    <p:sldId id="310" r:id="rId7"/>
    <p:sldId id="311" r:id="rId8"/>
    <p:sldId id="328" r:id="rId9"/>
    <p:sldId id="312" r:id="rId10"/>
    <p:sldId id="329" r:id="rId11"/>
    <p:sldId id="260" r:id="rId12"/>
    <p:sldId id="261" r:id="rId13"/>
    <p:sldId id="262" r:id="rId14"/>
    <p:sldId id="263" r:id="rId15"/>
    <p:sldId id="264" r:id="rId16"/>
    <p:sldId id="265" r:id="rId17"/>
    <p:sldId id="302" r:id="rId18"/>
    <p:sldId id="304" r:id="rId19"/>
    <p:sldId id="30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14" r:id="rId28"/>
    <p:sldId id="323" r:id="rId29"/>
    <p:sldId id="324" r:id="rId30"/>
    <p:sldId id="326" r:id="rId31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Bree Serif" panose="020B0604020202020204" charset="0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Arial Narrow" panose="020B060602020203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ig+asIDKBBvakFN2lrwQcDAjek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1342" autoAdjust="0"/>
    <p:restoredTop sz="94660"/>
  </p:normalViewPr>
  <p:slideViewPr>
    <p:cSldViewPr snapToGrid="0">
      <p:cViewPr>
        <p:scale>
          <a:sx n="75" d="100"/>
          <a:sy n="75" d="100"/>
        </p:scale>
        <p:origin x="-24" y="-24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16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7553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dcfa939801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" name="Google Shape;66;g1dcfa93980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3583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4F241-45EA-45A8-9CD9-B09B3F20A368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5380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59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23BF-6DAF-0D4A-823E-288CD586E666}" type="slidenum">
              <a:rPr lang="es-ES_tradnl" smtClean="0"/>
              <a:pPr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8247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59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23BF-6DAF-0D4A-823E-288CD586E666}" type="slidenum">
              <a:rPr lang="es-ES_tradnl" smtClean="0"/>
              <a:pPr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68386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59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23BF-6DAF-0D4A-823E-288CD586E666}" type="slidenum">
              <a:rPr lang="es-ES_tradnl" smtClean="0"/>
              <a:pPr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79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77494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e87f69b00b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g1e87f69b0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9" name="Google Shape;499;g1e87f69b00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179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e87f69b00b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1e87f69b00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864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e87f69b00b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1e87f69b00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6090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e9264fda79_0_3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g1e9264fda79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" name="Google Shape;410;g1e9264fda79_0_3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506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e9264fda79_0_4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1e9264fda79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8170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eb5c53e93a_2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" name="Google Shape;90;g1eb5c53e93a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6904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eb5c53e93a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9" name="Google Shape;199;g1eb5c53e93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9972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d3eb4c2b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3" name="Google Shape;213;g1ed3eb4c2b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219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3B9AA-989D-4B16-89FC-4867D0FA3F7F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3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dcfa939801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3" name="Google Shape;73;g1dcfa939801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93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eb5c53e93a_2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" name="Google Shape;90;g1eb5c53e93a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409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a4ed923cd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7" name="Google Shape;107;g1ea4ed923c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3761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eb5c53e93a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3" name="Google Shape;123;g1eb5c53e93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6954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9a6e4f6b95efa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6" name="Google Shape;146;g619a6e4f6b95efa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1782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ea52ca7973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5" name="Google Shape;175;g1ea52ca797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3581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19a6e4f6b95efa6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9" name="Google Shape;159;g619a6e4f6b95efa6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922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A50D-4B98-498F-B3B9-963796984139}" type="datetimeFigureOut">
              <a:rPr lang="pt-BR" smtClean="0"/>
              <a:t>14/12/2023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EB74-822E-4411-A6A1-FD9069546D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86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1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1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6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2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 sz="6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>
                <a:solidFill>
                  <a:schemeClr val="dk1"/>
                </a:solidFill>
              </a:defRPr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pt-BR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52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="" xmlns:a16="http://schemas.microsoft.com/office/drawing/2014/main" id="{F98B935C-B8A2-425C-BE78-E5F0165F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17">
            <a:extLst>
              <a:ext uri="{FF2B5EF4-FFF2-40B4-BE49-F238E27FC236}">
                <a16:creationId xmlns="" xmlns:a16="http://schemas.microsoft.com/office/drawing/2014/main" id="{E03239B1-E0C9-4EA3-9FB0-BB118D639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="" xmlns:a16="http://schemas.microsoft.com/office/drawing/2014/main" id="{2C9B64B5-6967-4A14-A8B8-55015112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EF9C9-9CFD-4A6A-8B77-3820CA84B01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30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jp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1dcfa939801_1_0"/>
          <p:cNvPicPr preferRelativeResize="0"/>
          <p:nvPr/>
        </p:nvPicPr>
        <p:blipFill rotWithShape="1">
          <a:blip r:embed="rId3">
            <a:alphaModFix/>
          </a:blip>
          <a:srcRect t="11229"/>
          <a:stretch/>
        </p:blipFill>
        <p:spPr>
          <a:xfrm>
            <a:off x="0" y="0"/>
            <a:ext cx="914399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1dcfa939801_1_0"/>
          <p:cNvSpPr txBox="1"/>
          <p:nvPr/>
        </p:nvSpPr>
        <p:spPr>
          <a:xfrm>
            <a:off x="264018" y="3429000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16A"/>
              </a:buClr>
              <a:buSzPts val="3000"/>
              <a:buFont typeface="Arial Narrow"/>
              <a:buNone/>
            </a:pPr>
            <a:r>
              <a:rPr lang="pt-BR" sz="3000" b="1" cap="small">
                <a:solidFill>
                  <a:srgbClr val="27516A"/>
                </a:solidFill>
                <a:latin typeface="Arial Narrow"/>
                <a:ea typeface="Arial Narrow"/>
                <a:cs typeface="Arial Narrow"/>
                <a:sym typeface="Arial Narrow"/>
              </a:rPr>
              <a:t>Dezembro</a:t>
            </a:r>
            <a:r>
              <a:rPr lang="pt-BR" sz="3000" b="1" i="0" u="none" strike="noStrike" cap="small">
                <a:solidFill>
                  <a:srgbClr val="27516A"/>
                </a:solidFill>
                <a:latin typeface="Arial Narrow"/>
                <a:ea typeface="Arial Narrow"/>
                <a:cs typeface="Arial Narrow"/>
                <a:sym typeface="Arial Narrow"/>
              </a:rPr>
              <a:t>/ 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1dcfa939801_1_0"/>
          <p:cNvSpPr txBox="1"/>
          <p:nvPr/>
        </p:nvSpPr>
        <p:spPr>
          <a:xfrm>
            <a:off x="52075" y="434325"/>
            <a:ext cx="4862700" cy="203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t-BR" sz="4000" b="0" i="0" u="none" strike="noStrike" cap="none">
                <a:solidFill>
                  <a:srgbClr val="073763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Monitoramento da situação da seca na Região Nordeste</a:t>
            </a:r>
            <a:endParaRPr sz="1400" b="0" i="0" u="none" strike="noStrike" cap="none">
              <a:solidFill>
                <a:srgbClr val="07376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65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F245CEC-2CD9-4BD0-987F-7AE83E79177E}"/>
              </a:ext>
            </a:extLst>
          </p:cNvPr>
          <p:cNvSpPr txBox="1"/>
          <p:nvPr/>
        </p:nvSpPr>
        <p:spPr>
          <a:xfrm>
            <a:off x="5648696" y="4731703"/>
            <a:ext cx="24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B</a:t>
            </a:r>
            <a:endParaRPr lang="es-AR" sz="2000" b="1" dirty="0">
              <a:solidFill>
                <a:schemeClr val="bg1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6AB3DA62-ACEA-4D31-B66F-1BEA12A35CD4}"/>
              </a:ext>
            </a:extLst>
          </p:cNvPr>
          <p:cNvSpPr/>
          <p:nvPr/>
        </p:nvSpPr>
        <p:spPr>
          <a:xfrm>
            <a:off x="2412606" y="4845822"/>
            <a:ext cx="819807" cy="1093076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A5E24DB-07BB-44DF-B522-716D5C855970}"/>
              </a:ext>
            </a:extLst>
          </p:cNvPr>
          <p:cNvSpPr txBox="1"/>
          <p:nvPr/>
        </p:nvSpPr>
        <p:spPr>
          <a:xfrm>
            <a:off x="2057401" y="110836"/>
            <a:ext cx="5507182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C00000"/>
                </a:solidFill>
              </a:rPr>
              <a:t>Situação meteorológica atual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6F81A0B2-099B-419C-98D3-C7A4003D1667}"/>
              </a:ext>
            </a:extLst>
          </p:cNvPr>
          <p:cNvSpPr txBox="1"/>
          <p:nvPr/>
        </p:nvSpPr>
        <p:spPr>
          <a:xfrm>
            <a:off x="1605048" y="5846170"/>
            <a:ext cx="150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INMET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4A1A3410-DC92-447F-80F3-28D1C9EA3075}"/>
              </a:ext>
            </a:extLst>
          </p:cNvPr>
          <p:cNvSpPr txBox="1"/>
          <p:nvPr/>
        </p:nvSpPr>
        <p:spPr>
          <a:xfrm>
            <a:off x="5694267" y="3715534"/>
            <a:ext cx="244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A</a:t>
            </a:r>
            <a:endParaRPr lang="es-AR" sz="2000" b="1" dirty="0">
              <a:solidFill>
                <a:schemeClr val="bg1"/>
              </a:solidFill>
            </a:endParaRP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xmlns="" id="{5B378003-B255-45E4-AB0F-1F5F64AC1DA8}"/>
              </a:ext>
            </a:extLst>
          </p:cNvPr>
          <p:cNvSpPr/>
          <p:nvPr/>
        </p:nvSpPr>
        <p:spPr>
          <a:xfrm rot="12427310" flipV="1">
            <a:off x="5816372" y="4823669"/>
            <a:ext cx="307418" cy="262548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xmlns="" id="{6701C35D-097F-41DD-A076-F13062599A30}"/>
              </a:ext>
            </a:extLst>
          </p:cNvPr>
          <p:cNvCxnSpPr>
            <a:cxnSpLocks/>
          </p:cNvCxnSpPr>
          <p:nvPr/>
        </p:nvCxnSpPr>
        <p:spPr>
          <a:xfrm flipH="1" flipV="1">
            <a:off x="5232122" y="5351929"/>
            <a:ext cx="416574" cy="363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7B1314F8-69E3-41D3-ADCA-352F99803FC8}"/>
              </a:ext>
            </a:extLst>
          </p:cNvPr>
          <p:cNvCxnSpPr>
            <a:cxnSpLocks/>
          </p:cNvCxnSpPr>
          <p:nvPr/>
        </p:nvCxnSpPr>
        <p:spPr>
          <a:xfrm flipV="1">
            <a:off x="5314418" y="4469680"/>
            <a:ext cx="156046" cy="6354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xmlns="" id="{C55CD489-0C83-4916-AB06-E2204C4ADCE9}"/>
              </a:ext>
            </a:extLst>
          </p:cNvPr>
          <p:cNvCxnSpPr>
            <a:cxnSpLocks/>
          </p:cNvCxnSpPr>
          <p:nvPr/>
        </p:nvCxnSpPr>
        <p:spPr>
          <a:xfrm flipV="1">
            <a:off x="5585317" y="4286282"/>
            <a:ext cx="402023" cy="2095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F080D6FE-D8FA-46B6-9986-7BB150B82139}"/>
              </a:ext>
            </a:extLst>
          </p:cNvPr>
          <p:cNvSpPr/>
          <p:nvPr/>
        </p:nvSpPr>
        <p:spPr>
          <a:xfrm rot="1200802">
            <a:off x="2462217" y="4434360"/>
            <a:ext cx="2309512" cy="334164"/>
          </a:xfrm>
          <a:prstGeom prst="ellipse">
            <a:avLst/>
          </a:prstGeom>
          <a:noFill/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xmlns="" id="{D1F0819D-1E6A-43C1-A939-33D7DF9EE2F0}"/>
              </a:ext>
            </a:extLst>
          </p:cNvPr>
          <p:cNvSpPr/>
          <p:nvPr/>
        </p:nvSpPr>
        <p:spPr>
          <a:xfrm rot="2369723">
            <a:off x="3160597" y="3482259"/>
            <a:ext cx="3174096" cy="1078703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AF4E90F5-1258-4289-B749-79297EB35EB7}"/>
              </a:ext>
            </a:extLst>
          </p:cNvPr>
          <p:cNvSpPr txBox="1"/>
          <p:nvPr/>
        </p:nvSpPr>
        <p:spPr>
          <a:xfrm>
            <a:off x="4982020" y="5698649"/>
            <a:ext cx="45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</a:t>
            </a:r>
            <a:endParaRPr lang="es-AR" sz="2400" b="1" dirty="0">
              <a:solidFill>
                <a:schemeClr val="bg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24E0091-E9FA-4FB7-85BD-CF9208E98F38}"/>
              </a:ext>
            </a:extLst>
          </p:cNvPr>
          <p:cNvSpPr txBox="1"/>
          <p:nvPr/>
        </p:nvSpPr>
        <p:spPr>
          <a:xfrm>
            <a:off x="4677843" y="5330722"/>
            <a:ext cx="45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</a:t>
            </a:r>
            <a:endParaRPr lang="es-AR" sz="2400" b="1" dirty="0">
              <a:solidFill>
                <a:schemeClr val="bg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5C278FEC-E326-4C4A-A234-C16D076D6C46}"/>
              </a:ext>
            </a:extLst>
          </p:cNvPr>
          <p:cNvSpPr/>
          <p:nvPr/>
        </p:nvSpPr>
        <p:spPr>
          <a:xfrm rot="21092429">
            <a:off x="2785312" y="4374431"/>
            <a:ext cx="3640189" cy="1648400"/>
          </a:xfrm>
          <a:prstGeom prst="ellipse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23FB10C1-7D56-4666-A5B7-3EC5F14BEDB4}"/>
              </a:ext>
            </a:extLst>
          </p:cNvPr>
          <p:cNvSpPr/>
          <p:nvPr/>
        </p:nvSpPr>
        <p:spPr>
          <a:xfrm rot="650961">
            <a:off x="3199928" y="5304275"/>
            <a:ext cx="3280964" cy="784460"/>
          </a:xfrm>
          <a:prstGeom prst="ellipse">
            <a:avLst/>
          </a:prstGeom>
          <a:noFill/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E166F111-ECF2-4CA3-BEE8-F4799BC5B74C}"/>
              </a:ext>
            </a:extLst>
          </p:cNvPr>
          <p:cNvSpPr/>
          <p:nvPr/>
        </p:nvSpPr>
        <p:spPr>
          <a:xfrm rot="3006005">
            <a:off x="3296636" y="4610449"/>
            <a:ext cx="2686977" cy="903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276" y="5687850"/>
            <a:ext cx="1409958" cy="69466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668" y="664219"/>
            <a:ext cx="6368566" cy="615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0" y="5937250"/>
            <a:ext cx="169227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GEFS/NOAA</a:t>
            </a:r>
            <a:endParaRPr/>
          </a:p>
        </p:txBody>
      </p:sp>
      <p:sp>
        <p:nvSpPr>
          <p:cNvPr id="123" name="Google Shape;123;p6"/>
          <p:cNvSpPr txBox="1"/>
          <p:nvPr/>
        </p:nvSpPr>
        <p:spPr>
          <a:xfrm>
            <a:off x="1938337" y="935038"/>
            <a:ext cx="5635625" cy="4000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Previsão de chuva próximos 7 dias</a:t>
            </a:r>
            <a:endParaRPr dirty="0"/>
          </a:p>
        </p:txBody>
      </p:sp>
      <p:pic>
        <p:nvPicPr>
          <p:cNvPr id="6" name="Google Shape;80;g1dcfa939801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4;g1dcfa939801_1_6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1" t="59167" b="21041"/>
          <a:stretch/>
        </p:blipFill>
        <p:spPr>
          <a:xfrm>
            <a:off x="0" y="1445110"/>
            <a:ext cx="9178478" cy="3826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 txBox="1"/>
          <p:nvPr/>
        </p:nvSpPr>
        <p:spPr>
          <a:xfrm>
            <a:off x="0" y="6538913"/>
            <a:ext cx="247015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 GFS/NOAA</a:t>
            </a:r>
            <a:endParaRPr/>
          </a:p>
        </p:txBody>
      </p:sp>
      <p:sp>
        <p:nvSpPr>
          <p:cNvPr id="131" name="Google Shape;131;p7"/>
          <p:cNvSpPr txBox="1"/>
          <p:nvPr/>
        </p:nvSpPr>
        <p:spPr>
          <a:xfrm>
            <a:off x="1938337" y="763588"/>
            <a:ext cx="5635625" cy="4000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Bacia do rio São Francisco</a:t>
            </a:r>
            <a:endParaRPr/>
          </a:p>
        </p:txBody>
      </p:sp>
      <p:pic>
        <p:nvPicPr>
          <p:cNvPr id="7" name="Google Shape;80;g1dcfa939801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4;g1dcfa939801_1_6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9312"/>
          <a:stretch/>
        </p:blipFill>
        <p:spPr>
          <a:xfrm>
            <a:off x="0" y="1258094"/>
            <a:ext cx="4437795" cy="47863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95" y="1943099"/>
            <a:ext cx="4706204" cy="3529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8"/>
          <p:cNvSpPr txBox="1"/>
          <p:nvPr/>
        </p:nvSpPr>
        <p:spPr>
          <a:xfrm>
            <a:off x="100013" y="6494463"/>
            <a:ext cx="247015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 GFS/NOAA</a:t>
            </a:r>
            <a:endParaRPr/>
          </a:p>
        </p:txBody>
      </p:sp>
      <p:sp>
        <p:nvSpPr>
          <p:cNvPr id="140" name="Google Shape;140;p8"/>
          <p:cNvSpPr txBox="1"/>
          <p:nvPr/>
        </p:nvSpPr>
        <p:spPr>
          <a:xfrm>
            <a:off x="1875813" y="718252"/>
            <a:ext cx="5637212" cy="4000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Bacia de Sobradinho</a:t>
            </a:r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r="11375"/>
          <a:stretch/>
        </p:blipFill>
        <p:spPr>
          <a:xfrm>
            <a:off x="100012" y="1083476"/>
            <a:ext cx="3957637" cy="475377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8" y="1614488"/>
            <a:ext cx="5143501" cy="3857626"/>
          </a:xfrm>
          <a:prstGeom prst="rect">
            <a:avLst/>
          </a:prstGeom>
        </p:spPr>
      </p:pic>
      <p:pic>
        <p:nvPicPr>
          <p:cNvPr id="7" name="Google Shape;80;g1dcfa939801_1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4;g1dcfa939801_1_6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8" y="1714499"/>
            <a:ext cx="4754033" cy="3565525"/>
          </a:xfrm>
          <a:prstGeom prst="rect">
            <a:avLst/>
          </a:prstGeom>
        </p:spPr>
      </p:pic>
      <p:sp>
        <p:nvSpPr>
          <p:cNvPr id="148" name="Google Shape;148;p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9"/>
          <p:cNvSpPr txBox="1"/>
          <p:nvPr/>
        </p:nvSpPr>
        <p:spPr>
          <a:xfrm>
            <a:off x="-15875" y="6538913"/>
            <a:ext cx="247015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 GFS/NOAA</a:t>
            </a:r>
            <a:endParaRPr/>
          </a:p>
        </p:txBody>
      </p:sp>
      <p:sp>
        <p:nvSpPr>
          <p:cNvPr id="150" name="Google Shape;150;p9"/>
          <p:cNvSpPr txBox="1"/>
          <p:nvPr/>
        </p:nvSpPr>
        <p:spPr>
          <a:xfrm>
            <a:off x="1938337" y="935038"/>
            <a:ext cx="5635625" cy="4000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Bacia de Três Marias</a:t>
            </a:r>
            <a:endParaRPr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39" y="1514475"/>
            <a:ext cx="4874497" cy="3765549"/>
          </a:xfrm>
          <a:prstGeom prst="rect">
            <a:avLst/>
          </a:prstGeom>
        </p:spPr>
      </p:pic>
      <p:pic>
        <p:nvPicPr>
          <p:cNvPr id="7" name="Google Shape;80;g1dcfa939801_1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4;g1dcfa939801_1_6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/>
          <p:nvPr/>
        </p:nvSpPr>
        <p:spPr>
          <a:xfrm>
            <a:off x="2216943" y="1095619"/>
            <a:ext cx="4695825" cy="420688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</a:pPr>
            <a:r>
              <a:rPr lang="pt-BR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Tendência para a 2a semana</a:t>
            </a:r>
            <a:endParaRPr/>
          </a:p>
        </p:txBody>
      </p:sp>
      <p:sp>
        <p:nvSpPr>
          <p:cNvPr id="158" name="Google Shape;158;p10"/>
          <p:cNvSpPr txBox="1"/>
          <p:nvPr/>
        </p:nvSpPr>
        <p:spPr>
          <a:xfrm>
            <a:off x="31750" y="5748338"/>
            <a:ext cx="247015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 GFS/NOAA</a:t>
            </a:r>
            <a:endParaRPr/>
          </a:p>
        </p:txBody>
      </p:sp>
      <p:pic>
        <p:nvPicPr>
          <p:cNvPr id="5" name="Google Shape;80;g1dcfa939801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4;g1dcfa939801_1_6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1" t="80295" r="410" b="-87"/>
          <a:stretch/>
        </p:blipFill>
        <p:spPr>
          <a:xfrm>
            <a:off x="0" y="1445110"/>
            <a:ext cx="9178478" cy="3826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/>
          <p:nvPr/>
        </p:nvSpPr>
        <p:spPr>
          <a:xfrm>
            <a:off x="1760763" y="1125933"/>
            <a:ext cx="5609728" cy="420688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Calibri"/>
              <a:buNone/>
            </a:pPr>
            <a:r>
              <a:rPr lang="pt-BR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Tendência para as duas próximas semanas</a:t>
            </a:r>
            <a:endParaRPr/>
          </a:p>
        </p:txBody>
      </p:sp>
      <p:sp>
        <p:nvSpPr>
          <p:cNvPr id="165" name="Google Shape;165;p11"/>
          <p:cNvSpPr txBox="1"/>
          <p:nvPr/>
        </p:nvSpPr>
        <p:spPr>
          <a:xfrm>
            <a:off x="31750" y="5748338"/>
            <a:ext cx="247015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Modelo GFS/NOAA</a:t>
            </a:r>
            <a:endParaRPr/>
          </a:p>
        </p:txBody>
      </p:sp>
      <p:pic>
        <p:nvPicPr>
          <p:cNvPr id="5" name="Google Shape;80;g1dcfa939801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4;g1dcfa939801_1_6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0" t="39641" r="921" b="40567"/>
          <a:stretch/>
        </p:blipFill>
        <p:spPr>
          <a:xfrm>
            <a:off x="0" y="1445110"/>
            <a:ext cx="9178478" cy="3826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7"/>
          <p:cNvSpPr txBox="1"/>
          <p:nvPr/>
        </p:nvSpPr>
        <p:spPr>
          <a:xfrm>
            <a:off x="5172002" y="1104369"/>
            <a:ext cx="3855456" cy="1954381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="1" dirty="0" err="1">
                <a:solidFill>
                  <a:srgbClr val="002060"/>
                </a:solidFill>
              </a:rPr>
              <a:t>Estação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Chuvosa</a:t>
            </a:r>
            <a:r>
              <a:rPr lang="en-US" sz="1400" b="1" dirty="0">
                <a:solidFill>
                  <a:srgbClr val="002060"/>
                </a:solidFill>
              </a:rPr>
              <a:t> - Out a Mar - 1209 mm</a:t>
            </a:r>
          </a:p>
          <a:p>
            <a:r>
              <a:rPr lang="en-US" sz="1300" dirty="0"/>
              <a:t>2021/2022: 1592 mm </a:t>
            </a:r>
            <a:r>
              <a:rPr lang="en-US" sz="13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(132% da MLT)</a:t>
            </a:r>
          </a:p>
          <a:p>
            <a:r>
              <a:rPr lang="en-US" sz="1300" dirty="0"/>
              <a:t>2022/2023: 1288 mm </a:t>
            </a:r>
            <a:r>
              <a:rPr lang="en-US" sz="1300" b="1" dirty="0">
                <a:solidFill>
                  <a:srgbClr val="0070C0"/>
                </a:solidFill>
              </a:rPr>
              <a:t>(106% da MLT)</a:t>
            </a:r>
          </a:p>
          <a:p>
            <a:endParaRPr lang="en-US" sz="1400" b="1" dirty="0">
              <a:solidFill>
                <a:srgbClr val="0070C0"/>
              </a:solidFill>
              <a:sym typeface="Arial"/>
            </a:endParaRPr>
          </a:p>
          <a:p>
            <a:r>
              <a:rPr lang="en-US" sz="1400" b="1" dirty="0" err="1">
                <a:solidFill>
                  <a:srgbClr val="002060"/>
                </a:solidFill>
                <a:sym typeface="Arial"/>
              </a:rPr>
              <a:t>Estação</a:t>
            </a:r>
            <a:r>
              <a:rPr lang="en-US" sz="1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sym typeface="Arial"/>
              </a:rPr>
              <a:t>Seca</a:t>
            </a:r>
            <a:r>
              <a:rPr lang="en-US" sz="1400" b="1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400" b="1" dirty="0" err="1">
                <a:solidFill>
                  <a:srgbClr val="002060"/>
                </a:solidFill>
                <a:sym typeface="Arial"/>
              </a:rPr>
              <a:t>Abr</a:t>
            </a:r>
            <a:r>
              <a:rPr lang="en-US" sz="1400" b="1" dirty="0">
                <a:solidFill>
                  <a:srgbClr val="002060"/>
                </a:solidFill>
                <a:sym typeface="Arial"/>
              </a:rPr>
              <a:t> a Set – 179 mm</a:t>
            </a:r>
          </a:p>
          <a:p>
            <a:pPr algn="just"/>
            <a:r>
              <a:rPr lang="en-US" sz="1300" dirty="0">
                <a:solidFill>
                  <a:srgbClr val="000000"/>
                </a:solidFill>
                <a:sym typeface="Arial"/>
                <a:rtl val="0"/>
              </a:rPr>
              <a:t>2022: 116 mm </a:t>
            </a:r>
            <a:r>
              <a:rPr lang="en-US" sz="1300" b="1" dirty="0">
                <a:solidFill>
                  <a:srgbClr val="FF0000"/>
                </a:solidFill>
                <a:sym typeface="Arial"/>
                <a:rtl val="0"/>
              </a:rPr>
              <a:t>(64% da </a:t>
            </a:r>
            <a:r>
              <a:rPr lang="en-US" sz="1300" b="1" dirty="0">
                <a:solidFill>
                  <a:srgbClr val="FF0000"/>
                </a:solidFill>
              </a:rPr>
              <a:t>MLT</a:t>
            </a:r>
            <a:r>
              <a:rPr lang="en-US" sz="1300" b="1" dirty="0">
                <a:solidFill>
                  <a:srgbClr val="FF0000"/>
                </a:solidFill>
                <a:sym typeface="Arial"/>
                <a:rtl val="0"/>
              </a:rPr>
              <a:t>)</a:t>
            </a:r>
          </a:p>
          <a:p>
            <a:pPr algn="just"/>
            <a:r>
              <a:rPr lang="en-US" sz="1300" dirty="0">
                <a:solidFill>
                  <a:srgbClr val="000000"/>
                </a:solidFill>
                <a:sym typeface="Arial"/>
                <a:rtl val="0"/>
              </a:rPr>
              <a:t>2023: 142 mm </a:t>
            </a:r>
            <a:r>
              <a:rPr lang="en-US" sz="1300" b="1" dirty="0">
                <a:solidFill>
                  <a:srgbClr val="FF0000"/>
                </a:solidFill>
                <a:sym typeface="Arial"/>
                <a:rtl val="0"/>
              </a:rPr>
              <a:t>(79% da </a:t>
            </a:r>
            <a:r>
              <a:rPr lang="en-US" sz="1300" b="1" dirty="0">
                <a:solidFill>
                  <a:srgbClr val="FF0000"/>
                </a:solidFill>
              </a:rPr>
              <a:t>MLT</a:t>
            </a:r>
            <a:r>
              <a:rPr lang="en-US" sz="1300" b="1" dirty="0">
                <a:solidFill>
                  <a:srgbClr val="FF0000"/>
                </a:solidFill>
                <a:sym typeface="Arial"/>
                <a:rtl val="0"/>
              </a:rPr>
              <a:t>)</a:t>
            </a:r>
          </a:p>
          <a:p>
            <a:endParaRPr lang="en-US" sz="1300" b="1" dirty="0">
              <a:solidFill>
                <a:srgbClr val="FF0000"/>
              </a:solidFill>
            </a:endParaRPr>
          </a:p>
          <a:p>
            <a:r>
              <a:rPr lang="en-US" sz="1400" b="1" dirty="0" err="1" smtClean="0"/>
              <a:t>Outubro</a:t>
            </a:r>
            <a:r>
              <a:rPr lang="en-US" sz="1400" b="1" dirty="0" smtClean="0"/>
              <a:t>/2023</a:t>
            </a:r>
            <a:r>
              <a:rPr lang="en-US" sz="1400" dirty="0"/>
              <a:t>: 153 mm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300" b="1" dirty="0">
                <a:solidFill>
                  <a:srgbClr val="FF0000"/>
                </a:solidFill>
              </a:rPr>
              <a:t>(149% da MLT</a:t>
            </a:r>
            <a:r>
              <a:rPr lang="en-US" sz="1300" b="1" dirty="0">
                <a:solidFill>
                  <a:srgbClr val="FF0000"/>
                </a:solidFill>
                <a:sym typeface="Arial"/>
              </a:rPr>
              <a:t>)</a:t>
            </a:r>
          </a:p>
        </p:txBody>
      </p:sp>
      <p:sp>
        <p:nvSpPr>
          <p:cNvPr id="17" name="CaixaDeTexto 17"/>
          <p:cNvSpPr txBox="1"/>
          <p:nvPr/>
        </p:nvSpPr>
        <p:spPr>
          <a:xfrm>
            <a:off x="5215303" y="4093914"/>
            <a:ext cx="3812155" cy="2154436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b="1" dirty="0" err="1">
                <a:solidFill>
                  <a:srgbClr val="002060"/>
                </a:solidFill>
              </a:rPr>
              <a:t>Estação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 err="1">
                <a:solidFill>
                  <a:srgbClr val="002060"/>
                </a:solidFill>
              </a:rPr>
              <a:t>Chuvosa</a:t>
            </a:r>
            <a:r>
              <a:rPr lang="en-US" sz="1400" b="1" dirty="0">
                <a:solidFill>
                  <a:srgbClr val="002060"/>
                </a:solidFill>
              </a:rPr>
              <a:t> - Nov a </a:t>
            </a:r>
            <a:r>
              <a:rPr lang="en-US" sz="1400" b="1" dirty="0" err="1">
                <a:solidFill>
                  <a:srgbClr val="002060"/>
                </a:solidFill>
              </a:rPr>
              <a:t>Abr</a:t>
            </a:r>
            <a:r>
              <a:rPr lang="en-US" sz="1400" b="1" dirty="0">
                <a:solidFill>
                  <a:srgbClr val="002060"/>
                </a:solidFill>
              </a:rPr>
              <a:t> - 989 m</a:t>
            </a:r>
            <a:r>
              <a:rPr lang="en-US" sz="1400" b="1" baseline="30000" dirty="0">
                <a:solidFill>
                  <a:srgbClr val="002060"/>
                </a:solidFill>
              </a:rPr>
              <a:t>3</a:t>
            </a:r>
            <a:r>
              <a:rPr lang="en-US" sz="1400" b="1" dirty="0">
                <a:solidFill>
                  <a:srgbClr val="002060"/>
                </a:solidFill>
              </a:rPr>
              <a:t>/s</a:t>
            </a:r>
          </a:p>
          <a:p>
            <a:r>
              <a:rPr lang="pt-BR" sz="1300" dirty="0"/>
              <a:t>2021/2022: 1639 </a:t>
            </a:r>
            <a:r>
              <a:rPr lang="en-US" sz="1300" dirty="0"/>
              <a:t>m</a:t>
            </a:r>
            <a:r>
              <a:rPr lang="en-US" sz="1300" baseline="30000" dirty="0"/>
              <a:t>3</a:t>
            </a:r>
            <a:r>
              <a:rPr lang="en-US" sz="1300" dirty="0"/>
              <a:t>/s</a:t>
            </a:r>
            <a:r>
              <a:rPr lang="pt-BR" sz="1300" dirty="0"/>
              <a:t> </a:t>
            </a:r>
            <a:r>
              <a:rPr lang="pt-BR" sz="1300" b="1" dirty="0">
                <a:solidFill>
                  <a:srgbClr val="0070C0"/>
                </a:solidFill>
              </a:rPr>
              <a:t>(166% da MLT)</a:t>
            </a:r>
          </a:p>
          <a:p>
            <a:r>
              <a:rPr lang="pt-BR" sz="1300" dirty="0"/>
              <a:t>2022/2023: 1029 </a:t>
            </a:r>
            <a:r>
              <a:rPr lang="en-US" sz="1300" dirty="0"/>
              <a:t>m</a:t>
            </a:r>
            <a:r>
              <a:rPr lang="en-US" sz="1300" baseline="30000" dirty="0"/>
              <a:t>3</a:t>
            </a:r>
            <a:r>
              <a:rPr lang="en-US" sz="1300" dirty="0"/>
              <a:t>/s</a:t>
            </a:r>
            <a:r>
              <a:rPr lang="pt-BR" sz="1300" dirty="0"/>
              <a:t> </a:t>
            </a:r>
            <a:r>
              <a:rPr lang="pt-BR" sz="1300" b="1" dirty="0">
                <a:solidFill>
                  <a:srgbClr val="0070C0"/>
                </a:solidFill>
              </a:rPr>
              <a:t>(104% da MLT)</a:t>
            </a:r>
          </a:p>
          <a:p>
            <a:endParaRPr lang="pt-BR" sz="1300" b="1" u="sng" dirty="0">
              <a:solidFill>
                <a:srgbClr val="FF0000"/>
              </a:solidFill>
              <a:sym typeface="Arial"/>
            </a:endParaRPr>
          </a:p>
          <a:p>
            <a:r>
              <a:rPr lang="en-US" sz="1400" b="1" dirty="0" err="1">
                <a:solidFill>
                  <a:srgbClr val="002060"/>
                </a:solidFill>
                <a:sym typeface="Arial"/>
              </a:rPr>
              <a:t>Estação</a:t>
            </a:r>
            <a:r>
              <a:rPr lang="en-US" sz="1400" b="1" dirty="0">
                <a:solidFill>
                  <a:srgbClr val="002060"/>
                </a:solidFill>
                <a:sym typeface="Arial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sym typeface="Arial"/>
              </a:rPr>
              <a:t>Seca</a:t>
            </a:r>
            <a:r>
              <a:rPr lang="en-US" sz="1400" b="1" dirty="0">
                <a:solidFill>
                  <a:srgbClr val="002060"/>
                </a:solidFill>
                <a:sym typeface="Arial"/>
              </a:rPr>
              <a:t> - Maio a Out – 260 m</a:t>
            </a:r>
            <a:r>
              <a:rPr lang="en-US" sz="1400" b="1" baseline="30000" dirty="0">
                <a:solidFill>
                  <a:srgbClr val="002060"/>
                </a:solidFill>
                <a:sym typeface="Arial"/>
              </a:rPr>
              <a:t>3</a:t>
            </a:r>
            <a:r>
              <a:rPr lang="en-US" sz="1400" b="1" dirty="0">
                <a:solidFill>
                  <a:srgbClr val="002060"/>
                </a:solidFill>
                <a:sym typeface="Arial"/>
              </a:rPr>
              <a:t>/s</a:t>
            </a:r>
          </a:p>
          <a:p>
            <a:pPr algn="just"/>
            <a:r>
              <a:rPr lang="en-US" sz="1300" dirty="0">
                <a:solidFill>
                  <a:srgbClr val="000000"/>
                </a:solidFill>
                <a:sym typeface="Arial"/>
                <a:rtl val="0"/>
              </a:rPr>
              <a:t>2022: 250 </a:t>
            </a:r>
            <a:r>
              <a:rPr lang="pt-BR" sz="1300" dirty="0"/>
              <a:t>m</a:t>
            </a:r>
            <a:r>
              <a:rPr lang="pt-BR" sz="1300" baseline="30000" dirty="0"/>
              <a:t>3</a:t>
            </a:r>
            <a:r>
              <a:rPr lang="pt-BR" sz="1300" dirty="0"/>
              <a:t>/s</a:t>
            </a:r>
            <a:r>
              <a:rPr lang="en-US" sz="1300" dirty="0">
                <a:solidFill>
                  <a:srgbClr val="000000"/>
                </a:solidFill>
                <a:sym typeface="Arial"/>
                <a:rtl val="0"/>
              </a:rPr>
              <a:t> </a:t>
            </a:r>
            <a:r>
              <a:rPr lang="en-US" sz="1300" b="1" dirty="0">
                <a:solidFill>
                  <a:srgbClr val="FF0000"/>
                </a:solidFill>
                <a:sym typeface="Arial"/>
              </a:rPr>
              <a:t>(96% da MLT)</a:t>
            </a:r>
          </a:p>
          <a:p>
            <a:pPr algn="just"/>
            <a:r>
              <a:rPr lang="en-US" sz="1300" dirty="0">
                <a:solidFill>
                  <a:srgbClr val="000000"/>
                </a:solidFill>
                <a:sym typeface="Arial"/>
                <a:rtl val="0"/>
              </a:rPr>
              <a:t>2023: 212 </a:t>
            </a:r>
            <a:r>
              <a:rPr lang="pt-BR" sz="1300" dirty="0"/>
              <a:t>m</a:t>
            </a:r>
            <a:r>
              <a:rPr lang="pt-BR" sz="1300" baseline="30000" dirty="0"/>
              <a:t>3</a:t>
            </a:r>
            <a:r>
              <a:rPr lang="pt-BR" sz="1300" dirty="0"/>
              <a:t>/s</a:t>
            </a:r>
            <a:r>
              <a:rPr lang="en-US" sz="1300" dirty="0">
                <a:solidFill>
                  <a:srgbClr val="000000"/>
                </a:solidFill>
                <a:sym typeface="Arial"/>
                <a:rtl val="0"/>
              </a:rPr>
              <a:t> </a:t>
            </a:r>
            <a:r>
              <a:rPr lang="en-US" sz="1300" b="1" dirty="0">
                <a:solidFill>
                  <a:srgbClr val="FF0000"/>
                </a:solidFill>
                <a:sym typeface="Arial"/>
              </a:rPr>
              <a:t>(82% da MLT)</a:t>
            </a:r>
          </a:p>
          <a:p>
            <a:pPr algn="just"/>
            <a:endParaRPr lang="en-US" sz="1300" b="1" dirty="0">
              <a:solidFill>
                <a:srgbClr val="FF0000"/>
              </a:solidFill>
              <a:sym typeface="Arial"/>
              <a:rtl val="0"/>
            </a:endParaRPr>
          </a:p>
          <a:p>
            <a:r>
              <a:rPr lang="pt-BR" sz="1400" b="1" dirty="0" smtClean="0"/>
              <a:t>Outubro/2023</a:t>
            </a:r>
            <a:r>
              <a:rPr lang="pt-BR" sz="1400" dirty="0"/>
              <a:t>: 148 m</a:t>
            </a:r>
            <a:r>
              <a:rPr lang="pt-BR" sz="1400" baseline="30000" dirty="0"/>
              <a:t>3</a:t>
            </a:r>
            <a:r>
              <a:rPr lang="pt-BR" sz="1400" dirty="0"/>
              <a:t>/s</a:t>
            </a:r>
            <a:r>
              <a:rPr lang="pt-BR" sz="1400" dirty="0">
                <a:solidFill>
                  <a:srgbClr val="0070C0"/>
                </a:solidFill>
              </a:rPr>
              <a:t> </a:t>
            </a:r>
            <a:r>
              <a:rPr lang="pt-BR" sz="1400" b="1" dirty="0">
                <a:solidFill>
                  <a:srgbClr val="FF0000"/>
                </a:solidFill>
              </a:rPr>
              <a:t>(64% da MLT )</a:t>
            </a:r>
          </a:p>
          <a:p>
            <a:r>
              <a:rPr lang="pt-BR" sz="1400" b="1" dirty="0"/>
              <a:t>31/Outubro</a:t>
            </a:r>
            <a:r>
              <a:rPr lang="pt-BR" sz="1400" dirty="0"/>
              <a:t>: 205 m</a:t>
            </a:r>
            <a:r>
              <a:rPr lang="pt-BR" sz="1400" baseline="30000" dirty="0"/>
              <a:t>3</a:t>
            </a:r>
            <a:r>
              <a:rPr lang="pt-BR" sz="1400" dirty="0"/>
              <a:t>/s</a:t>
            </a:r>
            <a:r>
              <a:rPr lang="pt-BR" sz="1400" dirty="0">
                <a:solidFill>
                  <a:srgbClr val="0070C0"/>
                </a:solidFill>
              </a:rPr>
              <a:t> </a:t>
            </a:r>
            <a:r>
              <a:rPr lang="pt-BR" sz="1400" b="1" dirty="0">
                <a:solidFill>
                  <a:srgbClr val="FF0000"/>
                </a:solidFill>
              </a:rPr>
              <a:t>(88% da MLT)</a:t>
            </a:r>
            <a:endParaRPr lang="pt-BR" sz="1400" b="1" u="sng" dirty="0">
              <a:solidFill>
                <a:srgbClr val="FF0000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519558" y="735037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Precipitação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815148" y="3668780"/>
            <a:ext cx="77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Vazão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"/>
          <p:cNvSpPr txBox="1"/>
          <p:nvPr/>
        </p:nvSpPr>
        <p:spPr>
          <a:xfrm>
            <a:off x="121703" y="6581001"/>
            <a:ext cx="2793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MLT: Média de Longo Termo (1983-2022)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468485" y="6479182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000" dirty="0"/>
              <a:t>Dados de precipitação: INMET, ANA, CEMADEN.</a:t>
            </a:r>
          </a:p>
          <a:p>
            <a:pPr algn="r"/>
            <a:r>
              <a:rPr lang="pt-BR" sz="1000" dirty="0"/>
              <a:t>Dados de vazão: ONS e ANA.</a:t>
            </a: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191907" y="403969"/>
            <a:ext cx="8748464" cy="635843"/>
          </a:xfrm>
          <a:prstGeom prst="rect">
            <a:avLst/>
          </a:prstGeom>
          <a:noFill/>
        </p:spPr>
        <p:txBody>
          <a:bodyPr/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rgbClr val="C00000"/>
                </a:solidFill>
              </a:rPr>
              <a:t>Monitoramento UHE Três Marias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C7EEF90-C5F9-EAE5-C247-B15ABA77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03" y="776605"/>
            <a:ext cx="4791399" cy="25802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A72CB0C2-D4C6-0BEB-92CD-9B93D5BEB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2" y="3501167"/>
            <a:ext cx="4963407" cy="29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4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5411450"/>
            <a:ext cx="91410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Dados </a:t>
            </a:r>
            <a:r>
              <a:rPr lang="pt-BR" sz="1200" b="1" u="sng" dirty="0"/>
              <a:t>observados de </a:t>
            </a:r>
            <a:r>
              <a:rPr lang="pt-BR" sz="1200" b="1" i="1" u="sng" dirty="0"/>
              <a:t>precipitação</a:t>
            </a:r>
            <a:r>
              <a:rPr lang="pt-BR" sz="1200" b="1" dirty="0"/>
              <a:t> </a:t>
            </a:r>
            <a:r>
              <a:rPr lang="pt-BR" sz="1200" dirty="0"/>
              <a:t>(barras pretas) para o período          </a:t>
            </a:r>
            <a:r>
              <a:rPr lang="pt-BR" sz="1200" dirty="0" smtClean="0"/>
              <a:t>27/10 </a:t>
            </a:r>
            <a:r>
              <a:rPr lang="pt-BR" sz="1200" dirty="0"/>
              <a:t>a </a:t>
            </a:r>
            <a:r>
              <a:rPr lang="pt-BR" sz="1200" dirty="0" smtClean="0"/>
              <a:t>05/11 </a:t>
            </a:r>
            <a:r>
              <a:rPr lang="pt-BR" sz="1200" dirty="0"/>
              <a:t>e </a:t>
            </a:r>
            <a:r>
              <a:rPr lang="pt-BR" sz="1200" b="1" i="1" u="sng" dirty="0">
                <a:solidFill>
                  <a:srgbClr val="FF0000"/>
                </a:solidFill>
              </a:rPr>
              <a:t>previsão</a:t>
            </a:r>
            <a:r>
              <a:rPr lang="pt-BR" sz="1200" i="1" dirty="0"/>
              <a:t> para o período de 06/11 a </a:t>
            </a:r>
            <a:r>
              <a:rPr lang="pt-BR" sz="1200" i="1" dirty="0" smtClean="0"/>
              <a:t>15/11</a:t>
            </a:r>
            <a:endParaRPr lang="pt-BR" sz="1200" dirty="0"/>
          </a:p>
          <a:p>
            <a:pPr algn="ctr"/>
            <a:r>
              <a:rPr lang="pt-BR" sz="1200" dirty="0"/>
              <a:t>Dados </a:t>
            </a:r>
            <a:r>
              <a:rPr lang="pt-BR" sz="1200" b="1" u="sng" dirty="0"/>
              <a:t>observados de </a:t>
            </a:r>
            <a:r>
              <a:rPr lang="pt-BR" sz="1200" b="1" i="1" u="sng" dirty="0"/>
              <a:t>vazão</a:t>
            </a:r>
            <a:r>
              <a:rPr lang="pt-BR" sz="1200" b="1" i="1" dirty="0"/>
              <a:t> </a:t>
            </a:r>
            <a:r>
              <a:rPr lang="pt-BR" sz="1200" dirty="0"/>
              <a:t>(linha preta) para o período                         </a:t>
            </a:r>
            <a:r>
              <a:rPr lang="pt-BR" sz="1200" dirty="0" smtClean="0"/>
              <a:t> </a:t>
            </a:r>
            <a:r>
              <a:rPr lang="pt-BR" sz="1200" dirty="0"/>
              <a:t>27/10 a </a:t>
            </a:r>
            <a:r>
              <a:rPr lang="pt-BR" sz="1200" dirty="0" smtClean="0"/>
              <a:t>05/11 </a:t>
            </a:r>
            <a:r>
              <a:rPr lang="pt-BR" sz="1200" dirty="0"/>
              <a:t>e </a:t>
            </a:r>
            <a:r>
              <a:rPr lang="pt-BR" sz="1200" b="1" i="1" u="sng" dirty="0">
                <a:solidFill>
                  <a:srgbClr val="FF0000"/>
                </a:solidFill>
              </a:rPr>
              <a:t>previsão</a:t>
            </a:r>
            <a:r>
              <a:rPr lang="pt-BR" sz="1200" i="1" dirty="0"/>
              <a:t> para o período de </a:t>
            </a:r>
            <a:r>
              <a:rPr lang="pt-BR" sz="1200" b="1" i="1" dirty="0"/>
              <a:t>06/11 a </a:t>
            </a:r>
            <a:r>
              <a:rPr lang="pt-BR" sz="1200" b="1" i="1" dirty="0" smtClean="0"/>
              <a:t>15/11</a:t>
            </a:r>
            <a:endParaRPr lang="pt-BR" sz="1200" dirty="0"/>
          </a:p>
          <a:p>
            <a:pPr algn="ctr"/>
            <a:r>
              <a:rPr lang="pt-BR" sz="1200" dirty="0"/>
              <a:t>As barras coloridas correspondem às previsões da chuva para os 31 membros GEFS/NOAA e à média destes membros.</a:t>
            </a:r>
          </a:p>
          <a:p>
            <a:pPr algn="ctr"/>
            <a:r>
              <a:rPr lang="en-US" sz="1200" dirty="0"/>
              <a:t>A</a:t>
            </a:r>
            <a:r>
              <a:rPr lang="pt-BR" sz="1200" dirty="0"/>
              <a:t>s linhas coloridas representam os membros de previsão de vazão. </a:t>
            </a:r>
          </a:p>
          <a:p>
            <a:pPr algn="ctr"/>
            <a:r>
              <a:rPr lang="pt-BR" sz="2000" b="1" dirty="0"/>
              <a:t>Previsão média para os próximos 10 dias: </a:t>
            </a:r>
            <a:r>
              <a:rPr lang="pt-BR" sz="2400" b="1" u="sng" dirty="0">
                <a:solidFill>
                  <a:srgbClr val="002060"/>
                </a:solidFill>
              </a:rPr>
              <a:t>232 m³/s </a:t>
            </a:r>
          </a:p>
          <a:p>
            <a:pPr algn="ctr"/>
            <a:r>
              <a:rPr lang="pt-BR" sz="1600" b="1" dirty="0">
                <a:solidFill>
                  <a:srgbClr val="FF0000"/>
                </a:solidFill>
              </a:rPr>
              <a:t>Valor inferior a MLT de Novembro (485 m</a:t>
            </a:r>
            <a:r>
              <a:rPr lang="pt-BR" sz="1600" b="1" baseline="30000" dirty="0">
                <a:solidFill>
                  <a:srgbClr val="FF0000"/>
                </a:solidFill>
              </a:rPr>
              <a:t>3</a:t>
            </a:r>
            <a:r>
              <a:rPr lang="pt-BR" sz="1600" b="1" dirty="0">
                <a:solidFill>
                  <a:srgbClr val="FF0000"/>
                </a:solidFill>
              </a:rPr>
              <a:t>/s)</a:t>
            </a:r>
          </a:p>
        </p:txBody>
      </p:sp>
      <p:cxnSp>
        <p:nvCxnSpPr>
          <p:cNvPr id="3" name="Conector de seta reta 2"/>
          <p:cNvCxnSpPr/>
          <p:nvPr/>
        </p:nvCxnSpPr>
        <p:spPr>
          <a:xfrm>
            <a:off x="4739771" y="5566337"/>
            <a:ext cx="3696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4109841" y="5755282"/>
            <a:ext cx="8847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-616439" y="115301"/>
            <a:ext cx="10484528" cy="548998"/>
          </a:xfrm>
          <a:prstGeom prst="rect">
            <a:avLst/>
          </a:prstGeom>
          <a:noFill/>
        </p:spPr>
        <p:txBody>
          <a:bodyPr/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rgbClr val="C00000"/>
                </a:solidFill>
              </a:rPr>
              <a:t>UHE Três Marias: Previsão de Vazão (modelo PDM/CEMADEN)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96133CC2-DE4D-D9A5-C2E6-D62701F9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2" y="664299"/>
            <a:ext cx="8176591" cy="46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17DB0AA3-9F4E-8ECB-1B8E-6B43CF19765E}"/>
              </a:ext>
            </a:extLst>
          </p:cNvPr>
          <p:cNvSpPr txBox="1"/>
          <p:nvPr/>
        </p:nvSpPr>
        <p:spPr>
          <a:xfrm>
            <a:off x="6586379" y="6361362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405 m³/s              38%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B01614AF-CBBE-52FE-F13B-A0F57C272AE0}"/>
              </a:ext>
            </a:extLst>
          </p:cNvPr>
          <p:cNvSpPr txBox="1"/>
          <p:nvPr/>
        </p:nvSpPr>
        <p:spPr>
          <a:xfrm>
            <a:off x="6605163" y="5717391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</a:rPr>
              <a:t>875 m³/s             83%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F66E8D78-1A2E-C8A6-1BF5-782D6A4AD7E7}"/>
              </a:ext>
            </a:extLst>
          </p:cNvPr>
          <p:cNvSpPr txBox="1"/>
          <p:nvPr/>
        </p:nvSpPr>
        <p:spPr>
          <a:xfrm>
            <a:off x="6605163" y="6039377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B0F0"/>
                </a:solidFill>
                <a:latin typeface="Cambria" panose="02040503050406030204" pitchFamily="18" charset="0"/>
              </a:rPr>
              <a:t>533</a:t>
            </a:r>
            <a:r>
              <a:rPr lang="pt-BR" b="1" dirty="0">
                <a:solidFill>
                  <a:schemeClr val="accent5"/>
                </a:solidFill>
                <a:latin typeface="Cambria" panose="02040503050406030204" pitchFamily="18" charset="0"/>
              </a:rPr>
              <a:t> </a:t>
            </a:r>
            <a:r>
              <a:rPr lang="pt-BR" b="1" dirty="0">
                <a:solidFill>
                  <a:srgbClr val="00B0F0"/>
                </a:solidFill>
                <a:latin typeface="Cambria" panose="02040503050406030204" pitchFamily="18" charset="0"/>
              </a:rPr>
              <a:t>m³/s              50%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BF61D2BE-B074-1665-2BE1-B9B9CD565F00}"/>
              </a:ext>
            </a:extLst>
          </p:cNvPr>
          <p:cNvSpPr txBox="1"/>
          <p:nvPr/>
        </p:nvSpPr>
        <p:spPr>
          <a:xfrm>
            <a:off x="6468907" y="5355120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  <a:latin typeface="Cambria" panose="02040503050406030204" pitchFamily="18" charset="0"/>
              </a:rPr>
              <a:t>1303 m³/s             123%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49F7E25B-322A-1EF7-3C9B-F42C47B598D1}"/>
              </a:ext>
            </a:extLst>
          </p:cNvPr>
          <p:cNvSpPr/>
          <p:nvPr/>
        </p:nvSpPr>
        <p:spPr>
          <a:xfrm>
            <a:off x="5669764" y="4348096"/>
            <a:ext cx="464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3">
                    <a:lumMod val="50000"/>
                  </a:schemeClr>
                </a:solidFill>
              </a:rPr>
              <a:t>Novembro-Março</a:t>
            </a:r>
          </a:p>
          <a:p>
            <a:pPr algn="ctr"/>
            <a:r>
              <a:rPr lang="pt-BR" sz="1600" b="1" dirty="0">
                <a:solidFill>
                  <a:srgbClr val="000000"/>
                </a:solidFill>
              </a:rPr>
              <a:t>MLT: </a:t>
            </a:r>
            <a:r>
              <a:rPr lang="pt-BR" sz="1600" b="1" u="sng" dirty="0">
                <a:solidFill>
                  <a:srgbClr val="000000"/>
                </a:solidFill>
              </a:rPr>
              <a:t>1056 m³/s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A9969CDB-0C63-907E-EA50-498BB2EAC524}"/>
              </a:ext>
            </a:extLst>
          </p:cNvPr>
          <p:cNvSpPr txBox="1"/>
          <p:nvPr/>
        </p:nvSpPr>
        <p:spPr>
          <a:xfrm>
            <a:off x="6548708" y="4985788"/>
            <a:ext cx="95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pt-BR" b="1" dirty="0">
                <a:latin typeface="Cambria" panose="02040503050406030204" pitchFamily="18" charset="0"/>
              </a:rPr>
              <a:t>Vazão 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B803E0F9-8A11-C8A1-D279-C4BCF2E5E354}"/>
              </a:ext>
            </a:extLst>
          </p:cNvPr>
          <p:cNvSpPr txBox="1"/>
          <p:nvPr/>
        </p:nvSpPr>
        <p:spPr>
          <a:xfrm>
            <a:off x="7794551" y="4973992"/>
            <a:ext cx="105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pt-BR" b="1" dirty="0">
                <a:latin typeface="Cambria" panose="02040503050406030204" pitchFamily="18" charset="0"/>
              </a:rPr>
              <a:t>% MLT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="" xmlns:a16="http://schemas.microsoft.com/office/drawing/2014/main" id="{3DB5A696-A456-8354-7AD5-CB2FC18BD2FC}"/>
              </a:ext>
            </a:extLst>
          </p:cNvPr>
          <p:cNvCxnSpPr>
            <a:cxnSpLocks/>
          </p:cNvCxnSpPr>
          <p:nvPr/>
        </p:nvCxnSpPr>
        <p:spPr>
          <a:xfrm flipV="1">
            <a:off x="6411989" y="4950399"/>
            <a:ext cx="2554660" cy="147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="" xmlns:a16="http://schemas.microsoft.com/office/drawing/2014/main" id="{7E12DB8D-AF5A-6377-009D-E2B97BFBEAEC}"/>
              </a:ext>
            </a:extLst>
          </p:cNvPr>
          <p:cNvCxnSpPr>
            <a:cxnSpLocks/>
          </p:cNvCxnSpPr>
          <p:nvPr/>
        </p:nvCxnSpPr>
        <p:spPr>
          <a:xfrm>
            <a:off x="6406621" y="6742548"/>
            <a:ext cx="26047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="" xmlns:a16="http://schemas.microsoft.com/office/drawing/2014/main" id="{3CCCED1E-516F-10C3-0788-78DA58BCB919}"/>
              </a:ext>
            </a:extLst>
          </p:cNvPr>
          <p:cNvCxnSpPr>
            <a:cxnSpLocks/>
          </p:cNvCxnSpPr>
          <p:nvPr/>
        </p:nvCxnSpPr>
        <p:spPr>
          <a:xfrm flipV="1">
            <a:off x="6406621" y="5348337"/>
            <a:ext cx="2554660" cy="147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C6A0032-1316-04AD-C552-5BFDB33160DA}"/>
              </a:ext>
            </a:extLst>
          </p:cNvPr>
          <p:cNvSpPr txBox="1">
            <a:spLocks/>
          </p:cNvSpPr>
          <p:nvPr/>
        </p:nvSpPr>
        <p:spPr>
          <a:xfrm>
            <a:off x="0" y="90545"/>
            <a:ext cx="9771961" cy="548998"/>
          </a:xfrm>
          <a:prstGeom prst="rect">
            <a:avLst/>
          </a:prstGeom>
          <a:noFill/>
        </p:spPr>
        <p:txBody>
          <a:bodyPr/>
          <a:lstStyle>
            <a:defPPr>
              <a:defRPr lang="pt-BR"/>
            </a:defPPr>
            <a:lvl1pPr algn="ctr"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solidFill>
                  <a:srgbClr val="C00000"/>
                </a:solidFill>
              </a:rPr>
              <a:t>UHE Três Marias: Projeções de Vazão (modelo PDM/CEMADEN)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367CA97-DA8F-47C9-1AA1-583B4D540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0" y="624840"/>
            <a:ext cx="6463331" cy="420601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4F74D329-1848-CE20-66C2-4259D2EC2B36}"/>
              </a:ext>
            </a:extLst>
          </p:cNvPr>
          <p:cNvSpPr/>
          <p:nvPr/>
        </p:nvSpPr>
        <p:spPr>
          <a:xfrm>
            <a:off x="4435813" y="1394068"/>
            <a:ext cx="2033094" cy="307108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8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890675" y="902778"/>
            <a:ext cx="5635625" cy="4000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Chuva dos últimos 30 dias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134938" y="6413500"/>
            <a:ext cx="21971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 dos dados: INPE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5;g1dcfa939801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6;g1dcfa939801_1_6"/>
          <p:cNvSpPr txBox="1">
            <a:spLocks/>
          </p:cNvSpPr>
          <p:nvPr/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888888"/>
              </a:buClr>
              <a:buSzPts val="300"/>
            </a:pPr>
            <a:fld id="{00000000-1234-1234-1234-123412341234}" type="slidenum">
              <a:rPr lang="pt-BR" smtClean="0"/>
              <a:pPr>
                <a:buClr>
                  <a:srgbClr val="888888"/>
                </a:buClr>
                <a:buSzPts val="300"/>
              </a:pPr>
              <a:t>2</a:t>
            </a:fld>
            <a:endParaRPr lang="pt-BR"/>
          </a:p>
        </p:txBody>
      </p:sp>
      <p:pic>
        <p:nvPicPr>
          <p:cNvPr id="9" name="Google Shape;80;g1dcfa939801_1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1;g1dcfa939801_1_6"/>
          <p:cNvSpPr txBox="1"/>
          <p:nvPr/>
        </p:nvSpPr>
        <p:spPr>
          <a:xfrm>
            <a:off x="8570883" y="118279"/>
            <a:ext cx="476700" cy="365100"/>
          </a:xfrm>
          <a:prstGeom prst="rect">
            <a:avLst/>
          </a:prstGeom>
          <a:solidFill>
            <a:srgbClr val="E6F1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D62"/>
              </a:buClr>
              <a:buSzPts val="1800"/>
              <a:buFont typeface="Calibri"/>
              <a:buNone/>
            </a:pPr>
            <a:fld id="{00000000-1234-1234-1234-123412341234}" type="slidenum">
              <a:rPr lang="pt-BR" sz="1800" b="1" i="0" u="none" strike="noStrike" cap="none">
                <a:solidFill>
                  <a:srgbClr val="005D62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 b="1" i="0" u="none" strike="noStrike" cap="none">
              <a:solidFill>
                <a:srgbClr val="005D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84;g1dcfa939801_1_6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85;g1dcfa939801_1_6"/>
          <p:cNvSpPr txBox="1"/>
          <p:nvPr/>
        </p:nvSpPr>
        <p:spPr>
          <a:xfrm rot="5149353">
            <a:off x="3657292" y="108413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" y="1359997"/>
            <a:ext cx="9154721" cy="49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9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2224653" y="146131"/>
            <a:ext cx="4694694" cy="4199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pt-BR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Tendência 3a e 4a</a:t>
            </a:r>
            <a:r>
              <a:rPr lang="pt-BR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semanas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8684726B-F1C6-4F12-9F38-56F4F57E7F1E}"/>
              </a:ext>
            </a:extLst>
          </p:cNvPr>
          <p:cNvSpPr txBox="1"/>
          <p:nvPr/>
        </p:nvSpPr>
        <p:spPr>
          <a:xfrm>
            <a:off x="0" y="6404092"/>
            <a:ext cx="2470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Modelo </a:t>
            </a:r>
            <a:r>
              <a:rPr lang="pt-BR" dirty="0" err="1"/>
              <a:t>CFS</a:t>
            </a:r>
            <a:r>
              <a:rPr lang="pt-BR" dirty="0"/>
              <a:t>/</a:t>
            </a:r>
            <a:r>
              <a:rPr lang="pt-BR" dirty="0" err="1"/>
              <a:t>NOAA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581191" y="1730505"/>
            <a:ext cx="122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27/12-02/01</a:t>
            </a:r>
            <a:endParaRPr lang="pt-BR" sz="1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581191" y="4758222"/>
            <a:ext cx="122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03-09/01</a:t>
            </a:r>
            <a:endParaRPr lang="pt-BR" sz="12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421" y="1055003"/>
            <a:ext cx="2256575" cy="23263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178" y="3762765"/>
            <a:ext cx="2233819" cy="22808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1" y="779579"/>
            <a:ext cx="4286464" cy="53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3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="" xmlns:a16="http://schemas.microsoft.com/office/drawing/2014/main" id="{2B1DD534-7474-4E71-8FB8-54A21898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971198"/>
            <a:ext cx="9021762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720" tIns="406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/>
            <a:r>
              <a:rPr lang="pt-BR" sz="2400" dirty="0">
                <a:solidFill>
                  <a:srgbClr val="C00000"/>
                </a:solidFill>
              </a:rPr>
              <a:t>Tendência para 3ª e 4ª semanas</a:t>
            </a:r>
          </a:p>
          <a:p>
            <a:pPr algn="ctr"/>
            <a:endParaRPr lang="pt-BR" altLang="pt-BR" sz="2400" b="1" dirty="0">
              <a:solidFill>
                <a:srgbClr val="002060"/>
              </a:solidFill>
              <a:latin typeface="Arial Narrow" panose="020B0606020202030204" pitchFamily="34" charset="0"/>
              <a:cs typeface="Droid Sans Fallback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0E4084E1-B2E0-4B8B-AD82-4FE31448B49B}"/>
              </a:ext>
            </a:extLst>
          </p:cNvPr>
          <p:cNvSpPr txBox="1"/>
          <p:nvPr/>
        </p:nvSpPr>
        <p:spPr>
          <a:xfrm>
            <a:off x="0" y="652864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MODELO </a:t>
            </a:r>
            <a:r>
              <a:rPr lang="pt-BR" dirty="0" err="1"/>
              <a:t>ECMWF</a:t>
            </a:r>
            <a:endParaRPr lang="pt-BR" dirty="0"/>
          </a:p>
        </p:txBody>
      </p:sp>
      <p:pic>
        <p:nvPicPr>
          <p:cNvPr id="8" name="Google Shape;96;g1eb5c53e93a_2_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8;g1eb5c53e93a_2_23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0E4084E1-B2E0-4B8B-AD82-4FE31448B49B}"/>
              </a:ext>
            </a:extLst>
          </p:cNvPr>
          <p:cNvSpPr txBox="1"/>
          <p:nvPr/>
        </p:nvSpPr>
        <p:spPr>
          <a:xfrm>
            <a:off x="0" y="652864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MODELO </a:t>
            </a:r>
            <a:r>
              <a:rPr lang="pt-BR" dirty="0" err="1"/>
              <a:t>ECMWF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5E14410B-EFE2-4841-9609-238E91CF6467}"/>
              </a:ext>
            </a:extLst>
          </p:cNvPr>
          <p:cNvSpPr txBox="1"/>
          <p:nvPr/>
        </p:nvSpPr>
        <p:spPr>
          <a:xfrm>
            <a:off x="1644327" y="1683603"/>
            <a:ext cx="167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25/12 - 01/01</a:t>
            </a:r>
            <a:endParaRPr lang="es-AR" dirty="0">
              <a:solidFill>
                <a:srgbClr val="C0000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7C136C2B-96E7-4729-BA08-E1175606A5CD}"/>
              </a:ext>
            </a:extLst>
          </p:cNvPr>
          <p:cNvSpPr txBox="1"/>
          <p:nvPr/>
        </p:nvSpPr>
        <p:spPr>
          <a:xfrm>
            <a:off x="5897781" y="1683602"/>
            <a:ext cx="167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01/01 - 08/01</a:t>
            </a:r>
            <a:endParaRPr lang="es-AR" dirty="0">
              <a:solidFill>
                <a:srgbClr val="C00000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483" y="2167730"/>
            <a:ext cx="4016142" cy="3204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14" y="2167730"/>
            <a:ext cx="4034737" cy="32043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017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816"/>
            <a:ext cx="6585438" cy="4246790"/>
          </a:xfrm>
          <a:prstGeom prst="rect">
            <a:avLst/>
          </a:prstGeom>
        </p:spPr>
      </p:pic>
      <p:sp>
        <p:nvSpPr>
          <p:cNvPr id="502" name="Google Shape;502;g1e87f69b00b_0_0"/>
          <p:cNvSpPr/>
          <p:nvPr/>
        </p:nvSpPr>
        <p:spPr>
          <a:xfrm>
            <a:off x="4288671" y="3905941"/>
            <a:ext cx="783900" cy="3078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e87f69b00b_0_0"/>
          <p:cNvSpPr txBox="1"/>
          <p:nvPr/>
        </p:nvSpPr>
        <p:spPr>
          <a:xfrm>
            <a:off x="7328492" y="4090650"/>
            <a:ext cx="148140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NOAA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1e87f69b00b_0_0"/>
          <p:cNvSpPr txBox="1"/>
          <p:nvPr/>
        </p:nvSpPr>
        <p:spPr>
          <a:xfrm>
            <a:off x="3421189" y="2707907"/>
            <a:ext cx="783900" cy="307800"/>
          </a:xfrm>
          <a:prstGeom prst="rect">
            <a:avLst/>
          </a:prstGeom>
          <a:solidFill>
            <a:schemeClr val="lt1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pt-BR" sz="1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pt-BR" b="1" dirty="0" smtClean="0">
                <a:solidFill>
                  <a:srgbClr val="C00000"/>
                </a:solidFill>
              </a:rPr>
              <a:t>9</a:t>
            </a:r>
            <a:r>
              <a:rPr lang="pt-BR" sz="1400" b="1" i="0" u="none" strike="noStrike" cap="none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°C</a:t>
            </a:r>
            <a:endParaRPr sz="14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1e87f69b00b_0_0"/>
          <p:cNvSpPr txBox="1"/>
          <p:nvPr/>
        </p:nvSpPr>
        <p:spPr>
          <a:xfrm>
            <a:off x="2167639" y="150427"/>
            <a:ext cx="4074900" cy="461700"/>
          </a:xfrm>
          <a:prstGeom prst="rect">
            <a:avLst/>
          </a:prstGeom>
          <a:solidFill>
            <a:srgbClr val="D8D8D8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Status Atual: </a:t>
            </a:r>
            <a:r>
              <a:rPr lang="pt-BR" sz="24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El Niño</a:t>
            </a:r>
            <a:endParaRPr sz="2400" b="1" i="0" u="sng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A318EF2E-4D94-7117-0998-11BC68C58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574613"/>
              </p:ext>
            </p:extLst>
          </p:nvPr>
        </p:nvGraphicFramePr>
        <p:xfrm>
          <a:off x="4126664" y="5090745"/>
          <a:ext cx="4937614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8807">
                  <a:extLst>
                    <a:ext uri="{9D8B030D-6E8A-4147-A177-3AD203B41FA5}">
                      <a16:colId xmlns="" xmlns:a16="http://schemas.microsoft.com/office/drawing/2014/main" val="526831716"/>
                    </a:ext>
                  </a:extLst>
                </a:gridCol>
                <a:gridCol w="2468807">
                  <a:extLst>
                    <a:ext uri="{9D8B030D-6E8A-4147-A177-3AD203B41FA5}">
                      <a16:colId xmlns="" xmlns:a16="http://schemas.microsoft.com/office/drawing/2014/main" val="2497515867"/>
                    </a:ext>
                  </a:extLst>
                </a:gridCol>
              </a:tblGrid>
              <a:tr h="26523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Anomalia de TSM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/>
                        <a:t>Categoria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52635267"/>
                  </a:ext>
                </a:extLst>
              </a:tr>
              <a:tr h="26523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0.5 - 1.0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/>
                        <a:t>fraco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3517437"/>
                  </a:ext>
                </a:extLst>
              </a:tr>
              <a:tr h="26523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1.0 - 1.5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/>
                        <a:t>moderado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7729395"/>
                  </a:ext>
                </a:extLst>
              </a:tr>
              <a:tr h="265235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1.5 - 2.0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FORTE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9821812"/>
                  </a:ext>
                </a:extLst>
              </a:tr>
              <a:tr h="265235">
                <a:tc>
                  <a:txBody>
                    <a:bodyPr/>
                    <a:lstStyle/>
                    <a:p>
                      <a:pPr algn="ctr"/>
                      <a:r>
                        <a:rPr lang="pt-BR" sz="1200"/>
                        <a:t>2.0 - 2.5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muito forte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12828308"/>
                  </a:ext>
                </a:extLst>
              </a:tr>
              <a:tr h="26523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pt-BR" sz="1200" dirty="0"/>
                        <a:t>Maior que 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super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4667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3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e87f69b00b_0_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sp>
        <p:nvSpPr>
          <p:cNvPr id="512" name="Google Shape;512;g1e87f69b00b_0_9"/>
          <p:cNvSpPr/>
          <p:nvPr/>
        </p:nvSpPr>
        <p:spPr>
          <a:xfrm>
            <a:off x="47579" y="1282396"/>
            <a:ext cx="90219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Previsão do “ENSO”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20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5" name="Google Shape;515;g1e87f69b00b_0_9"/>
          <p:cNvSpPr txBox="1"/>
          <p:nvPr/>
        </p:nvSpPr>
        <p:spPr>
          <a:xfrm>
            <a:off x="6089429" y="5953818"/>
            <a:ext cx="24735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latin typeface="Calibri"/>
                <a:ea typeface="Calibri"/>
                <a:cs typeface="Calibri"/>
                <a:sym typeface="Calibri"/>
              </a:rPr>
              <a:t>Atualizado </a:t>
            </a:r>
            <a:r>
              <a:rPr lang="pt-BR" sz="1100" dirty="0" smtClean="0">
                <a:latin typeface="Calibri"/>
                <a:ea typeface="Calibri"/>
                <a:cs typeface="Calibri"/>
                <a:sym typeface="Calibri"/>
              </a:rPr>
              <a:t>11 de dezembro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" y="1967231"/>
            <a:ext cx="4893842" cy="4318759"/>
          </a:xfrm>
          <a:prstGeom prst="rect">
            <a:avLst/>
          </a:prstGeom>
        </p:spPr>
      </p:pic>
      <p:pic>
        <p:nvPicPr>
          <p:cNvPr id="11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2549" r="11514" b="10980"/>
          <a:stretch>
            <a:fillRect/>
          </a:stretch>
        </p:blipFill>
        <p:spPr bwMode="auto">
          <a:xfrm>
            <a:off x="4606326" y="2376598"/>
            <a:ext cx="4510731" cy="352176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96;g1eb5c53e93a_2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8;g1eb5c53e93a_2_23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e87f69b00b_0_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512" name="Google Shape;512;g1e87f69b00b_0_9"/>
          <p:cNvSpPr/>
          <p:nvPr/>
        </p:nvSpPr>
        <p:spPr>
          <a:xfrm>
            <a:off x="122100" y="852581"/>
            <a:ext cx="9021900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40675" rIns="81700" bIns="40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Previsão do “ENSO”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206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15" name="Google Shape;515;g1e87f69b00b_0_9"/>
          <p:cNvSpPr txBox="1"/>
          <p:nvPr/>
        </p:nvSpPr>
        <p:spPr>
          <a:xfrm>
            <a:off x="175364" y="6361944"/>
            <a:ext cx="24735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latin typeface="Calibri"/>
                <a:ea typeface="Calibri"/>
                <a:cs typeface="Calibri"/>
                <a:sym typeface="Calibri"/>
              </a:rPr>
              <a:t>Atualizado </a:t>
            </a:r>
            <a:r>
              <a:rPr lang="pt-BR" sz="1100" dirty="0" smtClean="0">
                <a:latin typeface="Calibri"/>
                <a:ea typeface="Calibri"/>
                <a:cs typeface="Calibri"/>
                <a:sym typeface="Calibri"/>
              </a:rPr>
              <a:t>meados de novembro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" y="1246951"/>
            <a:ext cx="7800769" cy="4901261"/>
          </a:xfrm>
          <a:prstGeom prst="rect">
            <a:avLst/>
          </a:prstGeom>
        </p:spPr>
      </p:pic>
      <p:pic>
        <p:nvPicPr>
          <p:cNvPr id="6" name="Google Shape;96;g1eb5c53e93a_2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8;g1eb5c53e93a_2_23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3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38" y="4386251"/>
            <a:ext cx="2232241" cy="223224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404" y="4399503"/>
            <a:ext cx="2202252" cy="218752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887" y="4428232"/>
            <a:ext cx="2160037" cy="214554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7" y="4422704"/>
            <a:ext cx="2169058" cy="215464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237" y="1921706"/>
            <a:ext cx="2266120" cy="224368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999" y="1955297"/>
            <a:ext cx="2239758" cy="221009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9129" y="1923527"/>
            <a:ext cx="2229876" cy="220072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0979" y="1881328"/>
            <a:ext cx="2321680" cy="2256178"/>
          </a:xfrm>
          <a:prstGeom prst="rect">
            <a:avLst/>
          </a:prstGeom>
        </p:spPr>
      </p:pic>
      <p:sp>
        <p:nvSpPr>
          <p:cNvPr id="420" name="Google Shape;420;g1e9264fda79_0_388"/>
          <p:cNvSpPr txBox="1"/>
          <p:nvPr/>
        </p:nvSpPr>
        <p:spPr>
          <a:xfrm>
            <a:off x="1583204" y="756389"/>
            <a:ext cx="6043500" cy="40020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Previsão Sazonal de </a:t>
            </a:r>
            <a:r>
              <a:rPr lang="pt-BR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Chuva </a:t>
            </a:r>
            <a:r>
              <a:rPr lang="pt-BR" sz="2000" b="1" i="0" u="none" strike="noStrike" cap="none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JFM </a:t>
            </a:r>
            <a:endParaRPr sz="2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1e9264fda79_0_388"/>
          <p:cNvSpPr txBox="1"/>
          <p:nvPr/>
        </p:nvSpPr>
        <p:spPr>
          <a:xfrm>
            <a:off x="5975575" y="6221765"/>
            <a:ext cx="5772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M. OFF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1e9264fda79_0_388"/>
          <p:cNvSpPr txBox="1"/>
          <p:nvPr/>
        </p:nvSpPr>
        <p:spPr>
          <a:xfrm>
            <a:off x="8333575" y="3784208"/>
            <a:ext cx="4149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JMA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1e9264fda79_0_388"/>
          <p:cNvSpPr txBox="1"/>
          <p:nvPr/>
        </p:nvSpPr>
        <p:spPr>
          <a:xfrm>
            <a:off x="8301899" y="6241319"/>
            <a:ext cx="4683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NCEP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1e9264fda79_0_388"/>
          <p:cNvSpPr txBox="1"/>
          <p:nvPr/>
        </p:nvSpPr>
        <p:spPr>
          <a:xfrm>
            <a:off x="1583204" y="6194804"/>
            <a:ext cx="5439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DWD</a:t>
            </a:r>
            <a:endParaRPr sz="1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1e9264fda79_0_388"/>
          <p:cNvSpPr txBox="1"/>
          <p:nvPr/>
        </p:nvSpPr>
        <p:spPr>
          <a:xfrm>
            <a:off x="3807381" y="6221766"/>
            <a:ext cx="4959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M. FR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1e9264fda79_0_388"/>
          <p:cNvSpPr txBox="1"/>
          <p:nvPr/>
        </p:nvSpPr>
        <p:spPr>
          <a:xfrm>
            <a:off x="1484342" y="3758750"/>
            <a:ext cx="6330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ECMWF</a:t>
            </a:r>
            <a:endParaRPr sz="1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1e9264fda79_0_388"/>
          <p:cNvSpPr txBox="1"/>
          <p:nvPr/>
        </p:nvSpPr>
        <p:spPr>
          <a:xfrm>
            <a:off x="6026784" y="3778859"/>
            <a:ext cx="5181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CMCC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g1e9264fda79_0_38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5400000">
            <a:off x="4344091" y="250333"/>
            <a:ext cx="676114" cy="271180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1e9264fda79_0_388"/>
          <p:cNvSpPr txBox="1"/>
          <p:nvPr/>
        </p:nvSpPr>
        <p:spPr>
          <a:xfrm>
            <a:off x="3645221" y="3760462"/>
            <a:ext cx="6330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ECCC</a:t>
            </a: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F9C9-9CFD-4A6A-8B77-3820CA84B01C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21" name="Google Shape;96;g1eb5c53e93a_2_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98;g1eb5c53e93a_2_23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9264fda79_0_411"/>
          <p:cNvSpPr txBox="1"/>
          <p:nvPr/>
        </p:nvSpPr>
        <p:spPr>
          <a:xfrm>
            <a:off x="1292375" y="1031878"/>
            <a:ext cx="6731414" cy="461624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Previsão </a:t>
            </a:r>
            <a:r>
              <a:rPr lang="pt-BR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t-BR" sz="2400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azonal de Chuva </a:t>
            </a:r>
            <a:r>
              <a:rPr lang="pt-BR" sz="2400" b="1" i="0" u="none" strike="noStrike" cap="none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Multi-Modelo</a:t>
            </a:r>
            <a:r>
              <a:rPr lang="pt-BR" sz="2400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para JFM </a:t>
            </a:r>
            <a:endParaRPr sz="2400" b="1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1e9264fda79_0_411"/>
          <p:cNvSpPr txBox="1"/>
          <p:nvPr/>
        </p:nvSpPr>
        <p:spPr>
          <a:xfrm>
            <a:off x="473675" y="5509050"/>
            <a:ext cx="163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Modelos Europeus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1e9264fda79_0_411"/>
          <p:cNvSpPr txBox="1"/>
          <p:nvPr/>
        </p:nvSpPr>
        <p:spPr>
          <a:xfrm>
            <a:off x="3630825" y="5385850"/>
            <a:ext cx="2057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Modelos da Organização Meteorológica Mundial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1e9264fda79_0_411"/>
          <p:cNvSpPr txBox="1"/>
          <p:nvPr/>
        </p:nvSpPr>
        <p:spPr>
          <a:xfrm>
            <a:off x="6757539" y="5509050"/>
            <a:ext cx="182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Calibri"/>
                <a:ea typeface="Calibri"/>
                <a:cs typeface="Calibri"/>
                <a:sym typeface="Calibri"/>
              </a:rPr>
              <a:t>Modelos Americanos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438;g1e9264fda79_0_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2868" y="4585435"/>
            <a:ext cx="373134" cy="36445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r="16648"/>
          <a:stretch/>
        </p:blipFill>
        <p:spPr>
          <a:xfrm>
            <a:off x="1" y="1649136"/>
            <a:ext cx="3286538" cy="3613573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304" y="2254594"/>
            <a:ext cx="2980517" cy="313125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325" y="2160103"/>
            <a:ext cx="2899612" cy="3113409"/>
          </a:xfrm>
          <a:prstGeom prst="rect">
            <a:avLst/>
          </a:prstGeom>
        </p:spPr>
      </p:pic>
      <p:pic>
        <p:nvPicPr>
          <p:cNvPr id="10" name="Google Shape;96;g1eb5c53e93a_2_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8;g1eb5c53e93a_2_23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3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eb5c53e93a_2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eb5c53e93a_2_23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sp>
        <p:nvSpPr>
          <p:cNvPr id="94" name="Google Shape;94;g1eb5c53e93a_2_23"/>
          <p:cNvSpPr txBox="1"/>
          <p:nvPr/>
        </p:nvSpPr>
        <p:spPr>
          <a:xfrm>
            <a:off x="6691137" y="6564261"/>
            <a:ext cx="245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Precipitação observada (MERGE). 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g1eb5c53e93a_2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eb5c53e93a_2_23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1eb5c53e93a_2_23"/>
          <p:cNvSpPr txBox="1"/>
          <p:nvPr/>
        </p:nvSpPr>
        <p:spPr>
          <a:xfrm rot="5149353">
            <a:off x="3657289" y="108376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1eb5c53e93a_2_23"/>
          <p:cNvSpPr txBox="1"/>
          <p:nvPr/>
        </p:nvSpPr>
        <p:spPr>
          <a:xfrm>
            <a:off x="2245687" y="1057443"/>
            <a:ext cx="5855326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SPI 0</a:t>
            </a:r>
            <a:r>
              <a:rPr lang="pt-BR" sz="2400" dirty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3 </a:t>
            </a:r>
            <a:r>
              <a:rPr lang="pt-BR" sz="2400" u="sng" dirty="0" smtClean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Previsto </a:t>
            </a:r>
            <a:r>
              <a:rPr lang="pt-BR" sz="2400" dirty="0" smtClean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pt-BR" sz="2400" dirty="0" smtClean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Dezembro</a:t>
            </a:r>
            <a:endParaRPr sz="2400" dirty="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2" name="Google Shape;102;g1eb5c53e93a_2_23"/>
          <p:cNvPicPr preferRelativeResize="0"/>
          <p:nvPr/>
        </p:nvPicPr>
        <p:blipFill rotWithShape="1">
          <a:blip r:embed="rId5">
            <a:alphaModFix/>
          </a:blip>
          <a:srcRect l="39580" t="31165" r="47833" b="32131"/>
          <a:stretch/>
        </p:blipFill>
        <p:spPr>
          <a:xfrm>
            <a:off x="6012175" y="2703005"/>
            <a:ext cx="1129324" cy="23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1eb5c53e93a_2_23"/>
          <p:cNvPicPr preferRelativeResize="0"/>
          <p:nvPr/>
        </p:nvPicPr>
        <p:blipFill rotWithShape="1">
          <a:blip r:embed="rId6">
            <a:alphaModFix/>
          </a:blip>
          <a:srcRect l="32193" t="6797" r="14034" b="13508"/>
          <a:stretch/>
        </p:blipFill>
        <p:spPr>
          <a:xfrm>
            <a:off x="1228725" y="1839789"/>
            <a:ext cx="4571999" cy="4610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1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1eb5c53e93a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eb5c53e93a_2_0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sp>
        <p:nvSpPr>
          <p:cNvPr id="203" name="Google Shape;203;g1eb5c53e93a_2_0"/>
          <p:cNvSpPr/>
          <p:nvPr/>
        </p:nvSpPr>
        <p:spPr>
          <a:xfrm>
            <a:off x="8460425" y="4293100"/>
            <a:ext cx="6837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g1eb5c53e93a_2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eb5c53e93a_2_0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1eb5c53e93a_2_0"/>
          <p:cNvSpPr txBox="1"/>
          <p:nvPr/>
        </p:nvSpPr>
        <p:spPr>
          <a:xfrm rot="5149353">
            <a:off x="3657286" y="108339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1eb5c53e93a_2_0"/>
          <p:cNvSpPr txBox="1"/>
          <p:nvPr/>
        </p:nvSpPr>
        <p:spPr>
          <a:xfrm>
            <a:off x="1907250" y="1602900"/>
            <a:ext cx="1724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1eb5c53e93a_2_0"/>
          <p:cNvSpPr txBox="1"/>
          <p:nvPr/>
        </p:nvSpPr>
        <p:spPr>
          <a:xfrm>
            <a:off x="-12525" y="700000"/>
            <a:ext cx="9144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3000"/>
              <a:buFont typeface="Calibri"/>
              <a:buNone/>
            </a:pPr>
            <a:r>
              <a:rPr lang="pt-BR" sz="2900" b="1" i="0" u="none" strike="noStrike" cap="small" dirty="0" smtClean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IIS-3 Previsto</a:t>
            </a:r>
            <a:endParaRPr sz="2900" b="1" i="0" u="none" strike="noStrike" cap="small" dirty="0">
              <a:solidFill>
                <a:srgbClr val="204B6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3000"/>
              <a:buFont typeface="Calibri"/>
              <a:buNone/>
            </a:pPr>
            <a:r>
              <a:rPr lang="pt-BR" sz="2900" b="1" i="0" u="none" strike="noStrike" cap="small" dirty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Dezembro 2023</a:t>
            </a:r>
            <a:endParaRPr sz="2900" b="1" i="0" u="none" strike="noStrike" cap="small" dirty="0">
              <a:solidFill>
                <a:srgbClr val="204B65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10" name="Google Shape;210;g1eb5c53e93a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4450" y="1602900"/>
            <a:ext cx="5255101" cy="5255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6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1ed3eb4c2b7_0_8"/>
          <p:cNvPicPr preferRelativeResize="0"/>
          <p:nvPr/>
        </p:nvPicPr>
        <p:blipFill rotWithShape="1">
          <a:blip r:embed="rId3">
            <a:alphaModFix/>
          </a:blip>
          <a:srcRect l="18713" t="7817" r="24215"/>
          <a:stretch/>
        </p:blipFill>
        <p:spPr>
          <a:xfrm>
            <a:off x="919625" y="1123851"/>
            <a:ext cx="3292902" cy="394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ed3eb4c2b7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1ed3eb4c2b7_0_8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sp>
        <p:nvSpPr>
          <p:cNvPr id="218" name="Google Shape;218;g1ed3eb4c2b7_0_8"/>
          <p:cNvSpPr txBox="1"/>
          <p:nvPr/>
        </p:nvSpPr>
        <p:spPr>
          <a:xfrm>
            <a:off x="-11917" y="6635774"/>
            <a:ext cx="91440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</a:t>
            </a:r>
            <a:r>
              <a:rPr lang="pt-BR"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Estimativa a partir dos dados do Cadastro Ambiental Rural para minifúndios, pequenas e médias propriedades e IIS-</a:t>
            </a: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BR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Dese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nv</a:t>
            </a:r>
            <a:r>
              <a:rPr lang="pt-BR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olvimento e Processamento (CEMADEN)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1ed3eb4c2b7_0_8"/>
          <p:cNvSpPr txBox="1"/>
          <p:nvPr/>
        </p:nvSpPr>
        <p:spPr>
          <a:xfrm>
            <a:off x="28575" y="789425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2400"/>
              <a:buFont typeface="Calibri"/>
              <a:buNone/>
            </a:pPr>
            <a:r>
              <a:rPr lang="pt-BR" sz="24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Áreas de Pastagens e Agrícolas Afetadas pela Seca</a:t>
            </a:r>
            <a:endParaRPr sz="1400" b="0" i="0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2000"/>
              <a:buFont typeface="Calibri"/>
              <a:buNone/>
            </a:pP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ed3eb4c2b7_0_8"/>
          <p:cNvSpPr/>
          <p:nvPr/>
        </p:nvSpPr>
        <p:spPr>
          <a:xfrm>
            <a:off x="5292080" y="2420888"/>
            <a:ext cx="288000" cy="2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1ed3eb4c2b7_0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ed3eb4c2b7_0_8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1ed3eb4c2b7_0_8"/>
          <p:cNvSpPr txBox="1"/>
          <p:nvPr/>
        </p:nvSpPr>
        <p:spPr>
          <a:xfrm rot="5149353">
            <a:off x="3657286" y="108339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1ed3eb4c2b7_0_8"/>
          <p:cNvSpPr txBox="1"/>
          <p:nvPr/>
        </p:nvSpPr>
        <p:spPr>
          <a:xfrm>
            <a:off x="3100574" y="1123838"/>
            <a:ext cx="3915687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 i="0" u="none" strike="noStrike" cap="small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Previsão </a:t>
            </a:r>
            <a:r>
              <a:rPr lang="pt-BR" sz="2300" b="1" i="0" u="none" strike="noStrike" cap="small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Dezembro/2023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ed3eb4c2b7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875" y="4892688"/>
            <a:ext cx="843915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ed3eb4c2b7_0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4674" y="1829127"/>
            <a:ext cx="3724200" cy="2897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6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g1dcfa939801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1dcfa939801_1_6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77" name="Google Shape;77;g1dcfa939801_1_6"/>
          <p:cNvSpPr txBox="1"/>
          <p:nvPr/>
        </p:nvSpPr>
        <p:spPr>
          <a:xfrm>
            <a:off x="6691137" y="6564261"/>
            <a:ext cx="245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Precipitação observada (MERGE). 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g1dcfa939801_1_6"/>
          <p:cNvSpPr txBox="1"/>
          <p:nvPr/>
        </p:nvSpPr>
        <p:spPr>
          <a:xfrm>
            <a:off x="6065" y="699994"/>
            <a:ext cx="912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3000"/>
              <a:buFont typeface="Calibri"/>
              <a:buNone/>
            </a:pPr>
            <a:r>
              <a:rPr lang="pt-BR" sz="30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Precipitação: </a:t>
            </a:r>
            <a:r>
              <a:rPr lang="pt-BR" sz="3000" b="1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Dezembro</a:t>
            </a:r>
            <a:r>
              <a:rPr lang="pt-BR" sz="30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 2023 (até 1</a:t>
            </a:r>
            <a:r>
              <a:rPr lang="pt-BR" sz="3000" b="1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2</a:t>
            </a:r>
            <a:r>
              <a:rPr lang="pt-BR" sz="30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/1</a:t>
            </a:r>
            <a:r>
              <a:rPr lang="pt-BR" sz="3000" b="1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2</a:t>
            </a:r>
            <a:r>
              <a:rPr lang="pt-BR" sz="30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79" name="Google Shape;79;g1dcfa939801_1_6"/>
          <p:cNvSpPr txBox="1"/>
          <p:nvPr/>
        </p:nvSpPr>
        <p:spPr>
          <a:xfrm>
            <a:off x="6379061" y="1628800"/>
            <a:ext cx="115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smal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Novembro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g1dcfa939801_1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1dcfa939801_1_6"/>
          <p:cNvSpPr txBox="1"/>
          <p:nvPr/>
        </p:nvSpPr>
        <p:spPr>
          <a:xfrm>
            <a:off x="1511575" y="2029000"/>
            <a:ext cx="1491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2060"/>
                </a:solidFill>
                <a:latin typeface="Bree Serif"/>
                <a:ea typeface="Bree Serif"/>
                <a:cs typeface="Bree Serif"/>
                <a:sym typeface="Bree Serif"/>
              </a:rPr>
              <a:t>Anomalia (mm)</a:t>
            </a:r>
            <a:endParaRPr sz="1400" i="0" u="none" strike="noStrike" cap="none">
              <a:solidFill>
                <a:srgbClr val="00206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3" name="Google Shape;83;g1dcfa939801_1_6"/>
          <p:cNvSpPr txBox="1"/>
          <p:nvPr/>
        </p:nvSpPr>
        <p:spPr>
          <a:xfrm>
            <a:off x="5154675" y="2028995"/>
            <a:ext cx="3976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002060"/>
                </a:solidFill>
                <a:latin typeface="Bree Serif"/>
                <a:ea typeface="Bree Serif"/>
                <a:cs typeface="Bree Serif"/>
                <a:sym typeface="Bree Serif"/>
              </a:rPr>
              <a:t>Máximo de dias consecutivos sem chuva</a:t>
            </a:r>
            <a:endParaRPr sz="1400" b="1" i="0" u="none" strike="noStrike" cap="none">
              <a:solidFill>
                <a:srgbClr val="00206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206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4" name="Google Shape;84;g1dcfa939801_1_6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1dcfa939801_1_6"/>
          <p:cNvSpPr txBox="1"/>
          <p:nvPr/>
        </p:nvSpPr>
        <p:spPr>
          <a:xfrm rot="5149353">
            <a:off x="3657292" y="108413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g1dcfa939801_1_6"/>
          <p:cNvPicPr preferRelativeResize="0"/>
          <p:nvPr/>
        </p:nvPicPr>
        <p:blipFill rotWithShape="1">
          <a:blip r:embed="rId5">
            <a:alphaModFix/>
          </a:blip>
          <a:srcRect l="21580" t="7424" r="14947" b="14754"/>
          <a:stretch/>
        </p:blipFill>
        <p:spPr>
          <a:xfrm>
            <a:off x="28575" y="2492900"/>
            <a:ext cx="4389975" cy="380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1dcfa939801_1_6"/>
          <p:cNvPicPr preferRelativeResize="0"/>
          <p:nvPr/>
        </p:nvPicPr>
        <p:blipFill rotWithShape="1">
          <a:blip r:embed="rId6">
            <a:alphaModFix/>
          </a:blip>
          <a:srcRect l="22730" t="7483" r="13741" b="14318"/>
          <a:stretch/>
        </p:blipFill>
        <p:spPr>
          <a:xfrm>
            <a:off x="4904400" y="2681225"/>
            <a:ext cx="4080200" cy="3551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509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9;p10">
            <a:extLst>
              <a:ext uri="{FF2B5EF4-FFF2-40B4-BE49-F238E27FC236}">
                <a16:creationId xmlns="" xmlns:a16="http://schemas.microsoft.com/office/drawing/2014/main" id="{3F020451-1B91-0F06-83EA-D9A8F80570DD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8"/>
            <a:ext cx="9143998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4959195" y="3422847"/>
            <a:ext cx="43204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arrow" panose="020B0606020202030204" pitchFamily="34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5255568" y="4295685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Resultados dos níveis de alerta para municípios do nordeste:</a:t>
            </a:r>
            <a:endParaRPr lang="pt-BR" sz="2000" b="1" dirty="0">
              <a:solidFill>
                <a:schemeClr val="tx1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1" y="1299882"/>
            <a:ext cx="5084456" cy="5040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158" y="5003571"/>
            <a:ext cx="3902644" cy="1728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73"/>
          <a:stretch/>
        </p:blipFill>
        <p:spPr>
          <a:xfrm>
            <a:off x="6325164" y="4082453"/>
            <a:ext cx="2235659" cy="2880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076477" y="1373655"/>
            <a:ext cx="2130994" cy="347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GloSea6 / </a:t>
            </a:r>
            <a:r>
              <a:rPr lang="pt-BR" sz="1600" b="1" dirty="0" err="1" smtClean="0">
                <a:solidFill>
                  <a:srgbClr val="C00000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MetOffice</a:t>
            </a:r>
            <a:endParaRPr lang="pt-BR" sz="1600" b="1" dirty="0">
              <a:solidFill>
                <a:srgbClr val="C00000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0386" r="28159" b="24615"/>
          <a:stretch/>
        </p:blipFill>
        <p:spPr>
          <a:xfrm>
            <a:off x="7307923" y="1803651"/>
            <a:ext cx="1735196" cy="227818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t="10387" r="27702" b="24783"/>
          <a:stretch/>
        </p:blipFill>
        <p:spPr>
          <a:xfrm>
            <a:off x="5391242" y="1803651"/>
            <a:ext cx="1759869" cy="22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1eb5c53e93a_2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eb5c53e93a_2_23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94" name="Google Shape;94;g1eb5c53e93a_2_23"/>
          <p:cNvSpPr txBox="1"/>
          <p:nvPr/>
        </p:nvSpPr>
        <p:spPr>
          <a:xfrm>
            <a:off x="6691137" y="6564261"/>
            <a:ext cx="245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Precipitação observada (MERGE). 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g1eb5c53e93a_2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eb5c53e93a_2_23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1eb5c53e93a_2_23"/>
          <p:cNvSpPr txBox="1"/>
          <p:nvPr/>
        </p:nvSpPr>
        <p:spPr>
          <a:xfrm rot="5149353">
            <a:off x="3657289" y="108376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1eb5c53e93a_2_23"/>
          <p:cNvSpPr txBox="1"/>
          <p:nvPr/>
        </p:nvSpPr>
        <p:spPr>
          <a:xfrm>
            <a:off x="2256522" y="855539"/>
            <a:ext cx="5790198" cy="52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SPI 03 </a:t>
            </a:r>
            <a:r>
              <a:rPr lang="pt-BR" sz="2400" b="0" i="0" u="none" strike="noStrike" cap="none" dirty="0" smtClean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Observado</a:t>
            </a:r>
            <a:r>
              <a:rPr lang="pt-BR" sz="2400" dirty="0" smtClean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pt-BR" sz="2400" dirty="0" smtClean="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– Novembro 2023</a:t>
            </a:r>
            <a:endParaRPr sz="2400" dirty="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02" name="Google Shape;102;g1eb5c53e93a_2_23"/>
          <p:cNvPicPr preferRelativeResize="0"/>
          <p:nvPr/>
        </p:nvPicPr>
        <p:blipFill rotWithShape="1">
          <a:blip r:embed="rId5">
            <a:alphaModFix/>
          </a:blip>
          <a:srcRect l="39580" t="31165" r="47833" b="32131"/>
          <a:stretch/>
        </p:blipFill>
        <p:spPr>
          <a:xfrm>
            <a:off x="6421926" y="2928700"/>
            <a:ext cx="1129324" cy="23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1eb5c53e93a_2_23"/>
          <p:cNvPicPr preferRelativeResize="0"/>
          <p:nvPr/>
        </p:nvPicPr>
        <p:blipFill rotWithShape="1">
          <a:blip r:embed="rId6">
            <a:alphaModFix/>
          </a:blip>
          <a:srcRect l="31804" t="7155" r="13578" b="15234"/>
          <a:stretch/>
        </p:blipFill>
        <p:spPr>
          <a:xfrm>
            <a:off x="1471613" y="1494727"/>
            <a:ext cx="4950313" cy="5069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7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1ea4ed923cd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1ea4ed923cd_2_0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111" name="Google Shape;111;g1ea4ed923cd_2_0"/>
          <p:cNvSpPr txBox="1"/>
          <p:nvPr/>
        </p:nvSpPr>
        <p:spPr>
          <a:xfrm>
            <a:off x="6065" y="699994"/>
            <a:ext cx="912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3000"/>
              <a:buFont typeface="Calibri"/>
              <a:buNone/>
            </a:pPr>
            <a:r>
              <a:rPr lang="pt-BR" sz="30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Índice Integrado de Seca - IIS </a:t>
            </a:r>
            <a:endParaRPr sz="1400" b="0" i="0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1800"/>
              <a:buFont typeface="Calibri"/>
              <a:buNone/>
            </a:pPr>
            <a:r>
              <a:rPr lang="pt-BR" sz="1800" b="1" i="0" u="none" strike="noStrike" cap="small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(SPI1 + VHI + AUS): </a:t>
            </a:r>
            <a:r>
              <a:rPr lang="pt-BR" sz="1800" b="1" cap="small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Novembro</a:t>
            </a:r>
            <a:r>
              <a:rPr lang="pt-BR" sz="1800" b="1" i="0" u="none" strike="noStrike" cap="small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/2023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ea4ed923cd_2_0"/>
          <p:cNvSpPr/>
          <p:nvPr/>
        </p:nvSpPr>
        <p:spPr>
          <a:xfrm>
            <a:off x="8460425" y="4293100"/>
            <a:ext cx="6837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g1ea4ed923cd_2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ea4ed923cd_2_0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1ea4ed923cd_2_0"/>
          <p:cNvSpPr txBox="1"/>
          <p:nvPr/>
        </p:nvSpPr>
        <p:spPr>
          <a:xfrm rot="5149353">
            <a:off x="3657289" y="108376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1ea4ed923cd_2_0"/>
          <p:cNvSpPr txBox="1"/>
          <p:nvPr/>
        </p:nvSpPr>
        <p:spPr>
          <a:xfrm>
            <a:off x="1907250" y="1602900"/>
            <a:ext cx="1724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1ea4ed923cd_2_0"/>
          <p:cNvSpPr txBox="1"/>
          <p:nvPr/>
        </p:nvSpPr>
        <p:spPr>
          <a:xfrm>
            <a:off x="46350" y="6460050"/>
            <a:ext cx="905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Estimativa população afetada IIS-01, Dados de população Censo 2022 (IBGE, 2023).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g1ea4ed923cd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075" y="1865350"/>
            <a:ext cx="4234762" cy="423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1ea4ed923cd_2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3050" y="1850275"/>
            <a:ext cx="4262625" cy="42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571625" y="1602900"/>
            <a:ext cx="191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IIS-3</a:t>
            </a:r>
            <a:endParaRPr lang="pt-BR" sz="20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924550" y="1602900"/>
            <a:ext cx="191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IIS-6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11387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1eb5c53e93a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1eb5c53e93a_0_1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127" name="Google Shape;127;g1eb5c53e93a_0_1"/>
          <p:cNvSpPr txBox="1"/>
          <p:nvPr/>
        </p:nvSpPr>
        <p:spPr>
          <a:xfrm>
            <a:off x="6065" y="699994"/>
            <a:ext cx="912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3000"/>
              <a:buFont typeface="Calibri"/>
              <a:buNone/>
            </a:pPr>
            <a:r>
              <a:rPr lang="pt-BR" sz="30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Índice Integrado de Seca - IIS </a:t>
            </a:r>
            <a:endParaRPr sz="1400" b="0" i="0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1800"/>
              <a:buFont typeface="Calibri"/>
              <a:buNone/>
            </a:pPr>
            <a:r>
              <a:rPr lang="pt-BR" sz="1800" b="1" i="0" u="none" strike="noStrike" cap="small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(SPI</a:t>
            </a:r>
            <a:r>
              <a:rPr lang="pt-BR" sz="1800" b="1" cap="small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BR" sz="1800" b="1" i="0" u="none" strike="noStrike" cap="small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 + VHI + AUS): </a:t>
            </a:r>
            <a:r>
              <a:rPr lang="pt-BR" sz="1800" b="1" cap="small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Dezem</a:t>
            </a:r>
            <a:r>
              <a:rPr lang="pt-BR" sz="1800" b="1" i="0" u="none" strike="noStrike" cap="small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bro/2023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1eb5c53e93a_0_1"/>
          <p:cNvSpPr/>
          <p:nvPr/>
        </p:nvSpPr>
        <p:spPr>
          <a:xfrm>
            <a:off x="8460425" y="4293100"/>
            <a:ext cx="6837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eb5c53e93a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1eb5c53e93a_0_1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eb5c53e93a_0_1"/>
          <p:cNvSpPr txBox="1"/>
          <p:nvPr/>
        </p:nvSpPr>
        <p:spPr>
          <a:xfrm rot="5149353">
            <a:off x="3657286" y="108339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1eb5c53e93a_0_1"/>
          <p:cNvSpPr txBox="1"/>
          <p:nvPr/>
        </p:nvSpPr>
        <p:spPr>
          <a:xfrm>
            <a:off x="1907250" y="1602900"/>
            <a:ext cx="1724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1eb5c53e93a_0_1"/>
          <p:cNvSpPr txBox="1"/>
          <p:nvPr/>
        </p:nvSpPr>
        <p:spPr>
          <a:xfrm>
            <a:off x="46350" y="6460050"/>
            <a:ext cx="905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Estimativa população afetada IIS-0</a:t>
            </a:r>
            <a:r>
              <a:rPr lang="pt-BR" sz="1000"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Dados de população Censo 2022 (IBGE, 2023).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" name="Google Shape;135;g1eb5c53e93a_0_1"/>
          <p:cNvGrpSpPr/>
          <p:nvPr/>
        </p:nvGrpSpPr>
        <p:grpSpPr>
          <a:xfrm>
            <a:off x="6704975" y="4226406"/>
            <a:ext cx="2097300" cy="1949382"/>
            <a:chOff x="2987824" y="4725144"/>
            <a:chExt cx="2097300" cy="1949382"/>
          </a:xfrm>
        </p:grpSpPr>
        <p:pic>
          <p:nvPicPr>
            <p:cNvPr id="136" name="Google Shape;136;g1eb5c53e93a_0_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28888" y="5587049"/>
              <a:ext cx="1066802" cy="198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g1eb5c53e93a_0_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28888" y="5865394"/>
              <a:ext cx="899162" cy="198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g1eb5c53e93a_0_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28888" y="6163084"/>
              <a:ext cx="1228346" cy="198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g1eb5c53e93a_0_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28891" y="5265294"/>
              <a:ext cx="1414275" cy="201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g1eb5c53e93a_0_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28888" y="6476406"/>
              <a:ext cx="783338" cy="198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g1eb5c53e93a_0_1"/>
            <p:cNvSpPr txBox="1"/>
            <p:nvPr/>
          </p:nvSpPr>
          <p:spPr>
            <a:xfrm>
              <a:off x="2987824" y="4725144"/>
              <a:ext cx="2097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pt-BR" sz="2000" b="1" i="0" u="none" strike="noStrike" cap="small">
                  <a:solidFill>
                    <a:srgbClr val="204B6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Classe de Seca</a:t>
              </a:r>
              <a:endParaRPr sz="20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142" name="Google Shape;142;g1eb5c53e93a_0_1"/>
          <p:cNvSpPr txBox="1"/>
          <p:nvPr/>
        </p:nvSpPr>
        <p:spPr>
          <a:xfrm>
            <a:off x="6131475" y="1910850"/>
            <a:ext cx="30000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000" b="1" i="0" u="none" strike="noStrike" cap="small" dirty="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População Potencialmente Afetada</a:t>
            </a:r>
            <a:br>
              <a:rPr lang="pt-BR" sz="2000" b="1" i="0" u="none" strike="noStrike" cap="small" dirty="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pt-BR" sz="2000" b="1" i="0" u="none" strike="noStrike" cap="small" dirty="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(Seca Extrema/Severa)</a:t>
            </a:r>
            <a:endParaRPr sz="2000" b="1" i="0" u="none" strike="noStrike" cap="small" dirty="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000" b="1" i="0" u="none" strike="noStrike" cap="small" dirty="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000" b="1" cap="small" dirty="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5.173.083</a:t>
            </a:r>
            <a:endParaRPr sz="2000" b="1" i="0" u="none" strike="noStrike" cap="small" dirty="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43" name="Google Shape;143;g1eb5c53e93a_0_1"/>
          <p:cNvPicPr preferRelativeResize="0"/>
          <p:nvPr/>
        </p:nvPicPr>
        <p:blipFill rotWithShape="1">
          <a:blip r:embed="rId10">
            <a:alphaModFix/>
          </a:blip>
          <a:srcRect l="19693" t="10017" r="26202" b="3026"/>
          <a:stretch/>
        </p:blipFill>
        <p:spPr>
          <a:xfrm>
            <a:off x="953900" y="1472402"/>
            <a:ext cx="4132326" cy="492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6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619a6e4f6b95efa6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619a6e4f6b95efa6_0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150" name="Google Shape;150;g619a6e4f6b95efa6_0"/>
          <p:cNvSpPr txBox="1"/>
          <p:nvPr/>
        </p:nvSpPr>
        <p:spPr>
          <a:xfrm>
            <a:off x="6065" y="699994"/>
            <a:ext cx="912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3000"/>
              <a:buFont typeface="Calibri"/>
              <a:buNone/>
            </a:pPr>
            <a:r>
              <a:rPr lang="pt-BR" sz="30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Progressão das Condições de Seca (PCS) </a:t>
            </a:r>
            <a:endParaRPr sz="1400" b="0" i="0" u="none" strike="noStrike" cap="non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619a6e4f6b95efa6_0"/>
          <p:cNvSpPr/>
          <p:nvPr/>
        </p:nvSpPr>
        <p:spPr>
          <a:xfrm>
            <a:off x="8460425" y="4293100"/>
            <a:ext cx="6837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619a6e4f6b95efa6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619a6e4f6b95efa6_0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619a6e4f6b95efa6_0"/>
          <p:cNvSpPr txBox="1"/>
          <p:nvPr/>
        </p:nvSpPr>
        <p:spPr>
          <a:xfrm rot="5149353">
            <a:off x="3657283" y="108302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g619a6e4f6b95efa6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249" y="1377093"/>
            <a:ext cx="5873215" cy="527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08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1ea52ca7973_1_0"/>
          <p:cNvPicPr preferRelativeResize="0"/>
          <p:nvPr/>
        </p:nvPicPr>
        <p:blipFill rotWithShape="1">
          <a:blip r:embed="rId3">
            <a:alphaModFix/>
          </a:blip>
          <a:srcRect l="19416" r="19410"/>
          <a:stretch/>
        </p:blipFill>
        <p:spPr>
          <a:xfrm>
            <a:off x="28575" y="1156602"/>
            <a:ext cx="4377001" cy="530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ea52ca7973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1ea52ca7973_1_0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180" name="Google Shape;180;g1ea52ca7973_1_0"/>
          <p:cNvSpPr/>
          <p:nvPr/>
        </p:nvSpPr>
        <p:spPr>
          <a:xfrm>
            <a:off x="8460425" y="4293100"/>
            <a:ext cx="6837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g1ea52ca7973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ea52ca7973_1_0"/>
          <p:cNvSpPr txBox="1"/>
          <p:nvPr/>
        </p:nvSpPr>
        <p:spPr>
          <a:xfrm>
            <a:off x="8570883" y="118279"/>
            <a:ext cx="476700" cy="365100"/>
          </a:xfrm>
          <a:prstGeom prst="rect">
            <a:avLst/>
          </a:prstGeom>
          <a:solidFill>
            <a:srgbClr val="E6F1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D62"/>
              </a:buClr>
              <a:buSzPts val="1800"/>
              <a:buFont typeface="Calibri"/>
              <a:buNone/>
            </a:pPr>
            <a:fld id="{00000000-1234-1234-1234-123412341234}" type="slidenum">
              <a:rPr lang="pt-BR" sz="1800" b="1" i="0" u="none" strike="noStrike" cap="none">
                <a:solidFill>
                  <a:srgbClr val="005D62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 b="1" i="0" u="none" strike="noStrike" cap="none">
              <a:solidFill>
                <a:srgbClr val="005D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1ea52ca7973_1_0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ea52ca7973_1_0"/>
          <p:cNvSpPr txBox="1"/>
          <p:nvPr/>
        </p:nvSpPr>
        <p:spPr>
          <a:xfrm rot="5149353">
            <a:off x="3657289" y="108376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ea52ca7973_1_0"/>
          <p:cNvSpPr txBox="1"/>
          <p:nvPr/>
        </p:nvSpPr>
        <p:spPr>
          <a:xfrm>
            <a:off x="1907250" y="1602900"/>
            <a:ext cx="17247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ea52ca7973_1_0"/>
          <p:cNvSpPr txBox="1"/>
          <p:nvPr/>
        </p:nvSpPr>
        <p:spPr>
          <a:xfrm>
            <a:off x="46350" y="6460050"/>
            <a:ext cx="905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Estimativa população afetada IIS-01, Dados de população Censo 2022 (IBGE, 2023).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ea52ca7973_1_0"/>
          <p:cNvSpPr txBox="1"/>
          <p:nvPr/>
        </p:nvSpPr>
        <p:spPr>
          <a:xfrm>
            <a:off x="-12525" y="700000"/>
            <a:ext cx="9144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3000"/>
              <a:buFont typeface="Calibri"/>
              <a:buNone/>
            </a:pPr>
            <a:r>
              <a:rPr lang="pt-BR" sz="2400" b="1" i="0" u="none" strike="noStrike" cap="small" dirty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Índice Integrado de Seca (IIS-01) em Projetos de Assentamento: </a:t>
            </a:r>
            <a:endParaRPr sz="2400" b="1" i="0" u="none" strike="noStrike" cap="small" dirty="0">
              <a:solidFill>
                <a:srgbClr val="204B6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3000"/>
              <a:buFont typeface="Calibri"/>
              <a:buNone/>
            </a:pPr>
            <a:r>
              <a:rPr lang="pt-BR" sz="2400" b="1" cap="small" dirty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Dez</a:t>
            </a:r>
            <a:r>
              <a:rPr lang="pt-BR" sz="2400" b="1" i="0" u="none" strike="noStrike" cap="small" dirty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embro Parcial (até </a:t>
            </a:r>
            <a:r>
              <a:rPr lang="pt-BR" sz="2400" b="1" i="0" u="none" strike="noStrike" cap="small" dirty="0" smtClean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11/1</a:t>
            </a:r>
            <a:r>
              <a:rPr lang="pt-BR" sz="2400" b="1" cap="small" dirty="0" smtClean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2/</a:t>
            </a:r>
            <a:r>
              <a:rPr lang="pt-BR" sz="2400" b="1" i="0" u="none" strike="noStrike" cap="small" dirty="0" smtClean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2023)</a:t>
            </a:r>
            <a:endParaRPr sz="2400" b="0" i="0" u="none" strike="noStrike" cap="none" dirty="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188" name="Google Shape;188;g1ea52ca7973_1_0"/>
          <p:cNvGrpSpPr/>
          <p:nvPr/>
        </p:nvGrpSpPr>
        <p:grpSpPr>
          <a:xfrm>
            <a:off x="3426294" y="4355432"/>
            <a:ext cx="1867601" cy="1852863"/>
            <a:chOff x="2987824" y="4725144"/>
            <a:chExt cx="2097300" cy="1949382"/>
          </a:xfrm>
        </p:grpSpPr>
        <p:pic>
          <p:nvPicPr>
            <p:cNvPr id="189" name="Google Shape;189;g1ea52ca7973_1_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28888" y="5587049"/>
              <a:ext cx="1066802" cy="198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g1ea52ca7973_1_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28888" y="5865394"/>
              <a:ext cx="899162" cy="198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g1ea52ca7973_1_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28888" y="6163084"/>
              <a:ext cx="1228346" cy="198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g1ea52ca7973_1_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28891" y="5265294"/>
              <a:ext cx="1414275" cy="201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g1ea52ca7973_1_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128888" y="6476406"/>
              <a:ext cx="783338" cy="198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g1ea52ca7973_1_0"/>
            <p:cNvSpPr txBox="1"/>
            <p:nvPr/>
          </p:nvSpPr>
          <p:spPr>
            <a:xfrm>
              <a:off x="2987824" y="4725144"/>
              <a:ext cx="2097300" cy="49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pt-BR" sz="1700" b="1" i="0" u="none" strike="noStrike" cap="small">
                  <a:solidFill>
                    <a:srgbClr val="204B65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Classe de Seca</a:t>
              </a:r>
              <a:endParaRPr sz="17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195" name="Google Shape;195;g1ea52ca7973_1_0"/>
          <p:cNvSpPr txBox="1"/>
          <p:nvPr/>
        </p:nvSpPr>
        <p:spPr>
          <a:xfrm>
            <a:off x="5647250" y="26659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1" i="0" u="none" strike="noStrike" cap="small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Número de Famílias em Projeto de Assentamento por Categoria de Seca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g1ea52ca7973_1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36398" y="3429000"/>
            <a:ext cx="3421700" cy="255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3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619a6e4f6b95efa6_14"/>
          <p:cNvPicPr preferRelativeResize="0"/>
          <p:nvPr/>
        </p:nvPicPr>
        <p:blipFill rotWithShape="1">
          <a:blip r:embed="rId3">
            <a:alphaModFix/>
          </a:blip>
          <a:srcRect l="17338" r="25590"/>
          <a:stretch/>
        </p:blipFill>
        <p:spPr>
          <a:xfrm>
            <a:off x="293825" y="898850"/>
            <a:ext cx="3167201" cy="411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619a6e4f6b95efa6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8" cy="71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619a6e4f6b95efa6_14"/>
          <p:cNvSpPr txBox="1">
            <a:spLocks noGrp="1"/>
          </p:cNvSpPr>
          <p:nvPr>
            <p:ph type="sldNum" idx="12"/>
          </p:nvPr>
        </p:nvSpPr>
        <p:spPr>
          <a:xfrm>
            <a:off x="8574657" y="139839"/>
            <a:ext cx="476700" cy="36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164" name="Google Shape;164;g619a6e4f6b95efa6_14"/>
          <p:cNvSpPr txBox="1"/>
          <p:nvPr/>
        </p:nvSpPr>
        <p:spPr>
          <a:xfrm>
            <a:off x="-11917" y="6635774"/>
            <a:ext cx="9144000" cy="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</a:t>
            </a:r>
            <a:r>
              <a:rPr lang="pt-BR"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Estimativa a partir dos dados do Cadastro Ambiental Rural para minifúndios, pequenas e médias propriedades e IIS-</a:t>
            </a:r>
            <a:r>
              <a:rPr lang="pt-B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pt-BR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Dese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nv</a:t>
            </a:r>
            <a:r>
              <a:rPr lang="pt-BR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olvimento e Processamento (CEMADEN)</a:t>
            </a:r>
            <a:r>
              <a:rPr lang="pt-BR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619a6e4f6b95efa6_14"/>
          <p:cNvSpPr txBox="1"/>
          <p:nvPr/>
        </p:nvSpPr>
        <p:spPr>
          <a:xfrm>
            <a:off x="28575" y="789425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2400"/>
              <a:buFont typeface="Calibri"/>
              <a:buNone/>
            </a:pPr>
            <a:r>
              <a:rPr lang="pt-BR" sz="2400" b="1" i="0" u="none" strike="noStrike" cap="small" dirty="0">
                <a:solidFill>
                  <a:srgbClr val="204B65"/>
                </a:solidFill>
                <a:latin typeface="Bree Serif"/>
                <a:ea typeface="Bree Serif"/>
                <a:cs typeface="Bree Serif"/>
                <a:sym typeface="Bree Serif"/>
              </a:rPr>
              <a:t>Áreas de Pastagens e Agrícolas Afetadas pela Seca</a:t>
            </a:r>
            <a:endParaRPr sz="1400" b="0" i="0" u="none" strike="noStrike" cap="none" dirty="0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4B65"/>
              </a:buClr>
              <a:buSzPts val="2000"/>
              <a:buFont typeface="Calibri"/>
              <a:buNone/>
            </a:pPr>
            <a:r>
              <a:rPr lang="pt-BR" sz="2000" b="1" cap="small" dirty="0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Dez (parcial -</a:t>
            </a:r>
            <a:r>
              <a:rPr lang="pt-BR" sz="2000" cap="small" dirty="0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700" cap="small" dirty="0" smtClean="0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11/12/2023 </a:t>
            </a:r>
            <a:r>
              <a:rPr lang="pt-BR" sz="2000" b="1" cap="small" dirty="0" smtClean="0">
                <a:solidFill>
                  <a:srgbClr val="204B65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619a6e4f6b95efa6_14"/>
          <p:cNvSpPr/>
          <p:nvPr/>
        </p:nvSpPr>
        <p:spPr>
          <a:xfrm>
            <a:off x="5292080" y="2420888"/>
            <a:ext cx="288000" cy="216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g619a6e4f6b95efa6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2" y="0"/>
            <a:ext cx="9143999" cy="71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619a6e4f6b95efa6_14"/>
          <p:cNvSpPr txBox="1"/>
          <p:nvPr/>
        </p:nvSpPr>
        <p:spPr>
          <a:xfrm>
            <a:off x="28575" y="0"/>
            <a:ext cx="3724200" cy="677100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Monitoramento da situação da seca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Região Nordeste 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619a6e4f6b95efa6_14"/>
          <p:cNvSpPr txBox="1"/>
          <p:nvPr/>
        </p:nvSpPr>
        <p:spPr>
          <a:xfrm rot="5149353">
            <a:off x="3657289" y="108376"/>
            <a:ext cx="280044" cy="219277"/>
          </a:xfrm>
          <a:prstGeom prst="rect">
            <a:avLst/>
          </a:prstGeom>
          <a:solidFill>
            <a:srgbClr val="4D8F9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rPr lang="pt-BR" sz="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g619a6e4f6b95efa6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7825" y="2117425"/>
            <a:ext cx="4919751" cy="24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619a6e4f6b95efa6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825" y="4892688"/>
            <a:ext cx="8439150" cy="174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3864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3991</TotalTime>
  <Words>996</Words>
  <Application>Microsoft Office PowerPoint</Application>
  <PresentationFormat>Apresentação na tela (4:3)</PresentationFormat>
  <Paragraphs>225</Paragraphs>
  <Slides>30</Slides>
  <Notes>29</Notes>
  <HiddenSlides>5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1" baseType="lpstr">
      <vt:lpstr>Arial</vt:lpstr>
      <vt:lpstr>ＭＳ Ｐゴシック</vt:lpstr>
      <vt:lpstr>Noto Sans CJK SC Regular</vt:lpstr>
      <vt:lpstr>Cambria</vt:lpstr>
      <vt:lpstr>Droid Sans Fallback</vt:lpstr>
      <vt:lpstr>Bree Serif</vt:lpstr>
      <vt:lpstr>Calibri Light</vt:lpstr>
      <vt:lpstr>Times New Roman</vt:lpstr>
      <vt:lpstr>Arial Narrow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Marcelo Seluchi;Giovani Dolif Neto</dc:creator>
  <cp:lastModifiedBy>regina.alvala@cemaden.gov.br</cp:lastModifiedBy>
  <cp:revision>47</cp:revision>
  <dcterms:modified xsi:type="dcterms:W3CDTF">2023-12-14T11:52:22Z</dcterms:modified>
</cp:coreProperties>
</file>