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8" r:id="rId6"/>
    <p:sldId id="278" r:id="rId7"/>
    <p:sldId id="290" r:id="rId8"/>
    <p:sldId id="271" r:id="rId9"/>
    <p:sldId id="279" r:id="rId10"/>
    <p:sldId id="272" r:id="rId11"/>
    <p:sldId id="288" r:id="rId12"/>
    <p:sldId id="291" r:id="rId13"/>
    <p:sldId id="283" r:id="rId14"/>
    <p:sldId id="285" r:id="rId15"/>
    <p:sldId id="275" r:id="rId16"/>
    <p:sldId id="265" r:id="rId17"/>
    <p:sldId id="266" r:id="rId18"/>
    <p:sldId id="277" r:id="rId19"/>
    <p:sldId id="274" r:id="rId20"/>
    <p:sldId id="276" r:id="rId21"/>
    <p:sldId id="292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82434-E6EB-40B3-9588-72CC880D9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4EBD19-057A-4A93-B59A-76F61D36A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00C7C6-CA72-4A40-ACFC-FD7A88D6F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F5E-F6FE-4424-BE3A-2BC1A18C5471}" type="datetimeFigureOut">
              <a:rPr lang="pt-BR" smtClean="0"/>
              <a:t>18/04/2021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043D42-AA45-449B-BFC7-310F8C5F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48B07B-2BEB-4F37-995F-C57BDE7B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F3F9-5E0A-43DE-9022-1A125B3826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6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BA186-0ADE-4F38-B08B-E541322C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D5FF09-EF18-46D2-B5FE-E47DFAC2A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88D267-25C5-477C-9495-184F76C5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F5E-F6FE-4424-BE3A-2BC1A18C5471}" type="datetimeFigureOut">
              <a:rPr lang="pt-BR" smtClean="0"/>
              <a:t>18/04/2021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CBBA9E-CB5A-4028-A09E-06CB66A8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3CED4F-34DE-4A03-9523-55BE05ED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F3F9-5E0A-43DE-9022-1A125B3826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49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6AB228-25FC-4D45-AC1D-D28B8F4E7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967323-14E5-4986-B901-E11469492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80809A-BE9C-4E74-AA9B-63AB9EFD5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F5E-F6FE-4424-BE3A-2BC1A18C5471}" type="datetimeFigureOut">
              <a:rPr lang="pt-BR" smtClean="0"/>
              <a:t>18/04/2021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DD262A-4D88-44CC-BBE3-37400FB5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AFD576-20FF-4FAA-AD9B-BBBCA3BC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F3F9-5E0A-43DE-9022-1A125B3826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01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9C739-6C51-46C4-9A0D-B1A1B3B6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E6489D-9CDA-4713-AC0C-EE50D733E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F4F550-2F24-4EB0-9B38-9C7E20FE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F5E-F6FE-4424-BE3A-2BC1A18C5471}" type="datetimeFigureOut">
              <a:rPr lang="pt-BR" smtClean="0"/>
              <a:t>18/04/2021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3FEE23-561B-4319-A7EB-52BB2B09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3B6DC1-74F6-44CD-9EC4-FEB688FC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F3F9-5E0A-43DE-9022-1A125B3826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06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71624-EDBC-411D-9948-F3ED581E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039021-3FFD-49B7-B589-E03E7692A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4DC847-A019-4BB4-B3F2-0F3348BB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F5E-F6FE-4424-BE3A-2BC1A18C5471}" type="datetimeFigureOut">
              <a:rPr lang="pt-BR" smtClean="0"/>
              <a:t>18/04/2021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72CA29-1E9F-4F17-80B6-C2948B3A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5D6C0A-F434-4C9D-A188-9299A881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F3F9-5E0A-43DE-9022-1A125B3826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04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DECA0-E8F5-4AC8-B2E9-1EA3B531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0D34C6-8809-49C8-83FC-491BCBF4B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88F95C-5A99-4311-9C13-738B5CA9A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3F6D44-0358-4057-A48B-D98892B5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F5E-F6FE-4424-BE3A-2BC1A18C5471}" type="datetimeFigureOut">
              <a:rPr lang="pt-BR" smtClean="0"/>
              <a:t>18/04/2021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0CB7C3-B5B8-40BD-9892-C29A2ACF3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F751B8-0BC8-4B5F-AAF2-C6021CEE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F3F9-5E0A-43DE-9022-1A125B3826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16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D4800-FF91-4352-8BEB-5314ED0F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260ED5-11EF-4FDE-A2CF-D7A393458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0B157E2-F045-45BB-A4AB-6D9384956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E5DB7CD-392D-4E0D-B948-B878AC6B4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D4DF39C-C0F9-45E6-84EC-669D83CF0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821C6AB-3E67-432E-BA84-1BB7192F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F5E-F6FE-4424-BE3A-2BC1A18C5471}" type="datetimeFigureOut">
              <a:rPr lang="pt-BR" smtClean="0"/>
              <a:t>18/04/2021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03FF28F-23F9-4283-AF0D-86F47183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4060AF1-2694-4755-AE70-5CEC232C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F3F9-5E0A-43DE-9022-1A125B3826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08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0B260-DCF1-4A66-98FF-18325CE4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E4572CD-0C77-4EBF-86F9-2DC1E429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F5E-F6FE-4424-BE3A-2BC1A18C5471}" type="datetimeFigureOut">
              <a:rPr lang="pt-BR" smtClean="0"/>
              <a:t>18/04/2021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EA66A83-43B2-43C4-8234-D027F154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8333E9-5B81-43AD-AA4A-9B2F1E38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F3F9-5E0A-43DE-9022-1A125B3826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98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00FD05B-7C25-4B1D-AED1-1AD99592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F5E-F6FE-4424-BE3A-2BC1A18C5471}" type="datetimeFigureOut">
              <a:rPr lang="pt-BR" smtClean="0"/>
              <a:t>18/04/2021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ED4045-0776-40A5-94B1-16585F18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EF2742-D5F8-4753-BFD0-720C105A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F3F9-5E0A-43DE-9022-1A125B3826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76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B86AB-D32E-4F88-8041-0176A0FE1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811F36-B0F2-4FE9-BA62-AA084574C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FC927A-09F9-47C9-9956-B50D899B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A1007C-FD4E-4DBD-BD9B-E23BCB52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F5E-F6FE-4424-BE3A-2BC1A18C5471}" type="datetimeFigureOut">
              <a:rPr lang="pt-BR" smtClean="0"/>
              <a:t>18/04/2021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9E402A-480C-499F-9A6C-6FD9761F6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D968CE-AB34-4166-80C3-8D0A2375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F3F9-5E0A-43DE-9022-1A125B3826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13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38225-8643-42F7-BF24-10107788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6F08C39-39AE-40F9-8ACB-251D296E3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1BC345-40BB-4CA9-AD9D-B4032CEDF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DE661A-1BD0-41D1-ADAA-1CC11B01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AF5E-F6FE-4424-BE3A-2BC1A18C5471}" type="datetimeFigureOut">
              <a:rPr lang="pt-BR" smtClean="0"/>
              <a:t>18/04/2021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32AB75-7974-4336-9424-78469DDF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96CEDC-D8CF-4DC6-B0B3-CABF6725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F3F9-5E0A-43DE-9022-1A125B3826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DE35495-129E-46CD-B72B-B7050F59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94766B-69A8-4570-B39C-CA6432E84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C95F47-4FB3-4149-9D62-B8C361C28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0AF5E-F6FE-4424-BE3A-2BC1A18C5471}" type="datetimeFigureOut">
              <a:rPr lang="pt-BR" smtClean="0"/>
              <a:t>18/04/2021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F49522-FAD4-468B-AC07-1C1DF47F9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E43257-B450-4156-A63F-5E6D60B94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2F3F9-5E0A-43DE-9022-1A125B3826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76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oresimao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unes21@unifesp.b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enho de uma cortina&#10;&#10;Descrição gerada automaticamente com confiança baixa">
            <a:extLst>
              <a:ext uri="{FF2B5EF4-FFF2-40B4-BE49-F238E27FC236}">
                <a16:creationId xmlns:a16="http://schemas.microsoft.com/office/drawing/2014/main" id="{7C4F4132-9641-4E71-8C2A-5CE6CF1BD3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03" b="113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A24141-D525-4554-B74A-3617116DD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2765" y="622855"/>
            <a:ext cx="11966828" cy="1535877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FF0000"/>
                </a:solidFill>
              </a:rPr>
              <a:t>Agenda de vacinação de toda a categoria de trabalhadores portuários”</a:t>
            </a:r>
            <a:endParaRPr lang="pt-BR" sz="5400" b="1" dirty="0">
              <a:solidFill>
                <a:srgbClr val="00B05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849B72-3517-4588-992E-57398C196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4068417"/>
            <a:ext cx="4330262" cy="1857542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5">
                    <a:lumMod val="75000"/>
                  </a:schemeClr>
                </a:solidFill>
              </a:rPr>
              <a:t>João Renato Silva Nunes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Ponte sobre a calçada&#10;&#10;Descrição gerada automaticamente com confiança baixa">
            <a:extLst>
              <a:ext uri="{FF2B5EF4-FFF2-40B4-BE49-F238E27FC236}">
                <a16:creationId xmlns:a16="http://schemas.microsoft.com/office/drawing/2014/main" id="{484640AB-186A-483B-8EB6-EB2C7D23B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84784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3AB5052-3990-4DA5-9016-BC8565345C61}"/>
              </a:ext>
            </a:extLst>
          </p:cNvPr>
          <p:cNvSpPr txBox="1"/>
          <p:nvPr/>
        </p:nvSpPr>
        <p:spPr>
          <a:xfrm>
            <a:off x="0" y="119270"/>
            <a:ext cx="12284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  </a:t>
            </a:r>
            <a:r>
              <a:rPr lang="pt-BR" sz="3200" b="1" dirty="0">
                <a:solidFill>
                  <a:srgbClr val="FF0000"/>
                </a:solidFill>
              </a:rPr>
              <a:t>Agenda de vacinação de toda a categoria de trabalhadores portuários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D89C094-5F41-4AB7-B69B-6E9B7D6D9983}"/>
              </a:ext>
            </a:extLst>
          </p:cNvPr>
          <p:cNvSpPr txBox="1"/>
          <p:nvPr/>
        </p:nvSpPr>
        <p:spPr>
          <a:xfrm>
            <a:off x="-18" y="2781577"/>
            <a:ext cx="12284784" cy="4402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                                                                                       </a:t>
            </a:r>
            <a:r>
              <a:rPr lang="pt-BR" sz="2800" b="1" dirty="0">
                <a:solidFill>
                  <a:srgbClr val="0070C0"/>
                </a:solidFill>
              </a:rPr>
              <a:t>O COVID 19  NO</a:t>
            </a:r>
          </a:p>
          <a:p>
            <a:r>
              <a:rPr lang="pt-BR" sz="2800" b="1" dirty="0">
                <a:solidFill>
                  <a:srgbClr val="0070C0"/>
                </a:solidFill>
              </a:rPr>
              <a:t>                                                TRABALHO PORTUARIO</a:t>
            </a:r>
          </a:p>
          <a:p>
            <a:endParaRPr lang="pt-BR" sz="2800" b="1" dirty="0">
              <a:solidFill>
                <a:srgbClr val="0070C0"/>
              </a:solidFill>
            </a:endParaRPr>
          </a:p>
          <a:p>
            <a:r>
              <a:rPr lang="pt-BR" sz="2800" b="1" dirty="0">
                <a:solidFill>
                  <a:srgbClr val="0070C0"/>
                </a:solidFill>
              </a:rPr>
              <a:t>                                   </a:t>
            </a:r>
            <a:r>
              <a:rPr lang="pt-BR" sz="2800" b="1" dirty="0">
                <a:solidFill>
                  <a:srgbClr val="FF0000"/>
                </a:solidFill>
              </a:rPr>
              <a:t>JOÃO RENATO SILVA NUNES </a:t>
            </a:r>
          </a:p>
          <a:p>
            <a:r>
              <a:rPr lang="pt-BR" sz="2800" b="1" dirty="0">
                <a:solidFill>
                  <a:srgbClr val="00B050"/>
                </a:solidFill>
              </a:rPr>
              <a:t>  Estivador e Mestrando do Programa de Pós Graduação Ensino em Ciências da Saúde da UNIFESP</a:t>
            </a:r>
          </a:p>
        </p:txBody>
      </p:sp>
    </p:spTree>
    <p:extLst>
      <p:ext uri="{BB962C8B-B14F-4D97-AF65-F5344CB8AC3E}">
        <p14:creationId xmlns:p14="http://schemas.microsoft.com/office/powerpoint/2010/main" val="186995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05F8D-F1F5-40CC-AEA6-BF753AC4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/>
              <a:t>                     </a:t>
            </a:r>
            <a:r>
              <a:rPr lang="pt-BR" sz="6000" b="1" dirty="0">
                <a:solidFill>
                  <a:srgbClr val="FF0000"/>
                </a:solidFill>
              </a:rPr>
              <a:t>A Testagem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8FEAA1-1F07-4A6C-8776-ED99A9FAB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dezembro, os membros da ILWU-13 no porto de Los Angeles viram 65% de seus testes darem resultado positivo para COVID-19. No porto de </a:t>
            </a:r>
            <a:r>
              <a:rPr lang="pt-BR" dirty="0" err="1"/>
              <a:t>Long</a:t>
            </a:r>
            <a:r>
              <a:rPr lang="pt-BR" dirty="0"/>
              <a:t> Beach, 71% dos casos relatados deram positivo.</a:t>
            </a:r>
          </a:p>
          <a:p>
            <a:r>
              <a:rPr lang="pt-BR" dirty="0"/>
              <a:t>Apenas nos primeiros sete dias de janeiro 2021, mais 54 casos positivos foram confirmados na estiva de Los Angeles e </a:t>
            </a:r>
            <a:r>
              <a:rPr lang="pt-BR" dirty="0" err="1"/>
              <a:t>Long</a:t>
            </a:r>
            <a:r>
              <a:rPr lang="pt-BR" dirty="0"/>
              <a:t> Beach.</a:t>
            </a:r>
          </a:p>
        </p:txBody>
      </p:sp>
    </p:spTree>
    <p:extLst>
      <p:ext uri="{BB962C8B-B14F-4D97-AF65-F5344CB8AC3E}">
        <p14:creationId xmlns:p14="http://schemas.microsoft.com/office/powerpoint/2010/main" val="123878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3D750-3DEF-4B33-8A9F-4A5B942A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       Fatos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FFDA6B-C46F-4283-AC7A-F425E1F14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825625"/>
            <a:ext cx="11330607" cy="4351338"/>
          </a:xfrm>
        </p:spPr>
        <p:txBody>
          <a:bodyPr>
            <a:normAutofit/>
          </a:bodyPr>
          <a:lstStyle/>
          <a:p>
            <a:r>
              <a:rPr lang="pt-BR" sz="3600" dirty="0"/>
              <a:t>Ao menos </a:t>
            </a:r>
            <a:r>
              <a:rPr lang="pt-BR" sz="3600" b="1" dirty="0"/>
              <a:t>116 embarcações </a:t>
            </a:r>
            <a:r>
              <a:rPr lang="pt-BR" sz="3600" dirty="0"/>
              <a:t>cumpriram quarentena em portos brasileiros desde o início da pandemia de </a:t>
            </a:r>
            <a:r>
              <a:rPr lang="pt-BR" sz="3600" b="1" dirty="0">
                <a:solidFill>
                  <a:srgbClr val="FF0000"/>
                </a:solidFill>
              </a:rPr>
              <a:t>Covid-19 </a:t>
            </a:r>
            <a:r>
              <a:rPr lang="pt-BR" sz="3600" dirty="0"/>
              <a:t>ate o </a:t>
            </a:r>
            <a:r>
              <a:rPr lang="pt-BR" sz="3600" b="1" dirty="0"/>
              <a:t>mês de julho de 2020</a:t>
            </a:r>
            <a:r>
              <a:rPr lang="pt-BR" sz="3600" dirty="0"/>
              <a:t>. Nesses navios, foram registrados </a:t>
            </a:r>
            <a:r>
              <a:rPr lang="pt-BR" sz="3600" b="1" dirty="0"/>
              <a:t>777 casos da doença</a:t>
            </a:r>
            <a:r>
              <a:rPr lang="pt-BR" sz="3600" dirty="0"/>
              <a:t>, num universo de 3,7 mil tripulantes – um índice de contaminação de 21%, segundo a Anvisa (Agência Nacional de Vigilância Sanitária).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76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C5CFE-663B-4F16-B8D6-CA97C10D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         </a:t>
            </a:r>
            <a:r>
              <a:rPr lang="pt-BR" b="1" dirty="0"/>
              <a:t>Fatos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7EA8F5-FC02-4EE0-A24B-1800712C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No porto de Santos: Mais de 20 navios com tripulantes com Covid-19. </a:t>
            </a:r>
          </a:p>
          <a:p>
            <a:r>
              <a:rPr lang="pt-BR" dirty="0"/>
              <a:t>Porto do Rio de Janeiro 8 navios com mais de 35 casos com tripulantes com Covid-19. </a:t>
            </a:r>
          </a:p>
          <a:p>
            <a:r>
              <a:rPr lang="pt-BR" dirty="0"/>
              <a:t>Porto de Fortaleza, o navio Biguá e Pacific Onyx. (quant. não informada).</a:t>
            </a:r>
          </a:p>
          <a:p>
            <a:r>
              <a:rPr lang="pt-BR" dirty="0"/>
              <a:t>No Porto do Recife, o Navio </a:t>
            </a:r>
            <a:r>
              <a:rPr lang="pt-BR" dirty="0" err="1"/>
              <a:t>Kempton</a:t>
            </a:r>
            <a:r>
              <a:rPr lang="pt-BR" dirty="0"/>
              <a:t>, com 1 caso.</a:t>
            </a:r>
          </a:p>
          <a:p>
            <a:r>
              <a:rPr lang="pt-BR" dirty="0"/>
              <a:t>Porto de Suape Federal ST </a:t>
            </a:r>
            <a:r>
              <a:rPr lang="pt-BR" dirty="0" err="1"/>
              <a:t>Lourent</a:t>
            </a:r>
            <a:r>
              <a:rPr lang="pt-BR" dirty="0"/>
              <a:t>, 10 casos e Carlos Drummond 11 casos.</a:t>
            </a:r>
          </a:p>
          <a:p>
            <a:r>
              <a:rPr lang="pt-BR" dirty="0"/>
              <a:t>Porto de São Sebastião o navio Sergio Buarque de Holanda com 12 casos. </a:t>
            </a:r>
          </a:p>
          <a:p>
            <a:r>
              <a:rPr lang="pt-BR" dirty="0"/>
              <a:t>Porto de Vitoria o navio </a:t>
            </a:r>
            <a:r>
              <a:rPr lang="pt-BR" dirty="0" err="1"/>
              <a:t>Sapura</a:t>
            </a:r>
            <a:r>
              <a:rPr lang="pt-BR" dirty="0"/>
              <a:t> jade com 8 casos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07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BA04D2-CBD1-4A2B-B33B-4379C1275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     </a:t>
            </a:r>
            <a:r>
              <a:rPr lang="pt-BR" b="1" dirty="0"/>
              <a:t>Interessante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B2BD6C-4BB7-4CC4-B959-BDE16410C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r>
              <a:rPr lang="pt-BR" sz="3600" dirty="0"/>
              <a:t>O caso do navio Log-In Polaris, que atua na cabotagem, entre os </a:t>
            </a:r>
            <a:r>
              <a:rPr lang="pt-BR" sz="3600" b="1" dirty="0"/>
              <a:t>portos</a:t>
            </a:r>
            <a:r>
              <a:rPr lang="pt-BR" sz="3600" dirty="0"/>
              <a:t> de Itajaí (SC), </a:t>
            </a:r>
            <a:r>
              <a:rPr lang="pt-BR" sz="3600" b="1" dirty="0"/>
              <a:t>Santos </a:t>
            </a:r>
            <a:r>
              <a:rPr lang="pt-BR" sz="3600" dirty="0"/>
              <a:t>(SP) , Suape (PE),</a:t>
            </a:r>
            <a:r>
              <a:rPr lang="pt-BR" sz="3600" dirty="0" err="1"/>
              <a:t>Pecém</a:t>
            </a:r>
            <a:r>
              <a:rPr lang="pt-BR" sz="3600" dirty="0"/>
              <a:t> (CE) e Manaus (AM). Navio esta cumprindo quarentena no Rio Amazonas, após 6 casos de </a:t>
            </a:r>
            <a:r>
              <a:rPr lang="pt-BR" sz="3600" b="1" dirty="0">
                <a:solidFill>
                  <a:srgbClr val="FF0000"/>
                </a:solidFill>
              </a:rPr>
              <a:t>Covid-19</a:t>
            </a:r>
            <a:r>
              <a:rPr lang="pt-BR" sz="3600" dirty="0"/>
              <a:t> e a morte de um tripulante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80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15DFC-E164-4700-B8D4-8B821172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     </a:t>
            </a:r>
            <a:r>
              <a:rPr lang="pt-BR" b="1" dirty="0"/>
              <a:t>Evidência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80822-3453-4B7E-8D1B-EE6CC15E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7" y="1825625"/>
            <a:ext cx="113173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 </a:t>
            </a:r>
            <a:r>
              <a:rPr lang="en-US" b="1" i="1" dirty="0">
                <a:solidFill>
                  <a:srgbClr val="FF0000"/>
                </a:solidFill>
              </a:rPr>
              <a:t>Centers for Disease Control and Prevention</a:t>
            </a:r>
            <a:r>
              <a:rPr lang="pt-BR" dirty="0"/>
              <a:t>(CDC) publicou um relatório sobre a descoberta de que o SARS-CoV-2, vírus que causa a COVID-19, pode sobreviver 17 dias em um navio sem passageiros infectados. O CDC é uma agência do Departamento de Saúde e Serviços Humanos dos Estados Unidos, e estava analisando problemas de saúde pública referentes ao contágio por coronavírus em cruzeiros ao redor do mundo.</a:t>
            </a:r>
          </a:p>
          <a:p>
            <a:pPr marL="0" indent="0">
              <a:buNone/>
            </a:pPr>
            <a:r>
              <a:rPr lang="pt-BR" dirty="0"/>
              <a:t>O RNA do SARS-CoV-2 foi identificado em uma variedade de superfícies em cabines de passageiros infectados, mesmo após 17 dias sem a presença destes. </a:t>
            </a:r>
          </a:p>
        </p:txBody>
      </p:sp>
    </p:spTree>
    <p:extLst>
      <p:ext uri="{BB962C8B-B14F-4D97-AF65-F5344CB8AC3E}">
        <p14:creationId xmlns:p14="http://schemas.microsoft.com/office/powerpoint/2010/main" val="372305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11867-B951-4B30-9C65-14191CBE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      </a:t>
            </a:r>
            <a:r>
              <a:rPr lang="pt-BR" b="1" dirty="0"/>
              <a:t>Evidência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4C0779-802C-453A-AB61-35D2F05E0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4825241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Pesquisadores da UFRJ mapearam o risco de contaminação de trabalhadores, levando em questão as atividades e o grau de vulnerabilidade diante da covid-19. 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Vigia Portuário 76,67 </a:t>
            </a:r>
            <a:r>
              <a:rPr lang="pt-BR" dirty="0" err="1"/>
              <a:t>pts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Visitador de Navios 72,48pts</a:t>
            </a:r>
          </a:p>
          <a:p>
            <a:pPr marL="0" indent="0">
              <a:buNone/>
            </a:pPr>
            <a:r>
              <a:rPr lang="pt-BR" dirty="0"/>
              <a:t> Estivadores 70,85pts</a:t>
            </a:r>
          </a:p>
          <a:p>
            <a:pPr marL="0" indent="0">
              <a:buNone/>
            </a:pPr>
            <a:r>
              <a:rPr lang="pt-BR" dirty="0"/>
              <a:t>Supervisor de Operações Portuárias 58,33 </a:t>
            </a:r>
            <a:r>
              <a:rPr lang="pt-BR" dirty="0" err="1"/>
              <a:t>pts</a:t>
            </a:r>
            <a:r>
              <a:rPr lang="pt-BR" dirty="0"/>
              <a:t>,</a:t>
            </a:r>
          </a:p>
          <a:p>
            <a:r>
              <a:rPr lang="pt-BR" dirty="0"/>
              <a:t>Trabalhador Portuário de Capatazia 57,67 </a:t>
            </a:r>
            <a:r>
              <a:rPr lang="pt-BR" dirty="0" err="1"/>
              <a:t>pts</a:t>
            </a:r>
            <a:r>
              <a:rPr lang="pt-BR" dirty="0"/>
              <a:t> </a:t>
            </a:r>
          </a:p>
          <a:p>
            <a:r>
              <a:rPr lang="pt-BR" dirty="0"/>
              <a:t>Guarda portuário 56,67 pts.</a:t>
            </a:r>
          </a:p>
        </p:txBody>
      </p:sp>
      <p:pic>
        <p:nvPicPr>
          <p:cNvPr id="5" name="Imagem 4" descr="Gráfico, Gráfico de dispersão, Gráfico de bolhas&#10;&#10;Descrição gerada automaticamente">
            <a:extLst>
              <a:ext uri="{FF2B5EF4-FFF2-40B4-BE49-F238E27FC236}">
                <a16:creationId xmlns:a16="http://schemas.microsoft.com/office/drawing/2014/main" id="{D085FF92-CAF5-484C-8060-40304E087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0788"/>
            <a:ext cx="9740704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84BC5A-2061-4819-9E44-E95953C4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</a:t>
            </a:r>
            <a:r>
              <a:rPr lang="pt-BR" b="1" dirty="0"/>
              <a:t>Com MP mas sem Vacinação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9980EB-4102-4EA8-BDCF-C6BCAC646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219200"/>
            <a:ext cx="11423373" cy="5273675"/>
          </a:xfrm>
        </p:spPr>
        <p:txBody>
          <a:bodyPr>
            <a:normAutofit fontScale="92500" lnSpcReduction="20000"/>
          </a:bodyPr>
          <a:lstStyle/>
          <a:p>
            <a:r>
              <a:rPr lang="pt-BR" sz="3200" dirty="0"/>
              <a:t>Os trabalhadores portuários ficaram de fora do Plano Nacional de Vacinação apesar dos portos redobrarem atenção no combate à </a:t>
            </a:r>
            <a:r>
              <a:rPr lang="pt-BR" sz="3200" b="1" dirty="0">
                <a:solidFill>
                  <a:srgbClr val="FF0000"/>
                </a:solidFill>
              </a:rPr>
              <a:t>Covid-19</a:t>
            </a:r>
            <a:r>
              <a:rPr lang="pt-BR" sz="3200" dirty="0"/>
              <a:t>. E também de fora do Protocolo elaborado do Protocolo elaborado pelo Centro de Operações de Emergências em Saúde Pública para enfrentamento do </a:t>
            </a:r>
            <a:r>
              <a:rPr lang="pt-BR" sz="3200" b="1" dirty="0">
                <a:solidFill>
                  <a:srgbClr val="FF0000"/>
                </a:solidFill>
              </a:rPr>
              <a:t>Covid-19 </a:t>
            </a:r>
            <a:r>
              <a:rPr lang="pt-BR" sz="3200" dirty="0"/>
              <a:t>em </a:t>
            </a:r>
            <a:r>
              <a:rPr lang="pt-BR" sz="3200" b="1" dirty="0"/>
              <a:t>portos</a:t>
            </a:r>
            <a:r>
              <a:rPr lang="pt-BR" sz="3200" dirty="0"/>
              <a:t>, aeroportos e fronteiras, estratégia prevista no Plano Nacional de Resposta às Emergências em Saúde Pública do Ministério da Saúde.</a:t>
            </a:r>
          </a:p>
          <a:p>
            <a:r>
              <a:rPr lang="pt-BR" sz="3200" dirty="0"/>
              <a:t>Desde março de 2020 os </a:t>
            </a:r>
            <a:r>
              <a:rPr lang="pt-BR" sz="3200" b="1" dirty="0"/>
              <a:t>portos</a:t>
            </a:r>
            <a:r>
              <a:rPr lang="pt-BR" sz="3200" dirty="0"/>
              <a:t> brasileiros realizaram triagens de saúde, retiram do trabalho, pessoas acima de 60 anos e com comorbidades e se tornou diário o monitoramento constante dos </a:t>
            </a:r>
            <a:r>
              <a:rPr lang="pt-BR" sz="3200" dirty="0" err="1"/>
              <a:t>TPAs</a:t>
            </a:r>
            <a:r>
              <a:rPr lang="pt-BR" sz="3200" dirty="0"/>
              <a:t>.</a:t>
            </a:r>
          </a:p>
          <a:p>
            <a:r>
              <a:rPr lang="pt-BR" sz="3200" dirty="0"/>
              <a:t> Dentre as hospitalizações confirmadas para COVID-19, 75% das pessoas apresentaram pelo menos uma comorbidade, internou em UTI 86% e chegou a 92% entre os indivíduos que evoluíram a óbito. SES/SIVEP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0E4FF3-6BA7-4B9B-AF2E-C687B1EDC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57" y="1219200"/>
            <a:ext cx="11278578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6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BEF07-BCC1-4C68-BED6-6BDE6B14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</a:t>
            </a:r>
            <a:r>
              <a:rPr lang="pt-BR" b="1" dirty="0"/>
              <a:t>A Vacinação nos Portos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3E18F8-BF68-4848-97D8-D7449827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/>
          </a:p>
          <a:p>
            <a:r>
              <a:rPr lang="pt-BR" dirty="0"/>
              <a:t>Cingapura se tornou um dos primeiros países a priorizar a vacinação contra </a:t>
            </a:r>
            <a:r>
              <a:rPr lang="pt-BR" b="1" dirty="0">
                <a:solidFill>
                  <a:srgbClr val="FF0000"/>
                </a:solidFill>
              </a:rPr>
              <a:t>o </a:t>
            </a:r>
            <a:r>
              <a:rPr lang="pt-BR" b="1" dirty="0" err="1">
                <a:solidFill>
                  <a:srgbClr val="FF0000"/>
                </a:solidFill>
              </a:rPr>
              <a:t>Coronavirus</a:t>
            </a:r>
            <a:r>
              <a:rPr lang="pt-BR" b="1" dirty="0">
                <a:solidFill>
                  <a:srgbClr val="FF0000"/>
                </a:solidFill>
              </a:rPr>
              <a:t>/Covid19 </a:t>
            </a:r>
            <a:r>
              <a:rPr lang="pt-BR" dirty="0"/>
              <a:t>para os trabalhadores portuários, criando um cinturão sanitário. Esses trabalhadores vão a bordo de navios em nosso porto e entram em contato com pessoas de fora de Cingapura.</a:t>
            </a:r>
          </a:p>
          <a:p>
            <a:r>
              <a:rPr lang="pt-BR" dirty="0"/>
              <a:t>Seguidos por </a:t>
            </a:r>
          </a:p>
          <a:p>
            <a:r>
              <a:rPr lang="pt-BR" dirty="0"/>
              <a:t>Israel que vacinou todos os trabalhadores dos portos em fevereiro. A exemplo de um posto de vacinação drive-in na área portuária de Haifa.</a:t>
            </a:r>
          </a:p>
          <a:p>
            <a:r>
              <a:rPr lang="pt-BR" dirty="0"/>
              <a:t>Oman que fez vacinação COVID-19, nos portos de Sultan </a:t>
            </a:r>
            <a:r>
              <a:rPr lang="pt-BR" dirty="0" err="1"/>
              <a:t>Qaboos</a:t>
            </a:r>
            <a:r>
              <a:rPr lang="pt-BR" dirty="0"/>
              <a:t>, </a:t>
            </a:r>
            <a:r>
              <a:rPr lang="pt-BR" dirty="0" err="1"/>
              <a:t>Salalah</a:t>
            </a:r>
            <a:r>
              <a:rPr lang="pt-BR" dirty="0"/>
              <a:t> , </a:t>
            </a:r>
            <a:r>
              <a:rPr lang="pt-BR" dirty="0" err="1"/>
              <a:t>Sohar</a:t>
            </a:r>
            <a:r>
              <a:rPr lang="pt-BR" dirty="0"/>
              <a:t> , </a:t>
            </a:r>
            <a:r>
              <a:rPr lang="pt-BR" dirty="0" err="1"/>
              <a:t>Khasab</a:t>
            </a:r>
            <a:r>
              <a:rPr lang="pt-BR" dirty="0"/>
              <a:t>, </a:t>
            </a:r>
            <a:r>
              <a:rPr lang="pt-BR" dirty="0" err="1"/>
              <a:t>Shinas</a:t>
            </a:r>
            <a:r>
              <a:rPr lang="pt-BR" dirty="0"/>
              <a:t>, </a:t>
            </a:r>
            <a:r>
              <a:rPr lang="pt-BR" dirty="0" err="1"/>
              <a:t>Duqm</a:t>
            </a:r>
            <a:r>
              <a:rPr lang="pt-BR" dirty="0"/>
              <a:t> , Mina Al </a:t>
            </a:r>
            <a:r>
              <a:rPr lang="pt-BR" dirty="0" err="1"/>
              <a:t>Fahal</a:t>
            </a:r>
            <a:r>
              <a:rPr lang="pt-BR" dirty="0"/>
              <a:t> e </a:t>
            </a:r>
            <a:r>
              <a:rPr lang="pt-BR" dirty="0" err="1"/>
              <a:t>Qalhat</a:t>
            </a:r>
            <a:r>
              <a:rPr lang="pt-BR" dirty="0"/>
              <a:t> </a:t>
            </a:r>
            <a:r>
              <a:rPr lang="pt-BR" dirty="0" err="1"/>
              <a:t>LNGjá</a:t>
            </a:r>
            <a:r>
              <a:rPr lang="pt-BR" dirty="0"/>
              <a:t> dos trabalhadores portuários.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755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EF08C-D657-4039-BC3A-D89E14CD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</a:t>
            </a:r>
            <a:r>
              <a:rPr lang="pt-BR" b="1" dirty="0"/>
              <a:t>A Vacinação nos Portos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E22B7F-C624-43A1-9BDE-75922EC6A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3600" dirty="0"/>
              <a:t>DP World, na região dos Emirados Árabes Unidos, iniciou em 7 de fevereiro a vacinação para seus trabalhadores portuários no Porto de </a:t>
            </a:r>
            <a:r>
              <a:rPr lang="pt-BR" sz="3600" dirty="0" err="1"/>
              <a:t>Jebel</a:t>
            </a:r>
            <a:r>
              <a:rPr lang="pt-BR" sz="3600" dirty="0"/>
              <a:t> Ali em coordenação com o Ministério da Saúde e Prevenção (</a:t>
            </a:r>
            <a:r>
              <a:rPr lang="pt-BR" sz="3600" dirty="0" err="1"/>
              <a:t>MoHAP</a:t>
            </a:r>
            <a:r>
              <a:rPr lang="pt-BR" sz="3600" dirty="0"/>
              <a:t>).</a:t>
            </a:r>
          </a:p>
          <a:p>
            <a:r>
              <a:rPr lang="pt-BR" sz="3600" dirty="0"/>
              <a:t>Portos Chilenos iniciaram a vacinação de seus trabalhadores contra Covid-19 em fevereiro. A vacinação aconteceu  graças aos esforços de todos os segmentos das Comunidades portuária junto as secretarias de Saúde.</a:t>
            </a:r>
          </a:p>
          <a:p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58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D7FF8-CBAD-48A2-8442-4255D227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</a:t>
            </a:r>
            <a:r>
              <a:rPr lang="pt-BR" b="1" dirty="0"/>
              <a:t>A Vacinação nos Portos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D280E8-6087-43A2-9571-965EF4674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Estivadores da Califórnia começaram a ser vacinados nos portos de </a:t>
            </a:r>
            <a:r>
              <a:rPr lang="pt-BR" dirty="0" err="1"/>
              <a:t>Long</a:t>
            </a:r>
            <a:r>
              <a:rPr lang="pt-BR" dirty="0"/>
              <a:t> Beach e Los Angeles para </a:t>
            </a:r>
            <a:r>
              <a:rPr lang="pt-BR" b="1" dirty="0">
                <a:solidFill>
                  <a:srgbClr val="FF0000"/>
                </a:solidFill>
              </a:rPr>
              <a:t>COVID-19</a:t>
            </a:r>
            <a:r>
              <a:rPr lang="pt-BR" dirty="0"/>
              <a:t>, em 12 de fevereiro.</a:t>
            </a:r>
          </a:p>
          <a:p>
            <a:pPr marL="0" indent="0">
              <a:buNone/>
            </a:pPr>
            <a:r>
              <a:rPr lang="pt-BR" dirty="0"/>
              <a:t>Porto de Savannah 20 de março, Porto de Houston, 22 de março.</a:t>
            </a:r>
          </a:p>
          <a:p>
            <a:pPr marL="0" indent="0">
              <a:buNone/>
            </a:pPr>
            <a:r>
              <a:rPr lang="pt-BR" dirty="0"/>
              <a:t>Portos de Nova Iorque, Nova Jérsei, Porto Elizabeth e Seattle 29/3/21.</a:t>
            </a:r>
          </a:p>
          <a:p>
            <a:pPr marL="0" indent="0">
              <a:buNone/>
            </a:pPr>
            <a:r>
              <a:rPr lang="pt-BR" dirty="0"/>
              <a:t>Portos de Auckland começaram a ser vacinados em 21 de fevereiro.</a:t>
            </a:r>
          </a:p>
          <a:p>
            <a:pPr marL="0" indent="0">
              <a:buNone/>
            </a:pPr>
            <a:r>
              <a:rPr lang="pt-BR" dirty="0"/>
              <a:t>Portos de </a:t>
            </a:r>
            <a:r>
              <a:rPr lang="pt-BR" dirty="0" err="1"/>
              <a:t>Port</a:t>
            </a:r>
            <a:r>
              <a:rPr lang="pt-BR" dirty="0"/>
              <a:t> Nelson, </a:t>
            </a:r>
            <a:r>
              <a:rPr lang="pt-BR" dirty="0" err="1"/>
              <a:t>Port</a:t>
            </a:r>
            <a:r>
              <a:rPr lang="pt-BR" dirty="0"/>
              <a:t> </a:t>
            </a:r>
            <a:r>
              <a:rPr lang="pt-BR" dirty="0" err="1"/>
              <a:t>Marlborough</a:t>
            </a:r>
            <a:r>
              <a:rPr lang="pt-BR" dirty="0"/>
              <a:t> e </a:t>
            </a:r>
            <a:r>
              <a:rPr lang="pt-BR" dirty="0" err="1"/>
              <a:t>Timaru</a:t>
            </a:r>
            <a:r>
              <a:rPr lang="pt-BR" dirty="0"/>
              <a:t>, Nova Zelândia  foram vacinados contra o  Covid-19 em 3 de março.</a:t>
            </a:r>
          </a:p>
          <a:p>
            <a:pPr marL="0" indent="0">
              <a:buNone/>
            </a:pPr>
            <a:r>
              <a:rPr lang="pt-BR" dirty="0"/>
              <a:t>Polícia Portuária dos portos de Almería, </a:t>
            </a:r>
            <a:r>
              <a:rPr lang="pt-BR" dirty="0" err="1"/>
              <a:t>Carboneras</a:t>
            </a:r>
            <a:r>
              <a:rPr lang="pt-BR" dirty="0"/>
              <a:t>, Cartagena e </a:t>
            </a:r>
            <a:r>
              <a:rPr lang="pt-BR" dirty="0" err="1"/>
              <a:t>Málaga,Espanha</a:t>
            </a:r>
            <a:r>
              <a:rPr lang="pt-BR" dirty="0"/>
              <a:t>, foram vacinados em 10 de março.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44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102C0-14BB-4ABC-9E3B-90C01948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</a:t>
            </a:r>
            <a:r>
              <a:rPr lang="pt-BR" b="1" dirty="0"/>
              <a:t>O </a:t>
            </a:r>
            <a:r>
              <a:rPr lang="pt-BR" b="1" dirty="0">
                <a:solidFill>
                  <a:srgbClr val="FF0000"/>
                </a:solidFill>
              </a:rPr>
              <a:t>Covid19</a:t>
            </a:r>
            <a:r>
              <a:rPr lang="pt-BR" b="1" dirty="0"/>
              <a:t>  e os trabalhadores portuários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55DBD2-3D32-4002-BD56-79BB908DF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825625"/>
            <a:ext cx="11595651" cy="4351338"/>
          </a:xfrm>
        </p:spPr>
        <p:txBody>
          <a:bodyPr>
            <a:normAutofit/>
          </a:bodyPr>
          <a:lstStyle/>
          <a:p>
            <a:r>
              <a:rPr lang="pt-BR" sz="3600" dirty="0"/>
              <a:t>Entrar a bordo de um navio que atraca em qualquer porto para fazer uma lingada é o mesmo que atravessar as fronteiras de vários países.</a:t>
            </a:r>
          </a:p>
          <a:p>
            <a:r>
              <a:rPr lang="pt-BR" sz="3600" dirty="0"/>
              <a:t> É por isso que quem faz esse trabalho, não compreende porque é que não estão sendo tomadas medidas preventivas que os protejam da pandemia </a:t>
            </a:r>
            <a:r>
              <a:rPr lang="pt-BR" sz="3600" b="1" dirty="0">
                <a:solidFill>
                  <a:srgbClr val="FF0000"/>
                </a:solidFill>
              </a:rPr>
              <a:t>COVID19</a:t>
            </a:r>
            <a:r>
              <a:rPr lang="pt-B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558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1FDE8-44DB-4DC0-BEFD-910A69DD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     </a:t>
            </a:r>
            <a:r>
              <a:rPr lang="pt-BR" b="1" dirty="0"/>
              <a:t> No Brasil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9F89B7-0C07-4F55-94B0-7C700581F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5"/>
            <a:ext cx="10515600" cy="486499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O Plano Estadual de Vacinação do Paraná, 4 fase, 3.102 Portuários, mas não há definição de data.</a:t>
            </a:r>
          </a:p>
          <a:p>
            <a:r>
              <a:rPr lang="pt-BR" dirty="0"/>
              <a:t>Estado do Rio de Janeiro trabalhadores portuários 4 fase, sem data.</a:t>
            </a:r>
          </a:p>
          <a:p>
            <a:r>
              <a:rPr lang="pt-BR" dirty="0"/>
              <a:t>Estado do Rio Grande do sul 4 fase, 15 grupo, Portuários 2.540, sem data.</a:t>
            </a:r>
          </a:p>
          <a:p>
            <a:r>
              <a:rPr lang="pt-BR" dirty="0"/>
              <a:t>Estado da Bahia, 4 fase Portuários 2.295 sem data.</a:t>
            </a:r>
          </a:p>
          <a:p>
            <a:r>
              <a:rPr lang="pt-BR" dirty="0"/>
              <a:t>Estado do Ceara, 4 fase, 10 grupo, portuários sem data.</a:t>
            </a:r>
          </a:p>
          <a:p>
            <a:r>
              <a:rPr lang="pt-BR" dirty="0"/>
              <a:t>Estado do Maranhão, penúltimo Portuários 7.730, sem data.</a:t>
            </a:r>
          </a:p>
          <a:p>
            <a:r>
              <a:rPr lang="pt-BR" dirty="0"/>
              <a:t>Estado da Paraíba 4 fase, 14 grupo, Portuários 300, sem data.</a:t>
            </a:r>
          </a:p>
          <a:p>
            <a:r>
              <a:rPr lang="pt-BR" dirty="0"/>
              <a:t>Estado do Rio grande do Norte, antepenúltimo, Portuários 1.030.</a:t>
            </a:r>
          </a:p>
          <a:p>
            <a:r>
              <a:rPr lang="pt-BR" dirty="0"/>
              <a:t>Estado de Pernambuco, 4 fase, 15 grupo Portuários 4.589</a:t>
            </a:r>
          </a:p>
          <a:p>
            <a:r>
              <a:rPr lang="pt-BR" dirty="0"/>
              <a:t>Estado do Alagoas, Amazonas, Espirito Santo, Para, Santa Catarina, São Paulo e Sergipe não consta os trabalhadores portuários.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113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4BB8E-0A0F-472B-8FA7-4EFFF6CF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 descr="Navio na água&#10;&#10;Descrição gerada automaticamente com confiança média">
            <a:extLst>
              <a:ext uri="{FF2B5EF4-FFF2-40B4-BE49-F238E27FC236}">
                <a16:creationId xmlns:a16="http://schemas.microsoft.com/office/drawing/2014/main" id="{BFE57BEE-060D-46CC-90F8-3D091B4AA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0087"/>
            <a:ext cx="10331548" cy="5954073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6E6D662-9D0A-41CD-BEE0-B22942D67142}"/>
              </a:ext>
            </a:extLst>
          </p:cNvPr>
          <p:cNvSpPr txBox="1"/>
          <p:nvPr/>
        </p:nvSpPr>
        <p:spPr>
          <a:xfrm>
            <a:off x="838200" y="2132822"/>
            <a:ext cx="830931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sz="2400" b="1" dirty="0">
                <a:solidFill>
                  <a:schemeClr val="accent2"/>
                </a:solidFill>
              </a:rPr>
              <a:t>João Renato Silva nunes </a:t>
            </a:r>
          </a:p>
          <a:p>
            <a:r>
              <a:rPr lang="pt-BR" sz="2400" b="1" dirty="0">
                <a:solidFill>
                  <a:schemeClr val="accent2"/>
                </a:solidFill>
              </a:rPr>
              <a:t>Joresimao.blogspot.com</a:t>
            </a:r>
          </a:p>
          <a:p>
            <a:r>
              <a:rPr lang="pt-BR" sz="2400" b="1" dirty="0">
                <a:solidFill>
                  <a:schemeClr val="accent2"/>
                </a:solidFill>
                <a:hlinkClick r:id="rId3"/>
              </a:rPr>
              <a:t>joresimao@gmail.com</a:t>
            </a:r>
            <a:endParaRPr lang="pt-BR" sz="2400" b="1" dirty="0">
              <a:solidFill>
                <a:schemeClr val="accent2"/>
              </a:solidFill>
            </a:endParaRPr>
          </a:p>
          <a:p>
            <a:r>
              <a:rPr lang="pt-BR" sz="2400" b="1" dirty="0">
                <a:solidFill>
                  <a:schemeClr val="accent2"/>
                </a:solidFill>
                <a:hlinkClick r:id="rId4"/>
              </a:rPr>
              <a:t>nunes21@unifesp.br</a:t>
            </a:r>
            <a:r>
              <a:rPr lang="pt-BR" sz="2400" b="1" dirty="0">
                <a:solidFill>
                  <a:schemeClr val="accent2"/>
                </a:solidFill>
              </a:rPr>
              <a:t> </a:t>
            </a:r>
          </a:p>
          <a:p>
            <a:r>
              <a:rPr lang="pt-BR" sz="2400" b="1" dirty="0">
                <a:solidFill>
                  <a:schemeClr val="accent2"/>
                </a:solidFill>
              </a:rPr>
              <a:t>55-13-974110318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5330736-9799-44B8-9406-7BA1BCCAF862}"/>
              </a:ext>
            </a:extLst>
          </p:cNvPr>
          <p:cNvSpPr txBox="1"/>
          <p:nvPr/>
        </p:nvSpPr>
        <p:spPr>
          <a:xfrm>
            <a:off x="1022252" y="743420"/>
            <a:ext cx="5689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</a:rPr>
              <a:t>Muito Obrigado! </a:t>
            </a:r>
          </a:p>
        </p:txBody>
      </p:sp>
    </p:spTree>
    <p:extLst>
      <p:ext uri="{BB962C8B-B14F-4D97-AF65-F5344CB8AC3E}">
        <p14:creationId xmlns:p14="http://schemas.microsoft.com/office/powerpoint/2010/main" val="337036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FFDE9-89D2-4C9F-A1E4-9017AAB21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</a:t>
            </a:r>
            <a:r>
              <a:rPr lang="pt-BR" b="1" dirty="0"/>
              <a:t>O </a:t>
            </a:r>
            <a:r>
              <a:rPr lang="pt-BR" b="1" dirty="0">
                <a:solidFill>
                  <a:srgbClr val="FF0000"/>
                </a:solidFill>
              </a:rPr>
              <a:t>Covid19</a:t>
            </a:r>
            <a:r>
              <a:rPr lang="pt-BR" b="1" dirty="0"/>
              <a:t>  e os trabalhadores portuários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95F859-9F9E-4E37-80FA-5938C30DE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0991"/>
            <a:ext cx="12192000" cy="4705972"/>
          </a:xfrm>
        </p:spPr>
        <p:txBody>
          <a:bodyPr>
            <a:noAutofit/>
          </a:bodyPr>
          <a:lstStyle/>
          <a:p>
            <a:r>
              <a:rPr lang="pt-BR" sz="3600" dirty="0"/>
              <a:t>Tudo se inicia quando a </a:t>
            </a:r>
            <a:r>
              <a:rPr lang="pt-BR" sz="3600" b="1" dirty="0"/>
              <a:t>Anvisa</a:t>
            </a:r>
            <a:r>
              <a:rPr lang="pt-BR" sz="3600" dirty="0"/>
              <a:t> descartou a existência do </a:t>
            </a:r>
            <a:r>
              <a:rPr lang="pt-BR" sz="3600" b="1" dirty="0">
                <a:solidFill>
                  <a:srgbClr val="FF0000"/>
                </a:solidFill>
              </a:rPr>
              <a:t>Covid19</a:t>
            </a:r>
            <a:r>
              <a:rPr lang="pt-BR" sz="3600" dirty="0"/>
              <a:t> no navio </a:t>
            </a:r>
            <a:r>
              <a:rPr lang="pt-BR" sz="3600" b="1" dirty="0"/>
              <a:t>KM Singapore</a:t>
            </a:r>
            <a:r>
              <a:rPr lang="pt-BR" sz="3600" dirty="0"/>
              <a:t>, 26/1/20, no TEG, após os </a:t>
            </a:r>
            <a:r>
              <a:rPr lang="pt-BR" sz="3600" b="1" dirty="0">
                <a:solidFill>
                  <a:srgbClr val="FFC000"/>
                </a:solidFill>
              </a:rPr>
              <a:t>estivadores</a:t>
            </a:r>
            <a:r>
              <a:rPr lang="pt-BR" sz="3600" dirty="0"/>
              <a:t>, notificarem que funcionários usando máscaras e luvas descartáveis, e os tripulantes, estavam espirrando e tossindo.</a:t>
            </a:r>
          </a:p>
          <a:p>
            <a:r>
              <a:rPr lang="pt-BR" sz="3600" dirty="0"/>
              <a:t>O navio </a:t>
            </a:r>
            <a:r>
              <a:rPr lang="pt-BR" sz="3600" b="1" dirty="0"/>
              <a:t>'</a:t>
            </a:r>
            <a:r>
              <a:rPr lang="pt-BR" sz="3600" b="1" dirty="0" err="1"/>
              <a:t>Kota</a:t>
            </a:r>
            <a:r>
              <a:rPr lang="pt-BR" sz="3600" b="1" dirty="0"/>
              <a:t> </a:t>
            </a:r>
            <a:r>
              <a:rPr lang="pt-BR" sz="3600" b="1" dirty="0" err="1"/>
              <a:t>Pemimpin</a:t>
            </a:r>
            <a:r>
              <a:rPr lang="pt-BR" sz="3600" dirty="0"/>
              <a:t>’ com dois tripulantes com sintomas suspeitos de </a:t>
            </a:r>
            <a:r>
              <a:rPr lang="pt-BR" sz="3600" b="1" dirty="0">
                <a:solidFill>
                  <a:srgbClr val="FF0000"/>
                </a:solidFill>
              </a:rPr>
              <a:t>Covid19</a:t>
            </a:r>
            <a:r>
              <a:rPr lang="pt-BR" sz="3600" dirty="0"/>
              <a:t> atracou no Porto de Santos no dia 17/2/20.</a:t>
            </a:r>
          </a:p>
          <a:p>
            <a:r>
              <a:rPr lang="pt-BR" sz="3600" dirty="0"/>
              <a:t>Tripulante com suspeita de </a:t>
            </a:r>
            <a:r>
              <a:rPr lang="pt-BR" sz="3600" b="1" dirty="0">
                <a:solidFill>
                  <a:srgbClr val="FF0000"/>
                </a:solidFill>
              </a:rPr>
              <a:t>Covid19</a:t>
            </a:r>
            <a:r>
              <a:rPr lang="pt-BR" sz="3600" dirty="0"/>
              <a:t> é removido do navio </a:t>
            </a:r>
            <a:r>
              <a:rPr lang="pt-BR" sz="3600" b="1" dirty="0"/>
              <a:t>Ouro do Brasil</a:t>
            </a:r>
            <a:r>
              <a:rPr lang="pt-BR" sz="3600" dirty="0"/>
              <a:t> no Porto de Santos, para exames.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1648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71441-F2D4-4D33-ABEE-C36BEB7A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                             Procedimentos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20DBFD-0EBA-4043-BF55-B32FBC58D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1825625"/>
            <a:ext cx="11171582" cy="4351338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/>
              <a:t>A Autoridade Portuária  do Porto de Houston soube que um </a:t>
            </a:r>
            <a:r>
              <a:rPr lang="pt-BR" sz="3600" b="1" dirty="0">
                <a:solidFill>
                  <a:srgbClr val="FFC000"/>
                </a:solidFill>
              </a:rPr>
              <a:t>estivador</a:t>
            </a:r>
            <a:r>
              <a:rPr lang="pt-BR" sz="3600" dirty="0"/>
              <a:t> que trabalhou nos terminais de contêineres </a:t>
            </a:r>
            <a:r>
              <a:rPr lang="pt-BR" sz="3600" dirty="0" err="1"/>
              <a:t>Barbours</a:t>
            </a:r>
            <a:r>
              <a:rPr lang="pt-BR" sz="3600" dirty="0"/>
              <a:t> </a:t>
            </a:r>
            <a:r>
              <a:rPr lang="pt-BR" sz="3600" dirty="0" err="1"/>
              <a:t>Cut</a:t>
            </a:r>
            <a:r>
              <a:rPr lang="pt-BR" sz="3600" dirty="0"/>
              <a:t> e </a:t>
            </a:r>
            <a:r>
              <a:rPr lang="pt-BR" sz="3600" dirty="0" err="1"/>
              <a:t>Bayport</a:t>
            </a:r>
            <a:r>
              <a:rPr lang="pt-BR" sz="3600" dirty="0"/>
              <a:t> testou positivo para o </a:t>
            </a:r>
            <a:r>
              <a:rPr lang="pt-BR" sz="3600" b="1" dirty="0">
                <a:solidFill>
                  <a:srgbClr val="FF0000"/>
                </a:solidFill>
              </a:rPr>
              <a:t>Covid-19</a:t>
            </a:r>
            <a:r>
              <a:rPr lang="pt-BR" sz="3600" dirty="0"/>
              <a:t>. Os dois terminais públicos foram fechados para higienização completa. O mesmo fato se repetiu no  terminal 18 da SSA Marine, do porto de Seattle , mas  por ordem judicial teve que desinfetar e interrompeu as operações por 8 horas.</a:t>
            </a:r>
          </a:p>
          <a:p>
            <a:r>
              <a:rPr lang="pt-BR" sz="3600" dirty="0"/>
              <a:t>O San Vicente Terminal Internacional (SVTI), Chile, interrompeu dois turnos para higienizar as instalações, depois de casos de </a:t>
            </a:r>
            <a:r>
              <a:rPr lang="pt-BR" sz="3600" b="1" dirty="0">
                <a:solidFill>
                  <a:srgbClr val="FF0000"/>
                </a:solidFill>
              </a:rPr>
              <a:t>Covid-19</a:t>
            </a:r>
            <a:r>
              <a:rPr lang="pt-BR" sz="3600" dirty="0"/>
              <a:t> em trabalhadores.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2077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9DA82-4171-4263-8AD2-654612E8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                                   Postura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B76398-B50A-45E6-8A33-616F0D8ED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No caso da </a:t>
            </a:r>
            <a:r>
              <a:rPr lang="pt-BR" dirty="0" err="1"/>
              <a:t>Hutchison</a:t>
            </a:r>
            <a:r>
              <a:rPr lang="pt-BR" dirty="0"/>
              <a:t> </a:t>
            </a:r>
            <a:r>
              <a:rPr lang="pt-BR" dirty="0" err="1"/>
              <a:t>Ports</a:t>
            </a:r>
            <a:r>
              <a:rPr lang="pt-BR" dirty="0"/>
              <a:t>, em Sydney, onde dois estivadores testaram positivo para o </a:t>
            </a:r>
            <a:r>
              <a:rPr lang="pt-BR" b="1" dirty="0">
                <a:solidFill>
                  <a:srgbClr val="FF0000"/>
                </a:solidFill>
              </a:rPr>
              <a:t>COVID-19</a:t>
            </a:r>
            <a:r>
              <a:rPr lang="pt-BR" dirty="0"/>
              <a:t>, a empresa não informou ao sindicato e o estado sobre o risco potencial.</a:t>
            </a:r>
          </a:p>
          <a:p>
            <a:r>
              <a:rPr lang="pt-BR" dirty="0"/>
              <a:t>Os trabalhadores do porto de </a:t>
            </a:r>
            <a:r>
              <a:rPr lang="pt-BR" dirty="0" err="1"/>
              <a:t>Haldia</a:t>
            </a:r>
            <a:r>
              <a:rPr lang="pt-BR" dirty="0"/>
              <a:t>, na Índia, suspenderam todas as operações de navios a granel depois de saberem que um supervisor havia testado positivo para o </a:t>
            </a:r>
            <a:r>
              <a:rPr lang="pt-BR" b="1" dirty="0">
                <a:solidFill>
                  <a:srgbClr val="FF0000"/>
                </a:solidFill>
              </a:rPr>
              <a:t>COVID-19</a:t>
            </a:r>
            <a:r>
              <a:rPr lang="pt-BR" dirty="0"/>
              <a:t>.</a:t>
            </a:r>
          </a:p>
          <a:p>
            <a:r>
              <a:rPr lang="pt-BR" dirty="0"/>
              <a:t>No Peru, o porto de </a:t>
            </a:r>
            <a:r>
              <a:rPr lang="pt-BR" dirty="0" err="1"/>
              <a:t>Callao</a:t>
            </a:r>
            <a:r>
              <a:rPr lang="pt-BR" dirty="0"/>
              <a:t>,  nos terminais da APM promoveu-se turnos de 12 horas em meio a casos positivos  de </a:t>
            </a:r>
            <a:r>
              <a:rPr lang="pt-BR" b="1" dirty="0">
                <a:solidFill>
                  <a:srgbClr val="FF0000"/>
                </a:solidFill>
              </a:rPr>
              <a:t>COVID-19</a:t>
            </a:r>
            <a:r>
              <a:rPr lang="pt-BR" dirty="0"/>
              <a:t> entre os estivadores. </a:t>
            </a:r>
          </a:p>
          <a:p>
            <a:r>
              <a:rPr lang="pt-BR" dirty="0"/>
              <a:t>No mesmo porto, na DPWORLD detecta-se 2 infectados por </a:t>
            </a:r>
            <a:r>
              <a:rPr lang="pt-BR" b="1" dirty="0">
                <a:solidFill>
                  <a:srgbClr val="FF0000"/>
                </a:solidFill>
              </a:rPr>
              <a:t>COVID-19</a:t>
            </a:r>
            <a:r>
              <a:rPr lang="pt-BR" dirty="0"/>
              <a:t> da equipe do conexo de bordo e os mesmos deste grupo foram distribuídos para as outras equipes. </a:t>
            </a:r>
          </a:p>
          <a:p>
            <a:r>
              <a:rPr lang="pt-BR" dirty="0"/>
              <a:t>Na Colômbia, no terminal da </a:t>
            </a:r>
            <a:r>
              <a:rPr lang="pt-BR" dirty="0" err="1"/>
              <a:t>Maersk</a:t>
            </a:r>
            <a:r>
              <a:rPr lang="pt-BR" dirty="0"/>
              <a:t> no porto de Buenaventura os estivadores cruzaram os braços, apos, a empresa tentar demitir um trabalhador nas operações de </a:t>
            </a:r>
            <a:r>
              <a:rPr lang="pt-BR" dirty="0" err="1"/>
              <a:t>Tcbuen</a:t>
            </a:r>
            <a:r>
              <a:rPr lang="pt-BR" dirty="0"/>
              <a:t> por estes reivindicarem medidas de proteção a saúde para o </a:t>
            </a:r>
            <a:r>
              <a:rPr lang="pt-BR" b="1" dirty="0">
                <a:solidFill>
                  <a:srgbClr val="FF0000"/>
                </a:solidFill>
              </a:rPr>
              <a:t>COVID-19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91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35665-1610-4E9A-B481-4013F5FE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</a:t>
            </a:r>
            <a:r>
              <a:rPr lang="pt-BR" b="1" dirty="0"/>
              <a:t>Acontecimentos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0B3DB0-3145-4FD4-953B-81F5A13AD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1825625"/>
            <a:ext cx="11423374" cy="4351338"/>
          </a:xfrm>
        </p:spPr>
        <p:txBody>
          <a:bodyPr>
            <a:normAutofit fontScale="47500" lnSpcReduction="20000"/>
          </a:bodyPr>
          <a:lstStyle/>
          <a:p>
            <a:endParaRPr lang="pt-BR" dirty="0"/>
          </a:p>
          <a:p>
            <a:r>
              <a:rPr lang="pt-BR" sz="6700" dirty="0"/>
              <a:t>O porto de Vitória, no Espírito Santo, registrou o primeiro caso de </a:t>
            </a:r>
            <a:r>
              <a:rPr lang="pt-BR" sz="6700" b="1" dirty="0">
                <a:solidFill>
                  <a:srgbClr val="FF0000"/>
                </a:solidFill>
              </a:rPr>
              <a:t>Covid-19</a:t>
            </a:r>
            <a:r>
              <a:rPr lang="pt-BR" sz="6700" dirty="0"/>
              <a:t> entre estivadores no país em 23 de março. O estivador infectado, foi afastado e  todos que tiveram contato com ele, foram bloqueados para o trabalho, segundo o gerente executivo do OGMO do Espírito Santo.</a:t>
            </a:r>
          </a:p>
          <a:p>
            <a:endParaRPr lang="pt-BR" sz="6700" dirty="0"/>
          </a:p>
          <a:p>
            <a:r>
              <a:rPr lang="pt-BR" sz="6700" dirty="0"/>
              <a:t>No porto de Santos em 8 de abril ocorreram os primeiros casos de </a:t>
            </a:r>
            <a:r>
              <a:rPr lang="pt-BR" sz="6700" b="1" dirty="0">
                <a:solidFill>
                  <a:srgbClr val="FF0000"/>
                </a:solidFill>
              </a:rPr>
              <a:t>Covid-19</a:t>
            </a:r>
            <a:r>
              <a:rPr lang="pt-BR" sz="6700" dirty="0"/>
              <a:t> entre estivadores. Um foi internado na UTI do Hospital Santo Amaro, em Guarujá (SP). O segundo foi internado no hospital da Praia Grande.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516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3AEC-76B7-4FEF-B493-E1E187F0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</a:t>
            </a:r>
            <a:r>
              <a:rPr lang="pt-BR" b="1" dirty="0"/>
              <a:t>Acontecimentos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CDFE5-6E28-489F-A1CF-B36CF759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Cerca de 50 mil trabalhadores do setor portuário, aproximadamente 500 profissionais, foram diagnosticados com Covid-19, o equivalente a 1%. A informação foi divulgada pelo secretário nacional de Portos e Transportes Aquaviários, Diogo </a:t>
            </a:r>
            <a:r>
              <a:rPr lang="pt-BR" dirty="0" err="1"/>
              <a:t>Piloni</a:t>
            </a:r>
            <a:r>
              <a:rPr lang="pt-BR" dirty="0"/>
              <a:t>, em </a:t>
            </a:r>
            <a:r>
              <a:rPr lang="pt-BR" dirty="0" err="1"/>
              <a:t>live</a:t>
            </a:r>
            <a:r>
              <a:rPr lang="pt-BR" dirty="0"/>
              <a:t> realizada pela Intermodal South </a:t>
            </a:r>
            <a:r>
              <a:rPr lang="pt-BR" dirty="0" err="1"/>
              <a:t>America</a:t>
            </a:r>
            <a:r>
              <a:rPr lang="pt-BR" dirty="0"/>
              <a:t> em julho de 2020.</a:t>
            </a:r>
          </a:p>
          <a:p>
            <a:r>
              <a:rPr lang="pt-BR" dirty="0"/>
              <a:t>“Os </a:t>
            </a:r>
            <a:r>
              <a:rPr lang="pt-BR" dirty="0" err="1"/>
              <a:t>TPAs</a:t>
            </a:r>
            <a:r>
              <a:rPr lang="pt-BR" dirty="0"/>
              <a:t> que apresentarem algum sintoma de gripe, como tosse, dor de garganta, coriza, </a:t>
            </a:r>
            <a:r>
              <a:rPr lang="pt-BR" dirty="0" err="1"/>
              <a:t>cefaléia</a:t>
            </a:r>
            <a:r>
              <a:rPr lang="pt-BR" dirty="0"/>
              <a:t> e febre, associadas ou não à dificuldade  respiratória, ou que tiveram contato com indivíduos comprovadamente contaminados, não deverão marcar presença para embarque. Deverão comunicar imediatamente ao Setor de Saúde do Trabalhador do OGMO e serão bloqueados preventivamente, por até 14 dias, e passarão a ser monitorados. Caso o TPA continue apresentando sintomas após a avaliação médica, este prazo poderá ser estendido por mais 7 dias”.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926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00E54-0945-4943-9477-039B4DF3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 </a:t>
            </a:r>
            <a:r>
              <a:rPr lang="pt-BR" b="1" dirty="0"/>
              <a:t>Procedimento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A2F564-361D-48CB-BD87-D80B41A03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1298713"/>
            <a:ext cx="11118574" cy="5194162"/>
          </a:xfrm>
        </p:spPr>
        <p:txBody>
          <a:bodyPr>
            <a:noAutofit/>
          </a:bodyPr>
          <a:lstStyle/>
          <a:p>
            <a:r>
              <a:rPr lang="pt-BR" sz="3200" dirty="0"/>
              <a:t>Todos os portos não aplicaram uma política de testar os trabalhadores que frequentaram locais com grande risco de transmissão comunitária. </a:t>
            </a:r>
          </a:p>
          <a:p>
            <a:r>
              <a:rPr lang="pt-BR" sz="3200" dirty="0"/>
              <a:t>No dia 6/5/20, a </a:t>
            </a:r>
            <a:r>
              <a:rPr lang="pt-BR" sz="3200" dirty="0" err="1"/>
              <a:t>Portonave</a:t>
            </a:r>
            <a:r>
              <a:rPr lang="pt-BR" sz="3200" dirty="0"/>
              <a:t>, em Itajaí, informou que colocou sob monitoramento 25 trabalhadores que estiveram a bordo do navio Barbara.</a:t>
            </a:r>
          </a:p>
          <a:p>
            <a:r>
              <a:rPr lang="pt-BR" sz="3200" dirty="0"/>
              <a:t>No Porto de Rio Grande em 15/5/20, 89 trabalhadores que tiveram algum contato com a embarcação MSC Giselle foram submetidos a testes para covid-19 após um tripulante do navio testar positivo. </a:t>
            </a:r>
          </a:p>
          <a:p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286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D491C-0AAF-4646-935F-131FD82A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pt-BR" dirty="0"/>
              <a:t>                            </a:t>
            </a:r>
            <a:r>
              <a:rPr lang="pt-BR" b="1" dirty="0"/>
              <a:t>Testagem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D66A3D-C5BC-4CE7-8380-AB5596993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742122"/>
            <a:ext cx="11688417" cy="5143293"/>
          </a:xfrm>
        </p:spPr>
        <p:txBody>
          <a:bodyPr>
            <a:normAutofit fontScale="92500" lnSpcReduction="10000"/>
          </a:bodyPr>
          <a:lstStyle/>
          <a:p>
            <a:endParaRPr lang="pt-BR" dirty="0"/>
          </a:p>
          <a:p>
            <a:r>
              <a:rPr lang="pt-BR" sz="3600" dirty="0"/>
              <a:t>Na comunidade portuária muito se cobra das autoridades, mas tem também o outro lado na repostas dos trabalhadores. Estes ficam com medo de ficar sem salário ou ter sua renda reduzida.</a:t>
            </a:r>
          </a:p>
          <a:p>
            <a:pPr marL="0" indent="0">
              <a:buNone/>
            </a:pPr>
            <a:r>
              <a:rPr lang="pt-BR" sz="3600" dirty="0"/>
              <a:t>Assim, o teste para </a:t>
            </a:r>
            <a:r>
              <a:rPr lang="pt-BR" sz="3600" b="1" dirty="0" err="1"/>
              <a:t>TPAs</a:t>
            </a:r>
            <a:r>
              <a:rPr lang="pt-BR" sz="3600" dirty="0"/>
              <a:t> foi realizado no dia 20/7/20 no </a:t>
            </a:r>
            <a:r>
              <a:rPr lang="pt-BR" sz="3600" b="1" dirty="0" err="1"/>
              <a:t>Ogmo</a:t>
            </a:r>
            <a:r>
              <a:rPr lang="pt-BR" sz="3600" b="1" dirty="0"/>
              <a:t>/Santos</a:t>
            </a:r>
            <a:r>
              <a:rPr lang="pt-BR" sz="3600" dirty="0"/>
              <a:t>, é somente 31 trabalhadores se inscreveram na Campanha de Testagem para Covid-19. </a:t>
            </a:r>
          </a:p>
          <a:p>
            <a:r>
              <a:rPr lang="pt-BR" sz="3600" dirty="0"/>
              <a:t>O </a:t>
            </a:r>
            <a:r>
              <a:rPr lang="pt-BR" sz="3600" b="1" dirty="0"/>
              <a:t>OGMO/Paranaguá </a:t>
            </a:r>
            <a:r>
              <a:rPr lang="pt-BR" sz="3600" dirty="0"/>
              <a:t>iniciou no dia 26/8/20, a testagem rápida, por amostragem, em trabalhadores com sintomas suspeitos para covid-19. Até o ultimo boletim informativo do OGMO Paranaguá, são 119 contagiados com 4 mortes e 70 descartáveis.</a:t>
            </a:r>
          </a:p>
          <a:p>
            <a:endParaRPr lang="pt-BR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41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1969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Agenda de vacinação de toda a categoria de trabalhadores portuários”</vt:lpstr>
      <vt:lpstr>      O Covid19  e os trabalhadores portuários</vt:lpstr>
      <vt:lpstr>      O Covid19  e os trabalhadores portuários</vt:lpstr>
      <vt:lpstr>                             Procedimentos </vt:lpstr>
      <vt:lpstr>                                   Postura</vt:lpstr>
      <vt:lpstr>                          Acontecimentos</vt:lpstr>
      <vt:lpstr>                          Acontecimentos</vt:lpstr>
      <vt:lpstr>                           Procedimento</vt:lpstr>
      <vt:lpstr>                            Testagem </vt:lpstr>
      <vt:lpstr>                     A Testagem </vt:lpstr>
      <vt:lpstr>                                 Fatos</vt:lpstr>
      <vt:lpstr>                                   Fatos</vt:lpstr>
      <vt:lpstr>                               Interessante </vt:lpstr>
      <vt:lpstr>                               Evidência</vt:lpstr>
      <vt:lpstr>                                Evidência </vt:lpstr>
      <vt:lpstr>                 Com MP mas sem Vacinação</vt:lpstr>
      <vt:lpstr>                   A Vacinação nos Portos</vt:lpstr>
      <vt:lpstr>                    A Vacinação nos Portos</vt:lpstr>
      <vt:lpstr>                       A Vacinação nos Portos</vt:lpstr>
      <vt:lpstr>                                No Brasil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de vacinação de toda a categoria de trabalhadores portuários</dc:title>
  <dc:creator>joao renato silva nunes</dc:creator>
  <cp:lastModifiedBy>joao renato silva nunes</cp:lastModifiedBy>
  <cp:revision>80</cp:revision>
  <dcterms:created xsi:type="dcterms:W3CDTF">2021-04-15T17:05:23Z</dcterms:created>
  <dcterms:modified xsi:type="dcterms:W3CDTF">2021-04-19T04:30:13Z</dcterms:modified>
</cp:coreProperties>
</file>