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9" r:id="rId2"/>
    <p:sldId id="256" r:id="rId3"/>
    <p:sldId id="272" r:id="rId4"/>
    <p:sldId id="273" r:id="rId5"/>
    <p:sldId id="274" r:id="rId6"/>
    <p:sldId id="263" r:id="rId7"/>
    <p:sldId id="265" r:id="rId8"/>
    <p:sldId id="267" r:id="rId9"/>
    <p:sldId id="266" r:id="rId10"/>
    <p:sldId id="260" r:id="rId11"/>
    <p:sldId id="261" r:id="rId12"/>
    <p:sldId id="269" r:id="rId13"/>
    <p:sldId id="276" r:id="rId14"/>
    <p:sldId id="278" r:id="rId15"/>
    <p:sldId id="259" r:id="rId16"/>
    <p:sldId id="270" r:id="rId17"/>
    <p:sldId id="277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3BAEE-6984-41BF-8710-0B1B1D0666B5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55042-2CAE-44F2-8CBF-2CB3AC7AF7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789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5042-2CAE-44F2-8CBF-2CB3AC7AF70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5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863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41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01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44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91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59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36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38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70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23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17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4A8BA-3480-4DBF-84C1-2CD5C1164E01}" type="datetimeFigureOut">
              <a:rPr lang="pt-BR" smtClean="0"/>
              <a:t>16/09/2025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336A-DD41-4F9F-9ACA-82C0958756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5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6267FFD-8730-4A02-B43C-C82624CDA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0768"/>
            <a:ext cx="920290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96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864096"/>
          </a:xfrm>
        </p:spPr>
        <p:txBody>
          <a:bodyPr>
            <a:normAutofit/>
          </a:bodyPr>
          <a:lstStyle/>
          <a:p>
            <a:r>
              <a:rPr lang="pt-BR" b="1" dirty="0" err="1"/>
              <a:t>UFOs</a:t>
            </a:r>
            <a:r>
              <a:rPr lang="pt-BR" b="1" dirty="0"/>
              <a:t>, Liberdade de Informação Já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4964" y="908720"/>
            <a:ext cx="8229600" cy="4525963"/>
          </a:xfrm>
        </p:spPr>
        <p:txBody>
          <a:bodyPr>
            <a:normAutofit/>
          </a:bodyPr>
          <a:lstStyle/>
          <a:p>
            <a:r>
              <a:rPr lang="pt-BR" sz="2000" dirty="0"/>
              <a:t>Lei 11.111/2005 (revogada pela Lei 12.527/2011)</a:t>
            </a:r>
          </a:p>
          <a:p>
            <a:pPr marL="0" indent="0">
              <a:buNone/>
            </a:pPr>
            <a:r>
              <a:rPr lang="pt-BR" sz="2000" dirty="0"/>
              <a:t> - Usada pela Comissão Brasileira de Ufólogos (CBU) na campanha </a:t>
            </a:r>
            <a:r>
              <a:rPr lang="pt-BR" sz="2000" i="1" dirty="0" err="1"/>
              <a:t>UFOs</a:t>
            </a:r>
            <a:r>
              <a:rPr lang="pt-BR" sz="2000" i="1" dirty="0"/>
              <a:t> Liberdade de Informação Já</a:t>
            </a:r>
            <a:r>
              <a:rPr lang="pt-BR" sz="2000" dirty="0"/>
              <a:t>, após visita ao CINDACTA/COMDABRA em 2005.</a:t>
            </a:r>
          </a:p>
        </p:txBody>
      </p:sp>
      <p:pic>
        <p:nvPicPr>
          <p:cNvPr id="3075" name="Picture 3" descr="E:\eGo\Ufologia\CBU\UFOs, Liberdade de Informação Já - Imagens\Fotos do Gevaerd\DSC01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21871"/>
            <a:ext cx="3140863" cy="23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eGo\Ufologia\CBU\UFOs, Liberdade de Informação Já - Imagens\Fotos do Gevaerd\DSC01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056" y="4365104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eGo\Ufologia\CBU\UFOs, Liberdade de Informação Já - Imagens\Fotos do Gevaerd\DSC01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58" y="4365104"/>
            <a:ext cx="3167813" cy="23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4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pt-BR" sz="2800" b="1" dirty="0" err="1"/>
              <a:t>UFOs</a:t>
            </a:r>
            <a:r>
              <a:rPr lang="pt-BR" sz="2800" b="1" dirty="0"/>
              <a:t>, Liberdade de Informação Já – Usando a Lei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1108720"/>
          </a:xfrm>
        </p:spPr>
        <p:txBody>
          <a:bodyPr>
            <a:normAutofit/>
          </a:bodyPr>
          <a:lstStyle/>
          <a:p>
            <a:r>
              <a:rPr lang="pt-BR" sz="2000" dirty="0"/>
              <a:t>Lei 11.111/2005 acionada pela CBU no final de 2007, por meio do </a:t>
            </a:r>
            <a:r>
              <a:rPr lang="pt-BR" sz="2000" b="1" dirty="0"/>
              <a:t>Dossiê UFO Brasil</a:t>
            </a:r>
            <a:r>
              <a:rPr lang="pt-BR" sz="2000" dirty="0"/>
              <a:t>, resultando nos primeiros documentos ufológicos liberados oficialmente pela FAB, em outubro de 2008.</a:t>
            </a:r>
          </a:p>
        </p:txBody>
      </p:sp>
      <p:pic>
        <p:nvPicPr>
          <p:cNvPr id="4099" name="Picture 3" descr="E:\eGo\Ufologia\CBU\UFOs, Liberdade de Informação Já - Imagens\Fotos do Claudeir\Foto 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54" y="4331262"/>
            <a:ext cx="3525785" cy="24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7977"/>
            <a:ext cx="2392288" cy="23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19" y="1628800"/>
            <a:ext cx="2304256" cy="129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495" y="3071953"/>
            <a:ext cx="2016224" cy="111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65815"/>
            <a:ext cx="1623302" cy="229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45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/>
              <a:t>DOSSIÊ UFO BRASIL – Protocolo na Casa Civil em 12/2007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2060848"/>
            <a:ext cx="4211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/>
              <a:t>A Vossa Excelência:</a:t>
            </a:r>
          </a:p>
          <a:p>
            <a:r>
              <a:rPr lang="pt-BR" sz="1200" b="1" dirty="0"/>
              <a:t>Dra. Dilma Rousseff, Ministra de Estado da Casa Civil,</a:t>
            </a:r>
          </a:p>
          <a:p>
            <a:endParaRPr lang="pt-BR" sz="1200" b="1" dirty="0"/>
          </a:p>
          <a:p>
            <a:r>
              <a:rPr lang="pt-BR" sz="1200" b="1" dirty="0"/>
              <a:t>Com cópias para as autoridades da Comissão de Averiguação e Análise de Informações Sigilosas, criada pela Lei 11.111/2005:</a:t>
            </a:r>
          </a:p>
          <a:p>
            <a:endParaRPr lang="pt-BR" sz="1200" b="1" dirty="0"/>
          </a:p>
          <a:p>
            <a:r>
              <a:rPr lang="pt-BR" sz="1200" b="1" dirty="0"/>
              <a:t>General-de-Exército Jorge Armando Felix,</a:t>
            </a:r>
          </a:p>
          <a:p>
            <a:r>
              <a:rPr lang="pt-BR" sz="1200" b="1" dirty="0"/>
              <a:t>Ministro de Estado Chefe do Gabinete de Segurança Institucional da Presidência da República.</a:t>
            </a:r>
          </a:p>
          <a:p>
            <a:endParaRPr lang="pt-BR" sz="1200" b="1" dirty="0"/>
          </a:p>
          <a:p>
            <a:r>
              <a:rPr lang="pt-BR" sz="1200" b="1" dirty="0"/>
              <a:t>Dr. Tarso Genro,</a:t>
            </a:r>
          </a:p>
          <a:p>
            <a:r>
              <a:rPr lang="pt-BR" sz="1200" b="1" dirty="0"/>
              <a:t>Ministro de Estado da Justiça.</a:t>
            </a:r>
          </a:p>
          <a:p>
            <a:endParaRPr lang="pt-BR" sz="1200" b="1" dirty="0"/>
          </a:p>
          <a:p>
            <a:r>
              <a:rPr lang="pt-BR" sz="1200" b="1" dirty="0"/>
              <a:t>Dr. Nelson Jobim,</a:t>
            </a:r>
          </a:p>
          <a:p>
            <a:r>
              <a:rPr lang="pt-BR" sz="1200" b="1" dirty="0"/>
              <a:t>Ministro de Estado da Defesa.</a:t>
            </a:r>
          </a:p>
          <a:p>
            <a:endParaRPr lang="pt-BR" sz="1200" b="1" dirty="0"/>
          </a:p>
          <a:p>
            <a:r>
              <a:rPr lang="pt-BR" sz="1200" b="1" dirty="0"/>
              <a:t>Embaixador Celso Amorim,</a:t>
            </a:r>
          </a:p>
          <a:p>
            <a:r>
              <a:rPr lang="pt-BR" sz="1200" b="1" dirty="0"/>
              <a:t>Ministro de Estado das Relações Exteriores.</a:t>
            </a:r>
          </a:p>
          <a:p>
            <a:endParaRPr lang="pt-BR" sz="1200" b="1" dirty="0"/>
          </a:p>
          <a:p>
            <a:r>
              <a:rPr lang="pt-BR" sz="1200" b="1" dirty="0"/>
              <a:t>Dr. José Antonio Dias </a:t>
            </a:r>
            <a:r>
              <a:rPr lang="pt-BR" sz="1200" b="1" dirty="0" err="1"/>
              <a:t>Toffoli</a:t>
            </a:r>
            <a:r>
              <a:rPr lang="pt-BR" sz="1200" b="1" dirty="0"/>
              <a:t>,</a:t>
            </a:r>
          </a:p>
          <a:p>
            <a:r>
              <a:rPr lang="pt-BR" sz="1200" b="1" dirty="0"/>
              <a:t>Advogado-Geral da União.</a:t>
            </a:r>
          </a:p>
          <a:p>
            <a:endParaRPr lang="pt-BR" sz="1200" b="1" dirty="0"/>
          </a:p>
          <a:p>
            <a:r>
              <a:rPr lang="pt-BR" sz="1200" b="1" dirty="0"/>
              <a:t>Dr. Paulo de Tarso </a:t>
            </a:r>
            <a:r>
              <a:rPr lang="pt-BR" sz="1200" b="1" dirty="0" err="1"/>
              <a:t>Vannuchi</a:t>
            </a:r>
            <a:r>
              <a:rPr lang="pt-BR" sz="1200" b="1" dirty="0"/>
              <a:t>,</a:t>
            </a:r>
          </a:p>
          <a:p>
            <a:r>
              <a:rPr lang="pt-BR" sz="1200" b="1" dirty="0"/>
              <a:t>Secretário Especial dos Direitos Humanos da Presidência da República.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1938696" cy="70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E:\eGo\Ufologia\CBU\UFOs, Liberdade de Informação Já - Imagens\Dia do Protocolo na Casa Civ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80809"/>
            <a:ext cx="4239798" cy="282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85479"/>
            <a:ext cx="3758136" cy="254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128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3323A-9A69-4A70-BD31-675A1A7A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/>
          </a:bodyPr>
          <a:lstStyle/>
          <a:p>
            <a:r>
              <a:rPr lang="pt-BR" sz="3200" dirty="0"/>
              <a:t>Resultados de 2008 a 2013 (entrada em vigor da LAI)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E30213-7659-4553-8191-5DA0C1904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1"/>
            <a:ext cx="8784976" cy="2300959"/>
          </a:xfrm>
        </p:spPr>
        <p:txBody>
          <a:bodyPr/>
          <a:lstStyle/>
          <a:p>
            <a:r>
              <a:rPr lang="pt-BR" sz="2800" dirty="0"/>
              <a:t>Início do envio dos registros da FAB ao Arquivo Nacional;</a:t>
            </a:r>
          </a:p>
          <a:p>
            <a:r>
              <a:rPr lang="pt-BR" sz="2800" dirty="0"/>
              <a:t>Respostas aos </a:t>
            </a:r>
            <a:r>
              <a:rPr lang="pt-BR" sz="2800" dirty="0" err="1"/>
              <a:t>RICs</a:t>
            </a:r>
            <a:r>
              <a:rPr lang="pt-BR" sz="2800" dirty="0"/>
              <a:t> de Chico Alencar;</a:t>
            </a:r>
          </a:p>
          <a:p>
            <a:r>
              <a:rPr lang="pt-BR" sz="2800" dirty="0"/>
              <a:t>Publicação da Portaria 551/GC3;</a:t>
            </a:r>
          </a:p>
          <a:p>
            <a:r>
              <a:rPr lang="pt-BR" sz="2800" dirty="0"/>
              <a:t>Reunião da CBU no Ministério da Defesa.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FB9996E-833F-4FE1-A4AA-AC5D39839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263184"/>
            <a:ext cx="4845578" cy="250633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4E0AF4C-BE64-423C-87D9-8CC03805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63184"/>
            <a:ext cx="3341779" cy="250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93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sz="2400" dirty="0"/>
              <a:t>Origem do problema: “</a:t>
            </a:r>
            <a:r>
              <a:rPr lang="pt-BR" sz="2400" b="1" dirty="0"/>
              <a:t>Aliança civil-militar brasileira na ocultação de documentos da ditadura após a redemocratização”</a:t>
            </a:r>
            <a:r>
              <a:rPr lang="pt-BR" sz="2400" dirty="0"/>
              <a:t>.</a:t>
            </a:r>
            <a:br>
              <a:rPr lang="pt-BR" sz="2400" dirty="0"/>
            </a:br>
            <a:r>
              <a:rPr lang="pt-BR" sz="3600" dirty="0">
                <a:latin typeface="Brush Script MT" panose="03060802040406070304" pitchFamily="66" charset="0"/>
              </a:rPr>
              <a:t>Lucas Figueiredo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132856"/>
            <a:ext cx="8661648" cy="2520280"/>
          </a:xfrm>
        </p:spPr>
        <p:txBody>
          <a:bodyPr/>
          <a:lstStyle/>
          <a:p>
            <a:r>
              <a:rPr lang="pt-BR" i="1" dirty="0"/>
              <a:t>PRESERVAR, </a:t>
            </a:r>
          </a:p>
          <a:p>
            <a:r>
              <a:rPr lang="pt-BR" i="1" dirty="0"/>
              <a:t>ESCONDER, </a:t>
            </a:r>
          </a:p>
          <a:p>
            <a:r>
              <a:rPr lang="pt-BR" i="1" dirty="0"/>
              <a:t>MENTIR </a:t>
            </a:r>
            <a:r>
              <a:rPr lang="pt-BR" dirty="0"/>
              <a:t>e </a:t>
            </a:r>
          </a:p>
          <a:p>
            <a:r>
              <a:rPr lang="pt-BR" i="1" dirty="0"/>
              <a:t>CALAR-SE. </a:t>
            </a:r>
            <a:endParaRPr lang="pt-BR" dirty="0"/>
          </a:p>
        </p:txBody>
      </p:sp>
      <p:pic>
        <p:nvPicPr>
          <p:cNvPr id="1026" name="Picture 2" descr="https://m.media-amazon.com/images/I/91e5MHtU-sS._SL15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96" y="1556792"/>
            <a:ext cx="2808312" cy="428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239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b="1" dirty="0"/>
              <a:t>O problemático uso da LAI no caso da ufologia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63398" cy="492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782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1" y="908720"/>
            <a:ext cx="860107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063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CBCFB-E419-46FE-8DB2-7D8383B13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Exemplo de código de unidade e a estrutura de um possível documento ultrassecreto gerado em 1996.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788F4A0-6E2C-40CE-9E4D-483702861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628800"/>
            <a:ext cx="5125207" cy="273144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7CB0315-29FE-40CB-AAD0-03861B3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140968"/>
            <a:ext cx="5084307" cy="285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712968" cy="1470025"/>
          </a:xfrm>
        </p:spPr>
        <p:txBody>
          <a:bodyPr>
            <a:normAutofit/>
          </a:bodyPr>
          <a:lstStyle/>
          <a:p>
            <a:r>
              <a:rPr lang="pt-BR" sz="3600" dirty="0"/>
              <a:t>A Lei 12.527/2011 (LAI) e os problemas para acesso a documentos ufológicos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61557"/>
            <a:ext cx="7056784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8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INICIATIVAS PARLAMENTARES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25675"/>
            <a:ext cx="2689862" cy="396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47734"/>
            <a:ext cx="2929694" cy="415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06" y="1647734"/>
            <a:ext cx="2829481" cy="401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Foto do(a) deputado(a) SÉRGIO MAGALHÃ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77072"/>
            <a:ext cx="1961015" cy="26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7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018" y="265241"/>
            <a:ext cx="8229600" cy="1143000"/>
          </a:xfrm>
        </p:spPr>
        <p:txBody>
          <a:bodyPr/>
          <a:lstStyle/>
          <a:p>
            <a:r>
              <a:rPr lang="pt-BR" dirty="0"/>
              <a:t>INICIATIVAS PARLAMENTARES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83" y="2620069"/>
            <a:ext cx="2847925" cy="423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251" y="2610867"/>
            <a:ext cx="276199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81" y="2598406"/>
            <a:ext cx="271120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J. Allen Hynek - IM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J. Allen Hynek - IM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J. Allen Hynek - IMD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8" descr="J. Allen Hynek - IMD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134" y="1195821"/>
            <a:ext cx="1043694" cy="139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12333"/>
            <a:ext cx="1177362" cy="141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06203"/>
            <a:ext cx="1023827" cy="142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213693" y="1458191"/>
            <a:ext cx="1142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Deputado</a:t>
            </a:r>
          </a:p>
          <a:p>
            <a:r>
              <a:rPr lang="pt-BR" dirty="0" err="1"/>
              <a:t>Brígido</a:t>
            </a:r>
            <a:r>
              <a:rPr lang="pt-BR" dirty="0"/>
              <a:t> Tinoco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60375" y="1458191"/>
            <a:ext cx="1142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Alfredo Moacyr Uchôa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167246" y="1433058"/>
            <a:ext cx="936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Joseph Allen </a:t>
            </a:r>
            <a:r>
              <a:rPr lang="pt-BR" dirty="0" err="1"/>
              <a:t>Hinek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013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INICIATIVAS PARLAMENTARES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6285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/>
              <a:t>“Mas em 1953 a CIA organizou o Painel Roberts e eles procuraram por o assunto de lado; outro tanto fez a Comissão CONDON; o Pentágono também procurou por o assunto de lado, e até certos grupos de cientistas procuraram fazer o mesmo; mas isso tudo sem sucesso. Relatórios s sobre UFOS vêm chegando de todas as partes do mundo e não se pode mais pôr esse assunto de lado. </a:t>
            </a:r>
            <a:r>
              <a:rPr lang="pt-BR" sz="1800" b="1" dirty="0"/>
              <a:t>O tempo do ridículo acabou</a:t>
            </a:r>
            <a:r>
              <a:rPr lang="pt-BR" sz="1800" dirty="0"/>
              <a:t>.”</a:t>
            </a:r>
          </a:p>
          <a:p>
            <a:pPr marL="0" indent="0">
              <a:buNone/>
            </a:pPr>
            <a:endParaRPr lang="pt-BR" sz="800" dirty="0"/>
          </a:p>
          <a:p>
            <a:pPr marL="0" indent="0">
              <a:buNone/>
            </a:pPr>
            <a:r>
              <a:rPr lang="pt-BR" sz="1800" dirty="0"/>
              <a:t>“Uma das finalidades da minha visita é a de pedir cooperação dos maiores cientistas brasileiros e criar uma íntima associação de cientistas brasileiros, para cooperar com os cientistas americanos membros desse Centro. </a:t>
            </a:r>
            <a:r>
              <a:rPr lang="pt-BR" sz="1800" b="1" dirty="0"/>
              <a:t>Dever-se-ia criar aqui, no Brasil, um grupo cientifico seriamente interessado na descoberta daquilo que realmente são os ufos e estudá-los</a:t>
            </a:r>
            <a:r>
              <a:rPr lang="pt-BR" sz="1800" dirty="0"/>
              <a:t>.”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7544" y="4509120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“</a:t>
            </a:r>
            <a:r>
              <a:rPr lang="pt-BR" b="1" dirty="0"/>
              <a:t>Os Estados Unidos apresentaram publicamente tais conclusões negativas, não baseadas em pesquisas científicas, mas somente em considerações políticas</a:t>
            </a:r>
            <a:r>
              <a:rPr lang="pt-BR" dirty="0"/>
              <a:t>, donde se deve depreender que os relatórios UFOS continuam aparecendo e sendo feitos por cidadãos de responsabilidade, de altas posições, cujo testemunho seria aceito em qualquer tribunal e em qualquer outra circunstância”.</a:t>
            </a:r>
          </a:p>
          <a:p>
            <a:endParaRPr lang="pt-BR" dirty="0"/>
          </a:p>
          <a:p>
            <a:r>
              <a:rPr lang="pt-BR" dirty="0"/>
              <a:t>Joseph Allen </a:t>
            </a:r>
            <a:r>
              <a:rPr lang="pt-BR" dirty="0" err="1"/>
              <a:t>Hinek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7828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2800" b="1" dirty="0"/>
              <a:t>INICIATIVAS DOS UFÓLOGOS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069160"/>
          </a:xfrm>
        </p:spPr>
        <p:txBody>
          <a:bodyPr>
            <a:normAutofit/>
          </a:bodyPr>
          <a:lstStyle/>
          <a:p>
            <a:r>
              <a:rPr lang="pt-BR" sz="1600" dirty="0"/>
              <a:t>1º Fórum Mundial de Ufologia </a:t>
            </a:r>
          </a:p>
          <a:p>
            <a:pPr marL="0" indent="0">
              <a:buNone/>
            </a:pPr>
            <a:r>
              <a:rPr lang="pt-BR" sz="1600" dirty="0"/>
              <a:t>em 1997  e a </a:t>
            </a:r>
            <a:r>
              <a:rPr lang="pt-BR" sz="1600" i="1" dirty="0"/>
              <a:t>Carta de Brasília</a:t>
            </a:r>
            <a:r>
              <a:rPr lang="pt-BR" sz="1600" dirty="0"/>
              <a:t>.</a:t>
            </a:r>
          </a:p>
          <a:p>
            <a:pPr marL="0" indent="0">
              <a:buNone/>
            </a:pPr>
            <a:endParaRPr lang="pt-BR" sz="1000" b="1" dirty="0"/>
          </a:p>
          <a:p>
            <a:pPr marL="0" indent="0">
              <a:buNone/>
            </a:pPr>
            <a:r>
              <a:rPr lang="pt-BR" sz="1000" b="1" dirty="0"/>
              <a:t>Comunidade Ufológica Brasileira:</a:t>
            </a:r>
          </a:p>
          <a:p>
            <a:pPr marL="0" indent="0">
              <a:buNone/>
            </a:pPr>
            <a:endParaRPr lang="pt-BR" sz="1000" dirty="0"/>
          </a:p>
          <a:p>
            <a:pPr marL="0" indent="0">
              <a:buNone/>
            </a:pPr>
            <a:r>
              <a:rPr lang="pt-BR" sz="1000" dirty="0"/>
              <a:t>Ademar Eugênio de Mello (SP)</a:t>
            </a:r>
            <a:br>
              <a:rPr lang="pt-BR" sz="1000" dirty="0"/>
            </a:br>
            <a:r>
              <a:rPr lang="pt-BR" sz="1000" dirty="0"/>
              <a:t>Ana Maria dos Santos (BA)</a:t>
            </a:r>
            <a:br>
              <a:rPr lang="pt-BR" sz="1000" dirty="0"/>
            </a:br>
            <a:r>
              <a:rPr lang="pt-BR" sz="1000" dirty="0"/>
              <a:t>Antonio </a:t>
            </a:r>
            <a:r>
              <a:rPr lang="pt-BR" sz="1000" dirty="0" err="1"/>
              <a:t>Faleiro</a:t>
            </a:r>
            <a:r>
              <a:rPr lang="pt-BR" sz="1000" dirty="0"/>
              <a:t> (MG)</a:t>
            </a:r>
            <a:br>
              <a:rPr lang="pt-BR" sz="1000" dirty="0"/>
            </a:br>
            <a:r>
              <a:rPr lang="pt-BR" sz="1000" dirty="0"/>
              <a:t>Basílio </a:t>
            </a:r>
            <a:r>
              <a:rPr lang="pt-BR" sz="1000" dirty="0" err="1"/>
              <a:t>Baranoff</a:t>
            </a:r>
            <a:r>
              <a:rPr lang="pt-BR" sz="1000" dirty="0"/>
              <a:t>  (SP)</a:t>
            </a:r>
            <a:br>
              <a:rPr lang="pt-BR" sz="1000" dirty="0"/>
            </a:br>
            <a:r>
              <a:rPr lang="pt-BR" sz="1000" dirty="0"/>
              <a:t>César Pereira </a:t>
            </a:r>
            <a:r>
              <a:rPr lang="pt-BR" sz="1000" dirty="0" err="1"/>
              <a:t>Vanucci</a:t>
            </a:r>
            <a:r>
              <a:rPr lang="pt-BR" sz="1000" dirty="0"/>
              <a:t> (MG)</a:t>
            </a:r>
            <a:br>
              <a:rPr lang="pt-BR" sz="1000" dirty="0"/>
            </a:br>
            <a:r>
              <a:rPr lang="pt-BR" sz="1000" dirty="0"/>
              <a:t>Chica </a:t>
            </a:r>
            <a:r>
              <a:rPr lang="pt-BR" sz="1000" dirty="0" err="1"/>
              <a:t>Granchi</a:t>
            </a:r>
            <a:r>
              <a:rPr lang="pt-BR" sz="1000" dirty="0"/>
              <a:t> (RJ)</a:t>
            </a:r>
            <a:br>
              <a:rPr lang="pt-BR" sz="1000" dirty="0"/>
            </a:br>
            <a:r>
              <a:rPr lang="pt-BR" sz="1000" dirty="0"/>
              <a:t>Cláudio Pamplona(CE)</a:t>
            </a:r>
            <a:br>
              <a:rPr lang="pt-BR" sz="1000" dirty="0"/>
            </a:br>
            <a:r>
              <a:rPr lang="pt-BR" sz="1000" dirty="0" err="1"/>
              <a:t>Edwaldo</a:t>
            </a:r>
            <a:r>
              <a:rPr lang="pt-BR" sz="1000" dirty="0"/>
              <a:t> Gomes Silva Jr. (SP)</a:t>
            </a:r>
            <a:br>
              <a:rPr lang="pt-BR" sz="1000" dirty="0"/>
            </a:br>
            <a:r>
              <a:rPr lang="pt-BR" sz="1000" dirty="0"/>
              <a:t>Elias Seixas (RJ)</a:t>
            </a:r>
            <a:br>
              <a:rPr lang="pt-BR" sz="1000" dirty="0"/>
            </a:br>
            <a:r>
              <a:rPr lang="pt-BR" sz="1000" dirty="0"/>
              <a:t>Emanuel Paranhos (BA)</a:t>
            </a:r>
            <a:br>
              <a:rPr lang="pt-BR" sz="1000" dirty="0"/>
            </a:br>
            <a:r>
              <a:rPr lang="pt-BR" sz="1000" dirty="0"/>
              <a:t>Eustáquio Andréa </a:t>
            </a:r>
            <a:r>
              <a:rPr lang="pt-BR" sz="1000" dirty="0" err="1"/>
              <a:t>Patounas</a:t>
            </a:r>
            <a:r>
              <a:rPr lang="pt-BR" sz="1000" dirty="0"/>
              <a:t> (SC)	</a:t>
            </a:r>
            <a:br>
              <a:rPr lang="pt-BR" sz="1000" dirty="0"/>
            </a:br>
            <a:r>
              <a:rPr lang="pt-BR" sz="1000" dirty="0"/>
              <a:t>Geraldo Simão Bichara (MG)</a:t>
            </a:r>
            <a:br>
              <a:rPr lang="pt-BR" sz="1000" dirty="0"/>
            </a:br>
            <a:r>
              <a:rPr lang="pt-BR" sz="1000" dirty="0"/>
              <a:t>Haroldo </a:t>
            </a:r>
            <a:r>
              <a:rPr lang="pt-BR" sz="1000" dirty="0" err="1"/>
              <a:t>Westendorff</a:t>
            </a:r>
            <a:r>
              <a:rPr lang="pt-BR" sz="1000" dirty="0"/>
              <a:t> (RS)</a:t>
            </a:r>
            <a:br>
              <a:rPr lang="pt-BR" sz="1000" dirty="0"/>
            </a:br>
            <a:r>
              <a:rPr lang="pt-BR" sz="1000" dirty="0" err="1"/>
              <a:t>Hernán</a:t>
            </a:r>
            <a:r>
              <a:rPr lang="pt-BR" sz="1000" dirty="0"/>
              <a:t> </a:t>
            </a:r>
            <a:r>
              <a:rPr lang="pt-BR" sz="1000" dirty="0" err="1"/>
              <a:t>Mostajo</a:t>
            </a:r>
            <a:r>
              <a:rPr lang="pt-BR" sz="1000" dirty="0"/>
              <a:t> (RS)</a:t>
            </a:r>
            <a:br>
              <a:rPr lang="pt-BR" sz="1000" dirty="0"/>
            </a:br>
            <a:r>
              <a:rPr lang="pt-BR" sz="1000" dirty="0"/>
              <a:t>Irene </a:t>
            </a:r>
            <a:r>
              <a:rPr lang="pt-BR" sz="1000" dirty="0" err="1"/>
              <a:t>Granchi</a:t>
            </a:r>
            <a:r>
              <a:rPr lang="pt-BR" sz="1000" dirty="0"/>
              <a:t>(RJ)</a:t>
            </a:r>
            <a:br>
              <a:rPr lang="pt-BR" sz="1000" dirty="0"/>
            </a:br>
            <a:r>
              <a:rPr lang="pt-BR" sz="1000" dirty="0"/>
              <a:t>José Luiz L. Martins (PA)</a:t>
            </a:r>
            <a:br>
              <a:rPr lang="pt-BR" sz="1000" dirty="0"/>
            </a:br>
            <a:r>
              <a:rPr lang="pt-BR" sz="1000" dirty="0"/>
              <a:t>Luciano </a:t>
            </a:r>
            <a:r>
              <a:rPr lang="pt-BR" sz="1000" dirty="0" err="1"/>
              <a:t>Stancka</a:t>
            </a:r>
            <a:r>
              <a:rPr lang="pt-BR" sz="1000" dirty="0"/>
              <a:t> e Silva (SP)</a:t>
            </a:r>
            <a:br>
              <a:rPr lang="pt-BR" sz="1000" dirty="0"/>
            </a:br>
            <a:r>
              <a:rPr lang="pt-BR" sz="1000" dirty="0"/>
              <a:t>Manoel Gilson </a:t>
            </a:r>
            <a:r>
              <a:rPr lang="pt-BR" sz="1000" dirty="0" err="1"/>
              <a:t>Mitoso</a:t>
            </a:r>
            <a:r>
              <a:rPr lang="pt-BR" sz="1000" dirty="0"/>
              <a:t> (AM)</a:t>
            </a:r>
            <a:br>
              <a:rPr lang="pt-BR" sz="1000" dirty="0"/>
            </a:br>
            <a:r>
              <a:rPr lang="pt-BR" sz="1000" dirty="0"/>
              <a:t>Oscar Alberto Romero (BA)</a:t>
            </a:r>
            <a:br>
              <a:rPr lang="pt-BR" sz="1000" dirty="0"/>
            </a:br>
            <a:r>
              <a:rPr lang="pt-BR" sz="1000" dirty="0"/>
              <a:t>Pedro Paulo Cunha Filho (DF)</a:t>
            </a:r>
            <a:br>
              <a:rPr lang="pt-BR" sz="1000" dirty="0"/>
            </a:br>
            <a:r>
              <a:rPr lang="pt-BR" sz="1000" dirty="0"/>
              <a:t>Ricardo Varela Corrêa (SP)</a:t>
            </a:r>
            <a:br>
              <a:rPr lang="pt-BR" sz="1000" dirty="0"/>
            </a:br>
            <a:r>
              <a:rPr lang="pt-BR" sz="1000" dirty="0"/>
              <a:t>Roberto Affonso Beck (DF)</a:t>
            </a:r>
            <a:br>
              <a:rPr lang="pt-BR" sz="1000" dirty="0"/>
            </a:br>
            <a:r>
              <a:rPr lang="pt-BR" sz="1000" dirty="0" err="1"/>
              <a:t>Romio</a:t>
            </a:r>
            <a:r>
              <a:rPr lang="pt-BR" sz="1000" dirty="0"/>
              <a:t> Cury (PR)</a:t>
            </a:r>
            <a:br>
              <a:rPr lang="pt-BR" sz="1000" dirty="0"/>
            </a:br>
            <a:r>
              <a:rPr lang="pt-BR" sz="1000" dirty="0"/>
              <a:t>Wilson G. de Oliveira (DF)</a:t>
            </a:r>
          </a:p>
          <a:p>
            <a:endParaRPr lang="pt-BR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4270851" cy="266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635896" y="3933056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/>
              <a:t>Comunidade Ufológica Internacional</a:t>
            </a:r>
          </a:p>
          <a:p>
            <a:endParaRPr lang="pt-BR" sz="1000" b="1" dirty="0"/>
          </a:p>
          <a:p>
            <a:r>
              <a:rPr lang="pt-BR" sz="1000" dirty="0" err="1"/>
              <a:t>Alexandr</a:t>
            </a:r>
            <a:r>
              <a:rPr lang="pt-BR" sz="1000" dirty="0"/>
              <a:t> </a:t>
            </a:r>
            <a:r>
              <a:rPr lang="pt-BR" sz="1000" dirty="0" err="1"/>
              <a:t>Balandine</a:t>
            </a:r>
            <a:r>
              <a:rPr lang="pt-BR" sz="1000" dirty="0"/>
              <a:t> (Rússia)</a:t>
            </a:r>
            <a:br>
              <a:rPr lang="pt-BR" sz="1000" dirty="0"/>
            </a:br>
            <a:r>
              <a:rPr lang="pt-BR" sz="1000" dirty="0"/>
              <a:t>Barry </a:t>
            </a:r>
            <a:r>
              <a:rPr lang="pt-BR" sz="1000" dirty="0" err="1"/>
              <a:t>Chamish</a:t>
            </a:r>
            <a:r>
              <a:rPr lang="pt-BR" sz="1000" dirty="0"/>
              <a:t> (Israel)</a:t>
            </a:r>
            <a:br>
              <a:rPr lang="pt-BR" sz="1000" dirty="0"/>
            </a:br>
            <a:r>
              <a:rPr lang="pt-BR" sz="1000" dirty="0"/>
              <a:t>Boris </a:t>
            </a:r>
            <a:r>
              <a:rPr lang="pt-BR" sz="1000" dirty="0" err="1"/>
              <a:t>Chourinov</a:t>
            </a:r>
            <a:r>
              <a:rPr lang="pt-BR" sz="1000" dirty="0"/>
              <a:t> (Rússia)</a:t>
            </a:r>
            <a:br>
              <a:rPr lang="pt-BR" sz="1000" dirty="0"/>
            </a:br>
            <a:r>
              <a:rPr lang="pt-BR" sz="1000" dirty="0"/>
              <a:t>Budd Hopkins (Estados Unidos)</a:t>
            </a:r>
            <a:br>
              <a:rPr lang="pt-BR" sz="1000" dirty="0"/>
            </a:br>
            <a:r>
              <a:rPr lang="pt-BR" sz="1000" dirty="0"/>
              <a:t>Colin Andrews (Inglaterra)</a:t>
            </a:r>
            <a:br>
              <a:rPr lang="pt-BR" sz="1000" dirty="0"/>
            </a:br>
            <a:r>
              <a:rPr lang="pt-BR" sz="1000" dirty="0"/>
              <a:t>David </a:t>
            </a:r>
            <a:r>
              <a:rPr lang="pt-BR" sz="1000" dirty="0" err="1"/>
              <a:t>Jacobs</a:t>
            </a:r>
            <a:r>
              <a:rPr lang="pt-BR" sz="1000" dirty="0"/>
              <a:t> (Estados Unidos)</a:t>
            </a:r>
            <a:br>
              <a:rPr lang="pt-BR" sz="1000" dirty="0"/>
            </a:br>
            <a:r>
              <a:rPr lang="pt-BR" sz="1000" dirty="0" err="1"/>
              <a:t>Derrel</a:t>
            </a:r>
            <a:r>
              <a:rPr lang="pt-BR" sz="1000" dirty="0"/>
              <a:t> </a:t>
            </a:r>
            <a:r>
              <a:rPr lang="pt-BR" sz="1000" dirty="0" err="1"/>
              <a:t>Sims</a:t>
            </a:r>
            <a:r>
              <a:rPr lang="pt-BR" sz="1000" dirty="0"/>
              <a:t> (Estados Unidos)</a:t>
            </a:r>
            <a:br>
              <a:rPr lang="pt-BR" sz="1000" dirty="0"/>
            </a:br>
            <a:r>
              <a:rPr lang="pt-BR" sz="1000" dirty="0"/>
              <a:t>G.C. </a:t>
            </a:r>
            <a:r>
              <a:rPr lang="pt-BR" sz="1000" dirty="0" err="1"/>
              <a:t>Shellhorn</a:t>
            </a:r>
            <a:r>
              <a:rPr lang="pt-BR" sz="1000" dirty="0"/>
              <a:t> (Estados Unidos)</a:t>
            </a:r>
            <a:br>
              <a:rPr lang="pt-BR" sz="1000" dirty="0"/>
            </a:br>
            <a:r>
              <a:rPr lang="pt-BR" sz="1000" dirty="0" err="1"/>
              <a:t>Gábor</a:t>
            </a:r>
            <a:r>
              <a:rPr lang="pt-BR" sz="1000" dirty="0"/>
              <a:t> </a:t>
            </a:r>
            <a:r>
              <a:rPr lang="pt-BR" sz="1000" dirty="0" err="1"/>
              <a:t>Tarcali</a:t>
            </a:r>
            <a:r>
              <a:rPr lang="pt-BR" sz="1000" dirty="0"/>
              <a:t> (Hungria)</a:t>
            </a:r>
            <a:br>
              <a:rPr lang="pt-BR" sz="1000" dirty="0"/>
            </a:br>
            <a:r>
              <a:rPr lang="pt-BR" sz="1000" dirty="0" err="1"/>
              <a:t>Gildas</a:t>
            </a:r>
            <a:r>
              <a:rPr lang="pt-BR" sz="1000" dirty="0"/>
              <a:t> </a:t>
            </a:r>
            <a:r>
              <a:rPr lang="pt-BR" sz="1000" dirty="0" err="1"/>
              <a:t>Bourdais</a:t>
            </a:r>
            <a:r>
              <a:rPr lang="pt-BR" sz="1000" dirty="0"/>
              <a:t> (França)</a:t>
            </a:r>
            <a:br>
              <a:rPr lang="pt-BR" sz="1000" dirty="0"/>
            </a:br>
            <a:r>
              <a:rPr lang="pt-BR" sz="1000" dirty="0"/>
              <a:t>Giorgio </a:t>
            </a:r>
            <a:r>
              <a:rPr lang="pt-BR" sz="1000" dirty="0" err="1"/>
              <a:t>Bongiovanni</a:t>
            </a:r>
            <a:r>
              <a:rPr lang="pt-BR" sz="1000" dirty="0"/>
              <a:t> (Itália)</a:t>
            </a:r>
            <a:br>
              <a:rPr lang="pt-BR" sz="1000" dirty="0"/>
            </a:br>
            <a:r>
              <a:rPr lang="pt-BR" sz="1000" dirty="0" err="1"/>
              <a:t>Glennys</a:t>
            </a:r>
            <a:r>
              <a:rPr lang="pt-BR" sz="1000" dirty="0"/>
              <a:t> </a:t>
            </a:r>
            <a:r>
              <a:rPr lang="pt-BR" sz="1000" dirty="0" err="1"/>
              <a:t>Mackay</a:t>
            </a:r>
            <a:r>
              <a:rPr lang="pt-BR" sz="1000" dirty="0"/>
              <a:t> (Austrália)</a:t>
            </a:r>
            <a:br>
              <a:rPr lang="pt-BR" sz="1000" dirty="0"/>
            </a:br>
            <a:r>
              <a:rPr lang="pt-BR" sz="1000" dirty="0"/>
              <a:t>Graham </a:t>
            </a:r>
            <a:r>
              <a:rPr lang="pt-BR" sz="1000" dirty="0" err="1"/>
              <a:t>Birdsall</a:t>
            </a:r>
            <a:r>
              <a:rPr lang="pt-BR" sz="1000" dirty="0"/>
              <a:t> (Inglaterra)</a:t>
            </a:r>
            <a:br>
              <a:rPr lang="pt-BR" sz="1000" dirty="0"/>
            </a:br>
            <a:r>
              <a:rPr lang="pt-BR" sz="1000" dirty="0"/>
              <a:t>Jaime </a:t>
            </a:r>
            <a:r>
              <a:rPr lang="pt-BR" sz="1000" dirty="0" err="1"/>
              <a:t>Maussan</a:t>
            </a:r>
            <a:r>
              <a:rPr lang="pt-BR" sz="1000" dirty="0"/>
              <a:t> (México)</a:t>
            </a:r>
            <a:br>
              <a:rPr lang="pt-BR" sz="1000" dirty="0"/>
            </a:br>
            <a:r>
              <a:rPr lang="pt-BR" sz="1000" dirty="0"/>
              <a:t>James </a:t>
            </a:r>
            <a:r>
              <a:rPr lang="pt-BR" sz="1000" dirty="0" err="1"/>
              <a:t>Courant</a:t>
            </a:r>
            <a:r>
              <a:rPr lang="pt-BR" sz="1000" dirty="0"/>
              <a:t> (Estados Unidos)</a:t>
            </a:r>
            <a:br>
              <a:rPr lang="pt-BR" sz="1000" dirty="0"/>
            </a:br>
            <a:endParaRPr lang="pt-BR" sz="1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078618" y="4287839"/>
            <a:ext cx="23966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James </a:t>
            </a:r>
            <a:r>
              <a:rPr lang="pt-BR" sz="1000" dirty="0" err="1"/>
              <a:t>Hurtak</a:t>
            </a:r>
            <a:r>
              <a:rPr lang="pt-BR" sz="1000" dirty="0"/>
              <a:t> (Estados Unidos)</a:t>
            </a:r>
          </a:p>
          <a:p>
            <a:r>
              <a:rPr lang="pt-BR" sz="1000" dirty="0"/>
              <a:t>Jesse Marcel Junior (Estados Unidos)</a:t>
            </a:r>
            <a:br>
              <a:rPr lang="pt-BR" sz="1000" dirty="0"/>
            </a:br>
            <a:r>
              <a:rPr lang="pt-BR" sz="1000" dirty="0"/>
              <a:t>Leonard </a:t>
            </a:r>
            <a:r>
              <a:rPr lang="pt-BR" sz="1000" dirty="0" err="1"/>
              <a:t>Sprinkle</a:t>
            </a:r>
            <a:r>
              <a:rPr lang="pt-BR" sz="1000" dirty="0"/>
              <a:t> (Estados Unidos)</a:t>
            </a:r>
            <a:br>
              <a:rPr lang="pt-BR" sz="1000" dirty="0"/>
            </a:br>
            <a:r>
              <a:rPr lang="pt-BR" sz="1000" dirty="0"/>
              <a:t>Mário </a:t>
            </a:r>
            <a:r>
              <a:rPr lang="pt-BR" sz="1000" dirty="0" err="1"/>
              <a:t>Dussuel</a:t>
            </a:r>
            <a:r>
              <a:rPr lang="pt-BR" sz="1000" dirty="0"/>
              <a:t> Jurado (Chile)</a:t>
            </a:r>
            <a:br>
              <a:rPr lang="pt-BR" sz="1000" dirty="0"/>
            </a:br>
            <a:r>
              <a:rPr lang="pt-BR" sz="1000" dirty="0" err="1"/>
              <a:t>Maurizio</a:t>
            </a:r>
            <a:r>
              <a:rPr lang="pt-BR" sz="1000" dirty="0"/>
              <a:t> </a:t>
            </a:r>
            <a:r>
              <a:rPr lang="pt-BR" sz="1000" dirty="0" err="1"/>
              <a:t>Baiata</a:t>
            </a:r>
            <a:r>
              <a:rPr lang="pt-BR" sz="1000" dirty="0"/>
              <a:t> (Itália)</a:t>
            </a:r>
            <a:br>
              <a:rPr lang="pt-BR" sz="1000" dirty="0"/>
            </a:br>
            <a:r>
              <a:rPr lang="pt-BR" sz="1000" dirty="0"/>
              <a:t>Michael </a:t>
            </a:r>
            <a:r>
              <a:rPr lang="pt-BR" sz="1000" dirty="0" err="1"/>
              <a:t>Hesemann</a:t>
            </a:r>
            <a:r>
              <a:rPr lang="pt-BR" sz="1000" dirty="0"/>
              <a:t> (Alemanha)</a:t>
            </a:r>
            <a:br>
              <a:rPr lang="pt-BR" sz="1000" dirty="0"/>
            </a:br>
            <a:r>
              <a:rPr lang="pt-BR" sz="1000" dirty="0"/>
              <a:t>Michael </a:t>
            </a:r>
            <a:r>
              <a:rPr lang="pt-BR" sz="1000" dirty="0" err="1"/>
              <a:t>Lindemann</a:t>
            </a:r>
            <a:r>
              <a:rPr lang="pt-BR" sz="1000" dirty="0"/>
              <a:t> (Estados Unidos)</a:t>
            </a:r>
            <a:br>
              <a:rPr lang="pt-BR" sz="1000" dirty="0"/>
            </a:br>
            <a:r>
              <a:rPr lang="pt-BR" sz="1000" dirty="0"/>
              <a:t>Pablo </a:t>
            </a:r>
            <a:r>
              <a:rPr lang="pt-BR" sz="1000" dirty="0" err="1"/>
              <a:t>Villarrubia</a:t>
            </a:r>
            <a:r>
              <a:rPr lang="pt-BR" sz="1000" dirty="0"/>
              <a:t> </a:t>
            </a:r>
            <a:r>
              <a:rPr lang="pt-BR" sz="1000" dirty="0" err="1"/>
              <a:t>Mauso</a:t>
            </a:r>
            <a:r>
              <a:rPr lang="pt-BR" sz="1000" dirty="0"/>
              <a:t> (Espanha)</a:t>
            </a:r>
            <a:br>
              <a:rPr lang="pt-BR" sz="1000" dirty="0"/>
            </a:br>
            <a:r>
              <a:rPr lang="pt-BR" sz="1000" dirty="0"/>
              <a:t>Roberto Pinotti (Itália)</a:t>
            </a:r>
            <a:br>
              <a:rPr lang="pt-BR" sz="1000" dirty="0"/>
            </a:br>
            <a:r>
              <a:rPr lang="pt-BR" sz="1000" dirty="0"/>
              <a:t>Rodrigo </a:t>
            </a:r>
            <a:r>
              <a:rPr lang="pt-BR" sz="1000" dirty="0" err="1"/>
              <a:t>Fuenzalida</a:t>
            </a:r>
            <a:r>
              <a:rPr lang="pt-BR" sz="1000" dirty="0"/>
              <a:t> (Chile)</a:t>
            </a:r>
          </a:p>
          <a:p>
            <a:r>
              <a:rPr lang="pt-BR" sz="1000" dirty="0" err="1"/>
              <a:t>Stanton</a:t>
            </a:r>
            <a:r>
              <a:rPr lang="pt-BR" sz="1000" dirty="0"/>
              <a:t> Friedman (Canadá)</a:t>
            </a:r>
            <a:br>
              <a:rPr lang="pt-BR" sz="1000" dirty="0"/>
            </a:br>
            <a:r>
              <a:rPr lang="pt-BR" sz="1000" dirty="0"/>
              <a:t>Sun-</a:t>
            </a:r>
            <a:r>
              <a:rPr lang="pt-BR" sz="1000" dirty="0" err="1"/>
              <a:t>Shi</a:t>
            </a:r>
            <a:r>
              <a:rPr lang="pt-BR" sz="1000" dirty="0"/>
              <a:t> Li (China)</a:t>
            </a:r>
            <a:br>
              <a:rPr lang="pt-BR" sz="1000" dirty="0"/>
            </a:br>
            <a:r>
              <a:rPr lang="pt-BR" sz="1000" dirty="0"/>
              <a:t>Timo </a:t>
            </a:r>
            <a:r>
              <a:rPr lang="pt-BR" sz="1000" dirty="0" err="1"/>
              <a:t>Koskeniemmi</a:t>
            </a:r>
            <a:r>
              <a:rPr lang="pt-BR" sz="1000" dirty="0"/>
              <a:t> (Finlândia)</a:t>
            </a:r>
            <a:br>
              <a:rPr lang="pt-BR" sz="1000" dirty="0"/>
            </a:br>
            <a:r>
              <a:rPr lang="pt-BR" sz="1000" dirty="0" err="1"/>
              <a:t>Wendelle</a:t>
            </a:r>
            <a:r>
              <a:rPr lang="pt-BR" sz="1000" dirty="0"/>
              <a:t> Stevens (Estados Unidos)</a:t>
            </a:r>
            <a:br>
              <a:rPr lang="pt-BR" sz="1000" dirty="0"/>
            </a:br>
            <a:r>
              <a:rPr lang="pt-BR" sz="1000" dirty="0"/>
              <a:t>Yvonne Smith (Estados Unidos)</a:t>
            </a:r>
          </a:p>
        </p:txBody>
      </p:sp>
    </p:spTree>
    <p:extLst>
      <p:ext uri="{BB962C8B-B14F-4D97-AF65-F5344CB8AC3E}">
        <p14:creationId xmlns:p14="http://schemas.microsoft.com/office/powerpoint/2010/main" val="13929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t-BR" sz="2000" b="1" dirty="0"/>
              <a:t>CBU e a CARTA DE BRASÍLIA (1997) </a:t>
            </a:r>
            <a:br>
              <a:rPr lang="pt-BR" sz="2000" b="1" dirty="0"/>
            </a:br>
            <a:r>
              <a:rPr lang="pt-BR" sz="1800" b="1" u="sng" dirty="0"/>
              <a:t>ARQUIVO.:  BR_DFANBSB_ARX_0_0_0504_d0001de0001.pdf</a:t>
            </a: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620688"/>
            <a:ext cx="9108504" cy="6336704"/>
          </a:xfrm>
        </p:spPr>
        <p:txBody>
          <a:bodyPr>
            <a:noAutofit/>
          </a:bodyPr>
          <a:lstStyle/>
          <a:p>
            <a:r>
              <a:rPr lang="pt-BR" sz="1100" b="1" dirty="0"/>
              <a:t>Os ufólogos brasileiros e estrangeiros, de 19 nações, de todos os continentes, reunidos no Primeiro Fórum Mundial de Ufologia, no período de 07 a 14 de dezembro de 1997, no Parlamento Mundial da Fraternidade Ecumênica, </a:t>
            </a:r>
            <a:r>
              <a:rPr lang="pt-BR" sz="1100" b="1" dirty="0" err="1"/>
              <a:t>Parlamundi</a:t>
            </a:r>
            <a:r>
              <a:rPr lang="pt-BR" sz="1100" b="1" dirty="0"/>
              <a:t> da LBV, em Brasília, Brasil, vêm à presença do Ministro da Aeronáutica Brasileira apresentar os seguintes fatos:</a:t>
            </a:r>
          </a:p>
          <a:p>
            <a:r>
              <a:rPr lang="pt-BR" sz="1100" b="1" dirty="0"/>
              <a:t>1 – Que é de conhecimento geral que o Fenômeno UFO, representado pelas constantes visitas de veículos espaciais ao nosso Planeta Terra, é genuíno e assim tem sido confirmado independentemente por ufólogos civis e autoridades militares de todo o mundo, nos últimos 50 anos.</a:t>
            </a:r>
          </a:p>
          <a:p>
            <a:r>
              <a:rPr lang="pt-BR" sz="1100" b="1" dirty="0"/>
              <a:t>2 – Que tal fenômeno já teve sua origem plenamente identificada como sendo extraterrestre e que os veículos que nos visitam tão insistentemente provêm de civilizações tecnologicamente mais avançadas que a nossa, mas que coexistem conosco no Universo.</a:t>
            </a:r>
          </a:p>
          <a:p>
            <a:r>
              <a:rPr lang="pt-BR" sz="1100" b="1" dirty="0"/>
              <a:t>3 – Que tais civilizações encontram-se num processo contínuo de aproximação da Terra e de nossa civilização planetária. Igualmente, essas civilizações, em suas manobras, na maioria absoluta das vezes, não demonstram hostilidade para conosco.</a:t>
            </a:r>
          </a:p>
          <a:p>
            <a:r>
              <a:rPr lang="pt-BR" sz="1100" b="1" dirty="0"/>
              <a:t>4 – Que as visitas de tais civilizações extraterrestres à Terra têm aumentado, gradativamente, nos últimos anos, segundo comprovam as estatísticas nacionais e internacionais, tanto em quantidade quanto em profundidade e intensidade.</a:t>
            </a:r>
            <a:br>
              <a:rPr lang="pt-BR" sz="1100" b="1" dirty="0"/>
            </a:br>
            <a:r>
              <a:rPr lang="pt-BR" sz="1100" b="1" dirty="0"/>
              <a:t>5 – Que é urgente que se estabeleça um programa oficial de conhecimento, pesquisa e respectiva divulgação pública do assunto, de forma a esclarecer a população brasileira a respeito da inegável e cada vez mais crescente presença extraterrestre na Terra.</a:t>
            </a:r>
          </a:p>
          <a:p>
            <a:r>
              <a:rPr lang="pt-BR" sz="1100" b="1" dirty="0"/>
              <a:t>Assim, considerando atitudes assumidas em vários momentos da História, por países que já reconheceram a extensão do problema, como por exemplo o Chile, há algumas semanas, respeitosamente recomendamos que o Ministério da Aeronáutica da República Federativa do Brasil, ou algum de seus organismos, a partir deste instante, formule uma política apropriada para se discutir o assunto, nos ambientes, formatos e níveis considerados necessários.</a:t>
            </a:r>
          </a:p>
          <a:p>
            <a:r>
              <a:rPr lang="pt-BR" sz="1100" b="1" dirty="0"/>
              <a:t>A comunidade ufológica brasileira, neste ato representada pelos estudiosos nacionais abaixo assinados, com total apoio da comunidade ufológica mundial, também signatária deste documento, deseja oferecer voluntariamente seus conhecimentos, seus esforços e sua dedicação para que tal procedimento venha a tornar-se realidade e que tenhamos o reconhecimento imediato do Fenômeno UFO.</a:t>
            </a:r>
          </a:p>
          <a:p>
            <a:r>
              <a:rPr lang="pt-BR" sz="1100" b="1" dirty="0"/>
              <a:t>Como marco inicial deste processo, que simbolize uma ação positiva por parte de nossas autoridades, a comunidade ufológica brasileira respeitosamente solicita que o referido Ministério abra seus arquivos referentes a pelo menos dois episódios específicos e marcantes de nossa pesquisa ufológica:</a:t>
            </a:r>
          </a:p>
          <a:p>
            <a:r>
              <a:rPr lang="pt-BR" sz="1100" b="1" dirty="0">
                <a:solidFill>
                  <a:srgbClr val="FF0000"/>
                </a:solidFill>
              </a:rPr>
              <a:t>(a) a Operação Prato, conduzida pelo Primeiro Comando Aéreo Regional (Comar), de Belém (PA), entre setembro e dezembro de 1977, que resultou em volumoso compêndio que documentou com mais de 500 fotografias e inúmeros filmes a movimentação de </a:t>
            </a:r>
            <a:r>
              <a:rPr lang="pt-BR" sz="1100" b="1" dirty="0" err="1">
                <a:solidFill>
                  <a:srgbClr val="FF0000"/>
                </a:solidFill>
              </a:rPr>
              <a:t>UFOs</a:t>
            </a:r>
            <a:r>
              <a:rPr lang="pt-BR" sz="1100" b="1" dirty="0">
                <a:solidFill>
                  <a:srgbClr val="FF0000"/>
                </a:solidFill>
              </a:rPr>
              <a:t> sobre a Região Amazônica, da forma como foi confirmado pelo coronel </a:t>
            </a:r>
            <a:r>
              <a:rPr lang="pt-BR" sz="1100" b="1" dirty="0" err="1">
                <a:solidFill>
                  <a:srgbClr val="FF0000"/>
                </a:solidFill>
              </a:rPr>
              <a:t>Uyrangê</a:t>
            </a:r>
            <a:r>
              <a:rPr lang="pt-BR" sz="1100" b="1" dirty="0">
                <a:solidFill>
                  <a:srgbClr val="FF0000"/>
                </a:solidFill>
              </a:rPr>
              <a:t> Bolívar Soares de </a:t>
            </a:r>
            <a:r>
              <a:rPr lang="pt-BR" sz="1100" b="1" dirty="0" err="1">
                <a:solidFill>
                  <a:srgbClr val="FF0000"/>
                </a:solidFill>
              </a:rPr>
              <a:t>Hollanda</a:t>
            </a:r>
            <a:r>
              <a:rPr lang="pt-BR" sz="1100" b="1" dirty="0">
                <a:solidFill>
                  <a:srgbClr val="FF0000"/>
                </a:solidFill>
              </a:rPr>
              <a:t> Lima; e</a:t>
            </a:r>
          </a:p>
          <a:p>
            <a:r>
              <a:rPr lang="pt-BR" sz="1100" b="1" dirty="0">
                <a:solidFill>
                  <a:srgbClr val="FF0000"/>
                </a:solidFill>
              </a:rPr>
              <a:t>(b) a maciça casuística ufológica ocorrida em maio de 1986, sobre os Estados do Rio de Janeiro e São Paulo, entre outros, em que mais de 20 objetos voadores não identificados foram observados, </a:t>
            </a:r>
            <a:r>
              <a:rPr lang="pt-BR" sz="1100" b="1" dirty="0" err="1">
                <a:solidFill>
                  <a:srgbClr val="FF0000"/>
                </a:solidFill>
              </a:rPr>
              <a:t>radarizados</a:t>
            </a:r>
            <a:r>
              <a:rPr lang="pt-BR" sz="1100" b="1" dirty="0">
                <a:solidFill>
                  <a:srgbClr val="FF0000"/>
                </a:solidFill>
              </a:rPr>
              <a:t> e perseguidos por caças a jato de nossa valorosa Força Aérea, segundo afirmou o próprio ministro da Aeronáutica à época, brigadeiro Octávio Moreira Lima.</a:t>
            </a:r>
          </a:p>
          <a:p>
            <a:r>
              <a:rPr lang="pt-BR" sz="1100" b="1" dirty="0"/>
              <a:t>Absolutamente conscientes de que nossas autoridades civis e militares jamais se descuidaram da situação, que tem sido monitorada com maior ou menor grau de interação ao longo das últimas décadas, sempre no interesse da segurança nacional, julgamos que a tomada da providência acima referida solidificará o início de uma próspera e proveitosa parceria.</a:t>
            </a:r>
          </a:p>
          <a:p>
            <a:r>
              <a:rPr lang="pt-BR" sz="1100" b="1" dirty="0"/>
              <a:t>Atenciosamente,</a:t>
            </a:r>
          </a:p>
          <a:p>
            <a:r>
              <a:rPr lang="pt-BR" sz="1100" b="1" dirty="0"/>
              <a:t>Comissão Brasileira de Ufólogos (CBU)</a:t>
            </a:r>
          </a:p>
        </p:txBody>
      </p:sp>
    </p:spTree>
    <p:extLst>
      <p:ext uri="{BB962C8B-B14F-4D97-AF65-F5344CB8AC3E}">
        <p14:creationId xmlns:p14="http://schemas.microsoft.com/office/powerpoint/2010/main" val="63170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7258" y="125760"/>
            <a:ext cx="8229600" cy="926976"/>
          </a:xfrm>
        </p:spPr>
        <p:txBody>
          <a:bodyPr/>
          <a:lstStyle/>
          <a:p>
            <a:r>
              <a:rPr lang="pt-BR" b="1" dirty="0"/>
              <a:t>CARTA SEM RESPOSTAS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0" y="2959541"/>
            <a:ext cx="1428750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8" y="1268760"/>
            <a:ext cx="11525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62562" y="1239708"/>
            <a:ext cx="6409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Tenente-Brigadeiro LÉLIO VIANA LÔBO, Ministro da Aeronáutica do Governo FHC.</a:t>
            </a:r>
          </a:p>
          <a:p>
            <a:r>
              <a:rPr lang="pt-BR" dirty="0"/>
              <a:t>Representado no I FMU pelos brigadeiros  </a:t>
            </a:r>
            <a:r>
              <a:rPr lang="pt-BR" dirty="0" err="1"/>
              <a:t>Zilmar</a:t>
            </a:r>
            <a:r>
              <a:rPr lang="pt-BR" dirty="0"/>
              <a:t> Antunes de Freitas e Weber Luiz Kümmel, respectivamente comandantes do VI COMAR e da Base Aérea de Brasília.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62562" y="3420194"/>
            <a:ext cx="628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Senador José Roberto Arruda, Líder do Governo FHC no Senado.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5" y="4554208"/>
            <a:ext cx="1283593" cy="192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054717" y="5204762"/>
            <a:ext cx="404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Fernando Henrique Cardoso, Presidente.</a:t>
            </a:r>
          </a:p>
        </p:txBody>
      </p:sp>
    </p:spTree>
    <p:extLst>
      <p:ext uri="{BB962C8B-B14F-4D97-AF65-F5344CB8AC3E}">
        <p14:creationId xmlns:p14="http://schemas.microsoft.com/office/powerpoint/2010/main" val="923907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562074"/>
          </a:xfrm>
        </p:spPr>
        <p:txBody>
          <a:bodyPr>
            <a:normAutofit/>
          </a:bodyPr>
          <a:lstStyle/>
          <a:p>
            <a:r>
              <a:rPr lang="pt-BR" sz="2400" b="1" dirty="0"/>
              <a:t>REFORMULAÇÃO DA CBU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436577"/>
            <a:ext cx="8229600" cy="415476"/>
          </a:xfrm>
        </p:spPr>
        <p:txBody>
          <a:bodyPr>
            <a:normAutofit/>
          </a:bodyPr>
          <a:lstStyle/>
          <a:p>
            <a:r>
              <a:rPr lang="pt-BR" sz="1800" dirty="0"/>
              <a:t>Lançamento da campanha “</a:t>
            </a:r>
            <a:r>
              <a:rPr lang="pt-BR" sz="1800" i="1" dirty="0" err="1"/>
              <a:t>UFOs</a:t>
            </a:r>
            <a:r>
              <a:rPr lang="pt-BR" sz="1800" i="1" dirty="0"/>
              <a:t>, Liberdade de Informação Já” - 2004</a:t>
            </a:r>
            <a:endParaRPr lang="pt-BR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01008"/>
            <a:ext cx="2413132" cy="322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eGo\Ufologia\CBU\Ufologia - Caqmpanha e documentos\Campanha 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872716"/>
            <a:ext cx="3528054" cy="264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eGo\Ufologia\CBU\Ufologia - Caqmpanha e documentos\Campanha 8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60" y="980728"/>
            <a:ext cx="3240021" cy="24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eGo\Ufologia\CBU\UFOs, Liberdade de Informação Já - Imagens\Fotos do Claudeir\Foto 18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745965"/>
            <a:ext cx="3978507" cy="273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759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898</Words>
  <Application>Microsoft Office PowerPoint</Application>
  <PresentationFormat>Apresentação na tela (4:3)</PresentationFormat>
  <Paragraphs>89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Brush Script MT</vt:lpstr>
      <vt:lpstr>Calibri</vt:lpstr>
      <vt:lpstr>Tema do Office</vt:lpstr>
      <vt:lpstr>Apresentação do PowerPoint</vt:lpstr>
      <vt:lpstr>A Lei 12.527/2011 (LAI) e os problemas para acesso a documentos ufológicos</vt:lpstr>
      <vt:lpstr>INICIATIVAS PARLAMENTARES</vt:lpstr>
      <vt:lpstr>INICIATIVAS PARLAMENTARES</vt:lpstr>
      <vt:lpstr>INICIATIVAS PARLAMENTARES</vt:lpstr>
      <vt:lpstr>INICIATIVAS DOS UFÓLOGOS</vt:lpstr>
      <vt:lpstr>CBU e a CARTA DE BRASÍLIA (1997)  ARQUIVO.:  BR_DFANBSB_ARX_0_0_0504_d0001de0001.pdf</vt:lpstr>
      <vt:lpstr>CARTA SEM RESPOSTAS</vt:lpstr>
      <vt:lpstr>REFORMULAÇÃO DA CBU</vt:lpstr>
      <vt:lpstr>UFOs, Liberdade de Informação Já</vt:lpstr>
      <vt:lpstr>UFOs, Liberdade de Informação Já – Usando a Lei</vt:lpstr>
      <vt:lpstr>DOSSIÊ UFO BRASIL – Protocolo na Casa Civil em 12/2007</vt:lpstr>
      <vt:lpstr>Resultados de 2008 a 2013 (entrada em vigor da LAI)</vt:lpstr>
      <vt:lpstr>Origem do problema: “Aliança civil-militar brasileira na ocultação de documentos da ditadura após a redemocratização”. Lucas Figueiredo</vt:lpstr>
      <vt:lpstr>O problemático uso da LAI no caso da ufologia</vt:lpstr>
      <vt:lpstr>Apresentação do PowerPoint</vt:lpstr>
      <vt:lpstr>Exemplo de código de unidade e a estrutura de um possível documento ultrassecreto gerado em 1996.</vt:lpstr>
    </vt:vector>
  </TitlesOfParts>
  <Company>Câmara dos Deputados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de Aragão Ramalho</dc:creator>
  <cp:lastModifiedBy>Fernando Ramalho</cp:lastModifiedBy>
  <cp:revision>91</cp:revision>
  <dcterms:created xsi:type="dcterms:W3CDTF">2024-06-07T12:54:15Z</dcterms:created>
  <dcterms:modified xsi:type="dcterms:W3CDTF">2025-09-16T11:54:27Z</dcterms:modified>
</cp:coreProperties>
</file>