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Inter SemiBold"/>
      <p:regular r:id="rId24"/>
      <p:bold r:id="rId25"/>
      <p:italic r:id="rId26"/>
      <p:boldItalic r:id="rId27"/>
    </p:embeddedFont>
    <p:embeddedFont>
      <p:font typeface="Roboto"/>
      <p:regular r:id="rId28"/>
      <p:bold r:id="rId29"/>
      <p:italic r:id="rId30"/>
      <p:boldItalic r:id="rId31"/>
    </p:embeddedFont>
    <p:embeddedFont>
      <p:font typeface="Archivo ExtraBold"/>
      <p:bold r:id="rId32"/>
      <p:boldItalic r:id="rId33"/>
    </p:embeddedFont>
    <p:embeddedFont>
      <p:font typeface="Inter"/>
      <p:regular r:id="rId34"/>
      <p:bold r:id="rId35"/>
      <p:italic r:id="rId36"/>
      <p:boldItalic r:id="rId37"/>
    </p:embeddedFont>
    <p:embeddedFont>
      <p:font typeface="Inter ExtraBold"/>
      <p:bold r:id="rId38"/>
      <p:boldItalic r:id="rId39"/>
    </p:embeddedFont>
    <p:embeddedFont>
      <p:font typeface="Archivo"/>
      <p:regular r:id="rId40"/>
      <p:bold r:id="rId41"/>
      <p:italic r:id="rId42"/>
      <p:boldItalic r:id="rId43"/>
    </p:embeddedFont>
    <p:embeddedFont>
      <p:font typeface="Inter Medium"/>
      <p:regular r:id="rId44"/>
      <p:bold r:id="rId45"/>
      <p:italic r:id="rId46"/>
      <p:boldItalic r:id="rId47"/>
    </p:embeddedFont>
    <p:embeddedFont>
      <p:font typeface="Archivo SemiBold"/>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regular.fntdata"/><Relationship Id="rId42" Type="http://schemas.openxmlformats.org/officeDocument/2006/relationships/font" Target="fonts/Archivo-italic.fntdata"/><Relationship Id="rId41" Type="http://schemas.openxmlformats.org/officeDocument/2006/relationships/font" Target="fonts/Archivo-bold.fntdata"/><Relationship Id="rId44" Type="http://schemas.openxmlformats.org/officeDocument/2006/relationships/font" Target="fonts/InterMedium-regular.fntdata"/><Relationship Id="rId43" Type="http://schemas.openxmlformats.org/officeDocument/2006/relationships/font" Target="fonts/Archivo-boldItalic.fntdata"/><Relationship Id="rId46" Type="http://schemas.openxmlformats.org/officeDocument/2006/relationships/font" Target="fonts/InterMedium-italic.fntdata"/><Relationship Id="rId45" Type="http://schemas.openxmlformats.org/officeDocument/2006/relationships/font" Target="fonts/Inter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chivoSemiBold-regular.fntdata"/><Relationship Id="rId47" Type="http://schemas.openxmlformats.org/officeDocument/2006/relationships/font" Target="fonts/InterMedium-boldItalic.fntdata"/><Relationship Id="rId49" Type="http://schemas.openxmlformats.org/officeDocument/2006/relationships/font" Target="fonts/Archivo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33" Type="http://schemas.openxmlformats.org/officeDocument/2006/relationships/font" Target="fonts/ArchivoExtraBold-boldItalic.fntdata"/><Relationship Id="rId32" Type="http://schemas.openxmlformats.org/officeDocument/2006/relationships/font" Target="fonts/ArchivoExtraBold-bold.fntdata"/><Relationship Id="rId35" Type="http://schemas.openxmlformats.org/officeDocument/2006/relationships/font" Target="fonts/Inter-bold.fntdata"/><Relationship Id="rId34" Type="http://schemas.openxmlformats.org/officeDocument/2006/relationships/font" Target="fonts/Inter-regular.fntdata"/><Relationship Id="rId37" Type="http://schemas.openxmlformats.org/officeDocument/2006/relationships/font" Target="fonts/Inter-boldItalic.fntdata"/><Relationship Id="rId36" Type="http://schemas.openxmlformats.org/officeDocument/2006/relationships/font" Target="fonts/Inter-italic.fntdata"/><Relationship Id="rId39" Type="http://schemas.openxmlformats.org/officeDocument/2006/relationships/font" Target="fonts/InterExtraBold-boldItalic.fntdata"/><Relationship Id="rId38" Type="http://schemas.openxmlformats.org/officeDocument/2006/relationships/font" Target="fonts/InterExtraBo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InterSemiBold-regular.fntdata"/><Relationship Id="rId23" Type="http://schemas.openxmlformats.org/officeDocument/2006/relationships/slide" Target="slides/slide18.xml"/><Relationship Id="rId26" Type="http://schemas.openxmlformats.org/officeDocument/2006/relationships/font" Target="fonts/InterSemiBold-italic.fntdata"/><Relationship Id="rId25" Type="http://schemas.openxmlformats.org/officeDocument/2006/relationships/font" Target="fonts/InterSemiBold-bold.fntdata"/><Relationship Id="rId28" Type="http://schemas.openxmlformats.org/officeDocument/2006/relationships/font" Target="fonts/Roboto-regular.fntdata"/><Relationship Id="rId27" Type="http://schemas.openxmlformats.org/officeDocument/2006/relationships/font" Target="fonts/InterSemiBold-boldItalic.fntdata"/><Relationship Id="rId29" Type="http://schemas.openxmlformats.org/officeDocument/2006/relationships/font" Target="fonts/Roboto-bold.fntdata"/><Relationship Id="rId51" Type="http://schemas.openxmlformats.org/officeDocument/2006/relationships/font" Target="fonts/ArchivoSemiBold-boldItalic.fntdata"/><Relationship Id="rId50" Type="http://schemas.openxmlformats.org/officeDocument/2006/relationships/font" Target="fonts/Archivo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f3cacbf2f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f3cacbf2f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315ce935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7315ce935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71cea4544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71cea4544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1b3858c1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71b3858c1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1f25e71e8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71f25e71e8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1f25e71e8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71f25e71e8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1f25e71e8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71f25e71e8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1d7f13ef3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71d7f13ef3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71d7f13ef3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71d7f13ef3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f3cacbf2f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f3cacbf2f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efef8b2c7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efef8b2c7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17fd63e2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3717fd63e2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1b3858c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1b3858c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1cea4544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1cea4544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71d7f13ef3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71d7f13ef3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71cea4544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71cea4544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1d7f13ef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71d7f13ef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1cea4544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71cea4544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pic>
        <p:nvPicPr>
          <p:cNvPr id="53" name="Google Shape;53;p11"/>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54" name="Google Shape;5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rpo 1">
  <p:cSld name="TITLE_AND_BODY_1">
    <p:spTree>
      <p:nvGrpSpPr>
        <p:cNvPr id="59" name="Shape 59"/>
        <p:cNvGrpSpPr/>
        <p:nvPr/>
      </p:nvGrpSpPr>
      <p:grpSpPr>
        <a:xfrm>
          <a:off x="0" y="0"/>
          <a:ext cx="0" cy="0"/>
          <a:chOff x="0" y="0"/>
          <a:chExt cx="0" cy="0"/>
        </a:xfrm>
      </p:grpSpPr>
      <p:sp>
        <p:nvSpPr>
          <p:cNvPr id="60" name="Google Shape;60;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2" name="Google Shape;6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rpo 2">
  <p:cSld name="TITLE_AND_BODY_2">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2">
            <a:alphaModFix/>
          </a:blip>
          <a:srcRect b="0" l="50157" r="0" t="0"/>
          <a:stretch/>
        </p:blipFill>
        <p:spPr>
          <a:xfrm>
            <a:off x="0" y="-10575"/>
            <a:ext cx="4575701" cy="5164649"/>
          </a:xfrm>
          <a:prstGeom prst="rect">
            <a:avLst/>
          </a:prstGeom>
          <a:noFill/>
          <a:ln>
            <a:noFill/>
          </a:ln>
        </p:spPr>
      </p:pic>
      <p:sp>
        <p:nvSpPr>
          <p:cNvPr id="65" name="Google Shape;65;p14"/>
          <p:cNvSpPr txBox="1"/>
          <p:nvPr>
            <p:ph type="title"/>
          </p:nvPr>
        </p:nvSpPr>
        <p:spPr>
          <a:xfrm>
            <a:off x="311700" y="1347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rpo 3">
  <p:cSld name="TITLE_AND_BODY_3">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b="0" l="50157" r="0" t="0"/>
          <a:stretch/>
        </p:blipFill>
        <p:spPr>
          <a:xfrm>
            <a:off x="0" y="-10575"/>
            <a:ext cx="4575701" cy="5164649"/>
          </a:xfrm>
          <a:prstGeom prst="rect">
            <a:avLst/>
          </a:prstGeom>
          <a:noFill/>
          <a:ln>
            <a:noFill/>
          </a:ln>
        </p:spPr>
      </p:pic>
      <p:sp>
        <p:nvSpPr>
          <p:cNvPr id="69" name="Google Shape;69;p15"/>
          <p:cNvSpPr txBox="1"/>
          <p:nvPr>
            <p:ph type="title"/>
          </p:nvPr>
        </p:nvSpPr>
        <p:spPr>
          <a:xfrm>
            <a:off x="311700" y="1347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20" name="Google Shape;20;p4"/>
          <p:cNvSpPr txBox="1"/>
          <p:nvPr>
            <p:ph type="title"/>
          </p:nvPr>
        </p:nvSpPr>
        <p:spPr>
          <a:xfrm>
            <a:off x="311700" y="1347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92442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pic>
        <p:nvPicPr>
          <p:cNvPr id="24" name="Google Shape;24;p5"/>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25" name="Google Shape;25;p5"/>
          <p:cNvSpPr txBox="1"/>
          <p:nvPr>
            <p:ph type="title"/>
          </p:nvPr>
        </p:nvSpPr>
        <p:spPr>
          <a:xfrm>
            <a:off x="311700" y="2329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pic>
        <p:nvPicPr>
          <p:cNvPr id="30" name="Google Shape;30;p6"/>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31" name="Google Shape;31;p6"/>
          <p:cNvSpPr txBox="1"/>
          <p:nvPr>
            <p:ph type="title"/>
          </p:nvPr>
        </p:nvSpPr>
        <p:spPr>
          <a:xfrm>
            <a:off x="311700" y="23297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35" name="Google Shape;35;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pic>
        <p:nvPicPr>
          <p:cNvPr id="39" name="Google Shape;39;p8"/>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18000" y="-10575"/>
            <a:ext cx="9180000" cy="5164655"/>
          </a:xfrm>
          <a:prstGeom prst="rect">
            <a:avLst/>
          </a:prstGeom>
          <a:noFill/>
          <a:ln>
            <a:noFill/>
          </a:ln>
        </p:spPr>
      </p:pic>
      <p:sp>
        <p:nvSpPr>
          <p:cNvPr id="50" name="Google Shape;5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3297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1pPr>
            <a:lvl2pPr lvl="1">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2pPr>
            <a:lvl3pPr lvl="2">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3pPr>
            <a:lvl4pPr lvl="3">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4pPr>
            <a:lvl5pPr lvl="4">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5pPr>
            <a:lvl6pPr lvl="5">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6pPr>
            <a:lvl7pPr lvl="6">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7pPr>
            <a:lvl8pPr lvl="7">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8pPr>
            <a:lvl9pPr lvl="8">
              <a:spcBef>
                <a:spcPts val="0"/>
              </a:spcBef>
              <a:spcAft>
                <a:spcPts val="0"/>
              </a:spcAft>
              <a:buClr>
                <a:schemeClr val="dk1"/>
              </a:buClr>
              <a:buSzPts val="2800"/>
              <a:buFont typeface="Archivo ExtraBold"/>
              <a:buNone/>
              <a:defRPr sz="2800">
                <a:solidFill>
                  <a:schemeClr val="dk1"/>
                </a:solidFill>
                <a:latin typeface="Archivo ExtraBold"/>
                <a:ea typeface="Archivo ExtraBold"/>
                <a:cs typeface="Archivo ExtraBold"/>
                <a:sym typeface="Archivo ExtraBold"/>
              </a:defRPr>
            </a:lvl9pPr>
          </a:lstStyle>
          <a:p/>
        </p:txBody>
      </p:sp>
      <p:sp>
        <p:nvSpPr>
          <p:cNvPr id="7" name="Google Shape;7;p1"/>
          <p:cNvSpPr txBox="1"/>
          <p:nvPr>
            <p:ph idx="1" type="body"/>
          </p:nvPr>
        </p:nvSpPr>
        <p:spPr>
          <a:xfrm>
            <a:off x="311700" y="92442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1D1D1B"/>
              </a:buClr>
              <a:buSzPts val="1800"/>
              <a:buFont typeface="Inter"/>
              <a:buChar char="●"/>
              <a:defRPr sz="1800">
                <a:solidFill>
                  <a:srgbClr val="1D1D1B"/>
                </a:solidFill>
                <a:latin typeface="Inter"/>
                <a:ea typeface="Inter"/>
                <a:cs typeface="Inter"/>
                <a:sym typeface="Inter"/>
              </a:defRPr>
            </a:lvl1pPr>
            <a:lvl2pPr indent="-317500" lvl="1" marL="9144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2pPr>
            <a:lvl3pPr indent="-317500" lvl="2" marL="13716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3pPr>
            <a:lvl4pPr indent="-317500" lvl="3" marL="18288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4pPr>
            <a:lvl5pPr indent="-317500" lvl="4" marL="22860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5pPr>
            <a:lvl6pPr indent="-317500" lvl="5" marL="27432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6pPr>
            <a:lvl7pPr indent="-317500" lvl="6" marL="32004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7pPr>
            <a:lvl8pPr indent="-317500" lvl="7" marL="36576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8pPr>
            <a:lvl9pPr indent="-317500" lvl="8" marL="4114800">
              <a:lnSpc>
                <a:spcPct val="115000"/>
              </a:lnSpc>
              <a:spcBef>
                <a:spcPts val="0"/>
              </a:spcBef>
              <a:spcAft>
                <a:spcPts val="0"/>
              </a:spcAft>
              <a:buClr>
                <a:srgbClr val="1D1D1B"/>
              </a:buClr>
              <a:buSzPts val="1400"/>
              <a:buFont typeface="Inter"/>
              <a:buChar char="■"/>
              <a:defRPr>
                <a:solidFill>
                  <a:srgbClr val="1D1D1B"/>
                </a:solidFill>
                <a:latin typeface="Inter"/>
                <a:ea typeface="Inter"/>
                <a:cs typeface="Inter"/>
                <a:sym typeface="Inte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marketanalysis.com.br/na-midia/greenwashing-no-brasil-um-estudo-sobre-as-alegacoes-ambientais-nos-produtos-2024/" TargetMode="External"/><Relationship Id="rId4" Type="http://schemas.openxmlformats.org/officeDocument/2006/relationships/image" Target="../media/image19.png"/><Relationship Id="rId5" Type="http://schemas.openxmlformats.org/officeDocument/2006/relationships/hyperlink" Target="https://apublica.org/2023/03/mais-de-340-empresas-com-certificado-de-sustentabilidade-sao-acusadas-de-crimes-ambientai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hyperlink" Target="https://marketanalysis.com.br/na-midia/greenwashing-no-brasil-um-estudo-sobre-as-alegacoes-ambientais-nos-produtos-202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36000" y="-21375"/>
            <a:ext cx="9216000" cy="51862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B98B"/>
        </a:solidFill>
      </p:bgPr>
    </p:bg>
    <p:spTree>
      <p:nvGrpSpPr>
        <p:cNvPr id="191" name="Shape 191"/>
        <p:cNvGrpSpPr/>
        <p:nvPr/>
      </p:nvGrpSpPr>
      <p:grpSpPr>
        <a:xfrm>
          <a:off x="0" y="0"/>
          <a:ext cx="0" cy="0"/>
          <a:chOff x="0" y="0"/>
          <a:chExt cx="0" cy="0"/>
        </a:xfrm>
      </p:grpSpPr>
      <p:sp>
        <p:nvSpPr>
          <p:cNvPr id="192" name="Google Shape;192;p25"/>
          <p:cNvSpPr txBox="1"/>
          <p:nvPr/>
        </p:nvSpPr>
        <p:spPr>
          <a:xfrm>
            <a:off x="253775" y="299150"/>
            <a:ext cx="6340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700">
                <a:solidFill>
                  <a:schemeClr val="dk1"/>
                </a:solidFill>
                <a:latin typeface="Archivo ExtraBold"/>
                <a:ea typeface="Archivo ExtraBold"/>
                <a:cs typeface="Archivo ExtraBold"/>
                <a:sym typeface="Archivo ExtraBold"/>
              </a:rPr>
              <a:t>Decisão da Corte Interamericana na </a:t>
            </a:r>
            <a:r>
              <a:rPr lang="pt-BR" sz="2700">
                <a:solidFill>
                  <a:srgbClr val="FFE700"/>
                </a:solidFill>
                <a:latin typeface="Archivo ExtraBold"/>
                <a:ea typeface="Archivo ExtraBold"/>
                <a:cs typeface="Archivo ExtraBold"/>
                <a:sym typeface="Archivo ExtraBold"/>
              </a:rPr>
              <a:t>OC-32/25</a:t>
            </a:r>
            <a:endParaRPr sz="2800">
              <a:solidFill>
                <a:srgbClr val="FFE700"/>
              </a:solidFill>
              <a:latin typeface="Archivo ExtraBold"/>
              <a:ea typeface="Archivo ExtraBold"/>
              <a:cs typeface="Archivo ExtraBold"/>
              <a:sym typeface="Archivo ExtraBold"/>
            </a:endParaRPr>
          </a:p>
        </p:txBody>
      </p:sp>
      <p:sp>
        <p:nvSpPr>
          <p:cNvPr id="193" name="Google Shape;193;p25"/>
          <p:cNvSpPr txBox="1"/>
          <p:nvPr/>
        </p:nvSpPr>
        <p:spPr>
          <a:xfrm>
            <a:off x="202075" y="1522675"/>
            <a:ext cx="4212900" cy="32016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Clr>
                <a:srgbClr val="FFE700"/>
              </a:buClr>
              <a:buSzPts val="1400"/>
              <a:buFont typeface="Inter"/>
              <a:buChar char="●"/>
            </a:pPr>
            <a:r>
              <a:rPr lang="pt-BR">
                <a:solidFill>
                  <a:schemeClr val="lt1"/>
                </a:solidFill>
                <a:latin typeface="Inter"/>
                <a:ea typeface="Inter"/>
                <a:cs typeface="Inter"/>
                <a:sym typeface="Inter"/>
              </a:rPr>
              <a:t>Pedido de</a:t>
            </a:r>
            <a:r>
              <a:rPr b="1" lang="pt-BR">
                <a:solidFill>
                  <a:schemeClr val="lt1"/>
                </a:solidFill>
                <a:latin typeface="Inter"/>
                <a:ea typeface="Inter"/>
                <a:cs typeface="Inter"/>
                <a:sym typeface="Inter"/>
              </a:rPr>
              <a:t> parecer consultivo</a:t>
            </a:r>
            <a:r>
              <a:rPr lang="pt-BR">
                <a:solidFill>
                  <a:schemeClr val="lt1"/>
                </a:solidFill>
                <a:latin typeface="Inter"/>
                <a:ea typeface="Inter"/>
                <a:cs typeface="Inter"/>
                <a:sym typeface="Inter"/>
              </a:rPr>
              <a:t> apresentado pelo</a:t>
            </a:r>
            <a:r>
              <a:rPr b="1" lang="pt-BR">
                <a:solidFill>
                  <a:srgbClr val="FFE700"/>
                </a:solidFill>
                <a:latin typeface="Inter"/>
                <a:ea typeface="Inter"/>
                <a:cs typeface="Inter"/>
                <a:sym typeface="Inter"/>
              </a:rPr>
              <a:t> Chile</a:t>
            </a:r>
            <a:r>
              <a:rPr lang="pt-BR">
                <a:solidFill>
                  <a:srgbClr val="FFE700"/>
                </a:solidFill>
                <a:latin typeface="Inter"/>
                <a:ea typeface="Inter"/>
                <a:cs typeface="Inter"/>
                <a:sym typeface="Inter"/>
              </a:rPr>
              <a:t> </a:t>
            </a:r>
            <a:r>
              <a:rPr lang="pt-BR">
                <a:solidFill>
                  <a:schemeClr val="lt1"/>
                </a:solidFill>
                <a:latin typeface="Inter"/>
                <a:ea typeface="Inter"/>
                <a:cs typeface="Inter"/>
                <a:sym typeface="Inter"/>
              </a:rPr>
              <a:t>e a</a:t>
            </a:r>
            <a:r>
              <a:rPr lang="pt-BR">
                <a:solidFill>
                  <a:srgbClr val="FFE700"/>
                </a:solidFill>
                <a:latin typeface="Inter"/>
                <a:ea typeface="Inter"/>
                <a:cs typeface="Inter"/>
                <a:sym typeface="Inter"/>
              </a:rPr>
              <a:t> </a:t>
            </a:r>
            <a:r>
              <a:rPr b="1" lang="pt-BR">
                <a:solidFill>
                  <a:srgbClr val="FFE700"/>
                </a:solidFill>
                <a:latin typeface="Inter"/>
                <a:ea typeface="Inter"/>
                <a:cs typeface="Inter"/>
                <a:sym typeface="Inter"/>
              </a:rPr>
              <a:t>Colômbia</a:t>
            </a:r>
            <a:endParaRPr b="1">
              <a:solidFill>
                <a:srgbClr val="FFE700"/>
              </a:solidFill>
              <a:latin typeface="Inter"/>
              <a:ea typeface="Inter"/>
              <a:cs typeface="Inter"/>
              <a:sym typeface="Inter"/>
            </a:endParaRPr>
          </a:p>
          <a:p>
            <a:pPr indent="0" lvl="0" marL="457200" rtl="0" algn="just">
              <a:spcBef>
                <a:spcPts val="0"/>
              </a:spcBef>
              <a:spcAft>
                <a:spcPts val="0"/>
              </a:spcAft>
              <a:buNone/>
            </a:pPr>
            <a:r>
              <a:t/>
            </a:r>
            <a:endParaRPr b="1">
              <a:solidFill>
                <a:srgbClr val="FFE700"/>
              </a:solidFill>
              <a:latin typeface="Inter"/>
              <a:ea typeface="Inter"/>
              <a:cs typeface="Inter"/>
              <a:sym typeface="Inter"/>
            </a:endParaRPr>
          </a:p>
          <a:p>
            <a:pPr indent="-317500" lvl="0" marL="457200" rtl="0" algn="just">
              <a:spcBef>
                <a:spcPts val="0"/>
              </a:spcBef>
              <a:spcAft>
                <a:spcPts val="0"/>
              </a:spcAft>
              <a:buClr>
                <a:srgbClr val="FFE700"/>
              </a:buClr>
              <a:buSzPts val="1400"/>
              <a:buFont typeface="Inter"/>
              <a:buChar char="●"/>
            </a:pPr>
            <a:r>
              <a:rPr b="1" lang="pt-BR">
                <a:solidFill>
                  <a:srgbClr val="FFE700"/>
                </a:solidFill>
                <a:latin typeface="Inter"/>
                <a:ea typeface="Inter"/>
                <a:cs typeface="Inter"/>
                <a:sym typeface="Inter"/>
              </a:rPr>
              <a:t>Emergência Climática e Direitos Humanos</a:t>
            </a:r>
            <a:r>
              <a:rPr b="1" lang="pt-BR">
                <a:solidFill>
                  <a:schemeClr val="lt1"/>
                </a:solidFill>
                <a:latin typeface="Inter"/>
                <a:ea typeface="Inter"/>
                <a:cs typeface="Inter"/>
                <a:sym typeface="Inter"/>
              </a:rPr>
              <a:t>:</a:t>
            </a:r>
            <a:r>
              <a:rPr lang="pt-BR">
                <a:solidFill>
                  <a:schemeClr val="lt1"/>
                </a:solidFill>
                <a:latin typeface="Inter"/>
                <a:ea typeface="Inter"/>
                <a:cs typeface="Inter"/>
                <a:sym typeface="Inter"/>
              </a:rPr>
              <a:t> a </a:t>
            </a:r>
            <a:r>
              <a:rPr lang="pt-BR">
                <a:solidFill>
                  <a:schemeClr val="lt1"/>
                </a:solidFill>
                <a:latin typeface="Inter"/>
                <a:ea typeface="Inter"/>
                <a:cs typeface="Inter"/>
                <a:sym typeface="Inter"/>
              </a:rPr>
              <a:t>Corte Interamericana de Direitos Humanos, além de afirmar que os países têm obrigação de responder à emergência climática, reconheceu que </a:t>
            </a:r>
            <a:r>
              <a:rPr b="1" lang="pt-BR">
                <a:solidFill>
                  <a:srgbClr val="FFE700"/>
                </a:solidFill>
                <a:latin typeface="Inter"/>
                <a:ea typeface="Inter"/>
                <a:cs typeface="Inter"/>
                <a:sym typeface="Inter"/>
              </a:rPr>
              <a:t>o acesso à informação ambiental é um direito </a:t>
            </a:r>
            <a:r>
              <a:rPr b="1" lang="pt-BR">
                <a:solidFill>
                  <a:srgbClr val="FFE700"/>
                </a:solidFill>
                <a:latin typeface="Inter"/>
                <a:ea typeface="Inter"/>
                <a:cs typeface="Inter"/>
                <a:sym typeface="Inter"/>
              </a:rPr>
              <a:t>essencial</a:t>
            </a:r>
            <a:r>
              <a:rPr lang="pt-BR">
                <a:solidFill>
                  <a:schemeClr val="lt1"/>
                </a:solidFill>
                <a:latin typeface="Inter"/>
                <a:ea typeface="Inter"/>
                <a:cs typeface="Inter"/>
                <a:sym typeface="Inter"/>
              </a:rPr>
              <a:t>. </a:t>
            </a:r>
            <a:r>
              <a:rPr lang="pt-BR">
                <a:solidFill>
                  <a:schemeClr val="lt1"/>
                </a:solidFill>
                <a:latin typeface="Inter"/>
                <a:ea typeface="Inter"/>
                <a:cs typeface="Inter"/>
                <a:sym typeface="Inter"/>
              </a:rPr>
              <a:t>Portanto, os </a:t>
            </a:r>
            <a:r>
              <a:rPr b="1" lang="pt-BR">
                <a:solidFill>
                  <a:schemeClr val="lt1"/>
                </a:solidFill>
                <a:latin typeface="Inter"/>
                <a:ea typeface="Inter"/>
                <a:cs typeface="Inter"/>
                <a:sym typeface="Inter"/>
              </a:rPr>
              <a:t>Estados devem prevenir e combater a desinformação climática</a:t>
            </a:r>
            <a:r>
              <a:rPr lang="pt-BR">
                <a:solidFill>
                  <a:schemeClr val="lt1"/>
                </a:solidFill>
                <a:latin typeface="Inter"/>
                <a:ea typeface="Inter"/>
                <a:cs typeface="Inter"/>
                <a:sym typeface="Inter"/>
              </a:rPr>
              <a:t>, pois essa prática pode contribuir para violação de direitos fundamentais. </a:t>
            </a:r>
            <a:endParaRPr>
              <a:solidFill>
                <a:schemeClr val="lt1"/>
              </a:solidFill>
              <a:latin typeface="Inter"/>
              <a:ea typeface="Inter"/>
              <a:cs typeface="Inter"/>
              <a:sym typeface="Inter"/>
            </a:endParaRPr>
          </a:p>
        </p:txBody>
      </p:sp>
      <p:sp>
        <p:nvSpPr>
          <p:cNvPr id="194" name="Google Shape;194;p25"/>
          <p:cNvSpPr txBox="1"/>
          <p:nvPr/>
        </p:nvSpPr>
        <p:spPr>
          <a:xfrm>
            <a:off x="4848625" y="1522675"/>
            <a:ext cx="3945900" cy="19086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Clr>
                <a:srgbClr val="FFE700"/>
              </a:buClr>
              <a:buSzPts val="1400"/>
              <a:buFont typeface="Inter"/>
              <a:buChar char="●"/>
            </a:pPr>
            <a:r>
              <a:rPr b="1" lang="pt-BR">
                <a:solidFill>
                  <a:srgbClr val="FFE700"/>
                </a:solidFill>
                <a:latin typeface="Inter"/>
                <a:ea typeface="Inter"/>
                <a:cs typeface="Inter"/>
                <a:sym typeface="Inter"/>
              </a:rPr>
              <a:t>Enfrentamento do greenwashing</a:t>
            </a:r>
            <a:r>
              <a:rPr lang="pt-BR">
                <a:solidFill>
                  <a:schemeClr val="lt1"/>
                </a:solidFill>
                <a:latin typeface="Inter"/>
                <a:ea typeface="Inter"/>
                <a:cs typeface="Inter"/>
                <a:sym typeface="Inter"/>
              </a:rPr>
              <a:t>: a Corte destacou que a </a:t>
            </a:r>
            <a:r>
              <a:rPr b="1" lang="pt-BR">
                <a:solidFill>
                  <a:schemeClr val="lt1"/>
                </a:solidFill>
                <a:latin typeface="Inter"/>
                <a:ea typeface="Inter"/>
                <a:cs typeface="Inter"/>
                <a:sym typeface="Inter"/>
              </a:rPr>
              <a:t>falta de transparência  </a:t>
            </a:r>
            <a:r>
              <a:rPr lang="pt-BR">
                <a:solidFill>
                  <a:schemeClr val="lt1"/>
                </a:solidFill>
                <a:latin typeface="Inter"/>
                <a:ea typeface="Inter"/>
                <a:cs typeface="Inter"/>
                <a:sym typeface="Inter"/>
              </a:rPr>
              <a:t>empresarial e a </a:t>
            </a:r>
            <a:r>
              <a:rPr b="1" lang="pt-BR">
                <a:solidFill>
                  <a:schemeClr val="lt1"/>
                </a:solidFill>
                <a:latin typeface="Inter"/>
                <a:ea typeface="Inter"/>
                <a:cs typeface="Inter"/>
                <a:sym typeface="Inter"/>
              </a:rPr>
              <a:t>divulgação enganosa</a:t>
            </a:r>
            <a:r>
              <a:rPr lang="pt-BR">
                <a:solidFill>
                  <a:schemeClr val="lt1"/>
                </a:solidFill>
                <a:latin typeface="Inter"/>
                <a:ea typeface="Inter"/>
                <a:cs typeface="Inter"/>
                <a:sym typeface="Inter"/>
              </a:rPr>
              <a:t> de ações climáticas podem violar direitos, logo, os </a:t>
            </a:r>
            <a:r>
              <a:rPr b="1" lang="pt-BR">
                <a:solidFill>
                  <a:srgbClr val="FFE700"/>
                </a:solidFill>
                <a:latin typeface="Inter"/>
                <a:ea typeface="Inter"/>
                <a:cs typeface="Inter"/>
                <a:sym typeface="Inter"/>
              </a:rPr>
              <a:t>Estados têm o dever de regular e fiscalizar atividades empresariais com impacto ambiental</a:t>
            </a:r>
            <a:r>
              <a:rPr lang="pt-BR">
                <a:solidFill>
                  <a:schemeClr val="lt1"/>
                </a:solidFill>
                <a:latin typeface="Inter"/>
                <a:ea typeface="Inter"/>
                <a:cs typeface="Inter"/>
                <a:sym typeface="Inter"/>
              </a:rPr>
              <a:t>.</a:t>
            </a:r>
            <a:endParaRPr>
              <a:solidFill>
                <a:schemeClr val="lt1"/>
              </a:solidFill>
              <a:latin typeface="Inter"/>
              <a:ea typeface="Inter"/>
              <a:cs typeface="Inter"/>
              <a:sym typeface="Inter"/>
            </a:endParaRPr>
          </a:p>
        </p:txBody>
      </p:sp>
      <p:pic>
        <p:nvPicPr>
          <p:cNvPr id="195" name="Google Shape;195;p25"/>
          <p:cNvPicPr preferRelativeResize="0"/>
          <p:nvPr/>
        </p:nvPicPr>
        <p:blipFill>
          <a:blip r:embed="rId3">
            <a:alphaModFix/>
          </a:blip>
          <a:stretch>
            <a:fillRect/>
          </a:stretch>
        </p:blipFill>
        <p:spPr>
          <a:xfrm>
            <a:off x="7299063" y="3190725"/>
            <a:ext cx="1267100" cy="1339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26"/>
          <p:cNvGrpSpPr/>
          <p:nvPr/>
        </p:nvGrpSpPr>
        <p:grpSpPr>
          <a:xfrm>
            <a:off x="-1258900" y="0"/>
            <a:ext cx="5830900" cy="5143500"/>
            <a:chOff x="-1258900" y="0"/>
            <a:chExt cx="5830900" cy="5143500"/>
          </a:xfrm>
        </p:grpSpPr>
        <p:sp>
          <p:nvSpPr>
            <p:cNvPr id="201" name="Google Shape;201;p26"/>
            <p:cNvSpPr/>
            <p:nvPr/>
          </p:nvSpPr>
          <p:spPr>
            <a:xfrm>
              <a:off x="0" y="0"/>
              <a:ext cx="4572000" cy="5143500"/>
            </a:xfrm>
            <a:prstGeom prst="rect">
              <a:avLst/>
            </a:prstGeom>
            <a:solidFill>
              <a:srgbClr val="61B9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00"/>
                </a:highlight>
                <a:latin typeface="Inter"/>
                <a:ea typeface="Inter"/>
                <a:cs typeface="Inter"/>
                <a:sym typeface="Inter"/>
              </a:endParaRPr>
            </a:p>
          </p:txBody>
        </p:sp>
        <p:sp>
          <p:nvSpPr>
            <p:cNvPr id="202" name="Google Shape;202;p26"/>
            <p:cNvSpPr/>
            <p:nvPr/>
          </p:nvSpPr>
          <p:spPr>
            <a:xfrm rot="5400000">
              <a:off x="-543525" y="488675"/>
              <a:ext cx="5099250" cy="4166150"/>
            </a:xfrm>
            <a:prstGeom prst="flowChartExtract">
              <a:avLst/>
            </a:prstGeom>
            <a:solidFill>
              <a:srgbClr val="FFE7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03" name="Google Shape;203;p26"/>
            <p:cNvSpPr/>
            <p:nvPr/>
          </p:nvSpPr>
          <p:spPr>
            <a:xfrm>
              <a:off x="-1258900" y="1400400"/>
              <a:ext cx="2443800" cy="2342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grpSp>
      <p:sp>
        <p:nvSpPr>
          <p:cNvPr id="204" name="Google Shape;204;p26"/>
          <p:cNvSpPr txBox="1"/>
          <p:nvPr/>
        </p:nvSpPr>
        <p:spPr>
          <a:xfrm>
            <a:off x="4725450" y="940200"/>
            <a:ext cx="42333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4000">
                <a:solidFill>
                  <a:schemeClr val="dk1"/>
                </a:solidFill>
                <a:latin typeface="Archivo ExtraBold"/>
                <a:ea typeface="Archivo ExtraBold"/>
                <a:cs typeface="Archivo ExtraBold"/>
                <a:sym typeface="Archivo ExtraBold"/>
              </a:rPr>
              <a:t>Como o Brasil pode se</a:t>
            </a:r>
            <a:endParaRPr sz="4000">
              <a:solidFill>
                <a:schemeClr val="dk1"/>
              </a:solidFill>
              <a:latin typeface="Archivo ExtraBold"/>
              <a:ea typeface="Archivo ExtraBold"/>
              <a:cs typeface="Archivo ExtraBold"/>
              <a:sym typeface="Archivo ExtraBold"/>
            </a:endParaRPr>
          </a:p>
          <a:p>
            <a:pPr indent="0" lvl="0" marL="0" rtl="0" algn="l">
              <a:spcBef>
                <a:spcPts val="0"/>
              </a:spcBef>
              <a:spcAft>
                <a:spcPts val="0"/>
              </a:spcAft>
              <a:buNone/>
            </a:pPr>
            <a:r>
              <a:rPr lang="pt-BR" sz="4000">
                <a:solidFill>
                  <a:schemeClr val="dk1"/>
                </a:solidFill>
                <a:latin typeface="Archivo ExtraBold"/>
                <a:ea typeface="Archivo ExtraBold"/>
                <a:cs typeface="Archivo ExtraBold"/>
                <a:sym typeface="Archivo ExtraBold"/>
              </a:rPr>
              <a:t>posicionar no </a:t>
            </a:r>
            <a:endParaRPr sz="4000">
              <a:latin typeface="Archivo ExtraBold"/>
              <a:ea typeface="Archivo ExtraBold"/>
              <a:cs typeface="Archivo ExtraBold"/>
              <a:sym typeface="Archivo ExtraBold"/>
            </a:endParaRPr>
          </a:p>
          <a:p>
            <a:pPr indent="0" lvl="0" marL="0" rtl="0" algn="l">
              <a:spcBef>
                <a:spcPts val="0"/>
              </a:spcBef>
              <a:spcAft>
                <a:spcPts val="0"/>
              </a:spcAft>
              <a:buNone/>
            </a:pPr>
            <a:r>
              <a:rPr lang="pt-BR" sz="4000">
                <a:solidFill>
                  <a:schemeClr val="dk1"/>
                </a:solidFill>
                <a:latin typeface="Archivo ExtraBold"/>
                <a:ea typeface="Archivo ExtraBold"/>
                <a:cs typeface="Archivo ExtraBold"/>
                <a:sym typeface="Archivo ExtraBold"/>
              </a:rPr>
              <a:t>combate  ao </a:t>
            </a:r>
            <a:r>
              <a:rPr lang="pt-BR" sz="4000">
                <a:solidFill>
                  <a:srgbClr val="61B98B"/>
                </a:solidFill>
                <a:latin typeface="Archivo ExtraBold"/>
                <a:ea typeface="Archivo ExtraBold"/>
                <a:cs typeface="Archivo ExtraBold"/>
                <a:sym typeface="Archivo ExtraBold"/>
              </a:rPr>
              <a:t>Greenwashing</a:t>
            </a:r>
            <a:r>
              <a:rPr lang="pt-BR" sz="4000">
                <a:solidFill>
                  <a:schemeClr val="dk1"/>
                </a:solidFill>
                <a:latin typeface="Archivo ExtraBold"/>
                <a:ea typeface="Archivo ExtraBold"/>
                <a:cs typeface="Archivo ExtraBold"/>
                <a:sym typeface="Archivo ExtraBold"/>
              </a:rPr>
              <a:t>?</a:t>
            </a:r>
            <a:endParaRPr sz="4000">
              <a:solidFill>
                <a:schemeClr val="dk1"/>
              </a:solidFill>
              <a:latin typeface="Archivo ExtraBold"/>
              <a:ea typeface="Archivo ExtraBold"/>
              <a:cs typeface="Archivo ExtraBold"/>
              <a:sym typeface="Archivo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7"/>
          <p:cNvSpPr txBox="1"/>
          <p:nvPr/>
        </p:nvSpPr>
        <p:spPr>
          <a:xfrm>
            <a:off x="235200" y="344175"/>
            <a:ext cx="4695000" cy="146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400">
                <a:solidFill>
                  <a:schemeClr val="dk1"/>
                </a:solidFill>
                <a:latin typeface="Archivo ExtraBold"/>
                <a:ea typeface="Archivo ExtraBold"/>
                <a:cs typeface="Archivo ExtraBold"/>
                <a:sym typeface="Archivo ExtraBold"/>
              </a:rPr>
              <a:t>Definindo o</a:t>
            </a:r>
            <a:endParaRPr sz="3400">
              <a:solidFill>
                <a:schemeClr val="dk1"/>
              </a:solidFill>
              <a:latin typeface="Archivo ExtraBold"/>
              <a:ea typeface="Archivo ExtraBold"/>
              <a:cs typeface="Archivo ExtraBold"/>
              <a:sym typeface="Archivo ExtraBold"/>
            </a:endParaRPr>
          </a:p>
          <a:p>
            <a:pPr indent="0" lvl="0" marL="0" rtl="0" algn="l">
              <a:spcBef>
                <a:spcPts val="0"/>
              </a:spcBef>
              <a:spcAft>
                <a:spcPts val="0"/>
              </a:spcAft>
              <a:buNone/>
            </a:pPr>
            <a:r>
              <a:rPr lang="pt-BR" sz="4100">
                <a:solidFill>
                  <a:srgbClr val="61B98B"/>
                </a:solidFill>
                <a:latin typeface="Archivo ExtraBold"/>
                <a:ea typeface="Archivo ExtraBold"/>
                <a:cs typeface="Archivo ExtraBold"/>
                <a:sym typeface="Archivo ExtraBold"/>
              </a:rPr>
              <a:t>Greenwashing</a:t>
            </a:r>
            <a:endParaRPr sz="4100">
              <a:solidFill>
                <a:srgbClr val="61B98B"/>
              </a:solidFill>
              <a:latin typeface="Archivo ExtraBold"/>
              <a:ea typeface="Archivo ExtraBold"/>
              <a:cs typeface="Archivo ExtraBold"/>
              <a:sym typeface="Archivo ExtraBold"/>
            </a:endParaRPr>
          </a:p>
          <a:p>
            <a:pPr indent="0" lvl="0" marL="0" rtl="0" algn="l">
              <a:spcBef>
                <a:spcPts val="0"/>
              </a:spcBef>
              <a:spcAft>
                <a:spcPts val="0"/>
              </a:spcAft>
              <a:buNone/>
            </a:pPr>
            <a:r>
              <a:t/>
            </a:r>
            <a:endParaRPr i="1" sz="800">
              <a:solidFill>
                <a:schemeClr val="dk1"/>
              </a:solidFill>
              <a:latin typeface="Inter"/>
              <a:ea typeface="Inter"/>
              <a:cs typeface="Inter"/>
              <a:sym typeface="Inter"/>
            </a:endParaRPr>
          </a:p>
        </p:txBody>
      </p:sp>
      <p:sp>
        <p:nvSpPr>
          <p:cNvPr id="210" name="Google Shape;210;p27"/>
          <p:cNvSpPr/>
          <p:nvPr/>
        </p:nvSpPr>
        <p:spPr>
          <a:xfrm>
            <a:off x="0" y="1876950"/>
            <a:ext cx="9144000" cy="3266700"/>
          </a:xfrm>
          <a:prstGeom prst="rect">
            <a:avLst/>
          </a:prstGeom>
          <a:solidFill>
            <a:srgbClr val="61B9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00"/>
              </a:highlight>
              <a:latin typeface="Inter"/>
              <a:ea typeface="Inter"/>
              <a:cs typeface="Inter"/>
              <a:sym typeface="Inter"/>
            </a:endParaRPr>
          </a:p>
        </p:txBody>
      </p:sp>
      <p:sp>
        <p:nvSpPr>
          <p:cNvPr id="211" name="Google Shape;211;p27"/>
          <p:cNvSpPr txBox="1"/>
          <p:nvPr/>
        </p:nvSpPr>
        <p:spPr>
          <a:xfrm>
            <a:off x="296250" y="2061200"/>
            <a:ext cx="8551500" cy="2678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800">
                <a:solidFill>
                  <a:schemeClr val="lt1"/>
                </a:solidFill>
                <a:latin typeface="Inter"/>
                <a:ea typeface="Inter"/>
                <a:cs typeface="Inter"/>
                <a:sym typeface="Inter"/>
              </a:rPr>
              <a:t>Greenwashing (ou </a:t>
            </a:r>
            <a:r>
              <a:rPr b="1" lang="pt-BR" sz="1800">
                <a:solidFill>
                  <a:schemeClr val="lt1"/>
                </a:solidFill>
                <a:latin typeface="Inter"/>
                <a:ea typeface="Inter"/>
                <a:cs typeface="Inter"/>
                <a:sym typeface="Inter"/>
              </a:rPr>
              <a:t>maquiagem verde</a:t>
            </a:r>
            <a:r>
              <a:rPr lang="pt-BR" sz="1800">
                <a:solidFill>
                  <a:schemeClr val="lt1"/>
                </a:solidFill>
                <a:latin typeface="Inter"/>
                <a:ea typeface="Inter"/>
                <a:cs typeface="Inter"/>
                <a:sym typeface="Inter"/>
              </a:rPr>
              <a:t>) é  toda prática ou afirmação socioambiental enganosa ou abusiva, que, por meio de referências verbais ou não-verbais destaque benefícios, melhorias, aperfeiçoamentos, ou quaisquer características com o objetivo de induzir a pessoa consumidora a acreditar em efeitos positivos ou não negativos ao meio ambiente, como consequência do consumo de determinados bens e serviços.</a:t>
            </a:r>
            <a:endParaRPr sz="1800">
              <a:solidFill>
                <a:schemeClr val="lt1"/>
              </a:solidFill>
              <a:latin typeface="Inter"/>
              <a:ea typeface="Inter"/>
              <a:cs typeface="Inter"/>
              <a:sym typeface="Inter"/>
            </a:endParaRPr>
          </a:p>
          <a:p>
            <a:pPr indent="0" lvl="0" marL="0" rtl="0" algn="just">
              <a:spcBef>
                <a:spcPts val="0"/>
              </a:spcBef>
              <a:spcAft>
                <a:spcPts val="0"/>
              </a:spcAft>
              <a:buNone/>
            </a:pPr>
            <a:r>
              <a:t/>
            </a:r>
            <a:endParaRPr sz="1800">
              <a:solidFill>
                <a:schemeClr val="lt1"/>
              </a:solidFill>
              <a:latin typeface="Inter"/>
              <a:ea typeface="Inter"/>
              <a:cs typeface="Inter"/>
              <a:sym typeface="Inter"/>
            </a:endParaRPr>
          </a:p>
          <a:p>
            <a:pPr indent="-342900" lvl="0" marL="457200" rtl="0" algn="just">
              <a:spcBef>
                <a:spcPts val="0"/>
              </a:spcBef>
              <a:spcAft>
                <a:spcPts val="0"/>
              </a:spcAft>
              <a:buClr>
                <a:schemeClr val="lt1"/>
              </a:buClr>
              <a:buSzPts val="1800"/>
              <a:buFont typeface="Inter"/>
              <a:buChar char="➔"/>
            </a:pPr>
            <a:r>
              <a:rPr lang="pt-BR" sz="1800">
                <a:solidFill>
                  <a:schemeClr val="lt1"/>
                </a:solidFill>
                <a:latin typeface="Inter"/>
                <a:ea typeface="Inter"/>
                <a:cs typeface="Inter"/>
                <a:sym typeface="Inter"/>
              </a:rPr>
              <a:t>A definição de greenwashing abrange todas as atividades da cadeia produtiva de fornecimento de bens e serviços.</a:t>
            </a:r>
            <a:endParaRPr sz="1800">
              <a:solidFill>
                <a:schemeClr val="lt1"/>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28"/>
          <p:cNvSpPr txBox="1"/>
          <p:nvPr/>
        </p:nvSpPr>
        <p:spPr>
          <a:xfrm>
            <a:off x="253775" y="299150"/>
            <a:ext cx="634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800">
                <a:solidFill>
                  <a:schemeClr val="dk1"/>
                </a:solidFill>
                <a:latin typeface="Archivo ExtraBold"/>
                <a:ea typeface="Archivo ExtraBold"/>
                <a:cs typeface="Archivo ExtraBold"/>
                <a:sym typeface="Archivo ExtraBold"/>
              </a:rPr>
              <a:t>Principais pontos do </a:t>
            </a:r>
            <a:r>
              <a:rPr lang="pt-BR" sz="2800">
                <a:solidFill>
                  <a:srgbClr val="61B98B"/>
                </a:solidFill>
                <a:latin typeface="Archivo ExtraBold"/>
                <a:ea typeface="Archivo ExtraBold"/>
                <a:cs typeface="Archivo ExtraBold"/>
                <a:sym typeface="Archivo ExtraBold"/>
              </a:rPr>
              <a:t>PL 1008/2025</a:t>
            </a:r>
            <a:endParaRPr sz="2800">
              <a:solidFill>
                <a:srgbClr val="61B98B"/>
              </a:solidFill>
              <a:latin typeface="Archivo ExtraBold"/>
              <a:ea typeface="Archivo ExtraBold"/>
              <a:cs typeface="Archivo ExtraBold"/>
              <a:sym typeface="Archivo ExtraBold"/>
            </a:endParaRPr>
          </a:p>
        </p:txBody>
      </p:sp>
      <p:sp>
        <p:nvSpPr>
          <p:cNvPr id="217" name="Google Shape;217;p28"/>
          <p:cNvSpPr/>
          <p:nvPr/>
        </p:nvSpPr>
        <p:spPr>
          <a:xfrm>
            <a:off x="787224" y="1985838"/>
            <a:ext cx="3744600" cy="578400"/>
          </a:xfrm>
          <a:prstGeom prst="rect">
            <a:avLst/>
          </a:prstGeom>
          <a:solidFill>
            <a:srgbClr val="D1FEE6"/>
          </a:solidFill>
          <a:ln>
            <a:noFill/>
          </a:ln>
        </p:spPr>
        <p:txBody>
          <a:bodyPr anchorCtr="0" anchor="ctr" bIns="95500" lIns="95500" spcFirstLastPara="1" rIns="95500" wrap="square" tIns="95500">
            <a:noAutofit/>
          </a:bodyPr>
          <a:lstStyle/>
          <a:p>
            <a:pPr indent="0" lvl="0" marL="0" rtl="0" algn="ctr">
              <a:spcBef>
                <a:spcPts val="0"/>
              </a:spcBef>
              <a:spcAft>
                <a:spcPts val="0"/>
              </a:spcAft>
              <a:buNone/>
            </a:pPr>
            <a:r>
              <a:t/>
            </a:r>
            <a:endParaRPr sz="1462">
              <a:latin typeface="Inter"/>
              <a:ea typeface="Inter"/>
              <a:cs typeface="Inter"/>
              <a:sym typeface="Inter"/>
            </a:endParaRPr>
          </a:p>
        </p:txBody>
      </p:sp>
      <p:sp>
        <p:nvSpPr>
          <p:cNvPr id="218" name="Google Shape;218;p28"/>
          <p:cNvSpPr/>
          <p:nvPr/>
        </p:nvSpPr>
        <p:spPr>
          <a:xfrm>
            <a:off x="4616793" y="1985838"/>
            <a:ext cx="3744600" cy="578400"/>
          </a:xfrm>
          <a:prstGeom prst="rect">
            <a:avLst/>
          </a:prstGeom>
          <a:solidFill>
            <a:srgbClr val="D1FEE6"/>
          </a:solidFill>
          <a:ln>
            <a:noFill/>
          </a:ln>
        </p:spPr>
        <p:txBody>
          <a:bodyPr anchorCtr="0" anchor="ctr" bIns="95500" lIns="95500" spcFirstLastPara="1" rIns="95500" wrap="square" tIns="95500">
            <a:noAutofit/>
          </a:bodyPr>
          <a:lstStyle/>
          <a:p>
            <a:pPr indent="0" lvl="0" marL="0" rtl="0" algn="ctr">
              <a:spcBef>
                <a:spcPts val="0"/>
              </a:spcBef>
              <a:spcAft>
                <a:spcPts val="0"/>
              </a:spcAft>
              <a:buNone/>
            </a:pPr>
            <a:r>
              <a:t/>
            </a:r>
            <a:endParaRPr sz="1462">
              <a:latin typeface="Inter"/>
              <a:ea typeface="Inter"/>
              <a:cs typeface="Inter"/>
              <a:sym typeface="Inter"/>
            </a:endParaRPr>
          </a:p>
        </p:txBody>
      </p:sp>
      <p:sp>
        <p:nvSpPr>
          <p:cNvPr id="219" name="Google Shape;219;p28"/>
          <p:cNvSpPr/>
          <p:nvPr/>
        </p:nvSpPr>
        <p:spPr>
          <a:xfrm>
            <a:off x="4614473" y="2990415"/>
            <a:ext cx="3744600" cy="578400"/>
          </a:xfrm>
          <a:prstGeom prst="rect">
            <a:avLst/>
          </a:prstGeom>
          <a:solidFill>
            <a:srgbClr val="D1FEE6"/>
          </a:solidFill>
          <a:ln>
            <a:noFill/>
          </a:ln>
        </p:spPr>
        <p:txBody>
          <a:bodyPr anchorCtr="0" anchor="ctr" bIns="95500" lIns="95500" spcFirstLastPara="1" rIns="95500" wrap="square" tIns="95500">
            <a:noAutofit/>
          </a:bodyPr>
          <a:lstStyle/>
          <a:p>
            <a:pPr indent="0" lvl="0" marL="0" rtl="0" algn="ctr">
              <a:spcBef>
                <a:spcPts val="0"/>
              </a:spcBef>
              <a:spcAft>
                <a:spcPts val="0"/>
              </a:spcAft>
              <a:buNone/>
            </a:pPr>
            <a:r>
              <a:t/>
            </a:r>
            <a:endParaRPr sz="1462">
              <a:latin typeface="Inter"/>
              <a:ea typeface="Inter"/>
              <a:cs typeface="Inter"/>
              <a:sym typeface="Inter"/>
            </a:endParaRPr>
          </a:p>
        </p:txBody>
      </p:sp>
      <p:sp>
        <p:nvSpPr>
          <p:cNvPr id="220" name="Google Shape;220;p28"/>
          <p:cNvSpPr/>
          <p:nvPr/>
        </p:nvSpPr>
        <p:spPr>
          <a:xfrm>
            <a:off x="782613" y="1985840"/>
            <a:ext cx="3744600" cy="578400"/>
          </a:xfrm>
          <a:prstGeom prst="rect">
            <a:avLst/>
          </a:prstGeom>
          <a:solidFill>
            <a:srgbClr val="1D7E75"/>
          </a:solidFill>
          <a:ln>
            <a:noFill/>
          </a:ln>
        </p:spPr>
        <p:txBody>
          <a:bodyPr anchorCtr="0" anchor="ctr" bIns="133375" lIns="133375" spcFirstLastPara="1" rIns="133375" wrap="square" tIns="133375">
            <a:noAutofit/>
          </a:bodyPr>
          <a:lstStyle/>
          <a:p>
            <a:pPr indent="0" lvl="0" marL="0" rtl="0" algn="ctr">
              <a:lnSpc>
                <a:spcPct val="115000"/>
              </a:lnSpc>
              <a:spcBef>
                <a:spcPts val="0"/>
              </a:spcBef>
              <a:spcAft>
                <a:spcPts val="0"/>
              </a:spcAft>
              <a:buNone/>
            </a:pPr>
            <a:r>
              <a:rPr lang="pt-BR" sz="1458">
                <a:solidFill>
                  <a:schemeClr val="lt1"/>
                </a:solidFill>
                <a:latin typeface="Inter SemiBold"/>
                <a:ea typeface="Inter SemiBold"/>
                <a:cs typeface="Inter SemiBold"/>
                <a:sym typeface="Inter SemiBold"/>
              </a:rPr>
              <a:t>Conceito de publicidade enganosa ampliado</a:t>
            </a:r>
            <a:endParaRPr sz="1458">
              <a:solidFill>
                <a:schemeClr val="lt1"/>
              </a:solidFill>
              <a:latin typeface="Inter SemiBold"/>
              <a:ea typeface="Inter SemiBold"/>
              <a:cs typeface="Inter SemiBold"/>
              <a:sym typeface="Inter SemiBold"/>
            </a:endParaRPr>
          </a:p>
        </p:txBody>
      </p:sp>
      <p:sp>
        <p:nvSpPr>
          <p:cNvPr id="221" name="Google Shape;221;p28"/>
          <p:cNvSpPr/>
          <p:nvPr/>
        </p:nvSpPr>
        <p:spPr>
          <a:xfrm>
            <a:off x="4616793" y="1985840"/>
            <a:ext cx="3744600" cy="578400"/>
          </a:xfrm>
          <a:prstGeom prst="rect">
            <a:avLst/>
          </a:prstGeom>
          <a:solidFill>
            <a:srgbClr val="1D7E75"/>
          </a:solidFill>
          <a:ln>
            <a:noFill/>
          </a:ln>
        </p:spPr>
        <p:txBody>
          <a:bodyPr anchorCtr="0" anchor="ctr" bIns="133375" lIns="133375" spcFirstLastPara="1" rIns="133375" wrap="square" tIns="133375">
            <a:noAutofit/>
          </a:bodyPr>
          <a:lstStyle/>
          <a:p>
            <a:pPr indent="0" lvl="0" marL="0" rtl="0" algn="ctr">
              <a:lnSpc>
                <a:spcPct val="115000"/>
              </a:lnSpc>
              <a:spcBef>
                <a:spcPts val="0"/>
              </a:spcBef>
              <a:spcAft>
                <a:spcPts val="0"/>
              </a:spcAft>
              <a:buNone/>
            </a:pPr>
            <a:r>
              <a:rPr lang="pt-BR" sz="1458">
                <a:solidFill>
                  <a:schemeClr val="lt1"/>
                </a:solidFill>
                <a:latin typeface="Inter SemiBold"/>
                <a:ea typeface="Inter SemiBold"/>
                <a:cs typeface="Inter SemiBold"/>
                <a:sym typeface="Inter SemiBold"/>
              </a:rPr>
              <a:t>Exigência de certificação</a:t>
            </a:r>
            <a:endParaRPr sz="1458">
              <a:solidFill>
                <a:schemeClr val="lt1"/>
              </a:solidFill>
              <a:latin typeface="Inter SemiBold"/>
              <a:ea typeface="Inter SemiBold"/>
              <a:cs typeface="Inter SemiBold"/>
              <a:sym typeface="Inter SemiBold"/>
            </a:endParaRPr>
          </a:p>
        </p:txBody>
      </p:sp>
      <p:sp>
        <p:nvSpPr>
          <p:cNvPr id="222" name="Google Shape;222;p28"/>
          <p:cNvSpPr/>
          <p:nvPr/>
        </p:nvSpPr>
        <p:spPr>
          <a:xfrm>
            <a:off x="789600" y="2990405"/>
            <a:ext cx="3744600" cy="578400"/>
          </a:xfrm>
          <a:prstGeom prst="rect">
            <a:avLst/>
          </a:prstGeom>
          <a:solidFill>
            <a:srgbClr val="1D7E75"/>
          </a:solidFill>
          <a:ln>
            <a:noFill/>
          </a:ln>
        </p:spPr>
        <p:txBody>
          <a:bodyPr anchorCtr="0" anchor="ctr" bIns="133375" lIns="133375" spcFirstLastPara="1" rIns="133375" wrap="square" tIns="133375">
            <a:noAutofit/>
          </a:bodyPr>
          <a:lstStyle/>
          <a:p>
            <a:pPr indent="0" lvl="0" marL="0" rtl="0" algn="ctr">
              <a:lnSpc>
                <a:spcPct val="115000"/>
              </a:lnSpc>
              <a:spcBef>
                <a:spcPts val="0"/>
              </a:spcBef>
              <a:spcAft>
                <a:spcPts val="0"/>
              </a:spcAft>
              <a:buNone/>
            </a:pPr>
            <a:r>
              <a:rPr lang="pt-BR" sz="1458">
                <a:solidFill>
                  <a:schemeClr val="lt1"/>
                </a:solidFill>
                <a:latin typeface="Inter SemiBold"/>
                <a:ea typeface="Inter SemiBold"/>
                <a:cs typeface="Inter SemiBold"/>
                <a:sym typeface="Inter SemiBold"/>
              </a:rPr>
              <a:t>Regras para as certificadoras</a:t>
            </a:r>
            <a:endParaRPr sz="1458">
              <a:solidFill>
                <a:schemeClr val="lt1"/>
              </a:solidFill>
              <a:latin typeface="Inter SemiBold"/>
              <a:ea typeface="Inter SemiBold"/>
              <a:cs typeface="Inter SemiBold"/>
              <a:sym typeface="Inter SemiBold"/>
            </a:endParaRPr>
          </a:p>
        </p:txBody>
      </p:sp>
      <p:sp>
        <p:nvSpPr>
          <p:cNvPr id="223" name="Google Shape;223;p28"/>
          <p:cNvSpPr/>
          <p:nvPr/>
        </p:nvSpPr>
        <p:spPr>
          <a:xfrm>
            <a:off x="4614473" y="2990405"/>
            <a:ext cx="3744600" cy="578400"/>
          </a:xfrm>
          <a:prstGeom prst="rect">
            <a:avLst/>
          </a:prstGeom>
          <a:solidFill>
            <a:srgbClr val="1D7E75"/>
          </a:solidFill>
          <a:ln>
            <a:noFill/>
          </a:ln>
        </p:spPr>
        <p:txBody>
          <a:bodyPr anchorCtr="0" anchor="ctr" bIns="133375" lIns="133375" spcFirstLastPara="1" rIns="133375" wrap="square" tIns="133375">
            <a:noAutofit/>
          </a:bodyPr>
          <a:lstStyle/>
          <a:p>
            <a:pPr indent="0" lvl="0" marL="0" rtl="0" algn="ctr">
              <a:lnSpc>
                <a:spcPct val="115000"/>
              </a:lnSpc>
              <a:spcBef>
                <a:spcPts val="0"/>
              </a:spcBef>
              <a:spcAft>
                <a:spcPts val="0"/>
              </a:spcAft>
              <a:buNone/>
            </a:pPr>
            <a:r>
              <a:rPr lang="pt-BR" sz="1456">
                <a:solidFill>
                  <a:schemeClr val="lt1"/>
                </a:solidFill>
                <a:latin typeface="Inter SemiBold"/>
                <a:ea typeface="Inter SemiBold"/>
                <a:cs typeface="Inter SemiBold"/>
                <a:sym typeface="Inter SemiBold"/>
              </a:rPr>
              <a:t>Sem certificação válida = greenwashing</a:t>
            </a:r>
            <a:endParaRPr sz="1347">
              <a:solidFill>
                <a:schemeClr val="lt1"/>
              </a:solidFill>
              <a:latin typeface="Inter SemiBold"/>
              <a:ea typeface="Inter SemiBold"/>
              <a:cs typeface="Inter SemiBold"/>
              <a:sym typeface="Inter SemiBold"/>
            </a:endParaRPr>
          </a:p>
        </p:txBody>
      </p:sp>
      <p:sp>
        <p:nvSpPr>
          <p:cNvPr id="224" name="Google Shape;224;p28"/>
          <p:cNvSpPr txBox="1"/>
          <p:nvPr/>
        </p:nvSpPr>
        <p:spPr>
          <a:xfrm>
            <a:off x="789600" y="3520611"/>
            <a:ext cx="3744600" cy="102300"/>
          </a:xfrm>
          <a:prstGeom prst="rect">
            <a:avLst/>
          </a:prstGeom>
          <a:noFill/>
          <a:ln>
            <a:noFill/>
          </a:ln>
        </p:spPr>
        <p:txBody>
          <a:bodyPr anchorCtr="0" anchor="ctr" bIns="102225" lIns="102225" spcFirstLastPara="1" rIns="102225" wrap="square" tIns="102225">
            <a:noAutofit/>
          </a:bodyPr>
          <a:lstStyle/>
          <a:p>
            <a:pPr indent="0" lvl="0" marL="0" rtl="0" algn="ctr">
              <a:lnSpc>
                <a:spcPct val="115000"/>
              </a:lnSpc>
              <a:spcBef>
                <a:spcPts val="0"/>
              </a:spcBef>
              <a:spcAft>
                <a:spcPts val="0"/>
              </a:spcAft>
              <a:buNone/>
            </a:pPr>
            <a:r>
              <a:t/>
            </a:r>
            <a:endParaRPr sz="1229">
              <a:solidFill>
                <a:schemeClr val="dk1"/>
              </a:solidFill>
              <a:latin typeface="Inter SemiBold"/>
              <a:ea typeface="Inter SemiBold"/>
              <a:cs typeface="Inter SemiBold"/>
              <a:sym typeface="Inter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B98B"/>
        </a:solidFill>
      </p:bgPr>
    </p:bg>
    <p:spTree>
      <p:nvGrpSpPr>
        <p:cNvPr id="228" name="Shape 228"/>
        <p:cNvGrpSpPr/>
        <p:nvPr/>
      </p:nvGrpSpPr>
      <p:grpSpPr>
        <a:xfrm>
          <a:off x="0" y="0"/>
          <a:ext cx="0" cy="0"/>
          <a:chOff x="0" y="0"/>
          <a:chExt cx="0" cy="0"/>
        </a:xfrm>
      </p:grpSpPr>
      <p:sp>
        <p:nvSpPr>
          <p:cNvPr id="229" name="Google Shape;229;p29"/>
          <p:cNvSpPr txBox="1"/>
          <p:nvPr/>
        </p:nvSpPr>
        <p:spPr>
          <a:xfrm>
            <a:off x="296250" y="1863750"/>
            <a:ext cx="85515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4000">
                <a:solidFill>
                  <a:srgbClr val="FFE700"/>
                </a:solidFill>
                <a:latin typeface="Archivo ExtraBold"/>
                <a:ea typeface="Archivo ExtraBold"/>
                <a:cs typeface="Archivo ExtraBold"/>
                <a:sym typeface="Archivo ExtraBold"/>
              </a:rPr>
              <a:t>Mas será que isso é suficiente para enfrentar o greenwashing?</a:t>
            </a:r>
            <a:endParaRPr sz="4000">
              <a:solidFill>
                <a:schemeClr val="lt1"/>
              </a:solidFill>
              <a:latin typeface="Archivo ExtraBold"/>
              <a:ea typeface="Archivo ExtraBold"/>
              <a:cs typeface="Archivo ExtraBold"/>
              <a:sym typeface="Archivo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B98B"/>
        </a:solidFill>
      </p:bgPr>
    </p:bg>
    <p:spTree>
      <p:nvGrpSpPr>
        <p:cNvPr id="233" name="Shape 233"/>
        <p:cNvGrpSpPr/>
        <p:nvPr/>
      </p:nvGrpSpPr>
      <p:grpSpPr>
        <a:xfrm>
          <a:off x="0" y="0"/>
          <a:ext cx="0" cy="0"/>
          <a:chOff x="0" y="0"/>
          <a:chExt cx="0" cy="0"/>
        </a:xfrm>
      </p:grpSpPr>
      <p:sp>
        <p:nvSpPr>
          <p:cNvPr id="234" name="Google Shape;234;p30"/>
          <p:cNvSpPr txBox="1"/>
          <p:nvPr>
            <p:ph idx="4294967295" type="body"/>
          </p:nvPr>
        </p:nvSpPr>
        <p:spPr>
          <a:xfrm>
            <a:off x="4568963" y="2009800"/>
            <a:ext cx="3845400" cy="2508300"/>
          </a:xfrm>
          <a:prstGeom prst="rect">
            <a:avLst/>
          </a:prstGeom>
          <a:ln cap="flat" cmpd="sng" w="28575">
            <a:solidFill>
              <a:srgbClr val="FFE700"/>
            </a:solidFill>
            <a:prstDash val="solid"/>
            <a:round/>
            <a:headEnd len="sm" w="sm" type="none"/>
            <a:tailEnd len="sm" w="sm" type="none"/>
          </a:ln>
        </p:spPr>
        <p:txBody>
          <a:bodyPr anchorCtr="0" anchor="ctr" bIns="198000" lIns="198000" spcFirstLastPara="1" rIns="198000" wrap="square" tIns="198000">
            <a:noAutofit/>
          </a:bodyPr>
          <a:lstStyle/>
          <a:p>
            <a:pPr indent="0" lvl="0" marL="0" rtl="0" algn="ctr">
              <a:spcBef>
                <a:spcPts val="0"/>
              </a:spcBef>
              <a:spcAft>
                <a:spcPts val="0"/>
              </a:spcAft>
              <a:buClr>
                <a:schemeClr val="dk1"/>
              </a:buClr>
              <a:buSzPts val="1100"/>
              <a:buFont typeface="Arial"/>
              <a:buNone/>
            </a:pPr>
            <a:r>
              <a:rPr lang="pt-BR" sz="1600">
                <a:solidFill>
                  <a:schemeClr val="lt1"/>
                </a:solidFill>
                <a:latin typeface="Inter SemiBold"/>
                <a:ea typeface="Inter SemiBold"/>
                <a:cs typeface="Inter SemiBold"/>
                <a:sym typeface="Inter SemiBold"/>
              </a:rPr>
              <a:t>“</a:t>
            </a:r>
            <a:r>
              <a:rPr lang="pt-BR" sz="1300">
                <a:solidFill>
                  <a:schemeClr val="lt1"/>
                </a:solidFill>
                <a:latin typeface="Inter SemiBold"/>
                <a:ea typeface="Inter SemiBold"/>
                <a:cs typeface="Inter SemiBold"/>
                <a:sym typeface="Inter SemiBold"/>
              </a:rPr>
              <a:t>Apenas</a:t>
            </a:r>
            <a:r>
              <a:rPr lang="pt-BR" sz="1300">
                <a:solidFill>
                  <a:srgbClr val="FFE700"/>
                </a:solidFill>
                <a:latin typeface="Inter SemiBold"/>
                <a:ea typeface="Inter SemiBold"/>
                <a:cs typeface="Inter SemiBold"/>
                <a:sym typeface="Inter SemiBold"/>
              </a:rPr>
              <a:t> 15%</a:t>
            </a:r>
            <a:r>
              <a:rPr lang="pt-BR" sz="1300">
                <a:solidFill>
                  <a:schemeClr val="lt1"/>
                </a:solidFill>
                <a:latin typeface="Inter SemiBold"/>
                <a:ea typeface="Inter SemiBold"/>
                <a:cs typeface="Inter SemiBold"/>
                <a:sym typeface="Inter SemiBold"/>
              </a:rPr>
              <a:t> dos produtos que se apresentam como ambientalmente preferíveis nas prateleiras do varejo mencionam algum tipo de certificação que represente um endosso de terceira parte confirmando os benefícios alegados. Os demais contém autodeclarações sobre suas ações ou intenções voltadas para o meio ambiente, que não são endossadas por nenhuma outra organização oficial.</a:t>
            </a:r>
            <a:r>
              <a:rPr lang="pt-BR" sz="1600">
                <a:solidFill>
                  <a:schemeClr val="lt1"/>
                </a:solidFill>
                <a:latin typeface="Inter SemiBold"/>
                <a:ea typeface="Inter SemiBold"/>
                <a:cs typeface="Inter SemiBold"/>
                <a:sym typeface="Inter SemiBold"/>
              </a:rPr>
              <a:t>” </a:t>
            </a:r>
            <a:endParaRPr sz="1600">
              <a:solidFill>
                <a:schemeClr val="lt1"/>
              </a:solidFill>
              <a:latin typeface="Inter SemiBold"/>
              <a:ea typeface="Inter SemiBold"/>
              <a:cs typeface="Inter SemiBold"/>
              <a:sym typeface="Inter SemiBold"/>
            </a:endParaRPr>
          </a:p>
        </p:txBody>
      </p:sp>
      <p:sp>
        <p:nvSpPr>
          <p:cNvPr id="235" name="Google Shape;235;p30"/>
          <p:cNvSpPr txBox="1"/>
          <p:nvPr/>
        </p:nvSpPr>
        <p:spPr>
          <a:xfrm>
            <a:off x="4568963" y="4604825"/>
            <a:ext cx="3845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000">
                <a:solidFill>
                  <a:schemeClr val="lt1"/>
                </a:solidFill>
                <a:latin typeface="Inter"/>
                <a:ea typeface="Inter"/>
                <a:cs typeface="Inter"/>
                <a:sym typeface="Inter"/>
              </a:rPr>
              <a:t>Fonte: </a:t>
            </a:r>
            <a:r>
              <a:rPr lang="pt-BR" sz="1000" u="sng">
                <a:solidFill>
                  <a:srgbClr val="FFE700"/>
                </a:solidFill>
                <a:latin typeface="Inter"/>
                <a:ea typeface="Inter"/>
                <a:cs typeface="Inter"/>
                <a:sym typeface="Inter"/>
                <a:hlinkClick r:id="rId3">
                  <a:extLst>
                    <a:ext uri="{A12FA001-AC4F-418D-AE19-62706E023703}">
                      <ahyp:hlinkClr val="tx"/>
                    </a:ext>
                  </a:extLst>
                </a:hlinkClick>
              </a:rPr>
              <a:t>Market Analysis</a:t>
            </a:r>
            <a:r>
              <a:rPr lang="pt-BR" sz="1000">
                <a:solidFill>
                  <a:srgbClr val="FFE700"/>
                </a:solidFill>
                <a:latin typeface="Inter"/>
                <a:ea typeface="Inter"/>
                <a:cs typeface="Inter"/>
                <a:sym typeface="Inter"/>
              </a:rPr>
              <a:t> </a:t>
            </a:r>
            <a:r>
              <a:rPr lang="pt-BR" sz="1000">
                <a:solidFill>
                  <a:schemeClr val="lt1"/>
                </a:solidFill>
                <a:latin typeface="Inter"/>
                <a:ea typeface="Inter"/>
                <a:cs typeface="Inter"/>
                <a:sym typeface="Inter"/>
              </a:rPr>
              <a:t>(2024)</a:t>
            </a:r>
            <a:endParaRPr i="1" sz="1000">
              <a:solidFill>
                <a:schemeClr val="lt1"/>
              </a:solidFill>
              <a:latin typeface="Inter"/>
              <a:ea typeface="Inter"/>
              <a:cs typeface="Inter"/>
              <a:sym typeface="Inter"/>
            </a:endParaRPr>
          </a:p>
        </p:txBody>
      </p:sp>
      <p:grpSp>
        <p:nvGrpSpPr>
          <p:cNvPr id="236" name="Google Shape;236;p30"/>
          <p:cNvGrpSpPr/>
          <p:nvPr/>
        </p:nvGrpSpPr>
        <p:grpSpPr>
          <a:xfrm>
            <a:off x="4178800" y="369150"/>
            <a:ext cx="4635900" cy="1313100"/>
            <a:chOff x="4227600" y="500800"/>
            <a:chExt cx="4635900" cy="1313100"/>
          </a:xfrm>
        </p:grpSpPr>
        <p:sp>
          <p:nvSpPr>
            <p:cNvPr id="237" name="Google Shape;237;p30"/>
            <p:cNvSpPr/>
            <p:nvPr/>
          </p:nvSpPr>
          <p:spPr>
            <a:xfrm>
              <a:off x="4227600" y="500800"/>
              <a:ext cx="4635900" cy="917400"/>
            </a:xfrm>
            <a:prstGeom prst="rect">
              <a:avLst/>
            </a:prstGeom>
            <a:solidFill>
              <a:srgbClr val="FFE7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238" name="Google Shape;238;p30"/>
            <p:cNvPicPr preferRelativeResize="0"/>
            <p:nvPr/>
          </p:nvPicPr>
          <p:blipFill>
            <a:blip r:embed="rId4">
              <a:alphaModFix/>
            </a:blip>
            <a:stretch>
              <a:fillRect/>
            </a:stretch>
          </p:blipFill>
          <p:spPr>
            <a:xfrm>
              <a:off x="4269312" y="529450"/>
              <a:ext cx="4552475" cy="860100"/>
            </a:xfrm>
            <a:prstGeom prst="rect">
              <a:avLst/>
            </a:prstGeom>
            <a:noFill/>
            <a:ln>
              <a:noFill/>
            </a:ln>
          </p:spPr>
        </p:pic>
        <p:sp>
          <p:nvSpPr>
            <p:cNvPr id="239" name="Google Shape;239;p30"/>
            <p:cNvSpPr txBox="1"/>
            <p:nvPr/>
          </p:nvSpPr>
          <p:spPr>
            <a:xfrm>
              <a:off x="4622838" y="1475200"/>
              <a:ext cx="3845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000">
                  <a:solidFill>
                    <a:schemeClr val="lt1"/>
                  </a:solidFill>
                  <a:latin typeface="Inter"/>
                  <a:ea typeface="Inter"/>
                  <a:cs typeface="Inter"/>
                  <a:sym typeface="Inter"/>
                </a:rPr>
                <a:t>Fonte:</a:t>
              </a:r>
              <a:r>
                <a:rPr lang="pt-BR" sz="1000">
                  <a:solidFill>
                    <a:srgbClr val="FFE700"/>
                  </a:solidFill>
                  <a:latin typeface="Inter"/>
                  <a:ea typeface="Inter"/>
                  <a:cs typeface="Inter"/>
                  <a:sym typeface="Inter"/>
                </a:rPr>
                <a:t> </a:t>
              </a:r>
              <a:r>
                <a:rPr lang="pt-BR" sz="1000" u="sng">
                  <a:solidFill>
                    <a:srgbClr val="FFE700"/>
                  </a:solidFill>
                  <a:latin typeface="Inter"/>
                  <a:ea typeface="Inter"/>
                  <a:cs typeface="Inter"/>
                  <a:sym typeface="Inter"/>
                  <a:hlinkClick r:id="rId5">
                    <a:extLst>
                      <a:ext uri="{A12FA001-AC4F-418D-AE19-62706E023703}">
                        <ahyp:hlinkClr val="tx"/>
                      </a:ext>
                    </a:extLst>
                  </a:hlinkClick>
                </a:rPr>
                <a:t>Agência Púbica</a:t>
              </a:r>
              <a:r>
                <a:rPr lang="pt-BR" sz="1000">
                  <a:solidFill>
                    <a:srgbClr val="FFE700"/>
                  </a:solidFill>
                  <a:latin typeface="Inter"/>
                  <a:ea typeface="Inter"/>
                  <a:cs typeface="Inter"/>
                  <a:sym typeface="Inter"/>
                </a:rPr>
                <a:t> </a:t>
              </a:r>
              <a:r>
                <a:rPr lang="pt-BR" sz="1000">
                  <a:solidFill>
                    <a:schemeClr val="lt1"/>
                  </a:solidFill>
                  <a:latin typeface="Inter"/>
                  <a:ea typeface="Inter"/>
                  <a:cs typeface="Inter"/>
                  <a:sym typeface="Inter"/>
                </a:rPr>
                <a:t> (2023)</a:t>
              </a:r>
              <a:endParaRPr i="1" sz="1000">
                <a:solidFill>
                  <a:schemeClr val="lt1"/>
                </a:solidFill>
                <a:latin typeface="Inter"/>
                <a:ea typeface="Inter"/>
                <a:cs typeface="Inter"/>
                <a:sym typeface="Inter"/>
              </a:endParaRPr>
            </a:p>
          </p:txBody>
        </p:sp>
      </p:grpSp>
      <p:sp>
        <p:nvSpPr>
          <p:cNvPr id="240" name="Google Shape;240;p30"/>
          <p:cNvSpPr txBox="1"/>
          <p:nvPr/>
        </p:nvSpPr>
        <p:spPr>
          <a:xfrm>
            <a:off x="266975" y="1117200"/>
            <a:ext cx="3550800" cy="273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2000">
                <a:solidFill>
                  <a:schemeClr val="lt1"/>
                </a:solidFill>
                <a:latin typeface="Archivo ExtraBold"/>
                <a:ea typeface="Archivo ExtraBold"/>
                <a:cs typeface="Archivo ExtraBold"/>
                <a:sym typeface="Archivo ExtraBold"/>
              </a:rPr>
              <a:t>A certificação fortalece a verificação das alegações ambientais</a:t>
            </a:r>
            <a:endParaRPr sz="2000">
              <a:solidFill>
                <a:schemeClr val="lt1"/>
              </a:solidFill>
              <a:latin typeface="Archivo ExtraBold"/>
              <a:ea typeface="Archivo ExtraBold"/>
              <a:cs typeface="Archivo ExtraBold"/>
              <a:sym typeface="Archivo ExtraBold"/>
            </a:endParaRPr>
          </a:p>
          <a:p>
            <a:pPr indent="0" lvl="0" marL="0" rtl="0" algn="ctr">
              <a:spcBef>
                <a:spcPts val="0"/>
              </a:spcBef>
              <a:spcAft>
                <a:spcPts val="0"/>
              </a:spcAft>
              <a:buNone/>
            </a:pPr>
            <a:r>
              <a:t/>
            </a:r>
            <a:endParaRPr sz="1800">
              <a:solidFill>
                <a:schemeClr val="lt1"/>
              </a:solidFill>
              <a:latin typeface="Archivo ExtraBold"/>
              <a:ea typeface="Archivo ExtraBold"/>
              <a:cs typeface="Archivo ExtraBold"/>
              <a:sym typeface="Archivo ExtraBold"/>
            </a:endParaRPr>
          </a:p>
          <a:p>
            <a:pPr indent="0" lvl="0" marL="0" rtl="0" algn="ctr">
              <a:spcBef>
                <a:spcPts val="0"/>
              </a:spcBef>
              <a:spcAft>
                <a:spcPts val="0"/>
              </a:spcAft>
              <a:buNone/>
            </a:pPr>
            <a:r>
              <a:rPr lang="pt-BR" sz="2200">
                <a:solidFill>
                  <a:srgbClr val="FFE700"/>
                </a:solidFill>
                <a:latin typeface="Archivo ExtraBold"/>
                <a:ea typeface="Archivo ExtraBold"/>
                <a:cs typeface="Archivo ExtraBold"/>
                <a:sym typeface="Archivo ExtraBold"/>
              </a:rPr>
              <a:t>Mas para enfrentar o greenwashing em todas as suas formas, precisamos ir além.</a:t>
            </a:r>
            <a:endParaRPr sz="2200">
              <a:solidFill>
                <a:srgbClr val="FFE700"/>
              </a:solidFill>
              <a:latin typeface="Archivo ExtraBold"/>
              <a:ea typeface="Archivo ExtraBold"/>
              <a:cs typeface="Archivo ExtraBold"/>
              <a:sym typeface="Archivo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31"/>
          <p:cNvSpPr txBox="1"/>
          <p:nvPr/>
        </p:nvSpPr>
        <p:spPr>
          <a:xfrm>
            <a:off x="211375" y="366850"/>
            <a:ext cx="6081000" cy="686700"/>
          </a:xfrm>
          <a:prstGeom prst="rect">
            <a:avLst/>
          </a:prstGeom>
          <a:noFill/>
          <a:ln>
            <a:noFill/>
          </a:ln>
        </p:spPr>
        <p:txBody>
          <a:bodyPr anchorCtr="0" anchor="t" bIns="96075" lIns="96075" spcFirstLastPara="1" rIns="96075" wrap="square" tIns="96075">
            <a:spAutoFit/>
          </a:bodyPr>
          <a:lstStyle/>
          <a:p>
            <a:pPr indent="0" lvl="0" marL="0" rtl="0" algn="l">
              <a:spcBef>
                <a:spcPts val="0"/>
              </a:spcBef>
              <a:spcAft>
                <a:spcPts val="0"/>
              </a:spcAft>
              <a:buNone/>
            </a:pPr>
            <a:r>
              <a:rPr b="1" lang="pt-BR" sz="1600">
                <a:solidFill>
                  <a:schemeClr val="dk1"/>
                </a:solidFill>
                <a:latin typeface="Inter"/>
                <a:ea typeface="Inter"/>
                <a:cs typeface="Inter"/>
                <a:sym typeface="Inter"/>
              </a:rPr>
              <a:t>Uma regulamentação eficaz deve vedar as seguintes práticas de publicidade com apelos socioambientais:</a:t>
            </a:r>
            <a:endParaRPr b="1" sz="1866">
              <a:solidFill>
                <a:schemeClr val="dk1"/>
              </a:solidFill>
              <a:latin typeface="Inter"/>
              <a:ea typeface="Inter"/>
              <a:cs typeface="Inter"/>
              <a:sym typeface="Inter"/>
            </a:endParaRPr>
          </a:p>
        </p:txBody>
      </p:sp>
      <p:grpSp>
        <p:nvGrpSpPr>
          <p:cNvPr id="246" name="Google Shape;246;p31"/>
          <p:cNvGrpSpPr/>
          <p:nvPr/>
        </p:nvGrpSpPr>
        <p:grpSpPr>
          <a:xfrm rot="2700000">
            <a:off x="862894" y="97219"/>
            <a:ext cx="3145836" cy="3145836"/>
            <a:chOff x="285004" y="220990"/>
            <a:chExt cx="3557400" cy="3557400"/>
          </a:xfrm>
        </p:grpSpPr>
        <p:sp>
          <p:nvSpPr>
            <p:cNvPr id="247" name="Google Shape;247;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48" name="Google Shape;248;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1</a:t>
              </a:r>
              <a:endParaRPr b="1" sz="795">
                <a:solidFill>
                  <a:srgbClr val="0942A1"/>
                </a:solidFill>
                <a:latin typeface="Roboto"/>
                <a:ea typeface="Roboto"/>
                <a:cs typeface="Roboto"/>
                <a:sym typeface="Roboto"/>
              </a:endParaRPr>
            </a:p>
          </p:txBody>
        </p:sp>
        <p:sp>
          <p:nvSpPr>
            <p:cNvPr id="249" name="Google Shape;249;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Fazer alegações sem base científica ou comprovação acessível</a:t>
              </a:r>
              <a:endParaRPr b="1" sz="972">
                <a:solidFill>
                  <a:srgbClr val="FFFFFF"/>
                </a:solidFill>
                <a:latin typeface="Roboto"/>
                <a:ea typeface="Roboto"/>
                <a:cs typeface="Roboto"/>
                <a:sym typeface="Roboto"/>
              </a:endParaRPr>
            </a:p>
          </p:txBody>
        </p:sp>
      </p:grpSp>
      <p:grpSp>
        <p:nvGrpSpPr>
          <p:cNvPr id="250" name="Google Shape;250;p31"/>
          <p:cNvGrpSpPr/>
          <p:nvPr/>
        </p:nvGrpSpPr>
        <p:grpSpPr>
          <a:xfrm rot="2700000">
            <a:off x="5135269" y="97219"/>
            <a:ext cx="3145836" cy="3145836"/>
            <a:chOff x="285004" y="220990"/>
            <a:chExt cx="3557400" cy="3557400"/>
          </a:xfrm>
        </p:grpSpPr>
        <p:sp>
          <p:nvSpPr>
            <p:cNvPr id="251" name="Google Shape;251;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52" name="Google Shape;252;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2</a:t>
              </a:r>
              <a:endParaRPr b="1" sz="795">
                <a:solidFill>
                  <a:srgbClr val="0942A1"/>
                </a:solidFill>
                <a:latin typeface="Roboto"/>
                <a:ea typeface="Roboto"/>
                <a:cs typeface="Roboto"/>
                <a:sym typeface="Roboto"/>
              </a:endParaRPr>
            </a:p>
          </p:txBody>
        </p:sp>
        <p:sp>
          <p:nvSpPr>
            <p:cNvPr id="253" name="Google Shape;253;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Exagerar </a:t>
              </a:r>
              <a:r>
                <a:rPr b="1" lang="pt-BR" sz="972">
                  <a:solidFill>
                    <a:srgbClr val="FFFFFF"/>
                  </a:solidFill>
                  <a:latin typeface="Roboto"/>
                  <a:ea typeface="Roboto"/>
                  <a:cs typeface="Roboto"/>
                  <a:sym typeface="Roboto"/>
                </a:rPr>
                <a:t>resultados socioambientais</a:t>
              </a:r>
              <a:endParaRPr b="1" sz="972">
                <a:solidFill>
                  <a:srgbClr val="FFFFFF"/>
                </a:solidFill>
                <a:latin typeface="Roboto"/>
                <a:ea typeface="Roboto"/>
                <a:cs typeface="Roboto"/>
                <a:sym typeface="Roboto"/>
              </a:endParaRPr>
            </a:p>
          </p:txBody>
        </p:sp>
      </p:grpSp>
      <p:grpSp>
        <p:nvGrpSpPr>
          <p:cNvPr id="254" name="Google Shape;254;p31"/>
          <p:cNvGrpSpPr/>
          <p:nvPr/>
        </p:nvGrpSpPr>
        <p:grpSpPr>
          <a:xfrm rot="2700000">
            <a:off x="862894" y="651519"/>
            <a:ext cx="3145836" cy="3145836"/>
            <a:chOff x="285004" y="220990"/>
            <a:chExt cx="3557400" cy="3557400"/>
          </a:xfrm>
        </p:grpSpPr>
        <p:sp>
          <p:nvSpPr>
            <p:cNvPr id="255" name="Google Shape;255;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56" name="Google Shape;256;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3</a:t>
              </a:r>
              <a:endParaRPr b="1" sz="795">
                <a:solidFill>
                  <a:srgbClr val="0942A1"/>
                </a:solidFill>
                <a:latin typeface="Roboto"/>
                <a:ea typeface="Roboto"/>
                <a:cs typeface="Roboto"/>
                <a:sym typeface="Roboto"/>
              </a:endParaRPr>
            </a:p>
          </p:txBody>
        </p:sp>
        <p:sp>
          <p:nvSpPr>
            <p:cNvPr id="257" name="Google Shape;257;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Utilizar informações redundantes, excessivas ou óbvias</a:t>
              </a:r>
              <a:endParaRPr b="1" sz="972">
                <a:solidFill>
                  <a:srgbClr val="FFFFFF"/>
                </a:solidFill>
                <a:latin typeface="Roboto"/>
                <a:ea typeface="Roboto"/>
                <a:cs typeface="Roboto"/>
                <a:sym typeface="Roboto"/>
              </a:endParaRPr>
            </a:p>
          </p:txBody>
        </p:sp>
      </p:grpSp>
      <p:grpSp>
        <p:nvGrpSpPr>
          <p:cNvPr id="258" name="Google Shape;258;p31"/>
          <p:cNvGrpSpPr/>
          <p:nvPr/>
        </p:nvGrpSpPr>
        <p:grpSpPr>
          <a:xfrm rot="2700000">
            <a:off x="5135269" y="651519"/>
            <a:ext cx="3145836" cy="3145836"/>
            <a:chOff x="285004" y="220990"/>
            <a:chExt cx="3557400" cy="3557400"/>
          </a:xfrm>
        </p:grpSpPr>
        <p:sp>
          <p:nvSpPr>
            <p:cNvPr id="259" name="Google Shape;259;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60" name="Google Shape;260;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4</a:t>
              </a:r>
              <a:endParaRPr b="1" sz="795">
                <a:solidFill>
                  <a:srgbClr val="0942A1"/>
                </a:solidFill>
                <a:latin typeface="Roboto"/>
                <a:ea typeface="Roboto"/>
                <a:cs typeface="Roboto"/>
                <a:sym typeface="Roboto"/>
              </a:endParaRPr>
            </a:p>
          </p:txBody>
        </p:sp>
        <p:sp>
          <p:nvSpPr>
            <p:cNvPr id="261" name="Google Shape;261;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Destacar ações obrigatórias como se fossem voluntárias</a:t>
              </a:r>
              <a:endParaRPr b="1" sz="972">
                <a:solidFill>
                  <a:srgbClr val="FFFFFF"/>
                </a:solidFill>
                <a:latin typeface="Roboto"/>
                <a:ea typeface="Roboto"/>
                <a:cs typeface="Roboto"/>
                <a:sym typeface="Roboto"/>
              </a:endParaRPr>
            </a:p>
          </p:txBody>
        </p:sp>
      </p:grpSp>
      <p:grpSp>
        <p:nvGrpSpPr>
          <p:cNvPr id="262" name="Google Shape;262;p31"/>
          <p:cNvGrpSpPr/>
          <p:nvPr/>
        </p:nvGrpSpPr>
        <p:grpSpPr>
          <a:xfrm rot="2700000">
            <a:off x="862894" y="1212519"/>
            <a:ext cx="3145836" cy="3145836"/>
            <a:chOff x="285004" y="220990"/>
            <a:chExt cx="3557400" cy="3557400"/>
          </a:xfrm>
        </p:grpSpPr>
        <p:sp>
          <p:nvSpPr>
            <p:cNvPr id="263" name="Google Shape;263;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64" name="Google Shape;264;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5</a:t>
              </a:r>
              <a:endParaRPr b="1" sz="795">
                <a:solidFill>
                  <a:srgbClr val="0942A1"/>
                </a:solidFill>
                <a:latin typeface="Roboto"/>
                <a:ea typeface="Roboto"/>
                <a:cs typeface="Roboto"/>
                <a:sym typeface="Roboto"/>
              </a:endParaRPr>
            </a:p>
          </p:txBody>
        </p:sp>
        <p:sp>
          <p:nvSpPr>
            <p:cNvPr id="265" name="Google Shape;265;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Minimizar ou negar riscos ambientais reconhecidos</a:t>
              </a:r>
              <a:endParaRPr b="1" sz="972">
                <a:solidFill>
                  <a:srgbClr val="FFFFFF"/>
                </a:solidFill>
                <a:latin typeface="Roboto"/>
                <a:ea typeface="Roboto"/>
                <a:cs typeface="Roboto"/>
                <a:sym typeface="Roboto"/>
              </a:endParaRPr>
            </a:p>
          </p:txBody>
        </p:sp>
      </p:grpSp>
      <p:grpSp>
        <p:nvGrpSpPr>
          <p:cNvPr id="266" name="Google Shape;266;p31"/>
          <p:cNvGrpSpPr/>
          <p:nvPr/>
        </p:nvGrpSpPr>
        <p:grpSpPr>
          <a:xfrm rot="2700000">
            <a:off x="5135269" y="1212519"/>
            <a:ext cx="3145836" cy="3145836"/>
            <a:chOff x="285004" y="220990"/>
            <a:chExt cx="3557400" cy="3557400"/>
          </a:xfrm>
        </p:grpSpPr>
        <p:sp>
          <p:nvSpPr>
            <p:cNvPr id="267" name="Google Shape;267;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68" name="Google Shape;268;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6</a:t>
              </a:r>
              <a:endParaRPr b="1" sz="795">
                <a:solidFill>
                  <a:srgbClr val="0942A1"/>
                </a:solidFill>
                <a:latin typeface="Roboto"/>
                <a:ea typeface="Roboto"/>
                <a:cs typeface="Roboto"/>
                <a:sym typeface="Roboto"/>
              </a:endParaRPr>
            </a:p>
          </p:txBody>
        </p:sp>
        <p:sp>
          <p:nvSpPr>
            <p:cNvPr id="269" name="Google Shape;269;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Usar imagens ou sons da natureza sem relação com o produto</a:t>
              </a:r>
              <a:endParaRPr b="1" sz="972">
                <a:solidFill>
                  <a:srgbClr val="FFFFFF"/>
                </a:solidFill>
                <a:latin typeface="Roboto"/>
                <a:ea typeface="Roboto"/>
                <a:cs typeface="Roboto"/>
                <a:sym typeface="Roboto"/>
              </a:endParaRPr>
            </a:p>
          </p:txBody>
        </p:sp>
      </p:grpSp>
      <p:grpSp>
        <p:nvGrpSpPr>
          <p:cNvPr id="270" name="Google Shape;270;p31"/>
          <p:cNvGrpSpPr/>
          <p:nvPr/>
        </p:nvGrpSpPr>
        <p:grpSpPr>
          <a:xfrm rot="2700000">
            <a:off x="862894" y="1766819"/>
            <a:ext cx="3145836" cy="3145836"/>
            <a:chOff x="285004" y="220990"/>
            <a:chExt cx="3557400" cy="3557400"/>
          </a:xfrm>
        </p:grpSpPr>
        <p:sp>
          <p:nvSpPr>
            <p:cNvPr id="271" name="Google Shape;271;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72" name="Google Shape;272;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7</a:t>
              </a:r>
              <a:endParaRPr b="1" sz="795">
                <a:solidFill>
                  <a:srgbClr val="0942A1"/>
                </a:solidFill>
                <a:latin typeface="Roboto"/>
                <a:ea typeface="Roboto"/>
                <a:cs typeface="Roboto"/>
                <a:sym typeface="Roboto"/>
              </a:endParaRPr>
            </a:p>
          </p:txBody>
        </p:sp>
        <p:sp>
          <p:nvSpPr>
            <p:cNvPr id="273" name="Google Shape;273;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Sugerir que impactos podem ser totalmente compensados</a:t>
              </a:r>
              <a:endParaRPr b="1" sz="972">
                <a:solidFill>
                  <a:srgbClr val="FFFFFF"/>
                </a:solidFill>
                <a:latin typeface="Roboto"/>
                <a:ea typeface="Roboto"/>
                <a:cs typeface="Roboto"/>
                <a:sym typeface="Roboto"/>
              </a:endParaRPr>
            </a:p>
          </p:txBody>
        </p:sp>
      </p:grpSp>
      <p:grpSp>
        <p:nvGrpSpPr>
          <p:cNvPr id="274" name="Google Shape;274;p31"/>
          <p:cNvGrpSpPr/>
          <p:nvPr/>
        </p:nvGrpSpPr>
        <p:grpSpPr>
          <a:xfrm rot="2700000">
            <a:off x="5135269" y="1766819"/>
            <a:ext cx="3145836" cy="3145836"/>
            <a:chOff x="285004" y="220990"/>
            <a:chExt cx="3557400" cy="3557400"/>
          </a:xfrm>
        </p:grpSpPr>
        <p:sp>
          <p:nvSpPr>
            <p:cNvPr id="275" name="Google Shape;275;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76" name="Google Shape;276;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8</a:t>
              </a:r>
              <a:endParaRPr b="1" sz="795">
                <a:solidFill>
                  <a:srgbClr val="0942A1"/>
                </a:solidFill>
                <a:latin typeface="Roboto"/>
                <a:ea typeface="Roboto"/>
                <a:cs typeface="Roboto"/>
                <a:sym typeface="Roboto"/>
              </a:endParaRPr>
            </a:p>
          </p:txBody>
        </p:sp>
        <p:sp>
          <p:nvSpPr>
            <p:cNvPr id="277" name="Google Shape;277;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Associar reputação de terceiros (celebridades, ONGs etc.) para legitimar o produto</a:t>
              </a:r>
              <a:endParaRPr b="1" sz="972">
                <a:solidFill>
                  <a:srgbClr val="FFFFFF"/>
                </a:solidFill>
                <a:latin typeface="Roboto"/>
                <a:ea typeface="Roboto"/>
                <a:cs typeface="Roboto"/>
                <a:sym typeface="Roboto"/>
              </a:endParaRPr>
            </a:p>
          </p:txBody>
        </p:sp>
      </p:grpSp>
      <p:grpSp>
        <p:nvGrpSpPr>
          <p:cNvPr id="278" name="Google Shape;278;p31"/>
          <p:cNvGrpSpPr/>
          <p:nvPr/>
        </p:nvGrpSpPr>
        <p:grpSpPr>
          <a:xfrm rot="2700000">
            <a:off x="862894" y="2303794"/>
            <a:ext cx="3145836" cy="3145836"/>
            <a:chOff x="285004" y="220990"/>
            <a:chExt cx="3557400" cy="3557400"/>
          </a:xfrm>
        </p:grpSpPr>
        <p:sp>
          <p:nvSpPr>
            <p:cNvPr id="279" name="Google Shape;279;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80" name="Google Shape;280;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9</a:t>
              </a:r>
              <a:endParaRPr b="1" sz="795">
                <a:solidFill>
                  <a:srgbClr val="0942A1"/>
                </a:solidFill>
                <a:latin typeface="Roboto"/>
                <a:ea typeface="Roboto"/>
                <a:cs typeface="Roboto"/>
                <a:sym typeface="Roboto"/>
              </a:endParaRPr>
            </a:p>
          </p:txBody>
        </p:sp>
        <p:sp>
          <p:nvSpPr>
            <p:cNvPr id="281" name="Google Shape;281;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Apresentar promessas futuras sem prazos, metas ou mecanismos de verificação</a:t>
              </a:r>
              <a:endParaRPr b="1" sz="972">
                <a:solidFill>
                  <a:srgbClr val="FFFFFF"/>
                </a:solidFill>
                <a:latin typeface="Roboto"/>
                <a:ea typeface="Roboto"/>
                <a:cs typeface="Roboto"/>
                <a:sym typeface="Roboto"/>
              </a:endParaRPr>
            </a:p>
          </p:txBody>
        </p:sp>
      </p:grpSp>
      <p:grpSp>
        <p:nvGrpSpPr>
          <p:cNvPr id="282" name="Google Shape;282;p31"/>
          <p:cNvGrpSpPr/>
          <p:nvPr/>
        </p:nvGrpSpPr>
        <p:grpSpPr>
          <a:xfrm rot="2700000">
            <a:off x="5135269" y="2303794"/>
            <a:ext cx="3145836" cy="3145836"/>
            <a:chOff x="285004" y="220990"/>
            <a:chExt cx="3557400" cy="3557400"/>
          </a:xfrm>
        </p:grpSpPr>
        <p:sp>
          <p:nvSpPr>
            <p:cNvPr id="283" name="Google Shape;283;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84" name="Google Shape;284;p31"/>
            <p:cNvSpPr/>
            <p:nvPr/>
          </p:nvSpPr>
          <p:spPr>
            <a:xfrm rot="-2700000">
              <a:off x="427070" y="3217459"/>
              <a:ext cx="436143" cy="367413"/>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00">
                  <a:solidFill>
                    <a:srgbClr val="0942A1"/>
                  </a:solidFill>
                  <a:latin typeface="Roboto"/>
                  <a:ea typeface="Roboto"/>
                  <a:cs typeface="Roboto"/>
                  <a:sym typeface="Roboto"/>
                </a:rPr>
                <a:t>10</a:t>
              </a:r>
              <a:endParaRPr b="1" sz="700">
                <a:solidFill>
                  <a:srgbClr val="0942A1"/>
                </a:solidFill>
                <a:latin typeface="Roboto"/>
                <a:ea typeface="Roboto"/>
                <a:cs typeface="Roboto"/>
                <a:sym typeface="Roboto"/>
              </a:endParaRPr>
            </a:p>
          </p:txBody>
        </p:sp>
        <p:sp>
          <p:nvSpPr>
            <p:cNvPr id="285" name="Google Shape;285;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Usar comprovações inacessíveis, sigilosas ou sem certificação idônea</a:t>
              </a:r>
              <a:endParaRPr b="1" sz="972">
                <a:solidFill>
                  <a:srgbClr val="FFFFFF"/>
                </a:solidFill>
                <a:latin typeface="Roboto"/>
                <a:ea typeface="Roboto"/>
                <a:cs typeface="Roboto"/>
                <a:sym typeface="Roboto"/>
              </a:endParaRPr>
            </a:p>
          </p:txBody>
        </p:sp>
      </p:grpSp>
      <p:grpSp>
        <p:nvGrpSpPr>
          <p:cNvPr id="286" name="Google Shape;286;p31"/>
          <p:cNvGrpSpPr/>
          <p:nvPr/>
        </p:nvGrpSpPr>
        <p:grpSpPr>
          <a:xfrm rot="2700000">
            <a:off x="862894" y="2858094"/>
            <a:ext cx="3145836" cy="3145836"/>
            <a:chOff x="285004" y="220990"/>
            <a:chExt cx="3557400" cy="3557400"/>
          </a:xfrm>
        </p:grpSpPr>
        <p:sp>
          <p:nvSpPr>
            <p:cNvPr id="287" name="Google Shape;287;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88" name="Google Shape;288;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1</a:t>
              </a:r>
              <a:endParaRPr b="1" sz="795">
                <a:solidFill>
                  <a:srgbClr val="0942A1"/>
                </a:solidFill>
                <a:latin typeface="Roboto"/>
                <a:ea typeface="Roboto"/>
                <a:cs typeface="Roboto"/>
                <a:sym typeface="Roboto"/>
              </a:endParaRPr>
            </a:p>
          </p:txBody>
        </p:sp>
        <p:sp>
          <p:nvSpPr>
            <p:cNvPr id="289" name="Google Shape;289;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Fazer alegações genéricas e vagas</a:t>
              </a:r>
              <a:endParaRPr b="1" sz="972">
                <a:solidFill>
                  <a:srgbClr val="FFFFFF"/>
                </a:solidFill>
                <a:latin typeface="Roboto"/>
                <a:ea typeface="Roboto"/>
                <a:cs typeface="Roboto"/>
                <a:sym typeface="Roboto"/>
              </a:endParaRPr>
            </a:p>
          </p:txBody>
        </p:sp>
      </p:grpSp>
      <p:grpSp>
        <p:nvGrpSpPr>
          <p:cNvPr id="290" name="Google Shape;290;p31"/>
          <p:cNvGrpSpPr/>
          <p:nvPr/>
        </p:nvGrpSpPr>
        <p:grpSpPr>
          <a:xfrm rot="2700000">
            <a:off x="5135269" y="2858094"/>
            <a:ext cx="3145836" cy="3145836"/>
            <a:chOff x="285004" y="220990"/>
            <a:chExt cx="3557400" cy="3557400"/>
          </a:xfrm>
        </p:grpSpPr>
        <p:sp>
          <p:nvSpPr>
            <p:cNvPr id="291" name="Google Shape;291;p31"/>
            <p:cNvSpPr/>
            <p:nvPr/>
          </p:nvSpPr>
          <p:spPr>
            <a:xfrm rot="2700000">
              <a:off x="1818904" y="-270971"/>
              <a:ext cx="489601" cy="4541323"/>
            </a:xfrm>
            <a:prstGeom prst="roundRect">
              <a:avLst>
                <a:gd fmla="val 35254" name="adj"/>
              </a:avLst>
            </a:prstGeom>
            <a:solidFill>
              <a:srgbClr val="61B98B"/>
            </a:solidFill>
            <a:ln>
              <a:noFill/>
            </a:ln>
          </p:spPr>
          <p:txBody>
            <a:bodyPr anchorCtr="0" anchor="ctr" bIns="80850" lIns="80850" spcFirstLastPara="1" rIns="80850" wrap="square" tIns="80850">
              <a:noAutofit/>
            </a:bodyPr>
            <a:lstStyle/>
            <a:p>
              <a:pPr indent="0" lvl="0" marL="0" rtl="0" algn="l">
                <a:spcBef>
                  <a:spcPts val="0"/>
                </a:spcBef>
                <a:spcAft>
                  <a:spcPts val="0"/>
                </a:spcAft>
                <a:buNone/>
              </a:pPr>
              <a:r>
                <a:t/>
              </a:r>
              <a:endParaRPr sz="1238"/>
            </a:p>
          </p:txBody>
        </p:sp>
        <p:sp>
          <p:nvSpPr>
            <p:cNvPr id="292" name="Google Shape;292;p31"/>
            <p:cNvSpPr/>
            <p:nvPr/>
          </p:nvSpPr>
          <p:spPr>
            <a:xfrm rot="-2700000">
              <a:off x="472988" y="3255432"/>
              <a:ext cx="326259" cy="326259"/>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95">
                  <a:solidFill>
                    <a:srgbClr val="0942A1"/>
                  </a:solidFill>
                  <a:latin typeface="Roboto"/>
                  <a:ea typeface="Roboto"/>
                  <a:cs typeface="Roboto"/>
                  <a:sym typeface="Roboto"/>
                </a:rPr>
                <a:t>1</a:t>
              </a:r>
              <a:endParaRPr b="1" sz="795">
                <a:solidFill>
                  <a:srgbClr val="0942A1"/>
                </a:solidFill>
                <a:latin typeface="Roboto"/>
                <a:ea typeface="Roboto"/>
                <a:cs typeface="Roboto"/>
                <a:sym typeface="Roboto"/>
              </a:endParaRPr>
            </a:p>
          </p:txBody>
        </p:sp>
        <p:sp>
          <p:nvSpPr>
            <p:cNvPr id="293" name="Google Shape;293;p31"/>
            <p:cNvSpPr txBox="1"/>
            <p:nvPr/>
          </p:nvSpPr>
          <p:spPr>
            <a:xfrm rot="-2700000">
              <a:off x="179990" y="1701207"/>
              <a:ext cx="4021599" cy="342805"/>
            </a:xfrm>
            <a:prstGeom prst="rect">
              <a:avLst/>
            </a:prstGeom>
            <a:noFill/>
            <a:ln>
              <a:noFill/>
            </a:ln>
          </p:spPr>
          <p:txBody>
            <a:bodyPr anchorCtr="0" anchor="ctr" bIns="80850" lIns="80850" spcFirstLastPara="1" rIns="80850" wrap="square" tIns="80850">
              <a:noAutofit/>
            </a:bodyPr>
            <a:lstStyle/>
            <a:p>
              <a:pPr indent="0" lvl="0" marL="0" rtl="0" algn="l">
                <a:lnSpc>
                  <a:spcPct val="115000"/>
                </a:lnSpc>
                <a:spcBef>
                  <a:spcPts val="0"/>
                </a:spcBef>
                <a:spcAft>
                  <a:spcPts val="0"/>
                </a:spcAft>
                <a:buNone/>
              </a:pPr>
              <a:r>
                <a:rPr b="1" lang="pt-BR" sz="972">
                  <a:solidFill>
                    <a:srgbClr val="FFFFFF"/>
                  </a:solidFill>
                  <a:latin typeface="Roboto"/>
                  <a:ea typeface="Roboto"/>
                  <a:cs typeface="Roboto"/>
                  <a:sym typeface="Roboto"/>
                </a:rPr>
                <a:t>Destacar práticas socioambientais pontuais como se fossem estruturais</a:t>
              </a:r>
              <a:endParaRPr b="1" sz="972">
                <a:solidFill>
                  <a:srgbClr val="FFFFFF"/>
                </a:solidFill>
                <a:latin typeface="Roboto"/>
                <a:ea typeface="Roboto"/>
                <a:cs typeface="Roboto"/>
                <a:sym typeface="Roboto"/>
              </a:endParaRPr>
            </a:p>
          </p:txBody>
        </p:sp>
      </p:grpSp>
      <p:sp>
        <p:nvSpPr>
          <p:cNvPr id="294" name="Google Shape;294;p31"/>
          <p:cNvSpPr/>
          <p:nvPr/>
        </p:nvSpPr>
        <p:spPr>
          <a:xfrm>
            <a:off x="480975" y="4268550"/>
            <a:ext cx="385800" cy="324900"/>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00">
                <a:solidFill>
                  <a:srgbClr val="0942A1"/>
                </a:solidFill>
                <a:latin typeface="Roboto"/>
                <a:ea typeface="Roboto"/>
                <a:cs typeface="Roboto"/>
                <a:sym typeface="Roboto"/>
              </a:rPr>
              <a:t>11</a:t>
            </a:r>
            <a:endParaRPr b="1" sz="700">
              <a:solidFill>
                <a:srgbClr val="0942A1"/>
              </a:solidFill>
              <a:latin typeface="Roboto"/>
              <a:ea typeface="Roboto"/>
              <a:cs typeface="Roboto"/>
              <a:sym typeface="Roboto"/>
            </a:endParaRPr>
          </a:p>
        </p:txBody>
      </p:sp>
      <p:sp>
        <p:nvSpPr>
          <p:cNvPr id="295" name="Google Shape;295;p31"/>
          <p:cNvSpPr/>
          <p:nvPr/>
        </p:nvSpPr>
        <p:spPr>
          <a:xfrm>
            <a:off x="4751975" y="4268550"/>
            <a:ext cx="385800" cy="324900"/>
          </a:xfrm>
          <a:prstGeom prst="ellipse">
            <a:avLst/>
          </a:prstGeom>
          <a:solidFill>
            <a:srgbClr val="FFFFFF"/>
          </a:solidFill>
          <a:ln>
            <a:noFill/>
          </a:ln>
          <a:effectLst>
            <a:outerShdw blurRad="202169" rotWithShape="0" algn="tl" dir="5400000" dist="44926">
              <a:srgbClr val="000000">
                <a:alpha val="54900"/>
              </a:srgbClr>
            </a:outerShdw>
          </a:effectLst>
        </p:spPr>
        <p:txBody>
          <a:bodyPr anchorCtr="0" anchor="ctr" bIns="80850" lIns="80850" spcFirstLastPara="1" rIns="80850" wrap="square" tIns="80850">
            <a:noAutofit/>
          </a:bodyPr>
          <a:lstStyle/>
          <a:p>
            <a:pPr indent="0" lvl="0" marL="0" rtl="0" algn="l">
              <a:spcBef>
                <a:spcPts val="0"/>
              </a:spcBef>
              <a:spcAft>
                <a:spcPts val="0"/>
              </a:spcAft>
              <a:buNone/>
            </a:pPr>
            <a:r>
              <a:rPr b="1" lang="pt-BR" sz="700">
                <a:solidFill>
                  <a:srgbClr val="0942A1"/>
                </a:solidFill>
                <a:latin typeface="Roboto"/>
                <a:ea typeface="Roboto"/>
                <a:cs typeface="Roboto"/>
                <a:sym typeface="Roboto"/>
              </a:rPr>
              <a:t>12</a:t>
            </a:r>
            <a:endParaRPr b="1" sz="700">
              <a:solidFill>
                <a:srgbClr val="0942A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B98B"/>
        </a:solidFill>
      </p:bgPr>
    </p:bg>
    <p:spTree>
      <p:nvGrpSpPr>
        <p:cNvPr id="299" name="Shape 299"/>
        <p:cNvGrpSpPr/>
        <p:nvPr/>
      </p:nvGrpSpPr>
      <p:grpSpPr>
        <a:xfrm>
          <a:off x="0" y="0"/>
          <a:ext cx="0" cy="0"/>
          <a:chOff x="0" y="0"/>
          <a:chExt cx="0" cy="0"/>
        </a:xfrm>
      </p:grpSpPr>
      <p:pic>
        <p:nvPicPr>
          <p:cNvPr id="300" name="Google Shape;300;p32"/>
          <p:cNvPicPr preferRelativeResize="0"/>
          <p:nvPr/>
        </p:nvPicPr>
        <p:blipFill rotWithShape="1">
          <a:blip r:embed="rId3">
            <a:alphaModFix/>
          </a:blip>
          <a:srcRect b="19510" l="0" r="2846" t="0"/>
          <a:stretch/>
        </p:blipFill>
        <p:spPr>
          <a:xfrm>
            <a:off x="1074713" y="2266940"/>
            <a:ext cx="3450717" cy="2680071"/>
          </a:xfrm>
          <a:prstGeom prst="rect">
            <a:avLst/>
          </a:prstGeom>
          <a:noFill/>
          <a:ln cap="flat" cmpd="sng" w="23450">
            <a:solidFill>
              <a:schemeClr val="dk1"/>
            </a:solidFill>
            <a:prstDash val="solid"/>
            <a:round/>
            <a:headEnd len="sm" w="sm" type="none"/>
            <a:tailEnd len="sm" w="sm" type="none"/>
          </a:ln>
        </p:spPr>
      </p:pic>
      <p:pic>
        <p:nvPicPr>
          <p:cNvPr id="301" name="Google Shape;301;p32"/>
          <p:cNvPicPr preferRelativeResize="0"/>
          <p:nvPr/>
        </p:nvPicPr>
        <p:blipFill>
          <a:blip r:embed="rId4">
            <a:alphaModFix/>
          </a:blip>
          <a:stretch>
            <a:fillRect/>
          </a:stretch>
        </p:blipFill>
        <p:spPr>
          <a:xfrm>
            <a:off x="4812492" y="2255425"/>
            <a:ext cx="3256795" cy="2703099"/>
          </a:xfrm>
          <a:prstGeom prst="rect">
            <a:avLst/>
          </a:prstGeom>
          <a:noFill/>
          <a:ln cap="flat" cmpd="sng" w="23450">
            <a:solidFill>
              <a:schemeClr val="dk1"/>
            </a:solidFill>
            <a:prstDash val="solid"/>
            <a:round/>
            <a:headEnd len="sm" w="sm" type="none"/>
            <a:tailEnd len="sm" w="sm" type="none"/>
          </a:ln>
        </p:spPr>
      </p:pic>
      <p:sp>
        <p:nvSpPr>
          <p:cNvPr id="302" name="Google Shape;302;p32"/>
          <p:cNvSpPr txBox="1"/>
          <p:nvPr/>
        </p:nvSpPr>
        <p:spPr>
          <a:xfrm>
            <a:off x="4799901" y="1480300"/>
            <a:ext cx="3256800" cy="496500"/>
          </a:xfrm>
          <a:prstGeom prst="rect">
            <a:avLst/>
          </a:prstGeom>
          <a:noFill/>
          <a:ln>
            <a:noFill/>
          </a:ln>
        </p:spPr>
        <p:txBody>
          <a:bodyPr anchorCtr="0" anchor="t" bIns="75000" lIns="75000" spcFirstLastPara="1" rIns="75000" wrap="square" tIns="75000">
            <a:spAutoFit/>
          </a:bodyPr>
          <a:lstStyle/>
          <a:p>
            <a:pPr indent="0" lvl="0" marL="0" rtl="0" algn="ctr">
              <a:spcBef>
                <a:spcPts val="0"/>
              </a:spcBef>
              <a:spcAft>
                <a:spcPts val="0"/>
              </a:spcAft>
              <a:buNone/>
            </a:pPr>
            <a:r>
              <a:rPr lang="pt-BR" sz="1120">
                <a:solidFill>
                  <a:schemeClr val="lt1"/>
                </a:solidFill>
                <a:latin typeface="Inter SemiBold"/>
                <a:ea typeface="Inter SemiBold"/>
                <a:cs typeface="Inter SemiBold"/>
                <a:sym typeface="Inter SemiBold"/>
              </a:rPr>
              <a:t>Nota técnica da Secretaria Nacional do Consumidor (Senacon)</a:t>
            </a:r>
            <a:endParaRPr sz="1120">
              <a:solidFill>
                <a:schemeClr val="lt1"/>
              </a:solidFill>
              <a:latin typeface="Inter SemiBold"/>
              <a:ea typeface="Inter SemiBold"/>
              <a:cs typeface="Inter SemiBold"/>
              <a:sym typeface="Inter SemiBold"/>
            </a:endParaRPr>
          </a:p>
        </p:txBody>
      </p:sp>
      <p:sp>
        <p:nvSpPr>
          <p:cNvPr id="303" name="Google Shape;303;p32"/>
          <p:cNvSpPr txBox="1"/>
          <p:nvPr/>
        </p:nvSpPr>
        <p:spPr>
          <a:xfrm>
            <a:off x="1171638" y="1480300"/>
            <a:ext cx="3256800" cy="669000"/>
          </a:xfrm>
          <a:prstGeom prst="rect">
            <a:avLst/>
          </a:prstGeom>
          <a:noFill/>
          <a:ln>
            <a:noFill/>
          </a:ln>
        </p:spPr>
        <p:txBody>
          <a:bodyPr anchorCtr="0" anchor="t" bIns="75000" lIns="75000" spcFirstLastPara="1" rIns="75000" wrap="square" tIns="75000">
            <a:spAutoFit/>
          </a:bodyPr>
          <a:lstStyle/>
          <a:p>
            <a:pPr indent="0" lvl="0" marL="0" rtl="0" algn="ctr">
              <a:spcBef>
                <a:spcPts val="0"/>
              </a:spcBef>
              <a:spcAft>
                <a:spcPts val="0"/>
              </a:spcAft>
              <a:buNone/>
            </a:pPr>
            <a:r>
              <a:rPr lang="pt-BR" sz="1120">
                <a:solidFill>
                  <a:schemeClr val="lt1"/>
                </a:solidFill>
                <a:latin typeface="Inter SemiBold"/>
                <a:ea typeface="Inter SemiBold"/>
                <a:cs typeface="Inter SemiBold"/>
                <a:sym typeface="Inter SemiBold"/>
              </a:rPr>
              <a:t>Manifesto pela proibição do greenwashing, com apoio de mais de 50 organizações da sociedade civil</a:t>
            </a:r>
            <a:endParaRPr sz="1120">
              <a:solidFill>
                <a:schemeClr val="lt1"/>
              </a:solidFill>
              <a:latin typeface="Inter SemiBold"/>
              <a:ea typeface="Inter SemiBold"/>
              <a:cs typeface="Inter SemiBold"/>
              <a:sym typeface="Inter SemiBold"/>
            </a:endParaRPr>
          </a:p>
        </p:txBody>
      </p:sp>
      <p:sp>
        <p:nvSpPr>
          <p:cNvPr id="304" name="Google Shape;304;p32"/>
          <p:cNvSpPr txBox="1"/>
          <p:nvPr/>
        </p:nvSpPr>
        <p:spPr>
          <a:xfrm>
            <a:off x="253775" y="299150"/>
            <a:ext cx="63408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700">
                <a:solidFill>
                  <a:schemeClr val="dk1"/>
                </a:solidFill>
                <a:latin typeface="Archivo ExtraBold"/>
                <a:ea typeface="Archivo ExtraBold"/>
                <a:cs typeface="Archivo ExtraBold"/>
                <a:sym typeface="Archivo ExtraBold"/>
              </a:rPr>
              <a:t>Sociedade civil em movimento </a:t>
            </a:r>
            <a:r>
              <a:rPr lang="pt-BR" sz="2700">
                <a:solidFill>
                  <a:srgbClr val="FFE700"/>
                </a:solidFill>
                <a:latin typeface="Archivo ExtraBold"/>
                <a:ea typeface="Archivo ExtraBold"/>
                <a:cs typeface="Archivo ExtraBold"/>
                <a:sym typeface="Archivo ExtraBold"/>
              </a:rPr>
              <a:t>contra o greenwashing</a:t>
            </a:r>
            <a:r>
              <a:rPr lang="pt-BR" sz="2800">
                <a:solidFill>
                  <a:srgbClr val="FFE700"/>
                </a:solidFill>
                <a:latin typeface="Archivo ExtraBold"/>
                <a:ea typeface="Archivo ExtraBold"/>
                <a:cs typeface="Archivo ExtraBold"/>
                <a:sym typeface="Archivo ExtraBold"/>
              </a:rPr>
              <a:t> </a:t>
            </a:r>
            <a:endParaRPr sz="2800">
              <a:solidFill>
                <a:srgbClr val="FFE700"/>
              </a:solidFill>
              <a:latin typeface="Archivo ExtraBold"/>
              <a:ea typeface="Archivo ExtraBold"/>
              <a:cs typeface="Archivo ExtraBold"/>
              <a:sym typeface="Archivo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310" name="Google Shape;310;p33"/>
          <p:cNvSpPr txBox="1"/>
          <p:nvPr/>
        </p:nvSpPr>
        <p:spPr>
          <a:xfrm>
            <a:off x="3555800" y="902900"/>
            <a:ext cx="50724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7600">
                <a:solidFill>
                  <a:srgbClr val="FFE700"/>
                </a:solidFill>
                <a:latin typeface="Archivo ExtraBold"/>
                <a:ea typeface="Archivo ExtraBold"/>
                <a:cs typeface="Archivo ExtraBold"/>
                <a:sym typeface="Archivo ExtraBold"/>
              </a:rPr>
              <a:t>Obrigada!</a:t>
            </a:r>
            <a:endParaRPr sz="7600">
              <a:solidFill>
                <a:srgbClr val="FFE700"/>
              </a:solidFill>
              <a:latin typeface="Archivo ExtraBold"/>
              <a:ea typeface="Archivo ExtraBold"/>
              <a:cs typeface="Archivo ExtraBold"/>
              <a:sym typeface="Archivo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0073"/>
        </a:solidFill>
      </p:bgPr>
    </p:bg>
    <p:spTree>
      <p:nvGrpSpPr>
        <p:cNvPr id="79" name="Shape 79"/>
        <p:cNvGrpSpPr/>
        <p:nvPr/>
      </p:nvGrpSpPr>
      <p:grpSpPr>
        <a:xfrm>
          <a:off x="0" y="0"/>
          <a:ext cx="0" cy="0"/>
          <a:chOff x="0" y="0"/>
          <a:chExt cx="0" cy="0"/>
        </a:xfrm>
      </p:grpSpPr>
      <p:sp>
        <p:nvSpPr>
          <p:cNvPr id="80" name="Google Shape;80;p17"/>
          <p:cNvSpPr/>
          <p:nvPr/>
        </p:nvSpPr>
        <p:spPr>
          <a:xfrm>
            <a:off x="-71025" y="0"/>
            <a:ext cx="9242100" cy="5178900"/>
          </a:xfrm>
          <a:prstGeom prst="rect">
            <a:avLst/>
          </a:prstGeom>
          <a:solidFill>
            <a:srgbClr val="E5007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81" name="Google Shape;81;p17"/>
          <p:cNvSpPr txBox="1"/>
          <p:nvPr>
            <p:ph type="title"/>
          </p:nvPr>
        </p:nvSpPr>
        <p:spPr>
          <a:xfrm>
            <a:off x="443600" y="463325"/>
            <a:ext cx="8241900" cy="18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t-BR" sz="4040">
                <a:solidFill>
                  <a:schemeClr val="lt1"/>
                </a:solidFill>
              </a:rPr>
              <a:t>Como enfrentar o greenwashing no Brasil </a:t>
            </a:r>
            <a:endParaRPr sz="4040">
              <a:solidFill>
                <a:schemeClr val="lt1"/>
              </a:solidFill>
            </a:endParaRPr>
          </a:p>
          <a:p>
            <a:pPr indent="0" lvl="0" marL="0" rtl="0" algn="l">
              <a:spcBef>
                <a:spcPts val="0"/>
              </a:spcBef>
              <a:spcAft>
                <a:spcPts val="0"/>
              </a:spcAft>
              <a:buSzPts val="990"/>
              <a:buNone/>
            </a:pPr>
            <a:r>
              <a:t/>
            </a:r>
            <a:endParaRPr sz="1040">
              <a:solidFill>
                <a:schemeClr val="lt1"/>
              </a:solidFill>
            </a:endParaRPr>
          </a:p>
          <a:p>
            <a:pPr indent="0" lvl="0" marL="0" rtl="0" algn="l">
              <a:spcBef>
                <a:spcPts val="0"/>
              </a:spcBef>
              <a:spcAft>
                <a:spcPts val="0"/>
              </a:spcAft>
              <a:buSzPts val="990"/>
              <a:buNone/>
            </a:pPr>
            <a:r>
              <a:rPr lang="pt-BR" sz="2640">
                <a:solidFill>
                  <a:schemeClr val="lt1"/>
                </a:solidFill>
                <a:latin typeface="Archivo"/>
                <a:ea typeface="Archivo"/>
                <a:cs typeface="Archivo"/>
                <a:sym typeface="Archivo"/>
              </a:rPr>
              <a:t>Audiência Pública da </a:t>
            </a:r>
            <a:r>
              <a:rPr lang="pt-BR" sz="2640">
                <a:solidFill>
                  <a:schemeClr val="lt1"/>
                </a:solidFill>
                <a:latin typeface="Archivo"/>
                <a:ea typeface="Archivo"/>
                <a:cs typeface="Archivo"/>
                <a:sym typeface="Archivo"/>
              </a:rPr>
              <a:t>Comissão de Legislação Participativa</a:t>
            </a:r>
            <a:r>
              <a:rPr lang="pt-BR" sz="2640">
                <a:solidFill>
                  <a:schemeClr val="lt1"/>
                </a:solidFill>
                <a:latin typeface="Archivo"/>
                <a:ea typeface="Archivo"/>
                <a:cs typeface="Archivo"/>
                <a:sym typeface="Archivo"/>
              </a:rPr>
              <a:t> sobre o  PL 1008/2025</a:t>
            </a:r>
            <a:endParaRPr sz="2640">
              <a:solidFill>
                <a:schemeClr val="lt1"/>
              </a:solidFill>
              <a:latin typeface="Archivo"/>
              <a:ea typeface="Archivo"/>
              <a:cs typeface="Archivo"/>
              <a:sym typeface="Archivo"/>
            </a:endParaRPr>
          </a:p>
          <a:p>
            <a:pPr indent="0" lvl="0" marL="0" rtl="0" algn="l">
              <a:spcBef>
                <a:spcPts val="0"/>
              </a:spcBef>
              <a:spcAft>
                <a:spcPts val="0"/>
              </a:spcAft>
              <a:buSzPts val="990"/>
              <a:buNone/>
            </a:pPr>
            <a:r>
              <a:t/>
            </a:r>
            <a:endParaRPr sz="4040">
              <a:solidFill>
                <a:schemeClr val="lt1"/>
              </a:solidFill>
            </a:endParaRPr>
          </a:p>
        </p:txBody>
      </p:sp>
      <p:sp>
        <p:nvSpPr>
          <p:cNvPr id="82" name="Google Shape;82;p17"/>
          <p:cNvSpPr txBox="1"/>
          <p:nvPr>
            <p:ph type="title"/>
          </p:nvPr>
        </p:nvSpPr>
        <p:spPr>
          <a:xfrm>
            <a:off x="443600" y="2882700"/>
            <a:ext cx="1219800" cy="33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t-BR" sz="1500">
                <a:solidFill>
                  <a:schemeClr val="lt1"/>
                </a:solidFill>
                <a:latin typeface="Inter"/>
                <a:ea typeface="Inter"/>
                <a:cs typeface="Inter"/>
                <a:sym typeface="Inter"/>
              </a:rPr>
              <a:t>06.08.2025</a:t>
            </a:r>
            <a:endParaRPr sz="1500">
              <a:solidFill>
                <a:schemeClr val="lt1"/>
              </a:solidFill>
              <a:latin typeface="Inter"/>
              <a:ea typeface="Inter"/>
              <a:cs typeface="Inter"/>
              <a:sym typeface="Inter"/>
            </a:endParaRPr>
          </a:p>
        </p:txBody>
      </p:sp>
      <p:sp>
        <p:nvSpPr>
          <p:cNvPr id="83" name="Google Shape;83;p17"/>
          <p:cNvSpPr txBox="1"/>
          <p:nvPr/>
        </p:nvSpPr>
        <p:spPr>
          <a:xfrm>
            <a:off x="443600" y="3793375"/>
            <a:ext cx="4705500" cy="103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840">
                <a:solidFill>
                  <a:schemeClr val="lt1"/>
                </a:solidFill>
                <a:latin typeface="Archivo ExtraBold"/>
                <a:ea typeface="Archivo ExtraBold"/>
                <a:cs typeface="Archivo ExtraBold"/>
                <a:sym typeface="Archivo ExtraBold"/>
              </a:rPr>
              <a:t>Julia Catão Dias</a:t>
            </a:r>
            <a:endParaRPr sz="1840">
              <a:solidFill>
                <a:schemeClr val="lt1"/>
              </a:solidFill>
              <a:latin typeface="Archivo ExtraBold"/>
              <a:ea typeface="Archivo ExtraBold"/>
              <a:cs typeface="Archivo ExtraBold"/>
              <a:sym typeface="Archivo ExtraBold"/>
            </a:endParaRPr>
          </a:p>
          <a:p>
            <a:pPr indent="0" lvl="0" marL="0" rtl="0" algn="l">
              <a:spcBef>
                <a:spcPts val="0"/>
              </a:spcBef>
              <a:spcAft>
                <a:spcPts val="0"/>
              </a:spcAft>
              <a:buNone/>
            </a:pPr>
            <a:r>
              <a:rPr lang="pt-BR" sz="1840">
                <a:solidFill>
                  <a:schemeClr val="lt1"/>
                </a:solidFill>
                <a:latin typeface="Archivo"/>
                <a:ea typeface="Archivo"/>
                <a:cs typeface="Archivo"/>
                <a:sym typeface="Archivo"/>
              </a:rPr>
              <a:t>Coordenadora do Programa de Consumo Responsável e Sustentável do Idec</a:t>
            </a:r>
            <a:endParaRPr sz="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p:nvPr/>
        </p:nvSpPr>
        <p:spPr>
          <a:xfrm>
            <a:off x="0" y="2547800"/>
            <a:ext cx="3321900" cy="2061600"/>
          </a:xfrm>
          <a:prstGeom prst="rect">
            <a:avLst/>
          </a:prstGeom>
          <a:solidFill>
            <a:srgbClr val="E500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8"/>
          <p:cNvSpPr/>
          <p:nvPr/>
        </p:nvSpPr>
        <p:spPr>
          <a:xfrm>
            <a:off x="3729325" y="608125"/>
            <a:ext cx="5414700" cy="4001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0" name="Google Shape;90;p18"/>
          <p:cNvCxnSpPr>
            <a:endCxn id="91" idx="4"/>
          </p:cNvCxnSpPr>
          <p:nvPr/>
        </p:nvCxnSpPr>
        <p:spPr>
          <a:xfrm rot="10800000">
            <a:off x="4417675" y="2709925"/>
            <a:ext cx="4081200" cy="0"/>
          </a:xfrm>
          <a:prstGeom prst="straightConnector1">
            <a:avLst/>
          </a:prstGeom>
          <a:noFill/>
          <a:ln cap="flat" cmpd="sng" w="28575">
            <a:solidFill>
              <a:srgbClr val="1D84D4"/>
            </a:solidFill>
            <a:prstDash val="dot"/>
            <a:round/>
            <a:headEnd len="sm" w="sm" type="none"/>
            <a:tailEnd len="sm" w="sm" type="none"/>
          </a:ln>
        </p:spPr>
      </p:cxnSp>
      <p:sp>
        <p:nvSpPr>
          <p:cNvPr id="92" name="Google Shape;92;p18"/>
          <p:cNvSpPr txBox="1"/>
          <p:nvPr/>
        </p:nvSpPr>
        <p:spPr>
          <a:xfrm>
            <a:off x="548275" y="608125"/>
            <a:ext cx="2926800" cy="172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i="0" lang="pt-BR" sz="2300" u="none" cap="none" strike="noStrike">
                <a:solidFill>
                  <a:schemeClr val="dk1"/>
                </a:solidFill>
                <a:latin typeface="Archivo ExtraBold"/>
                <a:ea typeface="Archivo ExtraBold"/>
                <a:cs typeface="Archivo ExtraBold"/>
                <a:sym typeface="Archivo ExtraBold"/>
              </a:rPr>
              <a:t>PARA COMEÇAR A CONVERSA, </a:t>
            </a:r>
            <a:r>
              <a:rPr i="0" lang="pt-BR" sz="2300" u="none" cap="none" strike="noStrike">
                <a:solidFill>
                  <a:srgbClr val="E50073"/>
                </a:solidFill>
                <a:latin typeface="Archivo ExtraBold"/>
                <a:ea typeface="Archivo ExtraBold"/>
                <a:cs typeface="Archivo ExtraBold"/>
                <a:sym typeface="Archivo ExtraBold"/>
              </a:rPr>
              <a:t>VAMOS NOS APRESENTAR! </a:t>
            </a:r>
            <a:endParaRPr i="0" sz="2300" u="none" cap="none" strike="noStrike">
              <a:solidFill>
                <a:srgbClr val="E50073"/>
              </a:solidFill>
              <a:latin typeface="Archivo ExtraBold"/>
              <a:ea typeface="Archivo ExtraBold"/>
              <a:cs typeface="Archivo ExtraBold"/>
              <a:sym typeface="Archivo ExtraBold"/>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Archivo"/>
              <a:ea typeface="Archivo"/>
              <a:cs typeface="Archivo"/>
              <a:sym typeface="Archivo"/>
            </a:endParaRPr>
          </a:p>
        </p:txBody>
      </p:sp>
      <p:grpSp>
        <p:nvGrpSpPr>
          <p:cNvPr id="93" name="Google Shape;93;p18"/>
          <p:cNvGrpSpPr/>
          <p:nvPr/>
        </p:nvGrpSpPr>
        <p:grpSpPr>
          <a:xfrm>
            <a:off x="548275" y="2624088"/>
            <a:ext cx="2745000" cy="1909025"/>
            <a:chOff x="548275" y="2624088"/>
            <a:chExt cx="2745000" cy="1909025"/>
          </a:xfrm>
        </p:grpSpPr>
        <p:sp>
          <p:nvSpPr>
            <p:cNvPr id="94" name="Google Shape;94;p18"/>
            <p:cNvSpPr txBox="1"/>
            <p:nvPr/>
          </p:nvSpPr>
          <p:spPr>
            <a:xfrm>
              <a:off x="548275" y="2982713"/>
              <a:ext cx="2745000" cy="1550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i="0" lang="pt-BR" sz="1200" u="none" cap="none" strike="noStrike">
                  <a:solidFill>
                    <a:schemeClr val="lt1"/>
                  </a:solidFill>
                  <a:latin typeface="Inter Medium"/>
                  <a:ea typeface="Inter Medium"/>
                  <a:cs typeface="Inter Medium"/>
                  <a:sym typeface="Inter Medium"/>
                </a:rPr>
                <a:t>Somos uma organização que desde 1987 trabalha para </a:t>
              </a:r>
              <a:r>
                <a:rPr b="1" i="0" lang="pt-BR" sz="1200" u="none" cap="none" strike="noStrike">
                  <a:solidFill>
                    <a:schemeClr val="lt1"/>
                  </a:solidFill>
                  <a:latin typeface="Inter"/>
                  <a:ea typeface="Inter"/>
                  <a:cs typeface="Inter"/>
                  <a:sym typeface="Inter"/>
                </a:rPr>
                <a:t>orientar</a:t>
              </a:r>
              <a:r>
                <a:rPr i="0" lang="pt-BR" sz="1200" u="none" cap="none" strike="noStrike">
                  <a:solidFill>
                    <a:schemeClr val="lt1"/>
                  </a:solidFill>
                  <a:latin typeface="Inter Medium"/>
                  <a:ea typeface="Inter Medium"/>
                  <a:cs typeface="Inter Medium"/>
                  <a:sym typeface="Inter Medium"/>
                </a:rPr>
                <a:t>, </a:t>
              </a:r>
              <a:r>
                <a:rPr b="1" lang="pt-BR" sz="1200">
                  <a:solidFill>
                    <a:schemeClr val="lt1"/>
                  </a:solidFill>
                  <a:latin typeface="Inter"/>
                  <a:ea typeface="Inter"/>
                  <a:cs typeface="Inter"/>
                  <a:sym typeface="Inter"/>
                </a:rPr>
                <a:t>sensibilizar</a:t>
              </a:r>
              <a:r>
                <a:rPr b="1" i="0" lang="pt-BR" sz="1200" u="none" cap="none" strike="noStrike">
                  <a:solidFill>
                    <a:schemeClr val="lt1"/>
                  </a:solidFill>
                  <a:latin typeface="Inter"/>
                  <a:ea typeface="Inter"/>
                  <a:cs typeface="Inter"/>
                  <a:sym typeface="Inter"/>
                </a:rPr>
                <a:t> </a:t>
              </a:r>
              <a:r>
                <a:rPr i="0" lang="pt-BR" sz="1200" u="none" cap="none" strike="noStrike">
                  <a:solidFill>
                    <a:schemeClr val="lt1"/>
                  </a:solidFill>
                  <a:latin typeface="Inter Medium"/>
                  <a:ea typeface="Inter Medium"/>
                  <a:cs typeface="Inter Medium"/>
                  <a:sym typeface="Inter Medium"/>
                </a:rPr>
                <a:t>e </a:t>
              </a:r>
              <a:r>
                <a:rPr b="1" i="0" lang="pt-BR" sz="1200" u="none" cap="none" strike="noStrike">
                  <a:solidFill>
                    <a:schemeClr val="lt1"/>
                  </a:solidFill>
                  <a:latin typeface="Inter"/>
                  <a:ea typeface="Inter"/>
                  <a:cs typeface="Inter"/>
                  <a:sym typeface="Inter"/>
                </a:rPr>
                <a:t>defender</a:t>
              </a:r>
              <a:r>
                <a:rPr i="0" lang="pt-BR" sz="1200" u="none" cap="none" strike="noStrike">
                  <a:solidFill>
                    <a:schemeClr val="lt1"/>
                  </a:solidFill>
                  <a:latin typeface="Inter Medium"/>
                  <a:ea typeface="Inter Medium"/>
                  <a:cs typeface="Inter Medium"/>
                  <a:sym typeface="Inter Medium"/>
                </a:rPr>
                <a:t> </a:t>
              </a:r>
              <a:r>
                <a:rPr lang="pt-BR" sz="1200">
                  <a:solidFill>
                    <a:schemeClr val="lt1"/>
                  </a:solidFill>
                  <a:latin typeface="Inter Medium"/>
                  <a:ea typeface="Inter Medium"/>
                  <a:cs typeface="Inter Medium"/>
                  <a:sym typeface="Inter Medium"/>
                </a:rPr>
                <a:t>consumidores</a:t>
              </a:r>
              <a:r>
                <a:rPr i="0" lang="pt-BR" sz="1200" u="none" cap="none" strike="noStrike">
                  <a:solidFill>
                    <a:schemeClr val="lt1"/>
                  </a:solidFill>
                  <a:latin typeface="Inter Medium"/>
                  <a:ea typeface="Inter Medium"/>
                  <a:cs typeface="Inter Medium"/>
                  <a:sym typeface="Inter Medium"/>
                </a:rPr>
                <a:t> </a:t>
              </a:r>
              <a:r>
                <a:rPr lang="pt-BR" sz="1200">
                  <a:solidFill>
                    <a:schemeClr val="lt1"/>
                  </a:solidFill>
                  <a:latin typeface="Inter Medium"/>
                  <a:ea typeface="Inter Medium"/>
                  <a:cs typeface="Inter Medium"/>
                  <a:sym typeface="Inter Medium"/>
                </a:rPr>
                <a:t>a </a:t>
              </a:r>
              <a:r>
                <a:rPr i="0" lang="pt-BR" sz="1200" u="none" cap="none" strike="noStrike">
                  <a:solidFill>
                    <a:schemeClr val="lt1"/>
                  </a:solidFill>
                  <a:latin typeface="Inter Medium"/>
                  <a:ea typeface="Inter Medium"/>
                  <a:cs typeface="Inter Medium"/>
                  <a:sym typeface="Inter Medium"/>
                </a:rPr>
                <a:t>respeito da </a:t>
              </a:r>
              <a:r>
                <a:rPr b="1" i="0" lang="pt-BR" sz="1200" u="none" cap="none" strike="noStrike">
                  <a:solidFill>
                    <a:schemeClr val="lt1"/>
                  </a:solidFill>
                  <a:latin typeface="Inter"/>
                  <a:ea typeface="Inter"/>
                  <a:cs typeface="Inter"/>
                  <a:sym typeface="Inter"/>
                </a:rPr>
                <a:t>ética e direitos dos cidadãos em suas relações de consumo.</a:t>
              </a:r>
              <a:endParaRPr b="1" i="0" sz="1500" u="none" cap="none" strike="noStrike">
                <a:solidFill>
                  <a:schemeClr val="lt1"/>
                </a:solidFill>
                <a:latin typeface="Inter"/>
                <a:ea typeface="Inter"/>
                <a:cs typeface="Inter"/>
                <a:sym typeface="Inter"/>
              </a:endParaRPr>
            </a:p>
          </p:txBody>
        </p:sp>
        <p:sp>
          <p:nvSpPr>
            <p:cNvPr id="95" name="Google Shape;95;p18"/>
            <p:cNvSpPr txBox="1"/>
            <p:nvPr/>
          </p:nvSpPr>
          <p:spPr>
            <a:xfrm>
              <a:off x="548275" y="2624088"/>
              <a:ext cx="2560200" cy="322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i="0" lang="pt-BR" sz="1300" u="none" cap="none" strike="noStrike">
                  <a:solidFill>
                    <a:srgbClr val="FFFFFF"/>
                  </a:solidFill>
                  <a:latin typeface="Inter Medium"/>
                  <a:ea typeface="Inter Medium"/>
                  <a:cs typeface="Inter Medium"/>
                  <a:sym typeface="Inter Medium"/>
                </a:rPr>
                <a:t>QUEM É O </a:t>
              </a:r>
              <a:r>
                <a:rPr i="0" lang="pt-BR" sz="1300" u="none" cap="none" strike="noStrike">
                  <a:solidFill>
                    <a:srgbClr val="FFFFFF"/>
                  </a:solidFill>
                  <a:latin typeface="Inter ExtraBold"/>
                  <a:ea typeface="Inter ExtraBold"/>
                  <a:cs typeface="Inter ExtraBold"/>
                  <a:sym typeface="Inter ExtraBold"/>
                </a:rPr>
                <a:t>IDEC</a:t>
              </a:r>
              <a:r>
                <a:rPr i="0" lang="pt-BR" sz="1300" u="none" cap="none" strike="noStrike">
                  <a:solidFill>
                    <a:srgbClr val="FFFFFF"/>
                  </a:solidFill>
                  <a:latin typeface="Inter Medium"/>
                  <a:ea typeface="Inter Medium"/>
                  <a:cs typeface="Inter Medium"/>
                  <a:sym typeface="Inter Medium"/>
                </a:rPr>
                <a:t>?</a:t>
              </a:r>
              <a:endParaRPr i="0" sz="1600" u="none" cap="none" strike="noStrike">
                <a:solidFill>
                  <a:srgbClr val="FFFFFF"/>
                </a:solidFill>
                <a:latin typeface="Inter Medium"/>
                <a:ea typeface="Inter Medium"/>
                <a:cs typeface="Inter Medium"/>
                <a:sym typeface="Inter Medium"/>
              </a:endParaRPr>
            </a:p>
          </p:txBody>
        </p:sp>
      </p:grpSp>
      <p:sp>
        <p:nvSpPr>
          <p:cNvPr id="96" name="Google Shape;96;p18"/>
          <p:cNvSpPr txBox="1"/>
          <p:nvPr/>
        </p:nvSpPr>
        <p:spPr>
          <a:xfrm>
            <a:off x="6522725" y="3235350"/>
            <a:ext cx="1549200" cy="1456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i="0" lang="pt-BR" sz="1150" u="none" cap="none" strike="noStrike">
                <a:solidFill>
                  <a:srgbClr val="FFFFFF"/>
                </a:solidFill>
                <a:latin typeface="Inter Medium"/>
                <a:ea typeface="Inter Medium"/>
                <a:cs typeface="Inter Medium"/>
                <a:sym typeface="Inter Medium"/>
              </a:rPr>
              <a:t>Atuação </a:t>
            </a:r>
            <a:r>
              <a:rPr b="1" i="0" lang="pt-BR" sz="1150" u="none" cap="none" strike="noStrike">
                <a:solidFill>
                  <a:srgbClr val="FFFFFF"/>
                </a:solidFill>
                <a:latin typeface="Inter"/>
                <a:ea typeface="Inter"/>
                <a:cs typeface="Inter"/>
                <a:sym typeface="Inter"/>
              </a:rPr>
              <a:t>INDEPENDENTE </a:t>
            </a:r>
            <a:r>
              <a:rPr i="0" lang="pt-BR" sz="1150" u="none" cap="none" strike="noStrike">
                <a:solidFill>
                  <a:srgbClr val="FFFFFF"/>
                </a:solidFill>
                <a:latin typeface="Inter Medium"/>
                <a:ea typeface="Inter Medium"/>
                <a:cs typeface="Inter Medium"/>
                <a:sym typeface="Inter Medium"/>
              </a:rPr>
              <a:t>de partidos políticos, governos e empresas</a:t>
            </a:r>
            <a:endParaRPr i="0" sz="1150" u="none" cap="none" strike="noStrike">
              <a:solidFill>
                <a:srgbClr val="FFFFFF"/>
              </a:solidFill>
              <a:latin typeface="Inter Medium"/>
              <a:ea typeface="Inter Medium"/>
              <a:cs typeface="Inter Medium"/>
              <a:sym typeface="Inter Medium"/>
            </a:endParaRPr>
          </a:p>
          <a:p>
            <a:pPr indent="0" lvl="0" marL="0" marR="0" rtl="0" algn="l">
              <a:lnSpc>
                <a:spcPct val="115000"/>
              </a:lnSpc>
              <a:spcBef>
                <a:spcPts val="0"/>
              </a:spcBef>
              <a:spcAft>
                <a:spcPts val="0"/>
              </a:spcAft>
              <a:buClr>
                <a:srgbClr val="000000"/>
              </a:buClr>
              <a:buSzPts val="1100"/>
              <a:buFont typeface="Arial"/>
              <a:buNone/>
            </a:pPr>
            <a:r>
              <a:t/>
            </a:r>
            <a:endParaRPr i="0" sz="1150" u="none" cap="none" strike="noStrike">
              <a:solidFill>
                <a:srgbClr val="595959"/>
              </a:solidFill>
              <a:latin typeface="Inter Medium"/>
              <a:ea typeface="Inter Medium"/>
              <a:cs typeface="Inter Medium"/>
              <a:sym typeface="Inter Medium"/>
            </a:endParaRPr>
          </a:p>
        </p:txBody>
      </p:sp>
      <p:sp>
        <p:nvSpPr>
          <p:cNvPr id="97" name="Google Shape;97;p18"/>
          <p:cNvSpPr txBox="1"/>
          <p:nvPr/>
        </p:nvSpPr>
        <p:spPr>
          <a:xfrm>
            <a:off x="4610300" y="1746238"/>
            <a:ext cx="1161600" cy="68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i="0" lang="pt-BR" sz="1150" u="none" cap="none" strike="noStrike">
                <a:solidFill>
                  <a:srgbClr val="FFFFFF"/>
                </a:solidFill>
                <a:latin typeface="Inter Medium"/>
                <a:ea typeface="Inter Medium"/>
                <a:cs typeface="Inter Medium"/>
                <a:sym typeface="Inter Medium"/>
              </a:rPr>
              <a:t>Mais de </a:t>
            </a:r>
            <a:r>
              <a:rPr b="1" i="0" lang="pt-BR" sz="1150" u="none" cap="none" strike="noStrike">
                <a:solidFill>
                  <a:srgbClr val="FFFFFF"/>
                </a:solidFill>
                <a:latin typeface="Inter"/>
                <a:ea typeface="Inter"/>
                <a:cs typeface="Inter"/>
                <a:sym typeface="Inter"/>
              </a:rPr>
              <a:t>três décadas </a:t>
            </a:r>
            <a:br>
              <a:rPr i="0" lang="pt-BR" sz="1150" u="none" cap="none" strike="noStrike">
                <a:solidFill>
                  <a:srgbClr val="FFFFFF"/>
                </a:solidFill>
                <a:latin typeface="Inter Medium"/>
                <a:ea typeface="Inter Medium"/>
                <a:cs typeface="Inter Medium"/>
                <a:sym typeface="Inter Medium"/>
              </a:rPr>
            </a:br>
            <a:r>
              <a:rPr i="0" lang="pt-BR" sz="1150" u="none" cap="none" strike="noStrike">
                <a:solidFill>
                  <a:srgbClr val="FFFFFF"/>
                </a:solidFill>
                <a:latin typeface="Inter Medium"/>
                <a:ea typeface="Inter Medium"/>
                <a:cs typeface="Inter Medium"/>
                <a:sym typeface="Inter Medium"/>
              </a:rPr>
              <a:t>de história</a:t>
            </a:r>
            <a:endParaRPr i="0" sz="1150" u="none" cap="none" strike="noStrike">
              <a:solidFill>
                <a:srgbClr val="FFFFFF"/>
              </a:solidFill>
              <a:latin typeface="Inter Medium"/>
              <a:ea typeface="Inter Medium"/>
              <a:cs typeface="Inter Medium"/>
              <a:sym typeface="Inter Medium"/>
            </a:endParaRPr>
          </a:p>
        </p:txBody>
      </p:sp>
      <p:sp>
        <p:nvSpPr>
          <p:cNvPr id="98" name="Google Shape;98;p18"/>
          <p:cNvSpPr txBox="1"/>
          <p:nvPr/>
        </p:nvSpPr>
        <p:spPr>
          <a:xfrm>
            <a:off x="6614275" y="1253125"/>
            <a:ext cx="1761300" cy="10815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000"/>
              <a:buFont typeface="Arial"/>
              <a:buNone/>
            </a:pPr>
            <a:r>
              <a:rPr i="0" lang="pt-BR" sz="1150" u="none" cap="none" strike="noStrike">
                <a:solidFill>
                  <a:srgbClr val="FFFFFF"/>
                </a:solidFill>
                <a:latin typeface="Inter Medium"/>
                <a:ea typeface="Inter Medium"/>
                <a:cs typeface="Inter Medium"/>
                <a:sym typeface="Inter Medium"/>
              </a:rPr>
              <a:t>Recursos de pessoas físicas (associados e doações) + apoio de Fundações independentes</a:t>
            </a:r>
            <a:endParaRPr i="0" sz="1150" u="none" cap="none" strike="noStrike">
              <a:solidFill>
                <a:srgbClr val="FFFFFF"/>
              </a:solidFill>
              <a:latin typeface="Inter Medium"/>
              <a:ea typeface="Inter Medium"/>
              <a:cs typeface="Inter Medium"/>
              <a:sym typeface="Inter Medium"/>
            </a:endParaRPr>
          </a:p>
        </p:txBody>
      </p:sp>
      <p:sp>
        <p:nvSpPr>
          <p:cNvPr id="99" name="Google Shape;99;p18"/>
          <p:cNvSpPr/>
          <p:nvPr/>
        </p:nvSpPr>
        <p:spPr>
          <a:xfrm rot="5400000">
            <a:off x="8375575" y="2648275"/>
            <a:ext cx="123300" cy="123300"/>
          </a:xfrm>
          <a:prstGeom prst="ellipse">
            <a:avLst/>
          </a:prstGeom>
          <a:solidFill>
            <a:srgbClr val="1D84D4"/>
          </a:solidFill>
          <a:ln cap="flat" cmpd="sng" w="9525">
            <a:solidFill>
              <a:srgbClr val="1D84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8"/>
          <p:cNvSpPr/>
          <p:nvPr/>
        </p:nvSpPr>
        <p:spPr>
          <a:xfrm rot="5400000">
            <a:off x="6396625" y="2648275"/>
            <a:ext cx="123300" cy="123300"/>
          </a:xfrm>
          <a:prstGeom prst="ellipse">
            <a:avLst/>
          </a:prstGeom>
          <a:solidFill>
            <a:srgbClr val="1D84D4"/>
          </a:solidFill>
          <a:ln cap="flat" cmpd="sng" w="28575">
            <a:solidFill>
              <a:srgbClr val="1D84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8"/>
          <p:cNvSpPr/>
          <p:nvPr/>
        </p:nvSpPr>
        <p:spPr>
          <a:xfrm rot="5400000">
            <a:off x="4417675" y="2648275"/>
            <a:ext cx="123300" cy="123300"/>
          </a:xfrm>
          <a:prstGeom prst="ellipse">
            <a:avLst/>
          </a:prstGeom>
          <a:solidFill>
            <a:srgbClr val="1D84D4"/>
          </a:solidFill>
          <a:ln cap="flat" cmpd="sng" w="28575">
            <a:solidFill>
              <a:srgbClr val="1D84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 name="Google Shape;101;p18"/>
          <p:cNvCxnSpPr>
            <a:stCxn id="91" idx="2"/>
          </p:cNvCxnSpPr>
          <p:nvPr/>
        </p:nvCxnSpPr>
        <p:spPr>
          <a:xfrm rot="10800000">
            <a:off x="4479325" y="682075"/>
            <a:ext cx="0" cy="1966200"/>
          </a:xfrm>
          <a:prstGeom prst="straightConnector1">
            <a:avLst/>
          </a:prstGeom>
          <a:noFill/>
          <a:ln cap="flat" cmpd="sng" w="28575">
            <a:solidFill>
              <a:srgbClr val="1D84D4"/>
            </a:solidFill>
            <a:prstDash val="solid"/>
            <a:round/>
            <a:headEnd len="sm" w="sm" type="none"/>
            <a:tailEnd len="sm" w="sm" type="none"/>
          </a:ln>
        </p:spPr>
      </p:cxnSp>
      <p:cxnSp>
        <p:nvCxnSpPr>
          <p:cNvPr id="102" name="Google Shape;102;p18"/>
          <p:cNvCxnSpPr/>
          <p:nvPr/>
        </p:nvCxnSpPr>
        <p:spPr>
          <a:xfrm rot="10800000">
            <a:off x="6458275" y="2771550"/>
            <a:ext cx="0" cy="1373100"/>
          </a:xfrm>
          <a:prstGeom prst="straightConnector1">
            <a:avLst/>
          </a:prstGeom>
          <a:noFill/>
          <a:ln cap="flat" cmpd="sng" w="28575">
            <a:solidFill>
              <a:srgbClr val="1D84D4"/>
            </a:solidFill>
            <a:prstDash val="solid"/>
            <a:round/>
            <a:headEnd len="sm" w="sm" type="none"/>
            <a:tailEnd len="sm" w="sm" type="none"/>
          </a:ln>
        </p:spPr>
      </p:cxnSp>
      <p:cxnSp>
        <p:nvCxnSpPr>
          <p:cNvPr id="103" name="Google Shape;103;p18"/>
          <p:cNvCxnSpPr/>
          <p:nvPr/>
        </p:nvCxnSpPr>
        <p:spPr>
          <a:xfrm rot="10800000">
            <a:off x="8437225" y="1336825"/>
            <a:ext cx="0" cy="1373100"/>
          </a:xfrm>
          <a:prstGeom prst="straightConnector1">
            <a:avLst/>
          </a:prstGeom>
          <a:noFill/>
          <a:ln cap="flat" cmpd="sng" w="28575">
            <a:solidFill>
              <a:srgbClr val="1D84D4"/>
            </a:solidFill>
            <a:prstDash val="solid"/>
            <a:round/>
            <a:headEnd len="sm" w="sm" type="none"/>
            <a:tailEnd len="sm" w="sm" type="none"/>
          </a:ln>
        </p:spPr>
      </p:cxnSp>
      <p:pic>
        <p:nvPicPr>
          <p:cNvPr id="104" name="Google Shape;104;p18"/>
          <p:cNvPicPr preferRelativeResize="0"/>
          <p:nvPr/>
        </p:nvPicPr>
        <p:blipFill rotWithShape="1">
          <a:blip r:embed="rId3">
            <a:alphaModFix/>
          </a:blip>
          <a:srcRect b="0" l="0" r="0" t="0"/>
          <a:stretch/>
        </p:blipFill>
        <p:spPr>
          <a:xfrm>
            <a:off x="8136400" y="2771575"/>
            <a:ext cx="601650" cy="689700"/>
          </a:xfrm>
          <a:prstGeom prst="rect">
            <a:avLst/>
          </a:prstGeom>
          <a:noFill/>
          <a:ln>
            <a:noFill/>
          </a:ln>
        </p:spPr>
      </p:pic>
      <p:pic>
        <p:nvPicPr>
          <p:cNvPr id="105" name="Google Shape;105;p18"/>
          <p:cNvPicPr preferRelativeResize="0"/>
          <p:nvPr/>
        </p:nvPicPr>
        <p:blipFill rotWithShape="1">
          <a:blip r:embed="rId4">
            <a:alphaModFix/>
          </a:blip>
          <a:srcRect b="0" l="0" r="0" t="0"/>
          <a:stretch/>
        </p:blipFill>
        <p:spPr>
          <a:xfrm>
            <a:off x="4217276" y="2829925"/>
            <a:ext cx="499825" cy="572980"/>
          </a:xfrm>
          <a:prstGeom prst="rect">
            <a:avLst/>
          </a:prstGeom>
          <a:noFill/>
          <a:ln>
            <a:noFill/>
          </a:ln>
        </p:spPr>
      </p:pic>
      <p:pic>
        <p:nvPicPr>
          <p:cNvPr id="106" name="Google Shape;106;p18"/>
          <p:cNvPicPr preferRelativeResize="0"/>
          <p:nvPr/>
        </p:nvPicPr>
        <p:blipFill rotWithShape="1">
          <a:blip r:embed="rId5">
            <a:alphaModFix/>
          </a:blip>
          <a:srcRect b="0" l="0" r="0" t="0"/>
          <a:stretch/>
        </p:blipFill>
        <p:spPr>
          <a:xfrm>
            <a:off x="6157449" y="1909410"/>
            <a:ext cx="601650" cy="695330"/>
          </a:xfrm>
          <a:prstGeom prst="rect">
            <a:avLst/>
          </a:prstGeom>
          <a:noFill/>
          <a:ln>
            <a:noFill/>
          </a:ln>
        </p:spPr>
      </p:pic>
      <p:pic>
        <p:nvPicPr>
          <p:cNvPr id="107" name="Google Shape;107;p18"/>
          <p:cNvPicPr preferRelativeResize="0"/>
          <p:nvPr/>
        </p:nvPicPr>
        <p:blipFill rotWithShape="1">
          <a:blip r:embed="rId6">
            <a:alphaModFix/>
          </a:blip>
          <a:srcRect b="21838" l="0" r="0" t="0"/>
          <a:stretch/>
        </p:blipFill>
        <p:spPr>
          <a:xfrm>
            <a:off x="4104450" y="-69352"/>
            <a:ext cx="1549200" cy="1726500"/>
          </a:xfrm>
          <a:prstGeom prst="rect">
            <a:avLst/>
          </a:prstGeom>
          <a:noFill/>
          <a:ln>
            <a:noFill/>
          </a:ln>
        </p:spPr>
      </p:pic>
      <p:pic>
        <p:nvPicPr>
          <p:cNvPr id="108" name="Google Shape;108;p18"/>
          <p:cNvPicPr preferRelativeResize="0"/>
          <p:nvPr/>
        </p:nvPicPr>
        <p:blipFill rotWithShape="1">
          <a:blip r:embed="rId7">
            <a:alphaModFix/>
          </a:blip>
          <a:srcRect b="0" l="0" r="31233" t="6803"/>
          <a:stretch/>
        </p:blipFill>
        <p:spPr>
          <a:xfrm>
            <a:off x="5007650" y="3402901"/>
            <a:ext cx="1675973" cy="1550400"/>
          </a:xfrm>
          <a:prstGeom prst="rect">
            <a:avLst/>
          </a:prstGeom>
          <a:noFill/>
          <a:ln>
            <a:noFill/>
          </a:ln>
        </p:spPr>
      </p:pic>
      <p:pic>
        <p:nvPicPr>
          <p:cNvPr id="109" name="Google Shape;109;p18"/>
          <p:cNvPicPr preferRelativeResize="0"/>
          <p:nvPr/>
        </p:nvPicPr>
        <p:blipFill rotWithShape="1">
          <a:blip r:embed="rId8">
            <a:alphaModFix/>
          </a:blip>
          <a:srcRect b="0" l="0" r="0" t="0"/>
          <a:stretch/>
        </p:blipFill>
        <p:spPr>
          <a:xfrm rot="900000">
            <a:off x="3729550" y="185075"/>
            <a:ext cx="495300" cy="704850"/>
          </a:xfrm>
          <a:prstGeom prst="rect">
            <a:avLst/>
          </a:prstGeom>
          <a:noFill/>
          <a:ln>
            <a:noFill/>
          </a:ln>
        </p:spPr>
      </p:pic>
      <p:pic>
        <p:nvPicPr>
          <p:cNvPr id="110" name="Google Shape;110;p18"/>
          <p:cNvPicPr preferRelativeResize="0"/>
          <p:nvPr/>
        </p:nvPicPr>
        <p:blipFill rotWithShape="1">
          <a:blip r:embed="rId8">
            <a:alphaModFix/>
          </a:blip>
          <a:srcRect b="0" l="0" r="0" t="0"/>
          <a:stretch/>
        </p:blipFill>
        <p:spPr>
          <a:xfrm rot="-9900000">
            <a:off x="5597987" y="900200"/>
            <a:ext cx="495300" cy="704850"/>
          </a:xfrm>
          <a:prstGeom prst="rect">
            <a:avLst/>
          </a:prstGeom>
          <a:noFill/>
          <a:ln>
            <a:noFill/>
          </a:ln>
        </p:spPr>
      </p:pic>
      <p:pic>
        <p:nvPicPr>
          <p:cNvPr id="111" name="Google Shape;111;p18"/>
          <p:cNvPicPr preferRelativeResize="0"/>
          <p:nvPr/>
        </p:nvPicPr>
        <p:blipFill rotWithShape="1">
          <a:blip r:embed="rId9">
            <a:alphaModFix/>
          </a:blip>
          <a:srcRect b="0" l="0" r="0" t="0"/>
          <a:stretch/>
        </p:blipFill>
        <p:spPr>
          <a:xfrm rot="8324985">
            <a:off x="5811780" y="3527510"/>
            <a:ext cx="432714" cy="6157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p:nvPr/>
        </p:nvSpPr>
        <p:spPr>
          <a:xfrm>
            <a:off x="4608000" y="0"/>
            <a:ext cx="4572000" cy="5143500"/>
          </a:xfrm>
          <a:prstGeom prst="rect">
            <a:avLst/>
          </a:prstGeom>
          <a:solidFill>
            <a:srgbClr val="61B9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00"/>
              </a:highlight>
              <a:latin typeface="Inter"/>
              <a:ea typeface="Inter"/>
              <a:cs typeface="Inter"/>
              <a:sym typeface="Inter"/>
            </a:endParaRPr>
          </a:p>
        </p:txBody>
      </p:sp>
      <p:pic>
        <p:nvPicPr>
          <p:cNvPr id="117" name="Google Shape;117;p19" title="limites-planetarios-1-graf-01.png"/>
          <p:cNvPicPr preferRelativeResize="0"/>
          <p:nvPr/>
        </p:nvPicPr>
        <p:blipFill>
          <a:blip r:embed="rId3">
            <a:alphaModFix/>
          </a:blip>
          <a:stretch>
            <a:fillRect/>
          </a:stretch>
        </p:blipFill>
        <p:spPr>
          <a:xfrm>
            <a:off x="878975" y="1807125"/>
            <a:ext cx="2966504" cy="3132300"/>
          </a:xfrm>
          <a:prstGeom prst="rect">
            <a:avLst/>
          </a:prstGeom>
          <a:noFill/>
          <a:ln>
            <a:noFill/>
          </a:ln>
        </p:spPr>
      </p:pic>
      <p:sp>
        <p:nvSpPr>
          <p:cNvPr id="118" name="Google Shape;118;p19"/>
          <p:cNvSpPr txBox="1"/>
          <p:nvPr/>
        </p:nvSpPr>
        <p:spPr>
          <a:xfrm>
            <a:off x="152413" y="275050"/>
            <a:ext cx="44196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800">
                <a:solidFill>
                  <a:srgbClr val="61B98B"/>
                </a:solidFill>
                <a:latin typeface="Archivo ExtraBold"/>
                <a:ea typeface="Archivo ExtraBold"/>
                <a:cs typeface="Archivo ExtraBold"/>
                <a:sym typeface="Archivo ExtraBold"/>
              </a:rPr>
              <a:t>Contexto</a:t>
            </a:r>
            <a:endParaRPr sz="2800">
              <a:solidFill>
                <a:srgbClr val="61B98B"/>
              </a:solidFill>
              <a:latin typeface="Archivo ExtraBold"/>
              <a:ea typeface="Archivo ExtraBold"/>
              <a:cs typeface="Archivo ExtraBold"/>
              <a:sym typeface="Archivo ExtraBold"/>
            </a:endParaRPr>
          </a:p>
          <a:p>
            <a:pPr indent="0" lvl="0" marL="0" rtl="0" algn="l">
              <a:spcBef>
                <a:spcPts val="0"/>
              </a:spcBef>
              <a:spcAft>
                <a:spcPts val="0"/>
              </a:spcAft>
              <a:buNone/>
            </a:pPr>
            <a:r>
              <a:rPr i="1" lang="pt-BR" sz="1800">
                <a:solidFill>
                  <a:srgbClr val="61B98B"/>
                </a:solidFill>
                <a:latin typeface="Inter"/>
                <a:ea typeface="Inter"/>
                <a:cs typeface="Inter"/>
                <a:sym typeface="Inter"/>
              </a:rPr>
              <a:t>A emergência socioambiental impõe a urgência de repensarmos as formas de produzir e consumir</a:t>
            </a:r>
            <a:endParaRPr i="1" sz="800">
              <a:latin typeface="Inter"/>
              <a:ea typeface="Inter"/>
              <a:cs typeface="Inter"/>
              <a:sym typeface="Inter"/>
            </a:endParaRPr>
          </a:p>
        </p:txBody>
      </p:sp>
      <p:sp>
        <p:nvSpPr>
          <p:cNvPr id="119" name="Google Shape;119;p19"/>
          <p:cNvSpPr txBox="1"/>
          <p:nvPr/>
        </p:nvSpPr>
        <p:spPr>
          <a:xfrm>
            <a:off x="4608000" y="275050"/>
            <a:ext cx="4572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rgbClr val="FFFFFF"/>
                </a:solidFill>
                <a:latin typeface="Archivo"/>
                <a:ea typeface="Archivo"/>
                <a:cs typeface="Archivo"/>
                <a:sym typeface="Archivo"/>
              </a:rPr>
              <a:t>Percepção dos consumidores</a:t>
            </a:r>
            <a:endParaRPr b="1" sz="2200">
              <a:solidFill>
                <a:srgbClr val="FFFFFF"/>
              </a:solidFill>
              <a:latin typeface="Archivo"/>
              <a:ea typeface="Archivo"/>
              <a:cs typeface="Archivo"/>
              <a:sym typeface="Archivo"/>
            </a:endParaRPr>
          </a:p>
        </p:txBody>
      </p:sp>
      <p:sp>
        <p:nvSpPr>
          <p:cNvPr id="120" name="Google Shape;120;p19"/>
          <p:cNvSpPr txBox="1"/>
          <p:nvPr/>
        </p:nvSpPr>
        <p:spPr>
          <a:xfrm>
            <a:off x="5004000" y="825725"/>
            <a:ext cx="1026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000">
                <a:solidFill>
                  <a:srgbClr val="FFE700"/>
                </a:solidFill>
                <a:latin typeface="Inter"/>
                <a:ea typeface="Inter"/>
                <a:cs typeface="Inter"/>
                <a:sym typeface="Inter"/>
              </a:rPr>
              <a:t>91%</a:t>
            </a:r>
            <a:endParaRPr b="1" sz="3000">
              <a:solidFill>
                <a:srgbClr val="FFE700"/>
              </a:solidFill>
              <a:latin typeface="Inter"/>
              <a:ea typeface="Inter"/>
              <a:cs typeface="Inter"/>
              <a:sym typeface="Inter"/>
            </a:endParaRPr>
          </a:p>
        </p:txBody>
      </p:sp>
      <p:sp>
        <p:nvSpPr>
          <p:cNvPr id="121" name="Google Shape;121;p19"/>
          <p:cNvSpPr txBox="1"/>
          <p:nvPr/>
        </p:nvSpPr>
        <p:spPr>
          <a:xfrm>
            <a:off x="5004000" y="1313425"/>
            <a:ext cx="378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600">
                <a:solidFill>
                  <a:schemeClr val="lt1"/>
                </a:solidFill>
                <a:latin typeface="Inter"/>
                <a:ea typeface="Inter"/>
                <a:cs typeface="Inter"/>
                <a:sym typeface="Inter"/>
              </a:rPr>
              <a:t>gostariam de acessar informações sobre a origem dos produtos de forma transparente, nas embalagens e/ou rótulos. </a:t>
            </a:r>
            <a:endParaRPr sz="1600">
              <a:solidFill>
                <a:schemeClr val="lt1"/>
              </a:solidFill>
              <a:latin typeface="Inter"/>
              <a:ea typeface="Inter"/>
              <a:cs typeface="Inter"/>
              <a:sym typeface="Inter"/>
            </a:endParaRPr>
          </a:p>
        </p:txBody>
      </p:sp>
      <p:grpSp>
        <p:nvGrpSpPr>
          <p:cNvPr id="122" name="Google Shape;122;p19"/>
          <p:cNvGrpSpPr/>
          <p:nvPr/>
        </p:nvGrpSpPr>
        <p:grpSpPr>
          <a:xfrm>
            <a:off x="5004000" y="2636267"/>
            <a:ext cx="3780000" cy="1657400"/>
            <a:chOff x="4968000" y="1023875"/>
            <a:chExt cx="3780000" cy="1657400"/>
          </a:xfrm>
        </p:grpSpPr>
        <p:sp>
          <p:nvSpPr>
            <p:cNvPr id="123" name="Google Shape;123;p19"/>
            <p:cNvSpPr txBox="1"/>
            <p:nvPr/>
          </p:nvSpPr>
          <p:spPr>
            <a:xfrm>
              <a:off x="4968000" y="1023875"/>
              <a:ext cx="1252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000">
                  <a:solidFill>
                    <a:srgbClr val="FFE700"/>
                  </a:solidFill>
                  <a:latin typeface="Inter"/>
                  <a:ea typeface="Inter"/>
                  <a:cs typeface="Inter"/>
                  <a:sym typeface="Inter"/>
                </a:rPr>
                <a:t>76%</a:t>
              </a:r>
              <a:endParaRPr b="1" sz="3000">
                <a:solidFill>
                  <a:srgbClr val="FFE700"/>
                </a:solidFill>
                <a:latin typeface="Inter"/>
                <a:ea typeface="Inter"/>
                <a:cs typeface="Inter"/>
                <a:sym typeface="Inter"/>
              </a:endParaRPr>
            </a:p>
          </p:txBody>
        </p:sp>
        <p:sp>
          <p:nvSpPr>
            <p:cNvPr id="124" name="Google Shape;124;p19"/>
            <p:cNvSpPr txBox="1"/>
            <p:nvPr/>
          </p:nvSpPr>
          <p:spPr>
            <a:xfrm>
              <a:off x="4968000" y="1511575"/>
              <a:ext cx="378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600">
                  <a:solidFill>
                    <a:schemeClr val="lt1"/>
                  </a:solidFill>
                  <a:latin typeface="Inter"/>
                  <a:ea typeface="Inter"/>
                  <a:cs typeface="Inter"/>
                  <a:sym typeface="Inter"/>
                </a:rPr>
                <a:t>boicotariam marcas envolvidas em escândalos com causas socioambientais, produção desumanizada e não sustentável.</a:t>
              </a:r>
              <a:endParaRPr sz="1600">
                <a:solidFill>
                  <a:schemeClr val="lt1"/>
                </a:solidFill>
                <a:latin typeface="Inter"/>
                <a:ea typeface="Inter"/>
                <a:cs typeface="Inter"/>
                <a:sym typeface="Inter"/>
              </a:endParaRPr>
            </a:p>
          </p:txBody>
        </p:sp>
      </p:grpSp>
      <p:sp>
        <p:nvSpPr>
          <p:cNvPr id="125" name="Google Shape;125;p19"/>
          <p:cNvSpPr txBox="1"/>
          <p:nvPr/>
        </p:nvSpPr>
        <p:spPr>
          <a:xfrm>
            <a:off x="5004000" y="4446825"/>
            <a:ext cx="378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000">
                <a:solidFill>
                  <a:schemeClr val="lt1"/>
                </a:solidFill>
                <a:latin typeface="Inter"/>
                <a:ea typeface="Inter"/>
                <a:cs typeface="Inter"/>
                <a:sym typeface="Inter"/>
              </a:rPr>
              <a:t>Fonte: Idec e Instituto Locomotiva, 2023. </a:t>
            </a:r>
            <a:r>
              <a:rPr i="1" lang="pt-BR" sz="1000">
                <a:solidFill>
                  <a:schemeClr val="lt1"/>
                </a:solidFill>
                <a:latin typeface="Inter"/>
                <a:ea typeface="Inter"/>
                <a:cs typeface="Inter"/>
                <a:sym typeface="Inter"/>
              </a:rPr>
              <a:t>Percepção</a:t>
            </a:r>
            <a:endParaRPr i="1" sz="1000">
              <a:solidFill>
                <a:schemeClr val="lt1"/>
              </a:solidFill>
              <a:latin typeface="Inter"/>
              <a:ea typeface="Inter"/>
              <a:cs typeface="Inter"/>
              <a:sym typeface="Inter"/>
            </a:endParaRPr>
          </a:p>
          <a:p>
            <a:pPr indent="0" lvl="0" marL="0" rtl="0" algn="l">
              <a:spcBef>
                <a:spcPts val="0"/>
              </a:spcBef>
              <a:spcAft>
                <a:spcPts val="0"/>
              </a:spcAft>
              <a:buNone/>
            </a:pPr>
            <a:r>
              <a:rPr i="1" lang="pt-BR" sz="1000">
                <a:solidFill>
                  <a:schemeClr val="lt1"/>
                </a:solidFill>
                <a:latin typeface="Inter"/>
                <a:ea typeface="Inter"/>
                <a:cs typeface="Inter"/>
                <a:sym typeface="Inter"/>
              </a:rPr>
              <a:t>sobre alimentação saudável e sustentável</a:t>
            </a:r>
            <a:r>
              <a:rPr lang="pt-BR" sz="1000">
                <a:solidFill>
                  <a:schemeClr val="lt1"/>
                </a:solidFill>
                <a:latin typeface="Inter"/>
                <a:ea typeface="Inter"/>
                <a:cs typeface="Inter"/>
                <a:sym typeface="Inter"/>
              </a:rPr>
              <a:t>.</a:t>
            </a:r>
            <a:endParaRPr i="1" sz="1000">
              <a:solidFill>
                <a:schemeClr val="lt1"/>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20"/>
          <p:cNvSpPr/>
          <p:nvPr/>
        </p:nvSpPr>
        <p:spPr>
          <a:xfrm rot="-901457">
            <a:off x="-405480" y="1261679"/>
            <a:ext cx="10397011" cy="5027636"/>
          </a:xfrm>
          <a:prstGeom prst="rect">
            <a:avLst/>
          </a:prstGeom>
          <a:solidFill>
            <a:srgbClr val="61B9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00"/>
              </a:highlight>
              <a:latin typeface="Inter"/>
              <a:ea typeface="Inter"/>
              <a:cs typeface="Inter"/>
              <a:sym typeface="Inter"/>
            </a:endParaRPr>
          </a:p>
        </p:txBody>
      </p:sp>
      <p:sp>
        <p:nvSpPr>
          <p:cNvPr id="131" name="Google Shape;131;p20"/>
          <p:cNvSpPr txBox="1"/>
          <p:nvPr/>
        </p:nvSpPr>
        <p:spPr>
          <a:xfrm>
            <a:off x="152425" y="275050"/>
            <a:ext cx="4846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100">
                <a:solidFill>
                  <a:srgbClr val="61B98B"/>
                </a:solidFill>
                <a:latin typeface="Archivo ExtraBold"/>
                <a:ea typeface="Archivo ExtraBold"/>
                <a:cs typeface="Archivo ExtraBold"/>
                <a:sym typeface="Archivo ExtraBold"/>
              </a:rPr>
              <a:t>Greenwashing</a:t>
            </a:r>
            <a:r>
              <a:rPr lang="pt-BR" sz="3100">
                <a:solidFill>
                  <a:schemeClr val="dk1"/>
                </a:solidFill>
                <a:latin typeface="Archivo ExtraBold"/>
                <a:ea typeface="Archivo ExtraBold"/>
                <a:cs typeface="Archivo ExtraBold"/>
                <a:sym typeface="Archivo ExtraBold"/>
              </a:rPr>
              <a:t> </a:t>
            </a:r>
            <a:r>
              <a:rPr lang="pt-BR" sz="2900">
                <a:solidFill>
                  <a:schemeClr val="dk1"/>
                </a:solidFill>
                <a:latin typeface="Archivo ExtraBold"/>
                <a:ea typeface="Archivo ExtraBold"/>
                <a:cs typeface="Archivo ExtraBold"/>
                <a:sym typeface="Archivo ExtraBold"/>
              </a:rPr>
              <a:t>no Brasil</a:t>
            </a:r>
            <a:endParaRPr i="1" sz="900">
              <a:solidFill>
                <a:schemeClr val="dk1"/>
              </a:solidFill>
              <a:latin typeface="Inter"/>
              <a:ea typeface="Inter"/>
              <a:cs typeface="Inter"/>
              <a:sym typeface="Inter"/>
            </a:endParaRPr>
          </a:p>
        </p:txBody>
      </p:sp>
      <p:sp>
        <p:nvSpPr>
          <p:cNvPr id="132" name="Google Shape;132;p20"/>
          <p:cNvSpPr txBox="1"/>
          <p:nvPr/>
        </p:nvSpPr>
        <p:spPr>
          <a:xfrm>
            <a:off x="4504550" y="1799625"/>
            <a:ext cx="4188900" cy="740400"/>
          </a:xfrm>
          <a:prstGeom prst="rect">
            <a:avLst/>
          </a:prstGeom>
          <a:noFill/>
          <a:ln>
            <a:noFill/>
          </a:ln>
        </p:spPr>
        <p:txBody>
          <a:bodyPr anchorCtr="0" anchor="t" bIns="104725" lIns="104725" spcFirstLastPara="1" rIns="104725" wrap="square" tIns="104725">
            <a:spAutoFit/>
          </a:bodyPr>
          <a:lstStyle/>
          <a:p>
            <a:pPr indent="0" lvl="0" marL="0" rtl="0" algn="l">
              <a:spcBef>
                <a:spcPts val="0"/>
              </a:spcBef>
              <a:spcAft>
                <a:spcPts val="0"/>
              </a:spcAft>
              <a:buNone/>
            </a:pPr>
            <a:r>
              <a:rPr b="1" lang="pt-BR" sz="3436">
                <a:solidFill>
                  <a:srgbClr val="FFE700"/>
                </a:solidFill>
                <a:latin typeface="Inter"/>
                <a:ea typeface="Inter"/>
                <a:cs typeface="Inter"/>
                <a:sym typeface="Inter"/>
              </a:rPr>
              <a:t>85</a:t>
            </a:r>
            <a:r>
              <a:rPr b="1" lang="pt-BR" sz="3436">
                <a:solidFill>
                  <a:srgbClr val="FFE700"/>
                </a:solidFill>
                <a:latin typeface="Inter"/>
                <a:ea typeface="Inter"/>
                <a:cs typeface="Inter"/>
                <a:sym typeface="Inter"/>
              </a:rPr>
              <a:t>%</a:t>
            </a:r>
            <a:endParaRPr b="1" sz="3436">
              <a:solidFill>
                <a:srgbClr val="FFE700"/>
              </a:solidFill>
              <a:latin typeface="Inter"/>
              <a:ea typeface="Inter"/>
              <a:cs typeface="Inter"/>
              <a:sym typeface="Inter"/>
            </a:endParaRPr>
          </a:p>
        </p:txBody>
      </p:sp>
      <p:sp>
        <p:nvSpPr>
          <p:cNvPr id="133" name="Google Shape;133;p20"/>
          <p:cNvSpPr txBox="1"/>
          <p:nvPr/>
        </p:nvSpPr>
        <p:spPr>
          <a:xfrm>
            <a:off x="4504550" y="2338885"/>
            <a:ext cx="4329300" cy="1005000"/>
          </a:xfrm>
          <a:prstGeom prst="rect">
            <a:avLst/>
          </a:prstGeom>
          <a:noFill/>
          <a:ln>
            <a:noFill/>
          </a:ln>
        </p:spPr>
        <p:txBody>
          <a:bodyPr anchorCtr="0" anchor="t" bIns="104725" lIns="104725" spcFirstLastPara="1" rIns="104725" wrap="square" tIns="104725">
            <a:spAutoFit/>
          </a:bodyPr>
          <a:lstStyle/>
          <a:p>
            <a:pPr indent="0" lvl="0" marL="0" rtl="0" algn="l">
              <a:spcBef>
                <a:spcPts val="0"/>
              </a:spcBef>
              <a:spcAft>
                <a:spcPts val="0"/>
              </a:spcAft>
              <a:buNone/>
            </a:pPr>
            <a:r>
              <a:rPr b="1" lang="pt-BR" sz="1718">
                <a:solidFill>
                  <a:schemeClr val="lt1"/>
                </a:solidFill>
                <a:latin typeface="Inter"/>
                <a:ea typeface="Inter"/>
                <a:cs typeface="Inter"/>
                <a:sym typeface="Inter"/>
              </a:rPr>
              <a:t>das alegações ambientais feitas por empresas no Brasil são consideradas greenwashing</a:t>
            </a:r>
            <a:r>
              <a:rPr lang="pt-BR" sz="1718">
                <a:solidFill>
                  <a:schemeClr val="lt1"/>
                </a:solidFill>
                <a:latin typeface="Inter"/>
                <a:ea typeface="Inter"/>
                <a:cs typeface="Inter"/>
                <a:sym typeface="Inter"/>
              </a:rPr>
              <a:t>.</a:t>
            </a:r>
            <a:endParaRPr sz="1718">
              <a:solidFill>
                <a:schemeClr val="lt1"/>
              </a:solidFill>
              <a:latin typeface="Inter"/>
              <a:ea typeface="Inter"/>
              <a:cs typeface="Inter"/>
              <a:sym typeface="Inter"/>
            </a:endParaRPr>
          </a:p>
        </p:txBody>
      </p:sp>
      <p:pic>
        <p:nvPicPr>
          <p:cNvPr id="134" name="Google Shape;134;p20" title="1477945.png"/>
          <p:cNvPicPr preferRelativeResize="0"/>
          <p:nvPr/>
        </p:nvPicPr>
        <p:blipFill>
          <a:blip r:embed="rId3">
            <a:alphaModFix/>
          </a:blip>
          <a:stretch>
            <a:fillRect/>
          </a:stretch>
        </p:blipFill>
        <p:spPr>
          <a:xfrm>
            <a:off x="712488" y="1383250"/>
            <a:ext cx="3041025" cy="3041025"/>
          </a:xfrm>
          <a:prstGeom prst="rect">
            <a:avLst/>
          </a:prstGeom>
          <a:noFill/>
          <a:ln>
            <a:noFill/>
          </a:ln>
        </p:spPr>
      </p:pic>
      <p:sp>
        <p:nvSpPr>
          <p:cNvPr id="135" name="Google Shape;135;p20"/>
          <p:cNvSpPr txBox="1"/>
          <p:nvPr/>
        </p:nvSpPr>
        <p:spPr>
          <a:xfrm>
            <a:off x="152425" y="4424275"/>
            <a:ext cx="378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000">
                <a:solidFill>
                  <a:schemeClr val="lt1"/>
                </a:solidFill>
                <a:latin typeface="Inter"/>
                <a:ea typeface="Inter"/>
                <a:cs typeface="Inter"/>
                <a:sym typeface="Inter"/>
              </a:rPr>
              <a:t>Fonte: </a:t>
            </a:r>
            <a:r>
              <a:rPr lang="pt-BR" sz="1000" u="sng">
                <a:solidFill>
                  <a:srgbClr val="FFFF00"/>
                </a:solidFill>
                <a:latin typeface="Inter"/>
                <a:ea typeface="Inter"/>
                <a:cs typeface="Inter"/>
                <a:sym typeface="Inter"/>
                <a:hlinkClick r:id="rId4">
                  <a:extLst>
                    <a:ext uri="{A12FA001-AC4F-418D-AE19-62706E023703}">
                      <ahyp:hlinkClr val="tx"/>
                    </a:ext>
                  </a:extLst>
                </a:hlinkClick>
              </a:rPr>
              <a:t>Market Analysis</a:t>
            </a:r>
            <a:r>
              <a:rPr lang="pt-BR" sz="1000">
                <a:solidFill>
                  <a:schemeClr val="lt1"/>
                </a:solidFill>
                <a:latin typeface="Inter"/>
                <a:ea typeface="Inter"/>
                <a:cs typeface="Inter"/>
                <a:sym typeface="Inter"/>
              </a:rPr>
              <a:t> (2024)</a:t>
            </a:r>
            <a:endParaRPr i="1" sz="1000">
              <a:solidFill>
                <a:schemeClr val="lt1"/>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p:nvPr/>
        </p:nvSpPr>
        <p:spPr>
          <a:xfrm>
            <a:off x="12600" y="3971075"/>
            <a:ext cx="4664400" cy="118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141" name="Google Shape;141;p21"/>
          <p:cNvSpPr/>
          <p:nvPr/>
        </p:nvSpPr>
        <p:spPr>
          <a:xfrm>
            <a:off x="0" y="4014800"/>
            <a:ext cx="4664400" cy="1128700"/>
          </a:xfrm>
          <a:prstGeom prst="flowChartManualInput">
            <a:avLst/>
          </a:prstGeom>
          <a:solidFill>
            <a:srgbClr val="61B9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142" name="Google Shape;142;p21"/>
          <p:cNvPicPr preferRelativeResize="0"/>
          <p:nvPr/>
        </p:nvPicPr>
        <p:blipFill rotWithShape="1">
          <a:blip r:embed="rId3">
            <a:alphaModFix/>
          </a:blip>
          <a:srcRect b="0" l="0" r="17259" t="0"/>
          <a:stretch/>
        </p:blipFill>
        <p:spPr>
          <a:xfrm>
            <a:off x="-81075" y="743025"/>
            <a:ext cx="3652976" cy="4414851"/>
          </a:xfrm>
          <a:prstGeom prst="rect">
            <a:avLst/>
          </a:prstGeom>
          <a:noFill/>
          <a:ln>
            <a:noFill/>
          </a:ln>
        </p:spPr>
      </p:pic>
      <p:sp>
        <p:nvSpPr>
          <p:cNvPr id="143" name="Google Shape;143;p21"/>
          <p:cNvSpPr/>
          <p:nvPr/>
        </p:nvSpPr>
        <p:spPr>
          <a:xfrm>
            <a:off x="4572000" y="0"/>
            <a:ext cx="4572000" cy="5143500"/>
          </a:xfrm>
          <a:prstGeom prst="rect">
            <a:avLst/>
          </a:prstGeom>
          <a:solidFill>
            <a:srgbClr val="61B9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144" name="Google Shape;144;p21"/>
          <p:cNvSpPr txBox="1"/>
          <p:nvPr>
            <p:ph type="title"/>
          </p:nvPr>
        </p:nvSpPr>
        <p:spPr>
          <a:xfrm>
            <a:off x="360000" y="202150"/>
            <a:ext cx="4212000" cy="1046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pt-BR"/>
              <a:t>O que o </a:t>
            </a:r>
            <a:r>
              <a:rPr lang="pt-BR">
                <a:solidFill>
                  <a:srgbClr val="61B98B"/>
                </a:solidFill>
              </a:rPr>
              <a:t>Idec </a:t>
            </a:r>
            <a:r>
              <a:rPr lang="pt-BR"/>
              <a:t>tem </a:t>
            </a:r>
            <a:endParaRPr/>
          </a:p>
          <a:p>
            <a:pPr indent="0" lvl="0" marL="0" rtl="0" algn="l">
              <a:spcBef>
                <a:spcPts val="0"/>
              </a:spcBef>
              <a:spcAft>
                <a:spcPts val="0"/>
              </a:spcAft>
              <a:buNone/>
            </a:pPr>
            <a:r>
              <a:rPr lang="pt-BR"/>
              <a:t>feito sobre?</a:t>
            </a:r>
            <a:endParaRPr i="1" sz="1600">
              <a:solidFill>
                <a:srgbClr val="61B98B"/>
              </a:solidFill>
              <a:latin typeface="Inter"/>
              <a:ea typeface="Inter"/>
              <a:cs typeface="Inter"/>
              <a:sym typeface="Inter"/>
            </a:endParaRPr>
          </a:p>
        </p:txBody>
      </p:sp>
      <p:sp>
        <p:nvSpPr>
          <p:cNvPr id="145" name="Google Shape;145;p21"/>
          <p:cNvSpPr txBox="1"/>
          <p:nvPr/>
        </p:nvSpPr>
        <p:spPr>
          <a:xfrm>
            <a:off x="4645950" y="202150"/>
            <a:ext cx="4424100" cy="615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chemeClr val="lt1"/>
                </a:solidFill>
                <a:latin typeface="Inter"/>
                <a:ea typeface="Inter"/>
                <a:cs typeface="Inter"/>
                <a:sym typeface="Inter"/>
              </a:rPr>
              <a:t>Desde 2019, o Idec atua de forma estratégica no enfrentamento ao greenwashing no Brasil.</a:t>
            </a:r>
            <a:endParaRPr>
              <a:solidFill>
                <a:schemeClr val="lt1"/>
              </a:solidFill>
              <a:latin typeface="Inter"/>
              <a:ea typeface="Inter"/>
              <a:cs typeface="Inter"/>
              <a:sym typeface="Inter"/>
            </a:endParaRPr>
          </a:p>
        </p:txBody>
      </p:sp>
      <p:cxnSp>
        <p:nvCxnSpPr>
          <p:cNvPr id="146" name="Google Shape;146;p21"/>
          <p:cNvCxnSpPr/>
          <p:nvPr/>
        </p:nvCxnSpPr>
        <p:spPr>
          <a:xfrm flipH="1">
            <a:off x="3571901" y="2432001"/>
            <a:ext cx="1074000" cy="556500"/>
          </a:xfrm>
          <a:prstGeom prst="curvedConnector3">
            <a:avLst>
              <a:gd fmla="val 50000" name="adj1"/>
            </a:avLst>
          </a:prstGeom>
          <a:noFill/>
          <a:ln cap="flat" cmpd="sng" w="19050">
            <a:solidFill>
              <a:srgbClr val="FFE700"/>
            </a:solidFill>
            <a:prstDash val="solid"/>
            <a:round/>
            <a:headEnd len="med" w="med" type="none"/>
            <a:tailEnd len="med" w="med" type="triangle"/>
          </a:ln>
        </p:spPr>
      </p:cxnSp>
      <p:sp>
        <p:nvSpPr>
          <p:cNvPr id="147" name="Google Shape;147;p21"/>
          <p:cNvSpPr txBox="1"/>
          <p:nvPr/>
        </p:nvSpPr>
        <p:spPr>
          <a:xfrm>
            <a:off x="4645950" y="1077238"/>
            <a:ext cx="44241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a:solidFill>
                  <a:srgbClr val="FFE700"/>
                </a:solidFill>
                <a:latin typeface="Inter"/>
                <a:ea typeface="Inter"/>
                <a:cs typeface="Inter"/>
                <a:sym typeface="Inter"/>
              </a:rPr>
              <a:t>Pesquisas</a:t>
            </a:r>
            <a:endParaRPr>
              <a:solidFill>
                <a:schemeClr val="lt1"/>
              </a:solidFill>
              <a:latin typeface="Inter"/>
              <a:ea typeface="Inter"/>
              <a:cs typeface="Inter"/>
              <a:sym typeface="Inter"/>
            </a:endParaRPr>
          </a:p>
        </p:txBody>
      </p:sp>
      <p:sp>
        <p:nvSpPr>
          <p:cNvPr id="148" name="Google Shape;148;p21"/>
          <p:cNvSpPr txBox="1"/>
          <p:nvPr/>
        </p:nvSpPr>
        <p:spPr>
          <a:xfrm>
            <a:off x="4645950" y="2238213"/>
            <a:ext cx="44241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a:solidFill>
                  <a:srgbClr val="FFE700"/>
                </a:solidFill>
                <a:latin typeface="Inter"/>
                <a:ea typeface="Inter"/>
                <a:cs typeface="Inter"/>
                <a:sym typeface="Inter"/>
              </a:rPr>
              <a:t>Guia de Enfrentamento ao Greenwashing</a:t>
            </a:r>
            <a:endParaRPr>
              <a:solidFill>
                <a:schemeClr val="lt1"/>
              </a:solidFill>
              <a:latin typeface="Inter"/>
              <a:ea typeface="Inter"/>
              <a:cs typeface="Inter"/>
              <a:sym typeface="Inter"/>
            </a:endParaRPr>
          </a:p>
        </p:txBody>
      </p:sp>
      <p:sp>
        <p:nvSpPr>
          <p:cNvPr id="149" name="Google Shape;149;p21"/>
          <p:cNvSpPr txBox="1"/>
          <p:nvPr/>
        </p:nvSpPr>
        <p:spPr>
          <a:xfrm>
            <a:off x="4645950" y="2864838"/>
            <a:ext cx="4424100" cy="615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a:solidFill>
                  <a:srgbClr val="FFE700"/>
                </a:solidFill>
                <a:latin typeface="Inter"/>
                <a:ea typeface="Inter"/>
                <a:cs typeface="Inter"/>
                <a:sym typeface="Inter"/>
              </a:rPr>
              <a:t>Decreto Anti-Greenwashing e a</a:t>
            </a:r>
            <a:r>
              <a:rPr b="1" lang="pt-BR">
                <a:solidFill>
                  <a:srgbClr val="FFE700"/>
                </a:solidFill>
                <a:latin typeface="Inter"/>
                <a:ea typeface="Inter"/>
                <a:cs typeface="Inter"/>
                <a:sym typeface="Inter"/>
              </a:rPr>
              <a:t>rticulação com a sociedade civil</a:t>
            </a:r>
            <a:endParaRPr>
              <a:solidFill>
                <a:schemeClr val="lt1"/>
              </a:solidFill>
              <a:latin typeface="Inter"/>
              <a:ea typeface="Inter"/>
              <a:cs typeface="Inter"/>
              <a:sym typeface="Inter"/>
            </a:endParaRPr>
          </a:p>
        </p:txBody>
      </p:sp>
      <p:sp>
        <p:nvSpPr>
          <p:cNvPr id="150" name="Google Shape;150;p21"/>
          <p:cNvSpPr txBox="1"/>
          <p:nvPr/>
        </p:nvSpPr>
        <p:spPr>
          <a:xfrm>
            <a:off x="4645950" y="1611600"/>
            <a:ext cx="44241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a:solidFill>
                  <a:srgbClr val="FFE700"/>
                </a:solidFill>
                <a:latin typeface="Inter"/>
                <a:ea typeface="Inter"/>
                <a:cs typeface="Inter"/>
                <a:sym typeface="Inter"/>
              </a:rPr>
              <a:t>Litígios Estratégicos</a:t>
            </a:r>
            <a:endParaRPr>
              <a:solidFill>
                <a:schemeClr val="lt1"/>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nvSpPr>
        <p:spPr>
          <a:xfrm>
            <a:off x="214950" y="263075"/>
            <a:ext cx="7131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800">
                <a:solidFill>
                  <a:schemeClr val="dk1"/>
                </a:solidFill>
                <a:latin typeface="Archivo ExtraBold"/>
                <a:ea typeface="Archivo ExtraBold"/>
                <a:cs typeface="Archivo ExtraBold"/>
                <a:sym typeface="Archivo ExtraBold"/>
              </a:rPr>
              <a:t>A proteção do consumidor </a:t>
            </a:r>
            <a:endParaRPr sz="2800">
              <a:solidFill>
                <a:schemeClr val="dk1"/>
              </a:solidFill>
              <a:latin typeface="Archivo ExtraBold"/>
              <a:ea typeface="Archivo ExtraBold"/>
              <a:cs typeface="Archivo ExtraBold"/>
              <a:sym typeface="Archivo ExtraBold"/>
            </a:endParaRPr>
          </a:p>
          <a:p>
            <a:pPr indent="0" lvl="0" marL="0" rtl="0" algn="l">
              <a:spcBef>
                <a:spcPts val="0"/>
              </a:spcBef>
              <a:spcAft>
                <a:spcPts val="0"/>
              </a:spcAft>
              <a:buNone/>
            </a:pPr>
            <a:r>
              <a:rPr lang="pt-BR" sz="2800">
                <a:solidFill>
                  <a:schemeClr val="dk1"/>
                </a:solidFill>
                <a:latin typeface="Archivo ExtraBold"/>
                <a:ea typeface="Archivo ExtraBold"/>
                <a:cs typeface="Archivo ExtraBold"/>
                <a:sym typeface="Archivo ExtraBold"/>
              </a:rPr>
              <a:t>contra o </a:t>
            </a:r>
            <a:r>
              <a:rPr lang="pt-BR" sz="2800">
                <a:solidFill>
                  <a:srgbClr val="61B98B"/>
                </a:solidFill>
                <a:latin typeface="Archivo ExtraBold"/>
                <a:ea typeface="Archivo ExtraBold"/>
                <a:cs typeface="Archivo ExtraBold"/>
                <a:sym typeface="Archivo ExtraBold"/>
              </a:rPr>
              <a:t>Greenwashing</a:t>
            </a:r>
            <a:endParaRPr sz="2800">
              <a:solidFill>
                <a:srgbClr val="61B98B"/>
              </a:solidFill>
              <a:latin typeface="Archivo ExtraBold"/>
              <a:ea typeface="Archivo ExtraBold"/>
              <a:cs typeface="Archivo ExtraBold"/>
              <a:sym typeface="Archivo ExtraBold"/>
            </a:endParaRPr>
          </a:p>
          <a:p>
            <a:pPr indent="0" lvl="0" marL="0" rtl="0" algn="l">
              <a:spcBef>
                <a:spcPts val="0"/>
              </a:spcBef>
              <a:spcAft>
                <a:spcPts val="0"/>
              </a:spcAft>
              <a:buNone/>
            </a:pPr>
            <a:r>
              <a:t/>
            </a:r>
            <a:endParaRPr i="1" sz="800">
              <a:solidFill>
                <a:schemeClr val="dk1"/>
              </a:solidFill>
              <a:latin typeface="Inter"/>
              <a:ea typeface="Inter"/>
              <a:cs typeface="Inter"/>
              <a:sym typeface="Inter"/>
            </a:endParaRPr>
          </a:p>
        </p:txBody>
      </p:sp>
      <p:sp>
        <p:nvSpPr>
          <p:cNvPr id="156" name="Google Shape;156;p22"/>
          <p:cNvSpPr/>
          <p:nvPr/>
        </p:nvSpPr>
        <p:spPr>
          <a:xfrm>
            <a:off x="834616" y="2137801"/>
            <a:ext cx="2352530" cy="2772520"/>
          </a:xfrm>
          <a:prstGeom prst="rect">
            <a:avLst/>
          </a:prstGeom>
          <a:solidFill>
            <a:srgbClr val="D1FEE6"/>
          </a:solidFill>
          <a:ln>
            <a:noFill/>
          </a:ln>
        </p:spPr>
        <p:txBody>
          <a:bodyPr anchorCtr="0" anchor="ctr" bIns="80875" lIns="80875" spcFirstLastPara="1" rIns="80875" wrap="square" tIns="80875">
            <a:noAutofit/>
          </a:bodyPr>
          <a:lstStyle/>
          <a:p>
            <a:pPr indent="0" lvl="0" marL="0" rtl="0" algn="ctr">
              <a:spcBef>
                <a:spcPts val="0"/>
              </a:spcBef>
              <a:spcAft>
                <a:spcPts val="0"/>
              </a:spcAft>
              <a:buNone/>
            </a:pPr>
            <a:r>
              <a:t/>
            </a:r>
            <a:endParaRPr sz="1238">
              <a:latin typeface="Inter"/>
              <a:ea typeface="Inter"/>
              <a:cs typeface="Inter"/>
              <a:sym typeface="Inter"/>
            </a:endParaRPr>
          </a:p>
        </p:txBody>
      </p:sp>
      <p:sp>
        <p:nvSpPr>
          <p:cNvPr id="157" name="Google Shape;157;p22"/>
          <p:cNvSpPr/>
          <p:nvPr/>
        </p:nvSpPr>
        <p:spPr>
          <a:xfrm>
            <a:off x="3399717" y="2137801"/>
            <a:ext cx="2352530" cy="2772520"/>
          </a:xfrm>
          <a:prstGeom prst="rect">
            <a:avLst/>
          </a:prstGeom>
          <a:solidFill>
            <a:srgbClr val="D1FEE6"/>
          </a:solidFill>
          <a:ln>
            <a:noFill/>
          </a:ln>
        </p:spPr>
        <p:txBody>
          <a:bodyPr anchorCtr="0" anchor="ctr" bIns="80875" lIns="80875" spcFirstLastPara="1" rIns="80875" wrap="square" tIns="80875">
            <a:noAutofit/>
          </a:bodyPr>
          <a:lstStyle/>
          <a:p>
            <a:pPr indent="0" lvl="0" marL="0" rtl="0" algn="ctr">
              <a:spcBef>
                <a:spcPts val="0"/>
              </a:spcBef>
              <a:spcAft>
                <a:spcPts val="0"/>
              </a:spcAft>
              <a:buNone/>
            </a:pPr>
            <a:r>
              <a:t/>
            </a:r>
            <a:endParaRPr sz="1238">
              <a:latin typeface="Inter"/>
              <a:ea typeface="Inter"/>
              <a:cs typeface="Inter"/>
              <a:sym typeface="Inter"/>
            </a:endParaRPr>
          </a:p>
        </p:txBody>
      </p:sp>
      <p:sp>
        <p:nvSpPr>
          <p:cNvPr id="158" name="Google Shape;158;p22"/>
          <p:cNvSpPr/>
          <p:nvPr/>
        </p:nvSpPr>
        <p:spPr>
          <a:xfrm>
            <a:off x="5956871" y="2137801"/>
            <a:ext cx="2352530" cy="2772520"/>
          </a:xfrm>
          <a:prstGeom prst="rect">
            <a:avLst/>
          </a:prstGeom>
          <a:solidFill>
            <a:srgbClr val="D1FEE6"/>
          </a:solidFill>
          <a:ln>
            <a:noFill/>
          </a:ln>
        </p:spPr>
        <p:txBody>
          <a:bodyPr anchorCtr="0" anchor="ctr" bIns="80875" lIns="80875" spcFirstLastPara="1" rIns="80875" wrap="square" tIns="80875">
            <a:noAutofit/>
          </a:bodyPr>
          <a:lstStyle/>
          <a:p>
            <a:pPr indent="0" lvl="0" marL="0" rtl="0" algn="ctr">
              <a:spcBef>
                <a:spcPts val="0"/>
              </a:spcBef>
              <a:spcAft>
                <a:spcPts val="0"/>
              </a:spcAft>
              <a:buNone/>
            </a:pPr>
            <a:r>
              <a:t/>
            </a:r>
            <a:endParaRPr sz="1238">
              <a:latin typeface="Inter"/>
              <a:ea typeface="Inter"/>
              <a:cs typeface="Inter"/>
              <a:sym typeface="Inter"/>
            </a:endParaRPr>
          </a:p>
        </p:txBody>
      </p:sp>
      <p:sp>
        <p:nvSpPr>
          <p:cNvPr id="159" name="Google Shape;159;p22"/>
          <p:cNvSpPr/>
          <p:nvPr/>
        </p:nvSpPr>
        <p:spPr>
          <a:xfrm>
            <a:off x="834604" y="1432787"/>
            <a:ext cx="2352530" cy="704942"/>
          </a:xfrm>
          <a:prstGeom prst="round2SameRect">
            <a:avLst>
              <a:gd fmla="val 16667" name="adj1"/>
              <a:gd fmla="val 0" name="adj2"/>
            </a:avLst>
          </a:prstGeom>
          <a:solidFill>
            <a:srgbClr val="61B98B"/>
          </a:solidFill>
          <a:ln cap="flat" cmpd="sng" w="8425">
            <a:solidFill>
              <a:srgbClr val="61B98B"/>
            </a:solidFill>
            <a:prstDash val="solid"/>
            <a:round/>
            <a:headEnd len="sm" w="sm" type="none"/>
            <a:tailEnd len="sm" w="sm" type="none"/>
          </a:ln>
        </p:spPr>
        <p:txBody>
          <a:bodyPr anchorCtr="0" anchor="ctr" bIns="80875" lIns="80875" spcFirstLastPara="1" rIns="80875" wrap="square" tIns="80875">
            <a:noAutofit/>
          </a:bodyPr>
          <a:lstStyle/>
          <a:p>
            <a:pPr indent="0" lvl="0" marL="0" rtl="0" algn="ctr">
              <a:spcBef>
                <a:spcPts val="0"/>
              </a:spcBef>
              <a:spcAft>
                <a:spcPts val="0"/>
              </a:spcAft>
              <a:buNone/>
            </a:pPr>
            <a:r>
              <a:rPr b="1" lang="pt-BR" sz="1592">
                <a:solidFill>
                  <a:schemeClr val="lt1"/>
                </a:solidFill>
                <a:latin typeface="Archivo"/>
                <a:ea typeface="Archivo"/>
                <a:cs typeface="Archivo"/>
                <a:sym typeface="Archivo"/>
              </a:rPr>
              <a:t>Constituição Federal (CF)</a:t>
            </a:r>
            <a:endParaRPr b="1" sz="1592">
              <a:solidFill>
                <a:schemeClr val="lt1"/>
              </a:solidFill>
              <a:latin typeface="Archivo"/>
              <a:ea typeface="Archivo"/>
              <a:cs typeface="Archivo"/>
              <a:sym typeface="Archivo"/>
            </a:endParaRPr>
          </a:p>
        </p:txBody>
      </p:sp>
      <p:sp>
        <p:nvSpPr>
          <p:cNvPr id="160" name="Google Shape;160;p22"/>
          <p:cNvSpPr/>
          <p:nvPr/>
        </p:nvSpPr>
        <p:spPr>
          <a:xfrm>
            <a:off x="3399714" y="1432787"/>
            <a:ext cx="2352530" cy="704942"/>
          </a:xfrm>
          <a:prstGeom prst="round2SameRect">
            <a:avLst>
              <a:gd fmla="val 16667" name="adj1"/>
              <a:gd fmla="val 0" name="adj2"/>
            </a:avLst>
          </a:prstGeom>
          <a:solidFill>
            <a:srgbClr val="61B98B"/>
          </a:solidFill>
          <a:ln>
            <a:noFill/>
          </a:ln>
        </p:spPr>
        <p:txBody>
          <a:bodyPr anchorCtr="0" anchor="ctr" bIns="80875" lIns="80875" spcFirstLastPara="1" rIns="80875" wrap="square" tIns="80875">
            <a:noAutofit/>
          </a:bodyPr>
          <a:lstStyle/>
          <a:p>
            <a:pPr indent="0" lvl="0" marL="0" rtl="0" algn="ctr">
              <a:spcBef>
                <a:spcPts val="0"/>
              </a:spcBef>
              <a:spcAft>
                <a:spcPts val="0"/>
              </a:spcAft>
              <a:buNone/>
            </a:pPr>
            <a:r>
              <a:rPr b="1" lang="pt-BR" sz="1592">
                <a:solidFill>
                  <a:schemeClr val="lt1"/>
                </a:solidFill>
                <a:latin typeface="Archivo"/>
                <a:ea typeface="Archivo"/>
                <a:cs typeface="Archivo"/>
                <a:sym typeface="Archivo"/>
              </a:rPr>
              <a:t>Código de Defesa do Consumidor (CDC)</a:t>
            </a:r>
            <a:endParaRPr b="1" sz="1592">
              <a:solidFill>
                <a:schemeClr val="lt1"/>
              </a:solidFill>
              <a:latin typeface="Archivo"/>
              <a:ea typeface="Archivo"/>
              <a:cs typeface="Archivo"/>
              <a:sym typeface="Archivo"/>
            </a:endParaRPr>
          </a:p>
        </p:txBody>
      </p:sp>
      <p:sp>
        <p:nvSpPr>
          <p:cNvPr id="161" name="Google Shape;161;p22"/>
          <p:cNvSpPr/>
          <p:nvPr/>
        </p:nvSpPr>
        <p:spPr>
          <a:xfrm>
            <a:off x="5956868" y="1432787"/>
            <a:ext cx="2352530" cy="704942"/>
          </a:xfrm>
          <a:prstGeom prst="round2SameRect">
            <a:avLst>
              <a:gd fmla="val 16667" name="adj1"/>
              <a:gd fmla="val 0" name="adj2"/>
            </a:avLst>
          </a:prstGeom>
          <a:solidFill>
            <a:srgbClr val="61B98B"/>
          </a:solidFill>
          <a:ln>
            <a:noFill/>
          </a:ln>
        </p:spPr>
        <p:txBody>
          <a:bodyPr anchorCtr="0" anchor="ctr" bIns="80875" lIns="80875" spcFirstLastPara="1" rIns="80875" wrap="square" tIns="80875">
            <a:noAutofit/>
          </a:bodyPr>
          <a:lstStyle/>
          <a:p>
            <a:pPr indent="0" lvl="0" marL="0" rtl="0" algn="ctr">
              <a:spcBef>
                <a:spcPts val="0"/>
              </a:spcBef>
              <a:spcAft>
                <a:spcPts val="0"/>
              </a:spcAft>
              <a:buNone/>
            </a:pPr>
            <a:r>
              <a:rPr b="1" lang="pt-BR" sz="1592">
                <a:solidFill>
                  <a:schemeClr val="lt1"/>
                </a:solidFill>
                <a:latin typeface="Archivo"/>
                <a:ea typeface="Archivo"/>
                <a:cs typeface="Archivo"/>
                <a:sym typeface="Archivo"/>
              </a:rPr>
              <a:t>Autorregulação</a:t>
            </a:r>
            <a:endParaRPr b="1" sz="1592">
              <a:solidFill>
                <a:schemeClr val="lt1"/>
              </a:solidFill>
              <a:latin typeface="Archivo"/>
              <a:ea typeface="Archivo"/>
              <a:cs typeface="Archivo"/>
              <a:sym typeface="Archivo"/>
            </a:endParaRPr>
          </a:p>
        </p:txBody>
      </p:sp>
      <p:sp>
        <p:nvSpPr>
          <p:cNvPr id="162" name="Google Shape;162;p22"/>
          <p:cNvSpPr txBox="1"/>
          <p:nvPr/>
        </p:nvSpPr>
        <p:spPr>
          <a:xfrm>
            <a:off x="5956868" y="2137791"/>
            <a:ext cx="2352530" cy="2666064"/>
          </a:xfrm>
          <a:prstGeom prst="rect">
            <a:avLst/>
          </a:prstGeom>
          <a:noFill/>
          <a:ln>
            <a:noFill/>
          </a:ln>
        </p:spPr>
        <p:txBody>
          <a:bodyPr anchorCtr="0" anchor="t" bIns="80875" lIns="80875" spcFirstLastPara="1" rIns="80875" wrap="square" tIns="80875">
            <a:noAutofit/>
          </a:bodyPr>
          <a:lstStyle/>
          <a:p>
            <a:pPr indent="-268875" lvl="0" marL="404401" rtl="0" algn="l">
              <a:spcBef>
                <a:spcPts val="0"/>
              </a:spcBef>
              <a:spcAft>
                <a:spcPts val="0"/>
              </a:spcAft>
              <a:buClr>
                <a:srgbClr val="1D1D1B"/>
              </a:buClr>
              <a:buSzPts val="1050"/>
              <a:buFont typeface="Inter"/>
              <a:buChar char="●"/>
            </a:pPr>
            <a:r>
              <a:rPr lang="pt-BR" sz="1050">
                <a:solidFill>
                  <a:srgbClr val="1D1D1B"/>
                </a:solidFill>
                <a:latin typeface="Inter"/>
                <a:ea typeface="Inter"/>
                <a:cs typeface="Inter"/>
                <a:sym typeface="Inter"/>
              </a:rPr>
              <a:t>Normas privadas de autorregulamentação publicitária.</a:t>
            </a:r>
            <a:endParaRPr sz="1050">
              <a:solidFill>
                <a:srgbClr val="1D1D1B"/>
              </a:solidFill>
              <a:latin typeface="Inter"/>
              <a:ea typeface="Inter"/>
              <a:cs typeface="Inter"/>
              <a:sym typeface="Inter"/>
            </a:endParaRPr>
          </a:p>
          <a:p>
            <a:pPr indent="-268875" lvl="0" marL="404401" rtl="0" algn="l">
              <a:spcBef>
                <a:spcPts val="885"/>
              </a:spcBef>
              <a:spcAft>
                <a:spcPts val="0"/>
              </a:spcAft>
              <a:buClr>
                <a:srgbClr val="1D1D1B"/>
              </a:buClr>
              <a:buSzPts val="1050"/>
              <a:buFont typeface="Inter"/>
              <a:buChar char="●"/>
            </a:pPr>
            <a:r>
              <a:rPr b="1" lang="pt-BR" sz="1050">
                <a:solidFill>
                  <a:srgbClr val="1D1D1B"/>
                </a:solidFill>
                <a:latin typeface="Inter"/>
                <a:ea typeface="Inter"/>
                <a:cs typeface="Inter"/>
                <a:sym typeface="Inter"/>
              </a:rPr>
              <a:t>CONAR</a:t>
            </a:r>
            <a:r>
              <a:rPr lang="pt-BR" sz="1050">
                <a:solidFill>
                  <a:srgbClr val="1D1D1B"/>
                </a:solidFill>
                <a:latin typeface="Inter"/>
                <a:ea typeface="Inter"/>
                <a:cs typeface="Inter"/>
                <a:sym typeface="Inter"/>
              </a:rPr>
              <a:t>: conselho de ética responsável por fiscalizar e julgar casos de violação.</a:t>
            </a:r>
            <a:endParaRPr sz="1050">
              <a:solidFill>
                <a:srgbClr val="1D1D1B"/>
              </a:solidFill>
              <a:latin typeface="Inter"/>
              <a:ea typeface="Inter"/>
              <a:cs typeface="Inter"/>
              <a:sym typeface="Inter"/>
            </a:endParaRPr>
          </a:p>
          <a:p>
            <a:pPr indent="-268875" lvl="0" marL="404401" rtl="0" algn="l">
              <a:spcBef>
                <a:spcPts val="885"/>
              </a:spcBef>
              <a:spcAft>
                <a:spcPts val="885"/>
              </a:spcAft>
              <a:buClr>
                <a:srgbClr val="1D1D1B"/>
              </a:buClr>
              <a:buSzPts val="1050"/>
              <a:buFont typeface="Inter"/>
              <a:buChar char="●"/>
            </a:pPr>
            <a:r>
              <a:rPr b="1" lang="pt-BR" sz="1050">
                <a:solidFill>
                  <a:srgbClr val="1D1D1B"/>
                </a:solidFill>
                <a:latin typeface="Inter"/>
                <a:ea typeface="Inter"/>
                <a:cs typeface="Inter"/>
                <a:sym typeface="Inter"/>
              </a:rPr>
              <a:t>Código de Autorregulamentação Publicitária</a:t>
            </a:r>
            <a:r>
              <a:rPr lang="pt-BR" sz="1050">
                <a:solidFill>
                  <a:srgbClr val="1D1D1B"/>
                </a:solidFill>
                <a:latin typeface="Inter"/>
                <a:ea typeface="Inter"/>
                <a:cs typeface="Inter"/>
                <a:sym typeface="Inter"/>
              </a:rPr>
              <a:t>: inclui dispositivos específicos para </a:t>
            </a:r>
            <a:r>
              <a:rPr i="1" lang="pt-BR" sz="1050">
                <a:solidFill>
                  <a:srgbClr val="1D1D1B"/>
                </a:solidFill>
                <a:latin typeface="Inter"/>
                <a:ea typeface="Inter"/>
                <a:cs typeface="Inter"/>
                <a:sym typeface="Inter"/>
              </a:rPr>
              <a:t>greenwashing</a:t>
            </a:r>
            <a:r>
              <a:rPr lang="pt-BR" sz="1050">
                <a:solidFill>
                  <a:srgbClr val="1D1D1B"/>
                </a:solidFill>
                <a:latin typeface="Inter"/>
                <a:ea typeface="Inter"/>
                <a:cs typeface="Inter"/>
                <a:sym typeface="Inter"/>
              </a:rPr>
              <a:t>.</a:t>
            </a:r>
            <a:endParaRPr sz="1050">
              <a:solidFill>
                <a:srgbClr val="1D1D1B"/>
              </a:solidFill>
              <a:latin typeface="Inter"/>
              <a:ea typeface="Inter"/>
              <a:cs typeface="Inter"/>
              <a:sym typeface="Inter"/>
            </a:endParaRPr>
          </a:p>
        </p:txBody>
      </p:sp>
      <p:sp>
        <p:nvSpPr>
          <p:cNvPr id="163" name="Google Shape;163;p22"/>
          <p:cNvSpPr/>
          <p:nvPr/>
        </p:nvSpPr>
        <p:spPr>
          <a:xfrm>
            <a:off x="834592" y="4682730"/>
            <a:ext cx="2352530" cy="275035"/>
          </a:xfrm>
          <a:prstGeom prst="roundRect">
            <a:avLst>
              <a:gd fmla="val 16667" name="adj"/>
            </a:avLst>
          </a:prstGeom>
          <a:solidFill>
            <a:srgbClr val="D1FEE6"/>
          </a:solidFill>
          <a:ln>
            <a:noFill/>
          </a:ln>
        </p:spPr>
        <p:txBody>
          <a:bodyPr anchorCtr="0" anchor="ctr" bIns="88875" lIns="88875" spcFirstLastPara="1" rIns="88875" wrap="square" tIns="88875">
            <a:noAutofit/>
          </a:bodyPr>
          <a:lstStyle/>
          <a:p>
            <a:pPr indent="0" lvl="0" marL="0" rtl="0" algn="ctr">
              <a:spcBef>
                <a:spcPts val="0"/>
              </a:spcBef>
              <a:spcAft>
                <a:spcPts val="0"/>
              </a:spcAft>
              <a:buNone/>
            </a:pPr>
            <a:r>
              <a:t/>
            </a:r>
            <a:endParaRPr sz="1361">
              <a:latin typeface="Inter"/>
              <a:ea typeface="Inter"/>
              <a:cs typeface="Inter"/>
              <a:sym typeface="Inter"/>
            </a:endParaRPr>
          </a:p>
        </p:txBody>
      </p:sp>
      <p:sp>
        <p:nvSpPr>
          <p:cNvPr id="164" name="Google Shape;164;p22"/>
          <p:cNvSpPr/>
          <p:nvPr/>
        </p:nvSpPr>
        <p:spPr>
          <a:xfrm>
            <a:off x="3404117" y="4682730"/>
            <a:ext cx="2352530" cy="275035"/>
          </a:xfrm>
          <a:prstGeom prst="roundRect">
            <a:avLst>
              <a:gd fmla="val 16667" name="adj"/>
            </a:avLst>
          </a:prstGeom>
          <a:solidFill>
            <a:srgbClr val="D1FEE6"/>
          </a:solidFill>
          <a:ln>
            <a:noFill/>
          </a:ln>
        </p:spPr>
        <p:txBody>
          <a:bodyPr anchorCtr="0" anchor="ctr" bIns="88875" lIns="88875" spcFirstLastPara="1" rIns="88875" wrap="square" tIns="88875">
            <a:noAutofit/>
          </a:bodyPr>
          <a:lstStyle/>
          <a:p>
            <a:pPr indent="0" lvl="0" marL="0" rtl="0" algn="ctr">
              <a:spcBef>
                <a:spcPts val="0"/>
              </a:spcBef>
              <a:spcAft>
                <a:spcPts val="0"/>
              </a:spcAft>
              <a:buNone/>
            </a:pPr>
            <a:r>
              <a:t/>
            </a:r>
            <a:endParaRPr sz="1361">
              <a:latin typeface="Inter"/>
              <a:ea typeface="Inter"/>
              <a:cs typeface="Inter"/>
              <a:sym typeface="Inter"/>
            </a:endParaRPr>
          </a:p>
        </p:txBody>
      </p:sp>
      <p:sp>
        <p:nvSpPr>
          <p:cNvPr id="165" name="Google Shape;165;p22"/>
          <p:cNvSpPr txBox="1"/>
          <p:nvPr/>
        </p:nvSpPr>
        <p:spPr>
          <a:xfrm>
            <a:off x="3404117" y="2137791"/>
            <a:ext cx="2352530" cy="2666064"/>
          </a:xfrm>
          <a:prstGeom prst="rect">
            <a:avLst/>
          </a:prstGeom>
          <a:noFill/>
          <a:ln>
            <a:noFill/>
          </a:ln>
        </p:spPr>
        <p:txBody>
          <a:bodyPr anchorCtr="0" anchor="t" bIns="80875" lIns="80875" spcFirstLastPara="1" rIns="80875" wrap="square" tIns="80875">
            <a:noAutofit/>
          </a:bodyPr>
          <a:lstStyle/>
          <a:p>
            <a:pPr indent="-268875" lvl="0" marL="404401" rtl="0" algn="l">
              <a:spcBef>
                <a:spcPts val="0"/>
              </a:spcBef>
              <a:spcAft>
                <a:spcPts val="0"/>
              </a:spcAft>
              <a:buClr>
                <a:srgbClr val="1D1D1B"/>
              </a:buClr>
              <a:buSzPts val="1050"/>
              <a:buFont typeface="Inter"/>
              <a:buChar char="●"/>
            </a:pPr>
            <a:r>
              <a:rPr lang="pt-BR" sz="1050">
                <a:solidFill>
                  <a:srgbClr val="1D1D1B"/>
                </a:solidFill>
                <a:latin typeface="Inter"/>
                <a:ea typeface="Inter"/>
                <a:cs typeface="Inter"/>
                <a:sym typeface="Inter"/>
              </a:rPr>
              <a:t>Direito à informação adequada e clara sobre produtos e serviços, incluindo características ambientais. (Art. 6º, III)</a:t>
            </a:r>
            <a:endParaRPr sz="1050">
              <a:solidFill>
                <a:srgbClr val="1D1D1B"/>
              </a:solidFill>
              <a:latin typeface="Inter"/>
              <a:ea typeface="Inter"/>
              <a:cs typeface="Inter"/>
              <a:sym typeface="Inter"/>
            </a:endParaRPr>
          </a:p>
          <a:p>
            <a:pPr indent="-268875" lvl="0" marL="404401" rtl="0" algn="l">
              <a:spcBef>
                <a:spcPts val="972"/>
              </a:spcBef>
              <a:spcAft>
                <a:spcPts val="0"/>
              </a:spcAft>
              <a:buClr>
                <a:srgbClr val="1D1D1B"/>
              </a:buClr>
              <a:buSzPts val="1050"/>
              <a:buFont typeface="Inter"/>
              <a:buChar char="●"/>
            </a:pPr>
            <a:r>
              <a:rPr lang="pt-BR" sz="1050">
                <a:solidFill>
                  <a:srgbClr val="1D1D1B"/>
                </a:solidFill>
                <a:latin typeface="Inter"/>
                <a:ea typeface="Inter"/>
                <a:cs typeface="Inter"/>
                <a:sym typeface="Inter"/>
              </a:rPr>
              <a:t>Proibição da publicidade enganosa ou abusiva, inclusive propaganda que desrespeite valores ambientais. (Arts. 6º, IV e 37)</a:t>
            </a:r>
            <a:endParaRPr sz="1050">
              <a:solidFill>
                <a:srgbClr val="1D1D1B"/>
              </a:solidFill>
              <a:latin typeface="Inter"/>
              <a:ea typeface="Inter"/>
              <a:cs typeface="Inter"/>
              <a:sym typeface="Inter"/>
            </a:endParaRPr>
          </a:p>
          <a:p>
            <a:pPr indent="-268875" lvl="0" marL="404401" rtl="0" algn="l">
              <a:spcBef>
                <a:spcPts val="885"/>
              </a:spcBef>
              <a:spcAft>
                <a:spcPts val="885"/>
              </a:spcAft>
              <a:buClr>
                <a:srgbClr val="1D1D1B"/>
              </a:buClr>
              <a:buSzPts val="1050"/>
              <a:buFont typeface="Inter"/>
              <a:buChar char="●"/>
            </a:pPr>
            <a:r>
              <a:rPr lang="pt-BR" sz="1050">
                <a:solidFill>
                  <a:srgbClr val="1D1D1B"/>
                </a:solidFill>
                <a:latin typeface="Inter"/>
                <a:ea typeface="Inter"/>
                <a:cs typeface="Inter"/>
                <a:sym typeface="Inter"/>
              </a:rPr>
              <a:t>Promove acesso à educação ambiental e divulgação sobre consumo adequado</a:t>
            </a:r>
            <a:r>
              <a:rPr lang="pt-BR" sz="1050">
                <a:solidFill>
                  <a:srgbClr val="1D1D1B"/>
                </a:solidFill>
                <a:latin typeface="Inter"/>
                <a:ea typeface="Inter"/>
                <a:cs typeface="Inter"/>
                <a:sym typeface="Inter"/>
              </a:rPr>
              <a:t>. (Art.</a:t>
            </a:r>
            <a:r>
              <a:rPr lang="pt-BR" sz="1050">
                <a:solidFill>
                  <a:srgbClr val="1D1D1B"/>
                </a:solidFill>
                <a:latin typeface="Inter"/>
                <a:ea typeface="Inter"/>
                <a:cs typeface="Inter"/>
                <a:sym typeface="Inter"/>
              </a:rPr>
              <a:t>4º, IX)</a:t>
            </a:r>
            <a:endParaRPr sz="1050">
              <a:solidFill>
                <a:srgbClr val="1D1D1B"/>
              </a:solidFill>
              <a:latin typeface="Inter"/>
              <a:ea typeface="Inter"/>
              <a:cs typeface="Inter"/>
              <a:sym typeface="Inter"/>
            </a:endParaRPr>
          </a:p>
        </p:txBody>
      </p:sp>
      <p:sp>
        <p:nvSpPr>
          <p:cNvPr id="166" name="Google Shape;166;p22"/>
          <p:cNvSpPr/>
          <p:nvPr/>
        </p:nvSpPr>
        <p:spPr>
          <a:xfrm>
            <a:off x="5956871" y="4682730"/>
            <a:ext cx="2352530" cy="275035"/>
          </a:xfrm>
          <a:prstGeom prst="roundRect">
            <a:avLst>
              <a:gd fmla="val 16667" name="adj"/>
            </a:avLst>
          </a:prstGeom>
          <a:solidFill>
            <a:srgbClr val="D1FEE6"/>
          </a:solidFill>
          <a:ln>
            <a:noFill/>
          </a:ln>
        </p:spPr>
        <p:txBody>
          <a:bodyPr anchorCtr="0" anchor="ctr" bIns="88875" lIns="88875" spcFirstLastPara="1" rIns="88875" wrap="square" tIns="88875">
            <a:noAutofit/>
          </a:bodyPr>
          <a:lstStyle/>
          <a:p>
            <a:pPr indent="0" lvl="0" marL="0" rtl="0" algn="ctr">
              <a:spcBef>
                <a:spcPts val="0"/>
              </a:spcBef>
              <a:spcAft>
                <a:spcPts val="0"/>
              </a:spcAft>
              <a:buNone/>
            </a:pPr>
            <a:r>
              <a:t/>
            </a:r>
            <a:endParaRPr sz="1361">
              <a:latin typeface="Inter"/>
              <a:ea typeface="Inter"/>
              <a:cs typeface="Inter"/>
              <a:sym typeface="Inter"/>
            </a:endParaRPr>
          </a:p>
        </p:txBody>
      </p:sp>
      <p:sp>
        <p:nvSpPr>
          <p:cNvPr id="167" name="Google Shape;167;p22"/>
          <p:cNvSpPr txBox="1"/>
          <p:nvPr/>
        </p:nvSpPr>
        <p:spPr>
          <a:xfrm>
            <a:off x="851365" y="2137791"/>
            <a:ext cx="2352530" cy="2666064"/>
          </a:xfrm>
          <a:prstGeom prst="rect">
            <a:avLst/>
          </a:prstGeom>
          <a:noFill/>
          <a:ln>
            <a:noFill/>
          </a:ln>
        </p:spPr>
        <p:txBody>
          <a:bodyPr anchorCtr="0" anchor="t" bIns="80875" lIns="80875" spcFirstLastPara="1" rIns="80875" wrap="square" tIns="80875">
            <a:noAutofit/>
          </a:bodyPr>
          <a:lstStyle/>
          <a:p>
            <a:pPr indent="-268875" lvl="0" marL="404401" rtl="0" algn="l">
              <a:spcBef>
                <a:spcPts val="0"/>
              </a:spcBef>
              <a:spcAft>
                <a:spcPts val="0"/>
              </a:spcAft>
              <a:buClr>
                <a:srgbClr val="1D1D1B"/>
              </a:buClr>
              <a:buSzPts val="1050"/>
              <a:buFont typeface="Inter"/>
              <a:buChar char="●"/>
            </a:pPr>
            <a:r>
              <a:rPr lang="pt-BR" sz="1050">
                <a:solidFill>
                  <a:srgbClr val="1D1D1B"/>
                </a:solidFill>
                <a:latin typeface="Inter"/>
                <a:ea typeface="Inter"/>
                <a:cs typeface="Inter"/>
                <a:sym typeface="Inter"/>
              </a:rPr>
              <a:t>Direito ao meio ambiente equilibrado, sendo dever de todas as pessoas, governos e empresas protegê-lo. (Art. 225)</a:t>
            </a:r>
            <a:endParaRPr sz="1050">
              <a:solidFill>
                <a:srgbClr val="1D1D1B"/>
              </a:solidFill>
              <a:latin typeface="Inter"/>
              <a:ea typeface="Inter"/>
              <a:cs typeface="Inter"/>
              <a:sym typeface="Inter"/>
            </a:endParaRPr>
          </a:p>
          <a:p>
            <a:pPr indent="-268875" lvl="0" marL="404401" rtl="0" algn="l">
              <a:spcBef>
                <a:spcPts val="885"/>
              </a:spcBef>
              <a:spcAft>
                <a:spcPts val="0"/>
              </a:spcAft>
              <a:buClr>
                <a:srgbClr val="1D1D1B"/>
              </a:buClr>
              <a:buSzPts val="1050"/>
              <a:buFont typeface="Inter"/>
              <a:buChar char="●"/>
            </a:pPr>
            <a:r>
              <a:rPr lang="pt-BR" sz="1050">
                <a:solidFill>
                  <a:srgbClr val="1D1D1B"/>
                </a:solidFill>
                <a:latin typeface="Inter"/>
                <a:ea typeface="Inter"/>
                <a:cs typeface="Inter"/>
                <a:sym typeface="Inter"/>
              </a:rPr>
              <a:t>Direito do consumidor é direito fundamental. (Art. 5º, XXXII)</a:t>
            </a:r>
            <a:endParaRPr sz="1050">
              <a:solidFill>
                <a:srgbClr val="1D1D1B"/>
              </a:solidFill>
              <a:latin typeface="Inter"/>
              <a:ea typeface="Inter"/>
              <a:cs typeface="Inter"/>
              <a:sym typeface="Inter"/>
            </a:endParaRPr>
          </a:p>
          <a:p>
            <a:pPr indent="-268875" lvl="0" marL="404401" rtl="0" algn="l">
              <a:spcBef>
                <a:spcPts val="885"/>
              </a:spcBef>
              <a:spcAft>
                <a:spcPts val="885"/>
              </a:spcAft>
              <a:buClr>
                <a:srgbClr val="1D1D1B"/>
              </a:buClr>
              <a:buSzPts val="1050"/>
              <a:buFont typeface="Inter"/>
              <a:buChar char="●"/>
            </a:pPr>
            <a:r>
              <a:rPr lang="pt-BR" sz="1050">
                <a:solidFill>
                  <a:srgbClr val="1D1D1B"/>
                </a:solidFill>
                <a:latin typeface="Inter"/>
                <a:ea typeface="Inter"/>
                <a:cs typeface="Inter"/>
                <a:sym typeface="Inter"/>
              </a:rPr>
              <a:t>Ordem econômica é protegida, mas não pode se sobrepor à defesa do meio ambiente e aos direitos das pessoas consumidoras. (Art. 170)</a:t>
            </a:r>
            <a:endParaRPr sz="1050">
              <a:solidFill>
                <a:srgbClr val="1D1D1B"/>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1B98B"/>
        </a:solidFill>
      </p:bgPr>
    </p:bg>
    <p:spTree>
      <p:nvGrpSpPr>
        <p:cNvPr id="171" name="Shape 171"/>
        <p:cNvGrpSpPr/>
        <p:nvPr/>
      </p:nvGrpSpPr>
      <p:grpSpPr>
        <a:xfrm>
          <a:off x="0" y="0"/>
          <a:ext cx="0" cy="0"/>
          <a:chOff x="0" y="0"/>
          <a:chExt cx="0" cy="0"/>
        </a:xfrm>
      </p:grpSpPr>
      <p:sp>
        <p:nvSpPr>
          <p:cNvPr id="172" name="Google Shape;172;p23"/>
          <p:cNvSpPr txBox="1"/>
          <p:nvPr/>
        </p:nvSpPr>
        <p:spPr>
          <a:xfrm>
            <a:off x="296250" y="1309650"/>
            <a:ext cx="8551500" cy="25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900">
                <a:solidFill>
                  <a:schemeClr val="lt1"/>
                </a:solidFill>
                <a:latin typeface="Archivo SemiBold"/>
                <a:ea typeface="Archivo SemiBold"/>
                <a:cs typeface="Archivo SemiBold"/>
                <a:sym typeface="Archivo SemiBold"/>
              </a:rPr>
              <a:t>Apesar dessa base legal, </a:t>
            </a:r>
            <a:r>
              <a:rPr lang="pt-BR" sz="1900">
                <a:solidFill>
                  <a:srgbClr val="FFE700"/>
                </a:solidFill>
                <a:latin typeface="Archivo SemiBold"/>
                <a:ea typeface="Archivo SemiBold"/>
                <a:cs typeface="Archivo SemiBold"/>
                <a:sym typeface="Archivo SemiBold"/>
              </a:rPr>
              <a:t>as </a:t>
            </a:r>
            <a:r>
              <a:rPr b="1" lang="pt-BR" sz="1900">
                <a:solidFill>
                  <a:srgbClr val="FFE700"/>
                </a:solidFill>
                <a:latin typeface="Archivo"/>
                <a:ea typeface="Archivo"/>
                <a:cs typeface="Archivo"/>
                <a:sym typeface="Archivo"/>
              </a:rPr>
              <a:t>práticas de greenwashing seguem ocorrendo com frequência</a:t>
            </a:r>
            <a:r>
              <a:rPr lang="pt-BR" sz="1900">
                <a:solidFill>
                  <a:schemeClr val="lt1"/>
                </a:solidFill>
                <a:latin typeface="Archivo SemiBold"/>
                <a:ea typeface="Archivo SemiBold"/>
                <a:cs typeface="Archivo SemiBold"/>
                <a:sym typeface="Archivo SemiBold"/>
              </a:rPr>
              <a:t>. O Brasil ainda carece de uma regulamentação específica e rigorosa sobre o tema. Faltam definições claras sobre critérios, normas e sanções aplicáveis.</a:t>
            </a:r>
            <a:endParaRPr sz="1900">
              <a:solidFill>
                <a:schemeClr val="lt1"/>
              </a:solidFill>
              <a:latin typeface="Archivo SemiBold"/>
              <a:ea typeface="Archivo SemiBold"/>
              <a:cs typeface="Archivo SemiBold"/>
              <a:sym typeface="Archivo SemiBold"/>
            </a:endParaRPr>
          </a:p>
          <a:p>
            <a:pPr indent="0" lvl="0" marL="0" rtl="0" algn="just">
              <a:spcBef>
                <a:spcPts val="0"/>
              </a:spcBef>
              <a:spcAft>
                <a:spcPts val="0"/>
              </a:spcAft>
              <a:buNone/>
            </a:pPr>
            <a:r>
              <a:t/>
            </a:r>
            <a:endParaRPr sz="1900">
              <a:solidFill>
                <a:schemeClr val="dk1"/>
              </a:solidFill>
              <a:latin typeface="Archivo SemiBold"/>
              <a:ea typeface="Archivo SemiBold"/>
              <a:cs typeface="Archivo SemiBold"/>
              <a:sym typeface="Archivo SemiBold"/>
            </a:endParaRPr>
          </a:p>
          <a:p>
            <a:pPr indent="0" lvl="0" marL="0" rtl="0" algn="ctr">
              <a:spcBef>
                <a:spcPts val="0"/>
              </a:spcBef>
              <a:spcAft>
                <a:spcPts val="0"/>
              </a:spcAft>
              <a:buNone/>
            </a:pPr>
            <a:r>
              <a:rPr lang="pt-BR" sz="1900">
                <a:solidFill>
                  <a:schemeClr val="lt1"/>
                </a:solidFill>
                <a:latin typeface="Archivo SemiBold"/>
                <a:ea typeface="Archivo SemiBold"/>
                <a:cs typeface="Archivo SemiBold"/>
                <a:sym typeface="Archivo SemiBold"/>
              </a:rPr>
              <a:t>Essa regulamentação é essencial tanto para assegurar os direitos das pessoas consumidoras, conforme previsto na CF e no CDC, quanto para </a:t>
            </a:r>
            <a:r>
              <a:rPr lang="pt-BR" sz="1900">
                <a:solidFill>
                  <a:srgbClr val="FFE700"/>
                </a:solidFill>
                <a:latin typeface="Archivo SemiBold"/>
                <a:ea typeface="Archivo SemiBold"/>
                <a:cs typeface="Archivo SemiBold"/>
                <a:sym typeface="Archivo SemiBold"/>
              </a:rPr>
              <a:t>combater de forma efetiva o greenwashing </a:t>
            </a:r>
            <a:r>
              <a:rPr lang="pt-BR" sz="1900">
                <a:solidFill>
                  <a:schemeClr val="lt1"/>
                </a:solidFill>
                <a:latin typeface="Archivo SemiBold"/>
                <a:ea typeface="Archivo SemiBold"/>
                <a:cs typeface="Archivo SemiBold"/>
                <a:sym typeface="Archivo SemiBold"/>
              </a:rPr>
              <a:t>no país.</a:t>
            </a:r>
            <a:endParaRPr sz="1900">
              <a:solidFill>
                <a:schemeClr val="lt1"/>
              </a:solidFill>
              <a:latin typeface="Archivo SemiBold"/>
              <a:ea typeface="Archivo SemiBold"/>
              <a:cs typeface="Archivo SemiBold"/>
              <a:sym typeface="Archivo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nvSpPr>
        <p:spPr>
          <a:xfrm>
            <a:off x="214950" y="263075"/>
            <a:ext cx="7131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800">
                <a:solidFill>
                  <a:schemeClr val="dk1"/>
                </a:solidFill>
                <a:latin typeface="Archivo ExtraBold"/>
                <a:ea typeface="Archivo ExtraBold"/>
                <a:cs typeface="Archivo ExtraBold"/>
                <a:sym typeface="Archivo ExtraBold"/>
              </a:rPr>
              <a:t>Caminhos de enfrentamento </a:t>
            </a:r>
            <a:endParaRPr sz="2800">
              <a:solidFill>
                <a:schemeClr val="dk1"/>
              </a:solidFill>
              <a:latin typeface="Archivo ExtraBold"/>
              <a:ea typeface="Archivo ExtraBold"/>
              <a:cs typeface="Archivo ExtraBold"/>
              <a:sym typeface="Archivo ExtraBold"/>
            </a:endParaRPr>
          </a:p>
          <a:p>
            <a:pPr indent="0" lvl="0" marL="0" rtl="0" algn="l">
              <a:spcBef>
                <a:spcPts val="0"/>
              </a:spcBef>
              <a:spcAft>
                <a:spcPts val="0"/>
              </a:spcAft>
              <a:buNone/>
            </a:pPr>
            <a:r>
              <a:rPr lang="pt-BR" sz="2800">
                <a:solidFill>
                  <a:schemeClr val="dk1"/>
                </a:solidFill>
                <a:latin typeface="Archivo ExtraBold"/>
                <a:ea typeface="Archivo ExtraBold"/>
                <a:cs typeface="Archivo ExtraBold"/>
                <a:sym typeface="Archivo ExtraBold"/>
              </a:rPr>
              <a:t>a</a:t>
            </a:r>
            <a:r>
              <a:rPr lang="pt-BR" sz="2800">
                <a:solidFill>
                  <a:schemeClr val="dk1"/>
                </a:solidFill>
                <a:latin typeface="Archivo ExtraBold"/>
                <a:ea typeface="Archivo ExtraBold"/>
                <a:cs typeface="Archivo ExtraBold"/>
                <a:sym typeface="Archivo ExtraBold"/>
              </a:rPr>
              <a:t>o </a:t>
            </a:r>
            <a:r>
              <a:rPr lang="pt-BR" sz="2800">
                <a:solidFill>
                  <a:srgbClr val="61B98B"/>
                </a:solidFill>
                <a:latin typeface="Archivo ExtraBold"/>
                <a:ea typeface="Archivo ExtraBold"/>
                <a:cs typeface="Archivo ExtraBold"/>
                <a:sym typeface="Archivo ExtraBold"/>
              </a:rPr>
              <a:t>Greenwashing</a:t>
            </a:r>
            <a:endParaRPr sz="2800">
              <a:solidFill>
                <a:srgbClr val="61B98B"/>
              </a:solidFill>
              <a:latin typeface="Archivo ExtraBold"/>
              <a:ea typeface="Archivo ExtraBold"/>
              <a:cs typeface="Archivo ExtraBold"/>
              <a:sym typeface="Archivo ExtraBold"/>
            </a:endParaRPr>
          </a:p>
          <a:p>
            <a:pPr indent="0" lvl="0" marL="0" rtl="0" algn="l">
              <a:spcBef>
                <a:spcPts val="0"/>
              </a:spcBef>
              <a:spcAft>
                <a:spcPts val="0"/>
              </a:spcAft>
              <a:buNone/>
            </a:pPr>
            <a:r>
              <a:t/>
            </a:r>
            <a:endParaRPr i="1" sz="800">
              <a:solidFill>
                <a:schemeClr val="dk1"/>
              </a:solidFill>
              <a:latin typeface="Inter"/>
              <a:ea typeface="Inter"/>
              <a:cs typeface="Inter"/>
              <a:sym typeface="Inter"/>
            </a:endParaRPr>
          </a:p>
        </p:txBody>
      </p:sp>
      <p:grpSp>
        <p:nvGrpSpPr>
          <p:cNvPr id="178" name="Google Shape;178;p24"/>
          <p:cNvGrpSpPr/>
          <p:nvPr/>
        </p:nvGrpSpPr>
        <p:grpSpPr>
          <a:xfrm>
            <a:off x="6632504" y="2552289"/>
            <a:ext cx="2298626" cy="983130"/>
            <a:chOff x="6631650" y="2573275"/>
            <a:chExt cx="2386200" cy="1010100"/>
          </a:xfrm>
        </p:grpSpPr>
        <p:sp>
          <p:nvSpPr>
            <p:cNvPr id="179" name="Google Shape;179;p24"/>
            <p:cNvSpPr/>
            <p:nvPr/>
          </p:nvSpPr>
          <p:spPr>
            <a:xfrm>
              <a:off x="6631650" y="2573275"/>
              <a:ext cx="2386200" cy="1010100"/>
            </a:xfrm>
            <a:prstGeom prst="roundRect">
              <a:avLst>
                <a:gd fmla="val 16667" name="adj"/>
              </a:avLst>
            </a:prstGeom>
            <a:solidFill>
              <a:srgbClr val="61B98B"/>
            </a:solidFill>
            <a:ln>
              <a:noFill/>
            </a:ln>
          </p:spPr>
          <p:txBody>
            <a:bodyPr anchorCtr="0" anchor="ctr" bIns="88050" lIns="88050" spcFirstLastPara="1" rIns="88050" wrap="square" tIns="88050">
              <a:noAutofit/>
            </a:bodyPr>
            <a:lstStyle/>
            <a:p>
              <a:pPr indent="0" lvl="0" marL="0" rtl="0" algn="ctr">
                <a:spcBef>
                  <a:spcPts val="0"/>
                </a:spcBef>
                <a:spcAft>
                  <a:spcPts val="0"/>
                </a:spcAft>
                <a:buNone/>
              </a:pPr>
              <a:r>
                <a:t/>
              </a:r>
              <a:endParaRPr sz="1348">
                <a:latin typeface="Inter"/>
                <a:ea typeface="Inter"/>
                <a:cs typeface="Inter"/>
                <a:sym typeface="Inter"/>
              </a:endParaRPr>
            </a:p>
          </p:txBody>
        </p:sp>
        <p:sp>
          <p:nvSpPr>
            <p:cNvPr id="180" name="Google Shape;180;p24"/>
            <p:cNvSpPr txBox="1"/>
            <p:nvPr/>
          </p:nvSpPr>
          <p:spPr>
            <a:xfrm>
              <a:off x="6635700" y="2573275"/>
              <a:ext cx="2378100" cy="1003800"/>
            </a:xfrm>
            <a:prstGeom prst="rect">
              <a:avLst/>
            </a:prstGeom>
            <a:noFill/>
            <a:ln>
              <a:noFill/>
            </a:ln>
          </p:spPr>
          <p:txBody>
            <a:bodyPr anchorCtr="0" anchor="t" bIns="80025" lIns="80025" spcFirstLastPara="1" rIns="80025" wrap="square" tIns="80025">
              <a:spAutoFit/>
            </a:bodyPr>
            <a:lstStyle/>
            <a:p>
              <a:pPr indent="0" lvl="0" marL="0" rtl="0" algn="ctr">
                <a:spcBef>
                  <a:spcPts val="0"/>
                </a:spcBef>
                <a:spcAft>
                  <a:spcPts val="0"/>
                </a:spcAft>
                <a:buNone/>
              </a:pPr>
              <a:r>
                <a:rPr b="1" lang="pt-BR" sz="1059">
                  <a:solidFill>
                    <a:schemeClr val="lt1"/>
                  </a:solidFill>
                  <a:latin typeface="Inter"/>
                  <a:ea typeface="Inter"/>
                  <a:cs typeface="Inter"/>
                  <a:sym typeface="Inter"/>
                </a:rPr>
                <a:t>França</a:t>
              </a:r>
              <a:r>
                <a:rPr lang="pt-BR" sz="1059">
                  <a:solidFill>
                    <a:schemeClr val="lt1"/>
                  </a:solidFill>
                  <a:latin typeface="Inter"/>
                  <a:ea typeface="Inter"/>
                  <a:cs typeface="Inter"/>
                  <a:sym typeface="Inter"/>
                </a:rPr>
                <a:t>: “Lei Clima e Resiliência” prevê multas de até 80% dos lucros provenientes de alegações ambientais enganosas.</a:t>
              </a:r>
              <a:endParaRPr sz="1059">
                <a:solidFill>
                  <a:schemeClr val="lt1"/>
                </a:solidFill>
                <a:latin typeface="Inter"/>
                <a:ea typeface="Inter"/>
                <a:cs typeface="Inter"/>
                <a:sym typeface="Inter"/>
              </a:endParaRPr>
            </a:p>
          </p:txBody>
        </p:sp>
      </p:grpSp>
      <p:grpSp>
        <p:nvGrpSpPr>
          <p:cNvPr id="181" name="Google Shape;181;p24"/>
          <p:cNvGrpSpPr/>
          <p:nvPr/>
        </p:nvGrpSpPr>
        <p:grpSpPr>
          <a:xfrm>
            <a:off x="334475" y="3198650"/>
            <a:ext cx="2145600" cy="1169700"/>
            <a:chOff x="334475" y="3131300"/>
            <a:chExt cx="2145600" cy="1169700"/>
          </a:xfrm>
        </p:grpSpPr>
        <p:sp>
          <p:nvSpPr>
            <p:cNvPr id="182" name="Google Shape;182;p24"/>
            <p:cNvSpPr/>
            <p:nvPr/>
          </p:nvSpPr>
          <p:spPr>
            <a:xfrm>
              <a:off x="358625" y="3131300"/>
              <a:ext cx="2097300" cy="1169700"/>
            </a:xfrm>
            <a:prstGeom prst="roundRect">
              <a:avLst>
                <a:gd fmla="val 16667" name="adj"/>
              </a:avLst>
            </a:prstGeom>
            <a:solidFill>
              <a:srgbClr val="61B98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183" name="Google Shape;183;p24"/>
            <p:cNvSpPr txBox="1"/>
            <p:nvPr/>
          </p:nvSpPr>
          <p:spPr>
            <a:xfrm>
              <a:off x="334475" y="3134450"/>
              <a:ext cx="2145600" cy="1163400"/>
            </a:xfrm>
            <a:prstGeom prst="rect">
              <a:avLst/>
            </a:prstGeom>
            <a:noFill/>
            <a:ln>
              <a:noFill/>
            </a:ln>
          </p:spPr>
          <p:txBody>
            <a:bodyPr anchorCtr="0" anchor="ctr" bIns="83075" lIns="83075" spcFirstLastPara="1" rIns="83075" wrap="square" tIns="83075">
              <a:noAutofit/>
            </a:bodyPr>
            <a:lstStyle/>
            <a:p>
              <a:pPr indent="0" lvl="0" marL="0" rtl="0" algn="ctr">
                <a:spcBef>
                  <a:spcPts val="0"/>
                </a:spcBef>
                <a:spcAft>
                  <a:spcPts val="0"/>
                </a:spcAft>
                <a:buNone/>
              </a:pPr>
              <a:r>
                <a:rPr b="1" lang="pt-BR" sz="1100">
                  <a:solidFill>
                    <a:schemeClr val="lt1"/>
                  </a:solidFill>
                  <a:latin typeface="Inter"/>
                  <a:ea typeface="Inter"/>
                  <a:cs typeface="Inter"/>
                  <a:sym typeface="Inter"/>
                </a:rPr>
                <a:t>Colômbia</a:t>
              </a:r>
              <a:r>
                <a:rPr lang="pt-BR" sz="1100">
                  <a:solidFill>
                    <a:schemeClr val="lt1"/>
                  </a:solidFill>
                  <a:latin typeface="Inter"/>
                  <a:ea typeface="Inter"/>
                  <a:cs typeface="Inter"/>
                  <a:sym typeface="Inter"/>
                </a:rPr>
                <a:t>: decreto exige que alegações ambientais em publicidade sejam completas, verdadeiras, verificáveis e compreensíveis.</a:t>
              </a:r>
              <a:endParaRPr sz="1100">
                <a:solidFill>
                  <a:schemeClr val="lt1"/>
                </a:solidFill>
                <a:latin typeface="Inter"/>
                <a:ea typeface="Inter"/>
                <a:cs typeface="Inter"/>
                <a:sym typeface="Inter"/>
              </a:endParaRPr>
            </a:p>
          </p:txBody>
        </p:sp>
      </p:grpSp>
      <p:grpSp>
        <p:nvGrpSpPr>
          <p:cNvPr id="184" name="Google Shape;184;p24"/>
          <p:cNvGrpSpPr/>
          <p:nvPr/>
        </p:nvGrpSpPr>
        <p:grpSpPr>
          <a:xfrm>
            <a:off x="5023634" y="1139868"/>
            <a:ext cx="3907497" cy="593211"/>
            <a:chOff x="4533025" y="1024425"/>
            <a:chExt cx="4053000" cy="615300"/>
          </a:xfrm>
        </p:grpSpPr>
        <p:sp>
          <p:nvSpPr>
            <p:cNvPr id="185" name="Google Shape;185;p24"/>
            <p:cNvSpPr/>
            <p:nvPr/>
          </p:nvSpPr>
          <p:spPr>
            <a:xfrm>
              <a:off x="4534225" y="1033875"/>
              <a:ext cx="4050600" cy="596400"/>
            </a:xfrm>
            <a:prstGeom prst="roundRect">
              <a:avLst>
                <a:gd fmla="val 16667" name="adj"/>
              </a:avLst>
            </a:prstGeom>
            <a:solidFill>
              <a:srgbClr val="61B98B"/>
            </a:solidFill>
            <a:ln>
              <a:noFill/>
            </a:ln>
          </p:spPr>
          <p:txBody>
            <a:bodyPr anchorCtr="0" anchor="ctr" bIns="88150" lIns="88150" spcFirstLastPara="1" rIns="88150" wrap="square" tIns="88150">
              <a:noAutofit/>
            </a:bodyPr>
            <a:lstStyle/>
            <a:p>
              <a:pPr indent="0" lvl="0" marL="0" rtl="0" algn="ctr">
                <a:spcBef>
                  <a:spcPts val="0"/>
                </a:spcBef>
                <a:spcAft>
                  <a:spcPts val="0"/>
                </a:spcAft>
                <a:buNone/>
              </a:pPr>
              <a:r>
                <a:t/>
              </a:r>
              <a:endParaRPr sz="1349">
                <a:latin typeface="Inter"/>
                <a:ea typeface="Inter"/>
                <a:cs typeface="Inter"/>
                <a:sym typeface="Inter"/>
              </a:endParaRPr>
            </a:p>
          </p:txBody>
        </p:sp>
        <p:sp>
          <p:nvSpPr>
            <p:cNvPr id="186" name="Google Shape;186;p24"/>
            <p:cNvSpPr txBox="1"/>
            <p:nvPr/>
          </p:nvSpPr>
          <p:spPr>
            <a:xfrm>
              <a:off x="4533025" y="1024425"/>
              <a:ext cx="4053000" cy="615300"/>
            </a:xfrm>
            <a:prstGeom prst="rect">
              <a:avLst/>
            </a:prstGeom>
            <a:noFill/>
            <a:ln>
              <a:noFill/>
            </a:ln>
          </p:spPr>
          <p:txBody>
            <a:bodyPr anchorCtr="0" anchor="ctr" bIns="80100" lIns="80100" spcFirstLastPara="1" rIns="80100" wrap="square" tIns="80100">
              <a:noAutofit/>
            </a:bodyPr>
            <a:lstStyle/>
            <a:p>
              <a:pPr indent="0" lvl="0" marL="0" rtl="0" algn="ctr">
                <a:spcBef>
                  <a:spcPts val="0"/>
                </a:spcBef>
                <a:spcAft>
                  <a:spcPts val="0"/>
                </a:spcAft>
                <a:buNone/>
              </a:pPr>
              <a:r>
                <a:rPr lang="pt-BR" sz="1401">
                  <a:solidFill>
                    <a:schemeClr val="lt1"/>
                  </a:solidFill>
                  <a:latin typeface="Archivo SemiBold"/>
                  <a:ea typeface="Archivo SemiBold"/>
                  <a:cs typeface="Archivo SemiBold"/>
                  <a:sym typeface="Archivo SemiBold"/>
                </a:rPr>
                <a:t>Diversos países já adotaram medidas legais para </a:t>
              </a:r>
              <a:r>
                <a:rPr lang="pt-BR" sz="1401">
                  <a:solidFill>
                    <a:schemeClr val="lt1"/>
                  </a:solidFill>
                  <a:latin typeface="Archivo SemiBold"/>
                  <a:ea typeface="Archivo SemiBold"/>
                  <a:cs typeface="Archivo SemiBold"/>
                  <a:sym typeface="Archivo SemiBold"/>
                </a:rPr>
                <a:t>combater</a:t>
              </a:r>
              <a:r>
                <a:rPr lang="pt-BR" sz="1401">
                  <a:solidFill>
                    <a:schemeClr val="lt1"/>
                  </a:solidFill>
                  <a:latin typeface="Archivo SemiBold"/>
                  <a:ea typeface="Archivo SemiBold"/>
                  <a:cs typeface="Archivo SemiBold"/>
                  <a:sym typeface="Archivo SemiBold"/>
                </a:rPr>
                <a:t> a maquiagem verde</a:t>
              </a:r>
              <a:endParaRPr sz="1401">
                <a:solidFill>
                  <a:schemeClr val="lt1"/>
                </a:solidFill>
                <a:latin typeface="Archivo SemiBold"/>
                <a:ea typeface="Archivo SemiBold"/>
                <a:cs typeface="Archivo SemiBold"/>
                <a:sym typeface="Archivo SemiBold"/>
              </a:endParaRPr>
            </a:p>
          </p:txBody>
        </p:sp>
      </p:grpSp>
      <p:pic>
        <p:nvPicPr>
          <p:cNvPr id="187" name="Google Shape;187;p24"/>
          <p:cNvPicPr preferRelativeResize="0"/>
          <p:nvPr/>
        </p:nvPicPr>
        <p:blipFill rotWithShape="1">
          <a:blip r:embed="rId3">
            <a:alphaModFix/>
          </a:blip>
          <a:srcRect b="25250" l="0" r="0" t="23290"/>
          <a:stretch/>
        </p:blipFill>
        <p:spPr>
          <a:xfrm>
            <a:off x="1191675" y="1512927"/>
            <a:ext cx="5949900" cy="3061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